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>
        <p:scale>
          <a:sx n="210" d="100"/>
          <a:sy n="210" d="100"/>
        </p:scale>
        <p:origin x="-3872" y="-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24/9/16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14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24/9/16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11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24/9/16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147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24/9/16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158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24/9/16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070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24/9/16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679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24/9/16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680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24/9/16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7090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24/9/16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5790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24/9/16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0383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24/9/16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244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99FB3-281E-FE4B-9038-CDEC87428BE8}" type="datetimeFigureOut">
              <a:rPr lang="es-ES_tradnl" smtClean="0"/>
              <a:t>24/9/16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2336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63602" y="4793056"/>
            <a:ext cx="3308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Wrongs: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tells Mechanic </a:t>
            </a:r>
            <a:r>
              <a:rPr lang="en-AU" sz="1200" b="1" dirty="0" smtClean="0"/>
              <a:t>how </a:t>
            </a:r>
            <a:r>
              <a:rPr lang="en-AU" sz="1200" dirty="0" smtClean="0"/>
              <a:t>to prepare each bicycle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has a </a:t>
            </a:r>
            <a:r>
              <a:rPr lang="en-AU" sz="1200" b="1" dirty="0" smtClean="0"/>
              <a:t>large context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Mechanic has a </a:t>
            </a:r>
            <a:r>
              <a:rPr lang="en-AU" sz="1200" b="1" dirty="0" smtClean="0"/>
              <a:t>big public interface</a:t>
            </a:r>
            <a:endParaRPr lang="en-AU" sz="1200" dirty="0" smtClean="0"/>
          </a:p>
        </p:txBody>
      </p:sp>
      <p:grpSp>
        <p:nvGrpSpPr>
          <p:cNvPr id="13" name="Agrupar 12"/>
          <p:cNvGrpSpPr/>
          <p:nvPr/>
        </p:nvGrpSpPr>
        <p:grpSpPr>
          <a:xfrm>
            <a:off x="263602" y="100972"/>
            <a:ext cx="2884983" cy="4777696"/>
            <a:chOff x="241300" y="123274"/>
            <a:chExt cx="2884983" cy="4777696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038" y="602428"/>
              <a:ext cx="2511507" cy="4298542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241300" y="123274"/>
              <a:ext cx="288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 smtClean="0"/>
                <a:t>NOVICE DESIGNER</a:t>
              </a:r>
              <a:endParaRPr lang="es-ES_tradnl" sz="1600" b="1" dirty="0"/>
            </a:p>
          </p:txBody>
        </p:sp>
      </p:grpSp>
      <p:grpSp>
        <p:nvGrpSpPr>
          <p:cNvPr id="14" name="Agrupar 13"/>
          <p:cNvGrpSpPr/>
          <p:nvPr/>
        </p:nvGrpSpPr>
        <p:grpSpPr>
          <a:xfrm>
            <a:off x="4641785" y="100972"/>
            <a:ext cx="2884983" cy="4141915"/>
            <a:chOff x="4496996" y="123274"/>
            <a:chExt cx="2884983" cy="4141915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3506" y="602428"/>
              <a:ext cx="2811962" cy="3662761"/>
            </a:xfrm>
            <a:prstGeom prst="rect">
              <a:avLst/>
            </a:prstGeom>
          </p:spPr>
        </p:pic>
        <p:sp>
          <p:nvSpPr>
            <p:cNvPr id="9" name="CuadroTexto 8"/>
            <p:cNvSpPr txBox="1"/>
            <p:nvPr/>
          </p:nvSpPr>
          <p:spPr>
            <a:xfrm>
              <a:off x="4496996" y="123274"/>
              <a:ext cx="288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 smtClean="0"/>
                <a:t>INTERMEDIATE DESIGNER</a:t>
              </a:r>
              <a:endParaRPr lang="es-ES_tradnl" sz="1600" b="1" dirty="0"/>
            </a:p>
          </p:txBody>
        </p:sp>
      </p:grpSp>
      <p:sp>
        <p:nvSpPr>
          <p:cNvPr id="10" name="CuadroTexto 9"/>
          <p:cNvSpPr txBox="1"/>
          <p:nvPr/>
        </p:nvSpPr>
        <p:spPr>
          <a:xfrm>
            <a:off x="3908134" y="4160467"/>
            <a:ext cx="45110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Rights: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tells Mechanic </a:t>
            </a:r>
            <a:r>
              <a:rPr lang="en-AU" sz="1200" b="1" dirty="0" smtClean="0"/>
              <a:t>what </a:t>
            </a:r>
            <a:r>
              <a:rPr lang="en-AU" sz="1200" dirty="0" smtClean="0"/>
              <a:t>to do, not how (sort of).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and Mechanic have </a:t>
            </a:r>
            <a:r>
              <a:rPr lang="en-AU" sz="1200" b="1" dirty="0" smtClean="0"/>
              <a:t>small public interfaces</a:t>
            </a:r>
          </a:p>
          <a:p>
            <a:endParaRPr lang="en-AU" sz="1200" dirty="0" smtClean="0"/>
          </a:p>
          <a:p>
            <a:r>
              <a:rPr lang="en-AU" sz="1200" b="1" dirty="0" smtClean="0"/>
              <a:t>Wrongs: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still knows what Mechanic does (dependency)</a:t>
            </a:r>
          </a:p>
          <a:p>
            <a:pPr marL="452438" lvl="1" indent="-166688">
              <a:buFont typeface="Arial" charset="0"/>
              <a:buChar char="•"/>
            </a:pPr>
            <a:r>
              <a:rPr lang="en-AU" sz="1200" dirty="0" smtClean="0"/>
              <a:t>Telling </a:t>
            </a:r>
            <a:r>
              <a:rPr lang="en-AU" sz="1200" b="1" dirty="0" smtClean="0"/>
              <a:t>prepare_bicycles</a:t>
            </a:r>
            <a:r>
              <a:rPr lang="en-AU" sz="1200" dirty="0" smtClean="0"/>
              <a:t> is still telling </a:t>
            </a:r>
            <a:r>
              <a:rPr lang="en-AU" sz="1200" b="1" dirty="0" smtClean="0"/>
              <a:t>how </a:t>
            </a:r>
            <a:r>
              <a:rPr lang="en-AU" sz="1200" dirty="0" smtClean="0"/>
              <a:t>to prepare a trip (Mechanic could do more than only prepare_bicycles for a trip).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Trip’s context still needs </a:t>
            </a:r>
            <a:r>
              <a:rPr lang="en-AU" sz="1200" i="1" dirty="0" smtClean="0"/>
              <a:t>someone</a:t>
            </a:r>
            <a:r>
              <a:rPr lang="en-AU" sz="1200" dirty="0" smtClean="0"/>
              <a:t> to prepare bicycles </a:t>
            </a:r>
            <a:r>
              <a:rPr lang="en-AU" sz="1200" b="1" dirty="0" smtClean="0"/>
              <a:t>always</a:t>
            </a:r>
            <a:r>
              <a:rPr lang="en-AU" sz="1200" dirty="0" smtClean="0"/>
              <a:t>.</a:t>
            </a:r>
          </a:p>
          <a:p>
            <a:pPr marL="452438" lvl="1" indent="-166688">
              <a:buFont typeface="Arial" charset="0"/>
              <a:buChar char="•"/>
            </a:pPr>
            <a:r>
              <a:rPr lang="en-AU" sz="1200" dirty="0" smtClean="0"/>
              <a:t>If there was trip that didn’t need bicycle preparation it would be wrong.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Need to modify Trip if </a:t>
            </a:r>
            <a:r>
              <a:rPr lang="en-AU" sz="1200" b="1" dirty="0" smtClean="0"/>
              <a:t>other things need to get prepared</a:t>
            </a:r>
            <a:endParaRPr lang="en-AU" sz="1200" dirty="0" smtClean="0"/>
          </a:p>
          <a:p>
            <a:pPr marL="171450" indent="-171450">
              <a:buFont typeface="Arial" charset="0"/>
              <a:buChar char="•"/>
            </a:pPr>
            <a:endParaRPr lang="en-AU" sz="1200" dirty="0" smtClean="0"/>
          </a:p>
        </p:txBody>
      </p:sp>
      <p:grpSp>
        <p:nvGrpSpPr>
          <p:cNvPr id="15" name="Agrupar 14"/>
          <p:cNvGrpSpPr/>
          <p:nvPr/>
        </p:nvGrpSpPr>
        <p:grpSpPr>
          <a:xfrm>
            <a:off x="9031118" y="100972"/>
            <a:ext cx="2884983" cy="4071550"/>
            <a:chOff x="8774639" y="123274"/>
            <a:chExt cx="2884983" cy="4071550"/>
          </a:xfrm>
        </p:grpSpPr>
        <p:sp>
          <p:nvSpPr>
            <p:cNvPr id="11" name="CuadroTexto 10"/>
            <p:cNvSpPr txBox="1"/>
            <p:nvPr/>
          </p:nvSpPr>
          <p:spPr>
            <a:xfrm>
              <a:off x="8774639" y="123274"/>
              <a:ext cx="288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 smtClean="0"/>
                <a:t>EXPERIENCED DESIGNER</a:t>
              </a:r>
              <a:endParaRPr lang="es-ES_tradnl" sz="1600" b="1" dirty="0"/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9916" y="602428"/>
              <a:ext cx="2754429" cy="3592396"/>
            </a:xfrm>
            <a:prstGeom prst="rect">
              <a:avLst/>
            </a:prstGeom>
          </p:spPr>
        </p:pic>
      </p:grpSp>
      <p:sp>
        <p:nvSpPr>
          <p:cNvPr id="16" name="CuadroTexto 15"/>
          <p:cNvSpPr txBox="1"/>
          <p:nvPr/>
        </p:nvSpPr>
        <p:spPr>
          <a:xfrm>
            <a:off x="8564135" y="4160467"/>
            <a:ext cx="34316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Rights: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is </a:t>
            </a:r>
            <a:r>
              <a:rPr lang="en-AU" sz="1200" b="1" dirty="0" smtClean="0"/>
              <a:t>not</a:t>
            </a:r>
            <a:r>
              <a:rPr lang="en-AU" sz="1200" dirty="0" smtClean="0"/>
              <a:t> telling Mechanic </a:t>
            </a:r>
            <a:r>
              <a:rPr lang="en-AU" sz="1200" b="1" dirty="0" smtClean="0"/>
              <a:t>how. </a:t>
            </a:r>
            <a:r>
              <a:rPr lang="en-AU" sz="1200" dirty="0" smtClean="0"/>
              <a:t>Trip </a:t>
            </a:r>
            <a:r>
              <a:rPr lang="en-AU" sz="1200" b="1" dirty="0" smtClean="0"/>
              <a:t>trusts </a:t>
            </a:r>
            <a:r>
              <a:rPr lang="en-AU" sz="1200" dirty="0" smtClean="0"/>
              <a:t>Mechanic to do its part.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b="1" dirty="0" smtClean="0"/>
              <a:t>Dependency injection</a:t>
            </a:r>
            <a:r>
              <a:rPr lang="en-AU" sz="1200" dirty="0" smtClean="0"/>
              <a:t> in </a:t>
            </a:r>
            <a:r>
              <a:rPr lang="en-AU" sz="1200" i="1" dirty="0" smtClean="0"/>
              <a:t>prepare_trip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could have an array of </a:t>
            </a:r>
            <a:r>
              <a:rPr lang="en-AU" sz="1200" i="1" dirty="0" smtClean="0"/>
              <a:t>preparers </a:t>
            </a:r>
            <a:r>
              <a:rPr lang="en-AU" sz="1200" dirty="0" smtClean="0"/>
              <a:t>and could call </a:t>
            </a:r>
            <a:r>
              <a:rPr lang="en-AU" sz="1200" i="1" dirty="0" smtClean="0"/>
              <a:t>prepare_trip</a:t>
            </a:r>
            <a:r>
              <a:rPr lang="en-AU" sz="1200" dirty="0" smtClean="0"/>
              <a:t> on each.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AU" sz="1200" dirty="0" smtClean="0"/>
              <a:t>It is easy to extend Trip</a:t>
            </a:r>
          </a:p>
          <a:p>
            <a:pPr marL="628650" lvl="1" indent="-171450">
              <a:buFont typeface="Arial" charset="0"/>
              <a:buChar char="•"/>
            </a:pPr>
            <a:r>
              <a:rPr lang="en-AU" sz="1200" dirty="0" smtClean="0"/>
              <a:t>Extending Trip requires no modification of Trip</a:t>
            </a:r>
          </a:p>
          <a:p>
            <a:pPr marL="628650" lvl="1" indent="-171450">
              <a:buFont typeface="Arial" charset="0"/>
              <a:buChar char="•"/>
            </a:pPr>
            <a:r>
              <a:rPr lang="en-AU" sz="1200" dirty="0" smtClean="0"/>
              <a:t>Trip trusts each </a:t>
            </a:r>
            <a:r>
              <a:rPr lang="en-AU" sz="1200" i="1" dirty="0" smtClean="0"/>
              <a:t>preparer</a:t>
            </a:r>
            <a:r>
              <a:rPr lang="en-AU" sz="1200" dirty="0" smtClean="0"/>
              <a:t> to do its part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1430000" y="640080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Ch4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3665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34631" y="3083665"/>
            <a:ext cx="3308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Wrongs: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has </a:t>
            </a:r>
            <a:r>
              <a:rPr lang="en-AU" sz="1200" b="1" dirty="0" smtClean="0"/>
              <a:t>too much responsibility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832553" y="3984873"/>
            <a:ext cx="40203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Rights: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and Bicycle have a </a:t>
            </a:r>
            <a:r>
              <a:rPr lang="en-AU" sz="1200" b="1" dirty="0" smtClean="0"/>
              <a:t>single responsibility.</a:t>
            </a:r>
          </a:p>
          <a:p>
            <a:endParaRPr lang="en-AU" sz="1200" dirty="0" smtClean="0"/>
          </a:p>
          <a:p>
            <a:r>
              <a:rPr lang="en-AU" sz="1200" b="1" dirty="0" smtClean="0"/>
              <a:t>Wrongs: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Customer has </a:t>
            </a:r>
            <a:r>
              <a:rPr lang="en-AU" sz="1200" b="1" dirty="0" smtClean="0"/>
              <a:t>too much responsibility</a:t>
            </a:r>
          </a:p>
          <a:p>
            <a:pPr marL="363538" lvl="1" indent="-165100">
              <a:buFont typeface="Arial" charset="0"/>
              <a:buChar char="•"/>
            </a:pPr>
            <a:r>
              <a:rPr lang="en-AU" sz="1200" dirty="0" smtClean="0"/>
              <a:t>Customer </a:t>
            </a:r>
            <a:r>
              <a:rPr lang="en-AU" sz="1200" b="1" dirty="0" smtClean="0"/>
              <a:t>knows too much</a:t>
            </a:r>
            <a:r>
              <a:rPr lang="en-AU" sz="1200" dirty="0" smtClean="0"/>
              <a:t> about what makes a trip suitable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Customer has </a:t>
            </a:r>
            <a:r>
              <a:rPr lang="en-AU" sz="1200" b="1" dirty="0" smtClean="0"/>
              <a:t>too much context </a:t>
            </a:r>
            <a:r>
              <a:rPr lang="en-AU" sz="1200" dirty="0" smtClean="0"/>
              <a:t>(needs both Trip and Bicycle to work).</a:t>
            </a:r>
          </a:p>
          <a:p>
            <a:pPr marL="171450" indent="-171450">
              <a:buFont typeface="Arial" charset="0"/>
              <a:buChar char="•"/>
            </a:pPr>
            <a:endParaRPr lang="en-AU" sz="1200" dirty="0" smtClean="0"/>
          </a:p>
        </p:txBody>
      </p:sp>
      <p:sp>
        <p:nvSpPr>
          <p:cNvPr id="16" name="CuadroTexto 15"/>
          <p:cNvSpPr txBox="1"/>
          <p:nvPr/>
        </p:nvSpPr>
        <p:spPr>
          <a:xfrm>
            <a:off x="6786028" y="4839629"/>
            <a:ext cx="3431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Rights: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Discovered hidden class </a:t>
            </a:r>
            <a:r>
              <a:rPr lang="en-AU" sz="1200" i="1" dirty="0" smtClean="0"/>
              <a:t>TripFinder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All classes have single responsibility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Only </a:t>
            </a:r>
            <a:r>
              <a:rPr lang="en-AU" sz="1200" i="1" dirty="0" smtClean="0"/>
              <a:t>TripFinder</a:t>
            </a:r>
            <a:r>
              <a:rPr lang="en-AU" sz="1200" dirty="0" smtClean="0"/>
              <a:t> requires context</a:t>
            </a:r>
          </a:p>
        </p:txBody>
      </p:sp>
      <p:grpSp>
        <p:nvGrpSpPr>
          <p:cNvPr id="20" name="Agrupar 19"/>
          <p:cNvGrpSpPr/>
          <p:nvPr/>
        </p:nvGrpSpPr>
        <p:grpSpPr>
          <a:xfrm>
            <a:off x="263602" y="100972"/>
            <a:ext cx="2884983" cy="2904637"/>
            <a:chOff x="263602" y="100972"/>
            <a:chExt cx="2884983" cy="2904637"/>
          </a:xfrm>
        </p:grpSpPr>
        <p:sp>
          <p:nvSpPr>
            <p:cNvPr id="6" name="CuadroTexto 5"/>
            <p:cNvSpPr txBox="1"/>
            <p:nvPr/>
          </p:nvSpPr>
          <p:spPr>
            <a:xfrm>
              <a:off x="263602" y="100972"/>
              <a:ext cx="288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 smtClean="0"/>
                <a:t>NOVICE APPROACH 1</a:t>
              </a:r>
              <a:endParaRPr lang="es-ES_tradnl" sz="1600" b="1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132" y="517582"/>
              <a:ext cx="2011923" cy="2488027"/>
            </a:xfrm>
            <a:prstGeom prst="rect">
              <a:avLst/>
            </a:prstGeom>
          </p:spPr>
        </p:pic>
      </p:grpSp>
      <p:grpSp>
        <p:nvGrpSpPr>
          <p:cNvPr id="19" name="Agrupar 18"/>
          <p:cNvGrpSpPr/>
          <p:nvPr/>
        </p:nvGrpSpPr>
        <p:grpSpPr>
          <a:xfrm>
            <a:off x="3515344" y="100972"/>
            <a:ext cx="2884983" cy="3803387"/>
            <a:chOff x="4485501" y="100972"/>
            <a:chExt cx="2884983" cy="3803387"/>
          </a:xfrm>
        </p:grpSpPr>
        <p:sp>
          <p:nvSpPr>
            <p:cNvPr id="9" name="CuadroTexto 8"/>
            <p:cNvSpPr txBox="1"/>
            <p:nvPr/>
          </p:nvSpPr>
          <p:spPr>
            <a:xfrm>
              <a:off x="4485501" y="100972"/>
              <a:ext cx="288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 smtClean="0"/>
                <a:t>NOVICE APPROACH 2</a:t>
              </a:r>
              <a:endParaRPr lang="es-ES_tradnl" sz="1600" b="1" dirty="0"/>
            </a:p>
          </p:txBody>
        </p: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4655" y="517582"/>
              <a:ext cx="2706674" cy="3386777"/>
            </a:xfrm>
            <a:prstGeom prst="rect">
              <a:avLst/>
            </a:prstGeom>
          </p:spPr>
        </p:pic>
      </p:grpSp>
      <p:grpSp>
        <p:nvGrpSpPr>
          <p:cNvPr id="18" name="Agrupar 17"/>
          <p:cNvGrpSpPr/>
          <p:nvPr/>
        </p:nvGrpSpPr>
        <p:grpSpPr>
          <a:xfrm>
            <a:off x="6786028" y="100972"/>
            <a:ext cx="3741049" cy="4738657"/>
            <a:chOff x="7823093" y="100972"/>
            <a:chExt cx="4042314" cy="5120259"/>
          </a:xfrm>
        </p:grpSpPr>
        <p:sp>
          <p:nvSpPr>
            <p:cNvPr id="11" name="CuadroTexto 10"/>
            <p:cNvSpPr txBox="1"/>
            <p:nvPr/>
          </p:nvSpPr>
          <p:spPr>
            <a:xfrm>
              <a:off x="8401759" y="100972"/>
              <a:ext cx="288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 smtClean="0"/>
                <a:t>EXPERIENCED DESIGNER</a:t>
              </a:r>
              <a:endParaRPr lang="es-ES_tradnl" sz="1600" b="1" dirty="0"/>
            </a:p>
          </p:txBody>
        </p:sp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3093" y="517582"/>
              <a:ext cx="4042314" cy="4703649"/>
            </a:xfrm>
            <a:prstGeom prst="rect">
              <a:avLst/>
            </a:prstGeom>
          </p:spPr>
        </p:pic>
      </p:grpSp>
      <p:sp>
        <p:nvSpPr>
          <p:cNvPr id="14" name="CuadroTexto 13"/>
          <p:cNvSpPr txBox="1"/>
          <p:nvPr/>
        </p:nvSpPr>
        <p:spPr>
          <a:xfrm>
            <a:off x="11430000" y="640080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Ch4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5777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46" y="437686"/>
            <a:ext cx="4745308" cy="3932576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11430000" y="640080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Ch5</a:t>
            </a:r>
            <a:endParaRPr lang="es-ES_tradnl" dirty="0"/>
          </a:p>
        </p:txBody>
      </p:sp>
      <p:sp>
        <p:nvSpPr>
          <p:cNvPr id="4" name="Cerrar llave 3"/>
          <p:cNvSpPr/>
          <p:nvPr/>
        </p:nvSpPr>
        <p:spPr>
          <a:xfrm>
            <a:off x="4861933" y="504592"/>
            <a:ext cx="234175" cy="381092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CuadroTexto 7"/>
          <p:cNvSpPr txBox="1"/>
          <p:nvPr/>
        </p:nvSpPr>
        <p:spPr>
          <a:xfrm>
            <a:off x="5096108" y="2096431"/>
            <a:ext cx="1000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Preparer</a:t>
            </a:r>
          </a:p>
          <a:p>
            <a:r>
              <a:rPr lang="es-ES_tradnl" dirty="0" smtClean="0"/>
              <a:t>Duck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473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/>
          <p:cNvSpPr txBox="1"/>
          <p:nvPr/>
        </p:nvSpPr>
        <p:spPr>
          <a:xfrm>
            <a:off x="11430000" y="640080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Ch7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9" y="82793"/>
            <a:ext cx="6110869" cy="674648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200078" y="182307"/>
            <a:ext cx="40203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Wrongs: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b="1" dirty="0" smtClean="0"/>
              <a:t>Class checking anti-pattern</a:t>
            </a:r>
            <a:endParaRPr lang="en-AU" sz="1200" dirty="0" smtClean="0"/>
          </a:p>
          <a:p>
            <a:pPr marL="363538" lvl="1" indent="-165100">
              <a:buFont typeface="Arial" charset="0"/>
              <a:buChar char="•"/>
            </a:pPr>
            <a:r>
              <a:rPr lang="en-AU" sz="1200" dirty="0" smtClean="0"/>
              <a:t>Creates a highly dependent structure</a:t>
            </a:r>
          </a:p>
          <a:p>
            <a:pPr marL="363538" lvl="1" indent="-165100">
              <a:buFont typeface="Arial" charset="0"/>
              <a:buChar char="•"/>
            </a:pPr>
            <a:r>
              <a:rPr lang="en-AU" sz="1200" dirty="0" smtClean="0"/>
              <a:t>The knowledge of the lead days does not belong to Schedule.</a:t>
            </a:r>
          </a:p>
          <a:p>
            <a:pPr marL="363538" lvl="1" indent="-165100">
              <a:buFont typeface="Arial" charset="0"/>
              <a:buChar char="•"/>
            </a:pPr>
            <a:r>
              <a:rPr lang="en-AU" sz="1200" dirty="0" smtClean="0"/>
              <a:t>The knowledge of lead days belong the classes that Schedule is checking.</a:t>
            </a:r>
          </a:p>
        </p:txBody>
      </p:sp>
    </p:spTree>
    <p:extLst>
      <p:ext uri="{BB962C8B-B14F-4D97-AF65-F5344CB8AC3E}">
        <p14:creationId xmlns:p14="http://schemas.microsoft.com/office/powerpoint/2010/main" val="108336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/>
          <p:cNvSpPr txBox="1"/>
          <p:nvPr/>
        </p:nvSpPr>
        <p:spPr>
          <a:xfrm>
            <a:off x="11430000" y="640080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Ch7</a:t>
            </a:r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>
            <a:off x="7531255" y="171156"/>
            <a:ext cx="40203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Rights: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Class checking anti-pattern has been removed.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i="1" dirty="0" smtClean="0"/>
              <a:t>“schedulable” </a:t>
            </a:r>
            <a:r>
              <a:rPr lang="en-AU" sz="1200" dirty="0" smtClean="0"/>
              <a:t>duck type (role) has been discovered.</a:t>
            </a:r>
            <a:endParaRPr lang="en-AU" sz="1200" dirty="0"/>
          </a:p>
          <a:p>
            <a:endParaRPr lang="en-AU" sz="1200" b="1" dirty="0" smtClean="0"/>
          </a:p>
          <a:p>
            <a:r>
              <a:rPr lang="en-AU" sz="1200" b="1" dirty="0" smtClean="0"/>
              <a:t>Wrongs: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i="1" dirty="0" smtClean="0"/>
              <a:t>“schedulables” do not speak for themselves</a:t>
            </a:r>
            <a:r>
              <a:rPr lang="en-AU" sz="1200" dirty="0" smtClean="0"/>
              <a:t>.</a:t>
            </a:r>
            <a:endParaRPr lang="en-AU" sz="1200" dirty="0"/>
          </a:p>
          <a:p>
            <a:pPr marL="628650" lvl="1" indent="-171450">
              <a:buFont typeface="Arial" charset="0"/>
              <a:buChar char="•"/>
            </a:pPr>
            <a:r>
              <a:rPr lang="en-AU" sz="1200" dirty="0" smtClean="0"/>
              <a:t>The Schedule is required as a middle man to find out something about the </a:t>
            </a:r>
            <a:r>
              <a:rPr lang="en-AU" sz="1200" i="1" dirty="0" smtClean="0"/>
              <a:t>”schedulable”.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AU" sz="1200" dirty="0" smtClean="0"/>
              <a:t>This creates a dependency.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55" y="0"/>
            <a:ext cx="7353300" cy="43053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542408" y="3193645"/>
            <a:ext cx="1645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smtClean="0"/>
              <a:t>The discovered “</a:t>
            </a:r>
            <a:r>
              <a:rPr lang="en-AU" sz="1200" b="1" i="1" smtClean="0"/>
              <a:t>schedulable</a:t>
            </a:r>
            <a:r>
              <a:rPr lang="en-AU" sz="1200" b="1" i="1" dirty="0" smtClean="0"/>
              <a:t>” duck type (role)</a:t>
            </a:r>
            <a:endParaRPr lang="en-AU" sz="1200" b="1" dirty="0" smtClean="0"/>
          </a:p>
        </p:txBody>
      </p:sp>
      <p:cxnSp>
        <p:nvCxnSpPr>
          <p:cNvPr id="5" name="Conector recto de flecha 4"/>
          <p:cNvCxnSpPr>
            <a:endCxn id="6" idx="1"/>
          </p:cNvCxnSpPr>
          <p:nvPr/>
        </p:nvCxnSpPr>
        <p:spPr>
          <a:xfrm>
            <a:off x="7259446" y="3516810"/>
            <a:ext cx="2829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1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/>
          <p:cNvSpPr txBox="1"/>
          <p:nvPr/>
        </p:nvSpPr>
        <p:spPr>
          <a:xfrm>
            <a:off x="11430000" y="640080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Ch7</a:t>
            </a:r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>
            <a:off x="7531255" y="171156"/>
            <a:ext cx="22483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Rights: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Bicycle speaks for itself.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Instigating objects have no dependency on Schedule</a:t>
            </a:r>
          </a:p>
          <a:p>
            <a:pPr marL="171450" indent="-171450">
              <a:buFont typeface="Arial" charset="0"/>
              <a:buChar char="•"/>
            </a:pPr>
            <a:endParaRPr lang="en-AU" sz="1200" dirty="0"/>
          </a:p>
          <a:p>
            <a:r>
              <a:rPr lang="en-AU" sz="1200" b="1" dirty="0" smtClean="0"/>
              <a:t>Wrongs: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Bicycle is not the only thing that is </a:t>
            </a:r>
            <a:r>
              <a:rPr lang="en-AU" sz="1200" i="1" dirty="0" smtClean="0"/>
              <a:t>schedulable </a:t>
            </a:r>
            <a:r>
              <a:rPr lang="en-AU" sz="1200" dirty="0" smtClean="0"/>
              <a:t>in the app. The final design needs to take this into account.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Bicycle depends on Schedule.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1" y="98479"/>
            <a:ext cx="7095275" cy="365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8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/>
          <p:cNvSpPr txBox="1"/>
          <p:nvPr/>
        </p:nvSpPr>
        <p:spPr>
          <a:xfrm>
            <a:off x="11430000" y="640080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Ch7</a:t>
            </a:r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>
            <a:off x="7252475" y="171156"/>
            <a:ext cx="22483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Rights: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i="1" dirty="0" smtClean="0"/>
              <a:t>Schedulable </a:t>
            </a:r>
            <a:r>
              <a:rPr lang="en-AU" sz="1200" dirty="0" smtClean="0"/>
              <a:t>becomes an abstraction that many can implement.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The abstraction uses the template method pattern to invite others to provide specializations.</a:t>
            </a:r>
            <a:endParaRPr lang="en-AU" sz="1200" dirty="0" smtClean="0"/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The dependency on Schedule is isolated.</a:t>
            </a:r>
            <a:endParaRPr lang="en-AU" sz="12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29" y="0"/>
            <a:ext cx="7213755" cy="365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3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881" y="0"/>
            <a:ext cx="5730541" cy="6858000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11430000" y="640080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Ch7</a:t>
            </a:r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>
            <a:off x="5402645" y="5689194"/>
            <a:ext cx="2248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* </a:t>
            </a:r>
            <a:r>
              <a:rPr lang="en-AU" sz="1200" dirty="0" smtClean="0"/>
              <a:t>Reverse order of inclusion. Last included takes precedence</a:t>
            </a:r>
            <a:endParaRPr lang="en-AU" sz="1200" dirty="0" smtClean="0"/>
          </a:p>
        </p:txBody>
      </p:sp>
      <p:cxnSp>
        <p:nvCxnSpPr>
          <p:cNvPr id="5" name="Conector recto 4"/>
          <p:cNvCxnSpPr/>
          <p:nvPr/>
        </p:nvCxnSpPr>
        <p:spPr>
          <a:xfrm>
            <a:off x="5529358" y="1423764"/>
            <a:ext cx="58914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5529358" y="3079707"/>
            <a:ext cx="58914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6497967" y="4818871"/>
            <a:ext cx="58914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5958942" y="4621466"/>
            <a:ext cx="83359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402645" y="1407144"/>
            <a:ext cx="1255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 smtClean="0"/>
              <a:t>(for </a:t>
            </a:r>
            <a:r>
              <a:rPr lang="en-AU" sz="1050" smtClean="0"/>
              <a:t>all instances)</a:t>
            </a:r>
            <a:endParaRPr lang="en-AU" sz="1050" dirty="0" smtClean="0"/>
          </a:p>
        </p:txBody>
      </p:sp>
      <p:sp>
        <p:nvSpPr>
          <p:cNvPr id="13" name="CuadroTexto 12"/>
          <p:cNvSpPr txBox="1"/>
          <p:nvPr/>
        </p:nvSpPr>
        <p:spPr>
          <a:xfrm>
            <a:off x="5408782" y="3061296"/>
            <a:ext cx="1255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 smtClean="0"/>
              <a:t>(for </a:t>
            </a:r>
            <a:r>
              <a:rPr lang="en-AU" sz="1050" smtClean="0"/>
              <a:t>all instances)</a:t>
            </a:r>
            <a:endParaRPr lang="en-AU" sz="1050" dirty="0" smtClean="0"/>
          </a:p>
        </p:txBody>
      </p:sp>
      <p:cxnSp>
        <p:nvCxnSpPr>
          <p:cNvPr id="14" name="Conector recto 13"/>
          <p:cNvCxnSpPr/>
          <p:nvPr/>
        </p:nvCxnSpPr>
        <p:spPr>
          <a:xfrm>
            <a:off x="7160754" y="5246408"/>
            <a:ext cx="26491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051103" y="4150362"/>
            <a:ext cx="2248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*</a:t>
            </a:r>
            <a:endParaRPr lang="en-AU" sz="1200" dirty="0" smtClean="0"/>
          </a:p>
        </p:txBody>
      </p:sp>
      <p:sp>
        <p:nvSpPr>
          <p:cNvPr id="17" name="CuadroTexto 16"/>
          <p:cNvSpPr txBox="1"/>
          <p:nvPr/>
        </p:nvSpPr>
        <p:spPr>
          <a:xfrm>
            <a:off x="5069635" y="2459482"/>
            <a:ext cx="2248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*</a:t>
            </a:r>
            <a:endParaRPr lang="en-AU" sz="1200" dirty="0" smtClean="0"/>
          </a:p>
        </p:txBody>
      </p:sp>
      <p:sp>
        <p:nvSpPr>
          <p:cNvPr id="18" name="CuadroTexto 17"/>
          <p:cNvSpPr txBox="1"/>
          <p:nvPr/>
        </p:nvSpPr>
        <p:spPr>
          <a:xfrm>
            <a:off x="5069635" y="812511"/>
            <a:ext cx="2248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*</a:t>
            </a:r>
            <a:endParaRPr lang="en-AU" sz="1200" dirty="0" smtClean="0"/>
          </a:p>
        </p:txBody>
      </p:sp>
    </p:spTree>
    <p:extLst>
      <p:ext uri="{BB962C8B-B14F-4D97-AF65-F5344CB8AC3E}">
        <p14:creationId xmlns:p14="http://schemas.microsoft.com/office/powerpoint/2010/main" val="3395493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452</Words>
  <Application>Microsoft Macintosh PowerPoint</Application>
  <PresentationFormat>Panorámica</PresentationFormat>
  <Paragraphs>81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Esteban Rodriguez Torres</dc:creator>
  <cp:lastModifiedBy>Sergio Esteban Rodriguez Torres</cp:lastModifiedBy>
  <cp:revision>26</cp:revision>
  <dcterms:created xsi:type="dcterms:W3CDTF">2016-07-03T23:46:06Z</dcterms:created>
  <dcterms:modified xsi:type="dcterms:W3CDTF">2016-09-25T00:27:13Z</dcterms:modified>
</cp:coreProperties>
</file>