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FDF1209-C77F-4882-BDD3-5AE5AD87AD85}" type="datetimeFigureOut">
              <a:rPr lang="tr-TR" smtClean="0"/>
              <a:t>10.12.2022</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33393CAF-0C76-4D33-9E00-79AEFD64BBB0}"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089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DF1209-C77F-4882-BDD3-5AE5AD87AD85}" type="datetimeFigureOut">
              <a:rPr lang="tr-TR" smtClean="0"/>
              <a:t>10.12.2022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3393CAF-0C76-4D33-9E00-79AEFD64BBB0}" type="slidenum">
              <a:rPr lang="tr-TR" smtClean="0"/>
              <a:t>‹#›</a:t>
            </a:fld>
            <a:endParaRPr lang="tr-TR"/>
          </a:p>
        </p:txBody>
      </p:sp>
    </p:spTree>
    <p:extLst>
      <p:ext uri="{BB962C8B-B14F-4D97-AF65-F5344CB8AC3E}">
        <p14:creationId xmlns:p14="http://schemas.microsoft.com/office/powerpoint/2010/main" val="71830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F1209-C77F-4882-BDD3-5AE5AD87AD85}"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3393CAF-0C76-4D33-9E00-79AEFD64BBB0}"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5246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F1209-C77F-4882-BDD3-5AE5AD87AD85}"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3393CAF-0C76-4D33-9E00-79AEFD64BBB0}"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005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F1209-C77F-4882-BDD3-5AE5AD87AD85}"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3393CAF-0C76-4D33-9E00-79AEFD64BBB0}" type="slidenum">
              <a:rPr lang="tr-TR" smtClean="0"/>
              <a:t>‹#›</a:t>
            </a:fld>
            <a:endParaRPr lang="tr-TR"/>
          </a:p>
        </p:txBody>
      </p:sp>
    </p:spTree>
    <p:extLst>
      <p:ext uri="{BB962C8B-B14F-4D97-AF65-F5344CB8AC3E}">
        <p14:creationId xmlns:p14="http://schemas.microsoft.com/office/powerpoint/2010/main" val="3932895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F1209-C77F-4882-BDD3-5AE5AD87AD85}"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3393CAF-0C76-4D33-9E00-79AEFD64BBB0}"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7765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F1209-C77F-4882-BDD3-5AE5AD87AD85}"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3393CAF-0C76-4D33-9E00-79AEFD64BBB0}"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0580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DF1209-C77F-4882-BDD3-5AE5AD87AD85}"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3393CAF-0C76-4D33-9E00-79AEFD64BBB0}"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623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DF1209-C77F-4882-BDD3-5AE5AD87AD85}"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3393CAF-0C76-4D33-9E00-79AEFD64BBB0}"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68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DF1209-C77F-4882-BDD3-5AE5AD87AD85}"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3393CAF-0C76-4D33-9E00-79AEFD64BBB0}" type="slidenum">
              <a:rPr lang="tr-TR" smtClean="0"/>
              <a:t>‹#›</a:t>
            </a:fld>
            <a:endParaRPr lang="tr-TR"/>
          </a:p>
        </p:txBody>
      </p:sp>
    </p:spTree>
    <p:extLst>
      <p:ext uri="{BB962C8B-B14F-4D97-AF65-F5344CB8AC3E}">
        <p14:creationId xmlns:p14="http://schemas.microsoft.com/office/powerpoint/2010/main" val="223654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F1209-C77F-4882-BDD3-5AE5AD87AD85}"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3393CAF-0C76-4D33-9E00-79AEFD64BBB0}"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345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FDF1209-C77F-4882-BDD3-5AE5AD87AD85}" type="datetimeFigureOut">
              <a:rPr lang="tr-TR" smtClean="0"/>
              <a:t>10.12.2022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3393CAF-0C76-4D33-9E00-79AEFD64BBB0}" type="slidenum">
              <a:rPr lang="tr-TR" smtClean="0"/>
              <a:t>‹#›</a:t>
            </a:fld>
            <a:endParaRPr lang="tr-TR"/>
          </a:p>
        </p:txBody>
      </p:sp>
    </p:spTree>
    <p:extLst>
      <p:ext uri="{BB962C8B-B14F-4D97-AF65-F5344CB8AC3E}">
        <p14:creationId xmlns:p14="http://schemas.microsoft.com/office/powerpoint/2010/main" val="1372646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FDF1209-C77F-4882-BDD3-5AE5AD87AD85}" type="datetimeFigureOut">
              <a:rPr lang="tr-TR" smtClean="0"/>
              <a:t>10.12.2022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3393CAF-0C76-4D33-9E00-79AEFD64BBB0}"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23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FDF1209-C77F-4882-BDD3-5AE5AD87AD85}" type="datetimeFigureOut">
              <a:rPr lang="tr-TR" smtClean="0"/>
              <a:t>10.12.2022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3393CAF-0C76-4D33-9E00-79AEFD64BBB0}"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170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F1209-C77F-4882-BDD3-5AE5AD87AD85}" type="datetimeFigureOut">
              <a:rPr lang="tr-TR" smtClean="0"/>
              <a:t>10.12.2022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3393CAF-0C76-4D33-9E00-79AEFD64BBB0}" type="slidenum">
              <a:rPr lang="tr-TR" smtClean="0"/>
              <a:t>‹#›</a:t>
            </a:fld>
            <a:endParaRPr lang="tr-TR"/>
          </a:p>
        </p:txBody>
      </p:sp>
    </p:spTree>
    <p:extLst>
      <p:ext uri="{BB962C8B-B14F-4D97-AF65-F5344CB8AC3E}">
        <p14:creationId xmlns:p14="http://schemas.microsoft.com/office/powerpoint/2010/main" val="411320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DF1209-C77F-4882-BDD3-5AE5AD87AD85}" type="datetimeFigureOut">
              <a:rPr lang="tr-TR" smtClean="0"/>
              <a:t>10.12.2022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3393CAF-0C76-4D33-9E00-79AEFD64BBB0}"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71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DF1209-C77F-4882-BDD3-5AE5AD87AD85}" type="datetimeFigureOut">
              <a:rPr lang="tr-TR" smtClean="0"/>
              <a:t>10.12.2022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3393CAF-0C76-4D33-9E00-79AEFD64BBB0}" type="slidenum">
              <a:rPr lang="tr-TR" smtClean="0"/>
              <a:t>‹#›</a:t>
            </a:fld>
            <a:endParaRPr lang="tr-TR"/>
          </a:p>
        </p:txBody>
      </p:sp>
    </p:spTree>
    <p:extLst>
      <p:ext uri="{BB962C8B-B14F-4D97-AF65-F5344CB8AC3E}">
        <p14:creationId xmlns:p14="http://schemas.microsoft.com/office/powerpoint/2010/main" val="297954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DF1209-C77F-4882-BDD3-5AE5AD87AD85}" type="datetimeFigureOut">
              <a:rPr lang="tr-TR" smtClean="0"/>
              <a:t>10.12.2022</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393CAF-0C76-4D33-9E00-79AEFD64BBB0}" type="slidenum">
              <a:rPr lang="tr-TR" smtClean="0"/>
              <a:t>‹#›</a:t>
            </a:fld>
            <a:endParaRPr lang="tr-TR"/>
          </a:p>
        </p:txBody>
      </p:sp>
    </p:spTree>
    <p:extLst>
      <p:ext uri="{BB962C8B-B14F-4D97-AF65-F5344CB8AC3E}">
        <p14:creationId xmlns:p14="http://schemas.microsoft.com/office/powerpoint/2010/main" val="367753957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47F7CA-DDB1-6E3B-7C62-09C7941B6FA2}"/>
              </a:ext>
            </a:extLst>
          </p:cNvPr>
          <p:cNvSpPr>
            <a:spLocks noGrp="1"/>
          </p:cNvSpPr>
          <p:nvPr>
            <p:ph type="ctrTitle"/>
          </p:nvPr>
        </p:nvSpPr>
        <p:spPr>
          <a:xfrm>
            <a:off x="2379564" y="1604865"/>
            <a:ext cx="7432870" cy="1931436"/>
          </a:xfrm>
        </p:spPr>
        <p:txBody>
          <a:bodyPr/>
          <a:lstStyle/>
          <a:p>
            <a:r>
              <a:rPr lang="tr-TR" sz="4000" dirty="0"/>
              <a:t>Retina kan damarlarını çıkarmak için eşikleme temelli morfolojik bir yöntem</a:t>
            </a:r>
            <a:br>
              <a:rPr lang="tr-TR" dirty="0"/>
            </a:br>
            <a:r>
              <a:rPr lang="tr-TR" sz="1400" dirty="0"/>
              <a:t>Buket Toptaş , Davut Hanbay</a:t>
            </a:r>
            <a:endParaRPr lang="tr-TR" sz="1800" dirty="0"/>
          </a:p>
        </p:txBody>
      </p:sp>
      <p:sp>
        <p:nvSpPr>
          <p:cNvPr id="7" name="Alt Başlık 6">
            <a:extLst>
              <a:ext uri="{FF2B5EF4-FFF2-40B4-BE49-F238E27FC236}">
                <a16:creationId xmlns:a16="http://schemas.microsoft.com/office/drawing/2014/main" id="{B8C32604-0F66-792D-37C5-35C4597C5735}"/>
              </a:ext>
            </a:extLst>
          </p:cNvPr>
          <p:cNvSpPr>
            <a:spLocks noGrp="1"/>
          </p:cNvSpPr>
          <p:nvPr>
            <p:ph type="subTitle" idx="1"/>
          </p:nvPr>
        </p:nvSpPr>
        <p:spPr>
          <a:xfrm>
            <a:off x="2688164" y="3932333"/>
            <a:ext cx="6815669" cy="1320802"/>
          </a:xfrm>
        </p:spPr>
        <p:txBody>
          <a:bodyPr/>
          <a:lstStyle/>
          <a:p>
            <a:r>
              <a:rPr lang="tr-TR" dirty="0"/>
              <a:t>Mehmet Bal-02200201021</a:t>
            </a:r>
          </a:p>
        </p:txBody>
      </p:sp>
    </p:spTree>
    <p:extLst>
      <p:ext uri="{BB962C8B-B14F-4D97-AF65-F5344CB8AC3E}">
        <p14:creationId xmlns:p14="http://schemas.microsoft.com/office/powerpoint/2010/main" val="6238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8D78E8F-9C07-07A1-5AC0-A3594F918D1A}"/>
              </a:ext>
            </a:extLst>
          </p:cNvPr>
          <p:cNvSpPr txBox="1"/>
          <p:nvPr/>
        </p:nvSpPr>
        <p:spPr>
          <a:xfrm>
            <a:off x="939670" y="789152"/>
            <a:ext cx="10312660" cy="5447645"/>
          </a:xfrm>
          <a:prstGeom prst="rect">
            <a:avLst/>
          </a:prstGeom>
          <a:noFill/>
        </p:spPr>
        <p:txBody>
          <a:bodyPr wrap="square">
            <a:spAutoFit/>
          </a:bodyPr>
          <a:lstStyle/>
          <a:p>
            <a:r>
              <a:rPr lang="tr-TR" sz="2400" b="1" dirty="0"/>
              <a:t>1.Giriş </a:t>
            </a:r>
          </a:p>
          <a:p>
            <a:r>
              <a:rPr lang="tr-TR" dirty="0"/>
              <a:t>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 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 Ancak geleneksel yöntemler olarak adlandırılan denetimli/denetimsiz öğrenme yöntemleri [1-9], morfolojik yöntemler [10-12], uyum süzgeci [13] gibi yöntemler daha hızlı ve daha anlaşılabilir yöntemlerdir. Bu makalede geleneksel bir yöntem olan morfolojik tabanlı bir yöntem kullanılmış olup literatürde önerilen diğer yöntemler şöyledir: </a:t>
            </a:r>
            <a:r>
              <a:rPr lang="tr-TR" dirty="0" err="1"/>
              <a:t>Soares</a:t>
            </a:r>
            <a:r>
              <a:rPr lang="tr-TR" dirty="0"/>
              <a:t> vd. [2] tarafından retina görüntülerinin piksel parlaklık değerleri üzerinde faklı ölçeklerde Gabor Dalgacık dönüşümü uygulanmıştır. Elde edilen farklı ölçekteki Gabor Dalgacık dönüşüm çıktıları özellik olarak kullanılmıştır. Daha sonra tüm görüntüye Bayes Sınıflandırıcı uygulanarak </a:t>
            </a:r>
            <a:r>
              <a:rPr lang="tr-TR" dirty="0" err="1"/>
              <a:t>fundus</a:t>
            </a:r>
            <a:r>
              <a:rPr lang="tr-TR" dirty="0"/>
              <a:t> görüntüleri damar ya da damar olmayan bölgelere ayrılmıştır. Niemeijer vd. [5], piksel sınıflandırma yöntemini önermişlerdir. Önerdikleri bu sistemde Matematiksel Morfoloji, Bölge Büyütme, Eşleştirilmiş Filtre ve Doğrulama Tabanlı Yerel Eşik yaklaşımı karşılaştırılmıştır. Makalenin organizasyonu şöyledir. İkinci bölümde Materyal ve Metot anlatılmaktadır. Üçüncü bölümde Kullanılan Yöntemden bahsedilir. Dördüncü bölümde Bulgular ve Tartışmadan bahsedilir. Son bölümde ise Sonuçlar bölümü bulunmaktadır. </a:t>
            </a:r>
          </a:p>
        </p:txBody>
      </p:sp>
    </p:spTree>
    <p:extLst>
      <p:ext uri="{BB962C8B-B14F-4D97-AF65-F5344CB8AC3E}">
        <p14:creationId xmlns:p14="http://schemas.microsoft.com/office/powerpoint/2010/main" val="331267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 name="Metin kutusu 12">
            <a:extLst>
              <a:ext uri="{FF2B5EF4-FFF2-40B4-BE49-F238E27FC236}">
                <a16:creationId xmlns:a16="http://schemas.microsoft.com/office/drawing/2014/main" id="{D645E4B7-4924-21E6-40C5-3BF452D65EF1}"/>
              </a:ext>
            </a:extLst>
          </p:cNvPr>
          <p:cNvSpPr txBox="1"/>
          <p:nvPr/>
        </p:nvSpPr>
        <p:spPr>
          <a:xfrm>
            <a:off x="831201" y="707107"/>
            <a:ext cx="5264799" cy="3139321"/>
          </a:xfrm>
          <a:prstGeom prst="rect">
            <a:avLst/>
          </a:prstGeom>
          <a:noFill/>
        </p:spPr>
        <p:txBody>
          <a:bodyPr wrap="square">
            <a:spAutoFit/>
          </a:bodyPr>
          <a:lstStyle/>
          <a:p>
            <a:r>
              <a:rPr lang="tr-TR" sz="1600" b="1" dirty="0"/>
              <a:t>2.Materyal Ve Metot </a:t>
            </a:r>
          </a:p>
          <a:p>
            <a:r>
              <a:rPr lang="tr-TR" sz="1400" dirty="0"/>
              <a:t>Bu bölüm, önerilen yöntemin arkasındaki ilgili teorik materyal ve metotların kısa bir incelemesini içerir. İlgili her çalışma sonraki alt bölümlerde detaylandırılmıştır. 2.1 Morfolojik işlemler Morfolojik işlemlerin temel amacı, görüntünün temel özelliklerini korumak ve görüntüyü basitleştirmektir. Bu çalışmada, üst-şapka ve alt-şapka dönüşümleri kan damarlarına belirginlik kazandırmak için kullanılır. Üst şapka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a:t>
            </a:r>
          </a:p>
        </p:txBody>
      </p:sp>
      <p:pic>
        <p:nvPicPr>
          <p:cNvPr id="19" name="Resim 18">
            <a:extLst>
              <a:ext uri="{FF2B5EF4-FFF2-40B4-BE49-F238E27FC236}">
                <a16:creationId xmlns:a16="http://schemas.microsoft.com/office/drawing/2014/main" id="{F1BE15C2-D14E-7A0A-6DFA-07F92CCE0BD0}"/>
              </a:ext>
            </a:extLst>
          </p:cNvPr>
          <p:cNvPicPr>
            <a:picLocks noChangeAspect="1"/>
          </p:cNvPicPr>
          <p:nvPr/>
        </p:nvPicPr>
        <p:blipFill>
          <a:blip r:embed="rId3"/>
          <a:stretch>
            <a:fillRect/>
          </a:stretch>
        </p:blipFill>
        <p:spPr>
          <a:xfrm>
            <a:off x="1690978" y="4057270"/>
            <a:ext cx="3392109" cy="830953"/>
          </a:xfrm>
          <a:prstGeom prst="rect">
            <a:avLst/>
          </a:prstGeom>
        </p:spPr>
      </p:pic>
      <p:sp>
        <p:nvSpPr>
          <p:cNvPr id="21" name="Metin kutusu 20">
            <a:extLst>
              <a:ext uri="{FF2B5EF4-FFF2-40B4-BE49-F238E27FC236}">
                <a16:creationId xmlns:a16="http://schemas.microsoft.com/office/drawing/2014/main" id="{5F627B9E-E81C-23AF-FBFF-817FB93E293F}"/>
              </a:ext>
            </a:extLst>
          </p:cNvPr>
          <p:cNvSpPr txBox="1"/>
          <p:nvPr/>
        </p:nvSpPr>
        <p:spPr>
          <a:xfrm>
            <a:off x="6096000" y="697393"/>
            <a:ext cx="5388427" cy="3170099"/>
          </a:xfrm>
          <a:prstGeom prst="rect">
            <a:avLst/>
          </a:prstGeom>
          <a:noFill/>
        </p:spPr>
        <p:txBody>
          <a:bodyPr wrap="square">
            <a:spAutoFit/>
          </a:bodyPr>
          <a:lstStyle/>
          <a:p>
            <a:r>
              <a:rPr lang="tr-TR" sz="1400" dirty="0"/>
              <a:t>Burada, </a:t>
            </a:r>
            <a:r>
              <a:rPr lang="tr-TR" sz="1400" dirty="0">
                <a:latin typeface="Arial" panose="020B0604020202020204" pitchFamily="34" charset="0"/>
              </a:rPr>
              <a:t>◦</a:t>
            </a:r>
            <a:r>
              <a:rPr lang="tr-TR" sz="1400" dirty="0"/>
              <a:t> operatörü morfolojik açma işlemini, </a:t>
            </a:r>
            <a:r>
              <a:rPr lang="tr-TR" sz="1000" dirty="0">
                <a:latin typeface="Arial" panose="020B0604020202020204" pitchFamily="34" charset="0"/>
              </a:rPr>
              <a:t>●</a:t>
            </a:r>
            <a:r>
              <a:rPr lang="tr-TR" sz="1400" dirty="0"/>
              <a:t> operatörü ise morfolojik kapama işlemini temsil etmektedir. SE parametresi ise, bir yapı elemanıdır. Bu çalışmada, açılma operatörü için 21x21’lik bir disk yapı elemanı, alt ve üst şapka dönüşümleri için ise uzunluğu 21 olan bir çizgi yapı elemanı kullanılmıştır. Denklem (1) 'e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 Denklem (2) 'ye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a:t>
            </a:r>
            <a:r>
              <a:rPr lang="tr-TR" sz="1800" dirty="0">
                <a:latin typeface="Arial" panose="020B0604020202020204" pitchFamily="34" charset="0"/>
              </a:rPr>
              <a:t> </a:t>
            </a:r>
            <a:endParaRPr lang="tr-TR" sz="800" dirty="0">
              <a:latin typeface="MS Shell Dlg 2" panose="020B0604030504040204" pitchFamily="34" charset="0"/>
            </a:endParaRPr>
          </a:p>
        </p:txBody>
      </p:sp>
      <p:sp>
        <p:nvSpPr>
          <p:cNvPr id="27" name="Metin kutusu 26">
            <a:extLst>
              <a:ext uri="{FF2B5EF4-FFF2-40B4-BE49-F238E27FC236}">
                <a16:creationId xmlns:a16="http://schemas.microsoft.com/office/drawing/2014/main" id="{417CB2D4-7518-1548-1A48-D4CDB5A63745}"/>
              </a:ext>
            </a:extLst>
          </p:cNvPr>
          <p:cNvSpPr txBox="1"/>
          <p:nvPr/>
        </p:nvSpPr>
        <p:spPr>
          <a:xfrm>
            <a:off x="669472" y="4981342"/>
            <a:ext cx="5426528" cy="1169551"/>
          </a:xfrm>
          <a:prstGeom prst="rect">
            <a:avLst/>
          </a:prstGeom>
          <a:noFill/>
        </p:spPr>
        <p:txBody>
          <a:bodyPr wrap="square">
            <a:spAutoFit/>
          </a:bodyPr>
          <a:lstStyle/>
          <a:p>
            <a:r>
              <a:rPr lang="tr-TR" sz="1400" b="1" dirty="0"/>
              <a:t>2.2 Eşikleme yöntemleri </a:t>
            </a:r>
            <a:r>
              <a:rPr lang="tr-TR" sz="1400" dirty="0"/>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a:t>
            </a:r>
          </a:p>
        </p:txBody>
      </p:sp>
      <p:sp>
        <p:nvSpPr>
          <p:cNvPr id="29" name="Metin kutusu 28">
            <a:extLst>
              <a:ext uri="{FF2B5EF4-FFF2-40B4-BE49-F238E27FC236}">
                <a16:creationId xmlns:a16="http://schemas.microsoft.com/office/drawing/2014/main" id="{47AADBEB-CDDC-63A4-91A4-0AD5DAE77690}"/>
              </a:ext>
            </a:extLst>
          </p:cNvPr>
          <p:cNvSpPr txBox="1"/>
          <p:nvPr/>
        </p:nvSpPr>
        <p:spPr>
          <a:xfrm>
            <a:off x="6096000" y="3796068"/>
            <a:ext cx="5388426" cy="738664"/>
          </a:xfrm>
          <a:prstGeom prst="rect">
            <a:avLst/>
          </a:prstGeom>
          <a:noFill/>
        </p:spPr>
        <p:txBody>
          <a:bodyPr wrap="square">
            <a:spAutoFit/>
          </a:bodyPr>
          <a:lstStyle/>
          <a:p>
            <a:r>
              <a:rPr lang="tr-TR" sz="1400" b="1" dirty="0"/>
              <a:t>2.2.1 Çok seviyeli eşikleme </a:t>
            </a:r>
            <a:r>
              <a:rPr lang="tr-TR" sz="1400" dirty="0"/>
              <a:t>Gri ölçekli görüntüyü birkaç farklı bölgeye ayırabilen bir işlemdir [18]. Bu işleme ait uyulması gereken kural Denklem (3)’de matematiksel olarak ifade edilmiştir</a:t>
            </a:r>
          </a:p>
        </p:txBody>
      </p:sp>
      <p:pic>
        <p:nvPicPr>
          <p:cNvPr id="31" name="Resim 30">
            <a:extLst>
              <a:ext uri="{FF2B5EF4-FFF2-40B4-BE49-F238E27FC236}">
                <a16:creationId xmlns:a16="http://schemas.microsoft.com/office/drawing/2014/main" id="{94505F45-FC1F-DA2B-CCB3-49C071CF2F60}"/>
              </a:ext>
            </a:extLst>
          </p:cNvPr>
          <p:cNvPicPr>
            <a:picLocks noChangeAspect="1"/>
          </p:cNvPicPr>
          <p:nvPr/>
        </p:nvPicPr>
        <p:blipFill>
          <a:blip r:embed="rId4"/>
          <a:stretch>
            <a:fillRect/>
          </a:stretch>
        </p:blipFill>
        <p:spPr>
          <a:xfrm>
            <a:off x="6752292" y="4534732"/>
            <a:ext cx="4075842" cy="738664"/>
          </a:xfrm>
          <a:prstGeom prst="rect">
            <a:avLst/>
          </a:prstGeom>
        </p:spPr>
      </p:pic>
      <p:sp>
        <p:nvSpPr>
          <p:cNvPr id="33" name="Metin kutusu 32">
            <a:extLst>
              <a:ext uri="{FF2B5EF4-FFF2-40B4-BE49-F238E27FC236}">
                <a16:creationId xmlns:a16="http://schemas.microsoft.com/office/drawing/2014/main" id="{AA5855FF-A86E-9DA8-EDB7-66500A822771}"/>
              </a:ext>
            </a:extLst>
          </p:cNvPr>
          <p:cNvSpPr txBox="1"/>
          <p:nvPr/>
        </p:nvSpPr>
        <p:spPr>
          <a:xfrm>
            <a:off x="6096000" y="5207717"/>
            <a:ext cx="5159867" cy="954107"/>
          </a:xfrm>
          <a:prstGeom prst="rect">
            <a:avLst/>
          </a:prstGeom>
          <a:noFill/>
        </p:spPr>
        <p:txBody>
          <a:bodyPr wrap="square">
            <a:spAutoFit/>
          </a:bodyPr>
          <a:lstStyle/>
          <a:p>
            <a:r>
              <a:rPr lang="tr-TR" sz="1400" dirty="0"/>
              <a:t>Burada, p parametresi L gri tonlama seviyeleri L = {0, 1, 2,…, L - 1} ile temsil edilebilen gri tonlama görüntüsünün piksellerinden biridir. C1 ve C2 parametreleri, p pikselinin atanacağı sınıflardır, </a:t>
            </a:r>
            <a:r>
              <a:rPr lang="tr-TR" sz="1400" dirty="0" err="1"/>
              <a:t>th</a:t>
            </a:r>
            <a:r>
              <a:rPr lang="tr-TR" sz="1400" dirty="0"/>
              <a:t> parametresi ise eşik değeridir</a:t>
            </a:r>
          </a:p>
        </p:txBody>
      </p:sp>
    </p:spTree>
    <p:extLst>
      <p:ext uri="{BB962C8B-B14F-4D97-AF65-F5344CB8AC3E}">
        <p14:creationId xmlns:p14="http://schemas.microsoft.com/office/powerpoint/2010/main" val="198520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6F28A10-0FE9-C6D9-A3F2-9ED6BFA94408}"/>
              </a:ext>
            </a:extLst>
          </p:cNvPr>
          <p:cNvSpPr txBox="1"/>
          <p:nvPr/>
        </p:nvSpPr>
        <p:spPr>
          <a:xfrm>
            <a:off x="726229" y="600977"/>
            <a:ext cx="5049417" cy="2677656"/>
          </a:xfrm>
          <a:prstGeom prst="rect">
            <a:avLst/>
          </a:prstGeom>
          <a:noFill/>
        </p:spPr>
        <p:txBody>
          <a:bodyPr wrap="square">
            <a:spAutoFit/>
          </a:bodyPr>
          <a:lstStyle/>
          <a:p>
            <a:r>
              <a:rPr lang="tr-TR" sz="1400" b="1" dirty="0"/>
              <a:t>2.2.2 Maksimum entropi tabanlı eşikleme </a:t>
            </a:r>
            <a:r>
              <a:rPr lang="tr-TR" sz="1400" dirty="0"/>
              <a:t>Entropi yöntemlerine bağlı eşikleme işlemi araştırmacılar tarafından tercih edilen bir yöntemdir [19]. Otsunun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 [20]. Arka ve ön plan görüntüsüne ait entropi değeri Denklem (4) ve Denklem (5)’de verilmiştir. Denklem (6) arka ve ön plan görüntüsüne ait entropi değerlerinin maksimize edilmiş halidir.</a:t>
            </a:r>
          </a:p>
        </p:txBody>
      </p:sp>
      <p:pic>
        <p:nvPicPr>
          <p:cNvPr id="5" name="Resim 4">
            <a:extLst>
              <a:ext uri="{FF2B5EF4-FFF2-40B4-BE49-F238E27FC236}">
                <a16:creationId xmlns:a16="http://schemas.microsoft.com/office/drawing/2014/main" id="{5F1F2CAB-AC7A-5989-5642-D7D8DBD4DFBB}"/>
              </a:ext>
            </a:extLst>
          </p:cNvPr>
          <p:cNvPicPr>
            <a:picLocks noChangeAspect="1"/>
          </p:cNvPicPr>
          <p:nvPr/>
        </p:nvPicPr>
        <p:blipFill>
          <a:blip r:embed="rId2"/>
          <a:stretch>
            <a:fillRect/>
          </a:stretch>
        </p:blipFill>
        <p:spPr>
          <a:xfrm>
            <a:off x="1840866" y="3272059"/>
            <a:ext cx="2820146" cy="1503536"/>
          </a:xfrm>
          <a:prstGeom prst="rect">
            <a:avLst/>
          </a:prstGeom>
        </p:spPr>
      </p:pic>
      <p:pic>
        <p:nvPicPr>
          <p:cNvPr id="9" name="Resim 8">
            <a:extLst>
              <a:ext uri="{FF2B5EF4-FFF2-40B4-BE49-F238E27FC236}">
                <a16:creationId xmlns:a16="http://schemas.microsoft.com/office/drawing/2014/main" id="{E60C22B6-8CF0-2CE6-86B2-DFC1CFEC2BBA}"/>
              </a:ext>
            </a:extLst>
          </p:cNvPr>
          <p:cNvPicPr>
            <a:picLocks noChangeAspect="1"/>
          </p:cNvPicPr>
          <p:nvPr/>
        </p:nvPicPr>
        <p:blipFill>
          <a:blip r:embed="rId3"/>
          <a:stretch>
            <a:fillRect/>
          </a:stretch>
        </p:blipFill>
        <p:spPr>
          <a:xfrm>
            <a:off x="1255451" y="5023952"/>
            <a:ext cx="3990975" cy="781050"/>
          </a:xfrm>
          <a:prstGeom prst="rect">
            <a:avLst/>
          </a:prstGeom>
        </p:spPr>
      </p:pic>
      <p:sp>
        <p:nvSpPr>
          <p:cNvPr id="11" name="Metin kutusu 10">
            <a:extLst>
              <a:ext uri="{FF2B5EF4-FFF2-40B4-BE49-F238E27FC236}">
                <a16:creationId xmlns:a16="http://schemas.microsoft.com/office/drawing/2014/main" id="{1BA44A03-DEB2-94AA-D78C-0AA50F19166A}"/>
              </a:ext>
            </a:extLst>
          </p:cNvPr>
          <p:cNvSpPr txBox="1"/>
          <p:nvPr/>
        </p:nvSpPr>
        <p:spPr>
          <a:xfrm>
            <a:off x="6165201" y="600977"/>
            <a:ext cx="5134170" cy="1169551"/>
          </a:xfrm>
          <a:prstGeom prst="rect">
            <a:avLst/>
          </a:prstGeom>
          <a:noFill/>
        </p:spPr>
        <p:txBody>
          <a:bodyPr wrap="square">
            <a:spAutoFit/>
          </a:bodyPr>
          <a:lstStyle/>
          <a:p>
            <a:r>
              <a:rPr lang="tr-TR" sz="1400" b="1" dirty="0"/>
              <a:t>2.2.3 Bulanık mantık tabanlı eşikleme </a:t>
            </a:r>
            <a:r>
              <a:rPr lang="tr-TR" sz="1400" dirty="0"/>
              <a:t>Bulanık kümeleme bir yumuşak kümeleme tekniğidir. Bu kümeleme yöntemi, nesnelerin kümelere olan aitliğini ifade etmek için bir derece kavramı kullanır [21]. Her nesne için, toplam derece 1’dir. Denklem (7) her pikselin üyelik değerini hesaplamak için kullanılır. </a:t>
            </a:r>
          </a:p>
        </p:txBody>
      </p:sp>
      <p:pic>
        <p:nvPicPr>
          <p:cNvPr id="15" name="Resim 14">
            <a:extLst>
              <a:ext uri="{FF2B5EF4-FFF2-40B4-BE49-F238E27FC236}">
                <a16:creationId xmlns:a16="http://schemas.microsoft.com/office/drawing/2014/main" id="{E84CC757-D712-3896-3A4A-9C1F343115A0}"/>
              </a:ext>
            </a:extLst>
          </p:cNvPr>
          <p:cNvPicPr>
            <a:picLocks noChangeAspect="1"/>
          </p:cNvPicPr>
          <p:nvPr/>
        </p:nvPicPr>
        <p:blipFill>
          <a:blip r:embed="rId4"/>
          <a:stretch>
            <a:fillRect/>
          </a:stretch>
        </p:blipFill>
        <p:spPr>
          <a:xfrm>
            <a:off x="6760612" y="1933231"/>
            <a:ext cx="3943350" cy="1981200"/>
          </a:xfrm>
          <a:prstGeom prst="rect">
            <a:avLst/>
          </a:prstGeom>
        </p:spPr>
      </p:pic>
      <p:pic>
        <p:nvPicPr>
          <p:cNvPr id="17" name="Resim 16">
            <a:extLst>
              <a:ext uri="{FF2B5EF4-FFF2-40B4-BE49-F238E27FC236}">
                <a16:creationId xmlns:a16="http://schemas.microsoft.com/office/drawing/2014/main" id="{822BBFE3-D15B-3E6B-52CF-B242A783C2C3}"/>
              </a:ext>
            </a:extLst>
          </p:cNvPr>
          <p:cNvPicPr>
            <a:picLocks noChangeAspect="1"/>
          </p:cNvPicPr>
          <p:nvPr/>
        </p:nvPicPr>
        <p:blipFill>
          <a:blip r:embed="rId5"/>
          <a:stretch>
            <a:fillRect/>
          </a:stretch>
        </p:blipFill>
        <p:spPr>
          <a:xfrm>
            <a:off x="6746324" y="4023827"/>
            <a:ext cx="3971925" cy="2000250"/>
          </a:xfrm>
          <a:prstGeom prst="rect">
            <a:avLst/>
          </a:prstGeom>
        </p:spPr>
      </p:pic>
    </p:spTree>
    <p:extLst>
      <p:ext uri="{BB962C8B-B14F-4D97-AF65-F5344CB8AC3E}">
        <p14:creationId xmlns:p14="http://schemas.microsoft.com/office/powerpoint/2010/main" val="225879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D4D5961-D80E-0B95-0DC6-0023A6F12805}"/>
              </a:ext>
            </a:extLst>
          </p:cNvPr>
          <p:cNvSpPr txBox="1"/>
          <p:nvPr/>
        </p:nvSpPr>
        <p:spPr>
          <a:xfrm>
            <a:off x="753058" y="660643"/>
            <a:ext cx="3911858" cy="2308324"/>
          </a:xfrm>
          <a:prstGeom prst="rect">
            <a:avLst/>
          </a:prstGeom>
          <a:noFill/>
        </p:spPr>
        <p:txBody>
          <a:bodyPr wrap="square">
            <a:spAutoFit/>
          </a:bodyPr>
          <a:lstStyle/>
          <a:p>
            <a:r>
              <a:rPr lang="tr-TR" b="1" dirty="0"/>
              <a:t>3.Kullanılan yöntem </a:t>
            </a:r>
            <a:r>
              <a:rPr lang="tr-TR" sz="1400" dirty="0"/>
              <a:t>Önerilen yöntemde, veri setinde bulunan </a:t>
            </a:r>
            <a:r>
              <a:rPr lang="tr-TR" sz="1400" dirty="0" err="1"/>
              <a:t>fundus</a:t>
            </a:r>
            <a:r>
              <a:rPr lang="tr-TR" sz="1400" dirty="0"/>
              <a:t>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endParaRPr lang="tr-TR" dirty="0"/>
          </a:p>
        </p:txBody>
      </p:sp>
      <p:pic>
        <p:nvPicPr>
          <p:cNvPr id="5" name="Resim 4">
            <a:extLst>
              <a:ext uri="{FF2B5EF4-FFF2-40B4-BE49-F238E27FC236}">
                <a16:creationId xmlns:a16="http://schemas.microsoft.com/office/drawing/2014/main" id="{1AFE616E-C291-33BC-A639-94D0424BCE59}"/>
              </a:ext>
            </a:extLst>
          </p:cNvPr>
          <p:cNvPicPr>
            <a:picLocks noChangeAspect="1"/>
          </p:cNvPicPr>
          <p:nvPr/>
        </p:nvPicPr>
        <p:blipFill>
          <a:blip r:embed="rId2"/>
          <a:stretch>
            <a:fillRect/>
          </a:stretch>
        </p:blipFill>
        <p:spPr>
          <a:xfrm>
            <a:off x="880187" y="3429000"/>
            <a:ext cx="3657600" cy="1771650"/>
          </a:xfrm>
          <a:prstGeom prst="rect">
            <a:avLst/>
          </a:prstGeom>
        </p:spPr>
      </p:pic>
      <p:sp>
        <p:nvSpPr>
          <p:cNvPr id="7" name="Metin kutusu 6">
            <a:extLst>
              <a:ext uri="{FF2B5EF4-FFF2-40B4-BE49-F238E27FC236}">
                <a16:creationId xmlns:a16="http://schemas.microsoft.com/office/drawing/2014/main" id="{978D8EAD-E2D9-68D9-FACF-BC8F647EE091}"/>
              </a:ext>
            </a:extLst>
          </p:cNvPr>
          <p:cNvSpPr txBox="1"/>
          <p:nvPr/>
        </p:nvSpPr>
        <p:spPr>
          <a:xfrm>
            <a:off x="4970884" y="746650"/>
            <a:ext cx="6116216" cy="800219"/>
          </a:xfrm>
          <a:prstGeom prst="rect">
            <a:avLst/>
          </a:prstGeom>
          <a:noFill/>
        </p:spPr>
        <p:txBody>
          <a:bodyPr wrap="square">
            <a:spAutoFit/>
          </a:bodyPr>
          <a:lstStyle/>
          <a:p>
            <a:r>
              <a:rPr lang="tr-TR" b="1" dirty="0"/>
              <a:t>3.1 Veri seti </a:t>
            </a:r>
            <a:r>
              <a:rPr lang="tr-TR" sz="1400" dirty="0"/>
              <a:t>Önerilen yöntem diğer yöntemlerle kıyaslanabilir olması açısından halka açık olarak sunulan DRIVE veri seti üzerinde test edilmiştir. DRIVE veri setindeki görüntüler 45° görüş alanında Canon 3CCD ile çekilmiştir. </a:t>
            </a:r>
          </a:p>
        </p:txBody>
      </p:sp>
      <p:sp>
        <p:nvSpPr>
          <p:cNvPr id="9" name="Metin kutusu 8">
            <a:extLst>
              <a:ext uri="{FF2B5EF4-FFF2-40B4-BE49-F238E27FC236}">
                <a16:creationId xmlns:a16="http://schemas.microsoft.com/office/drawing/2014/main" id="{94CB9085-888E-03C3-DC71-1F80134BA8C2}"/>
              </a:ext>
            </a:extLst>
          </p:cNvPr>
          <p:cNvSpPr txBox="1"/>
          <p:nvPr/>
        </p:nvSpPr>
        <p:spPr>
          <a:xfrm>
            <a:off x="4970884" y="1453564"/>
            <a:ext cx="6116216" cy="954107"/>
          </a:xfrm>
          <a:prstGeom prst="rect">
            <a:avLst/>
          </a:prstGeom>
          <a:noFill/>
        </p:spPr>
        <p:txBody>
          <a:bodyPr wrap="square">
            <a:spAutoFit/>
          </a:bodyPr>
          <a:lstStyle/>
          <a:p>
            <a:r>
              <a:rPr lang="tr-TR" sz="1400" dirty="0"/>
              <a:t>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bölümlendirilmiş görüntülerden oluşur</a:t>
            </a:r>
          </a:p>
        </p:txBody>
      </p:sp>
      <p:sp>
        <p:nvSpPr>
          <p:cNvPr id="11" name="Metin kutusu 10">
            <a:extLst>
              <a:ext uri="{FF2B5EF4-FFF2-40B4-BE49-F238E27FC236}">
                <a16:creationId xmlns:a16="http://schemas.microsoft.com/office/drawing/2014/main" id="{60AA1B86-6FB4-0B4A-D9BF-2FD93B3C165F}"/>
              </a:ext>
            </a:extLst>
          </p:cNvPr>
          <p:cNvSpPr txBox="1"/>
          <p:nvPr/>
        </p:nvSpPr>
        <p:spPr>
          <a:xfrm>
            <a:off x="4998486" y="2407671"/>
            <a:ext cx="6116216" cy="2246769"/>
          </a:xfrm>
          <a:prstGeom prst="rect">
            <a:avLst/>
          </a:prstGeom>
          <a:noFill/>
        </p:spPr>
        <p:txBody>
          <a:bodyPr wrap="square">
            <a:spAutoFit/>
          </a:bodyPr>
          <a:lstStyle/>
          <a:p>
            <a:r>
              <a:rPr lang="tr-TR" sz="1400" b="1" dirty="0"/>
              <a:t>3.2 Morfolojik işlemler </a:t>
            </a:r>
            <a:r>
              <a:rPr lang="tr-TR" sz="1400"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p:txBody>
      </p:sp>
      <p:pic>
        <p:nvPicPr>
          <p:cNvPr id="13" name="Resim 12">
            <a:extLst>
              <a:ext uri="{FF2B5EF4-FFF2-40B4-BE49-F238E27FC236}">
                <a16:creationId xmlns:a16="http://schemas.microsoft.com/office/drawing/2014/main" id="{FC196441-6BC8-FD3D-1227-876D08AAD803}"/>
              </a:ext>
            </a:extLst>
          </p:cNvPr>
          <p:cNvPicPr>
            <a:picLocks noChangeAspect="1"/>
          </p:cNvPicPr>
          <p:nvPr/>
        </p:nvPicPr>
        <p:blipFill>
          <a:blip r:embed="rId3"/>
          <a:stretch>
            <a:fillRect/>
          </a:stretch>
        </p:blipFill>
        <p:spPr>
          <a:xfrm>
            <a:off x="6425292" y="4576689"/>
            <a:ext cx="3262604" cy="1460016"/>
          </a:xfrm>
          <a:prstGeom prst="rect">
            <a:avLst/>
          </a:prstGeom>
        </p:spPr>
      </p:pic>
    </p:spTree>
    <p:extLst>
      <p:ext uri="{BB962C8B-B14F-4D97-AF65-F5344CB8AC3E}">
        <p14:creationId xmlns:p14="http://schemas.microsoft.com/office/powerpoint/2010/main" val="97772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CEE3E057-AE44-FDE1-8BF7-DFB510ACCD56}"/>
              </a:ext>
            </a:extLst>
          </p:cNvPr>
          <p:cNvSpPr txBox="1"/>
          <p:nvPr/>
        </p:nvSpPr>
        <p:spPr>
          <a:xfrm>
            <a:off x="790769" y="535900"/>
            <a:ext cx="5903170" cy="3108543"/>
          </a:xfrm>
          <a:prstGeom prst="rect">
            <a:avLst/>
          </a:prstGeom>
          <a:noFill/>
        </p:spPr>
        <p:txBody>
          <a:bodyPr wrap="square">
            <a:spAutoFit/>
          </a:bodyPr>
          <a:lstStyle/>
          <a:p>
            <a:r>
              <a:rPr lang="tr-TR" sz="2400" b="1" dirty="0"/>
              <a:t>4 Bulgular ve tartışma </a:t>
            </a:r>
          </a:p>
          <a:p>
            <a:r>
              <a:rPr lang="tr-TR" b="1" dirty="0"/>
              <a:t>4.1 Bölütleme sonuçları </a:t>
            </a:r>
            <a:r>
              <a:rPr lang="tr-TR" sz="1400" dirty="0"/>
              <a:t>Üç farklı eşikleme algoritması iyileştirilmiş </a:t>
            </a:r>
            <a:r>
              <a:rPr lang="tr-TR" sz="1400" dirty="0" err="1"/>
              <a:t>fundus</a:t>
            </a:r>
            <a:r>
              <a:rPr lang="tr-TR" sz="1400" dirty="0"/>
              <a:t>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eşikleme algoritmalarının performans iyileştirme sonuçları görsel olarak sunulmuştur. Şekil 6’da ilk sütunda orijinal görüntüler, ikinci sütunda Bulanık Mantık Tabanlı Eşikleme yöntem sonuçları, üçüncü sütunda Maksimum Entropi Tabanlı Eşikleme yöntem sonuçları, son sütunda Çoklu Eşikleme yöntem sonuçları gösterilmiştir. </a:t>
            </a:r>
            <a:endParaRPr lang="tr-TR" dirty="0"/>
          </a:p>
        </p:txBody>
      </p:sp>
      <p:pic>
        <p:nvPicPr>
          <p:cNvPr id="5" name="Resim 4">
            <a:extLst>
              <a:ext uri="{FF2B5EF4-FFF2-40B4-BE49-F238E27FC236}">
                <a16:creationId xmlns:a16="http://schemas.microsoft.com/office/drawing/2014/main" id="{6B7D282C-4579-05EF-6708-12A24B83E3F1}"/>
              </a:ext>
            </a:extLst>
          </p:cNvPr>
          <p:cNvPicPr>
            <a:picLocks noChangeAspect="1"/>
          </p:cNvPicPr>
          <p:nvPr/>
        </p:nvPicPr>
        <p:blipFill>
          <a:blip r:embed="rId2"/>
          <a:stretch>
            <a:fillRect/>
          </a:stretch>
        </p:blipFill>
        <p:spPr>
          <a:xfrm>
            <a:off x="2290665" y="3355132"/>
            <a:ext cx="3207398" cy="2817131"/>
          </a:xfrm>
          <a:prstGeom prst="rect">
            <a:avLst/>
          </a:prstGeom>
        </p:spPr>
      </p:pic>
      <p:sp>
        <p:nvSpPr>
          <p:cNvPr id="7" name="Metin kutusu 6">
            <a:extLst>
              <a:ext uri="{FF2B5EF4-FFF2-40B4-BE49-F238E27FC236}">
                <a16:creationId xmlns:a16="http://schemas.microsoft.com/office/drawing/2014/main" id="{6791721A-A939-A035-2A2F-F63C47E31BD9}"/>
              </a:ext>
            </a:extLst>
          </p:cNvPr>
          <p:cNvSpPr txBox="1"/>
          <p:nvPr/>
        </p:nvSpPr>
        <p:spPr>
          <a:xfrm>
            <a:off x="6855666" y="641202"/>
            <a:ext cx="4468586" cy="738664"/>
          </a:xfrm>
          <a:prstGeom prst="rect">
            <a:avLst/>
          </a:prstGeom>
          <a:noFill/>
        </p:spPr>
        <p:txBody>
          <a:bodyPr wrap="square">
            <a:spAutoFit/>
          </a:bodyPr>
          <a:lstStyle/>
          <a:p>
            <a:r>
              <a:rPr lang="tr-TR" sz="1400" dirty="0"/>
              <a:t>Uygulanan yöntemin başarı ölçütünü hesaplamak için Doğruluk Oranı ölçüsü kullanılmıştır. Denklem (12)’de Doğruluk Oranı ölçütünün matematiksel ifadesi verilmiştir.</a:t>
            </a:r>
          </a:p>
        </p:txBody>
      </p:sp>
      <p:pic>
        <p:nvPicPr>
          <p:cNvPr id="9" name="Resim 8">
            <a:extLst>
              <a:ext uri="{FF2B5EF4-FFF2-40B4-BE49-F238E27FC236}">
                <a16:creationId xmlns:a16="http://schemas.microsoft.com/office/drawing/2014/main" id="{05D37E8C-B738-F91F-08FD-9B07E95F3280}"/>
              </a:ext>
            </a:extLst>
          </p:cNvPr>
          <p:cNvPicPr>
            <a:picLocks noChangeAspect="1"/>
          </p:cNvPicPr>
          <p:nvPr/>
        </p:nvPicPr>
        <p:blipFill>
          <a:blip r:embed="rId3"/>
          <a:stretch>
            <a:fillRect/>
          </a:stretch>
        </p:blipFill>
        <p:spPr>
          <a:xfrm>
            <a:off x="7642159" y="1498919"/>
            <a:ext cx="2895600" cy="428625"/>
          </a:xfrm>
          <a:prstGeom prst="rect">
            <a:avLst/>
          </a:prstGeom>
        </p:spPr>
      </p:pic>
      <p:sp>
        <p:nvSpPr>
          <p:cNvPr id="11" name="Metin kutusu 10">
            <a:extLst>
              <a:ext uri="{FF2B5EF4-FFF2-40B4-BE49-F238E27FC236}">
                <a16:creationId xmlns:a16="http://schemas.microsoft.com/office/drawing/2014/main" id="{B249A889-365E-CC58-59A0-22DC229793B4}"/>
              </a:ext>
            </a:extLst>
          </p:cNvPr>
          <p:cNvSpPr txBox="1"/>
          <p:nvPr/>
        </p:nvSpPr>
        <p:spPr>
          <a:xfrm>
            <a:off x="6855666" y="2059237"/>
            <a:ext cx="4468586" cy="3754874"/>
          </a:xfrm>
          <a:prstGeom prst="rect">
            <a:avLst/>
          </a:prstGeom>
          <a:noFill/>
        </p:spPr>
        <p:txBody>
          <a:bodyPr wrap="square">
            <a:spAutoFit/>
          </a:bodyPr>
          <a:lstStyle/>
          <a:p>
            <a:r>
              <a:rPr lang="tr-TR" sz="1400" dirty="0"/>
              <a:t>Burada, TP parametresi doğru pozitif, FP parametresi yanlış pozitif, TN parametresi doğru negatif ve FN parametresi yanlış negatif pikselleri temsil eder. ACC parametresi doğruluk oranını temsil eder. Hem bölütlenmiş görüntüde hem de gerçek zemin görüntüsünde aynı piksele ait ve piksel değerleri “1” olan piksellerin toplamı TP parametresinin değerini oluşturur. Hem bölütlenmiş görüntüde hem de gerçek zemin görüntüsünde aynı piksele ait ve piksel değerleri “0” olan piksellerin toplamı TN parametresinin değerini oluşturur. Hem bölütlenmiş görüntüde hem de gerçek zemin görüntüsünde aynı piksele ait ve piksel değerleri bölütlenmiş görüntü için “0”, gerçek zemin görüntüsü için “1” olan piksellerin toplamı FN parametresinin değerini oluşturur. Hem bölütlenmiş görüntüde hem de gerçek zemin görüntüsünde aynı piksele ait ve piksel değerleri bölütlenmiş görüntü için “1”, gerçek zemin görüntüsü için “0” olan piksellerin toplamı FP parametresinin değerini oluşturur</a:t>
            </a:r>
          </a:p>
        </p:txBody>
      </p:sp>
    </p:spTree>
    <p:extLst>
      <p:ext uri="{BB962C8B-B14F-4D97-AF65-F5344CB8AC3E}">
        <p14:creationId xmlns:p14="http://schemas.microsoft.com/office/powerpoint/2010/main" val="403729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13B933C-FC52-CA2B-7086-16EAB417CBDE}"/>
              </a:ext>
            </a:extLst>
          </p:cNvPr>
          <p:cNvSpPr txBox="1"/>
          <p:nvPr/>
        </p:nvSpPr>
        <p:spPr>
          <a:xfrm>
            <a:off x="960922" y="2019066"/>
            <a:ext cx="2218487" cy="2246769"/>
          </a:xfrm>
          <a:prstGeom prst="rect">
            <a:avLst/>
          </a:prstGeom>
          <a:noFill/>
        </p:spPr>
        <p:txBody>
          <a:bodyPr wrap="square">
            <a:spAutoFit/>
          </a:bodyPr>
          <a:lstStyle/>
          <a:p>
            <a:r>
              <a:rPr lang="tr-TR" sz="1400" dirty="0"/>
              <a:t>Tablo 1’de uygulanan yöntem de kullanılan üç eşikleme yönteminden elde edilen sonuçlar gösterilmiştir. Uygulanan yöntem, DRIVE veri seti üzerinde hem test hem eğitim veri kümesi üzerinde denenmiş olup toplamda 40 görüntü üzerinde çalıştırılmıştır.</a:t>
            </a:r>
          </a:p>
        </p:txBody>
      </p:sp>
      <p:pic>
        <p:nvPicPr>
          <p:cNvPr id="5" name="Resim 4">
            <a:extLst>
              <a:ext uri="{FF2B5EF4-FFF2-40B4-BE49-F238E27FC236}">
                <a16:creationId xmlns:a16="http://schemas.microsoft.com/office/drawing/2014/main" id="{4BC53C9F-4A89-C40B-E2A2-0E4EA6F2CB28}"/>
              </a:ext>
            </a:extLst>
          </p:cNvPr>
          <p:cNvPicPr>
            <a:picLocks noChangeAspect="1"/>
          </p:cNvPicPr>
          <p:nvPr/>
        </p:nvPicPr>
        <p:blipFill>
          <a:blip r:embed="rId2"/>
          <a:stretch>
            <a:fillRect/>
          </a:stretch>
        </p:blipFill>
        <p:spPr>
          <a:xfrm>
            <a:off x="3309351" y="634480"/>
            <a:ext cx="2516424" cy="5589037"/>
          </a:xfrm>
          <a:prstGeom prst="rect">
            <a:avLst/>
          </a:prstGeom>
        </p:spPr>
      </p:pic>
      <p:sp>
        <p:nvSpPr>
          <p:cNvPr id="7" name="Metin kutusu 6">
            <a:extLst>
              <a:ext uri="{FF2B5EF4-FFF2-40B4-BE49-F238E27FC236}">
                <a16:creationId xmlns:a16="http://schemas.microsoft.com/office/drawing/2014/main" id="{FC3C01E8-B57B-8B87-C670-8459E0084811}"/>
              </a:ext>
            </a:extLst>
          </p:cNvPr>
          <p:cNvSpPr txBox="1"/>
          <p:nvPr/>
        </p:nvSpPr>
        <p:spPr>
          <a:xfrm>
            <a:off x="5787723" y="1803622"/>
            <a:ext cx="2136253" cy="2677656"/>
          </a:xfrm>
          <a:prstGeom prst="rect">
            <a:avLst/>
          </a:prstGeom>
          <a:noFill/>
        </p:spPr>
        <p:txBody>
          <a:bodyPr wrap="square">
            <a:spAutoFit/>
          </a:bodyPr>
          <a:lstStyle/>
          <a:p>
            <a:r>
              <a:rPr lang="tr-TR" sz="1400" dirty="0"/>
              <a:t>Tablo 1’de verilen sonuçların alandaki birkaç yaygın yöntemden daha iyi performans gösterdiği görülebilir. DRIVE veri setindeki 40 görüntüye ait üç eşikleme yönteminin eşik değeri Tablo 2’de gösterilmiştir. Yapılan çalışmanın diğer geleneksel yöntemlerle karşılaştırılması Tablo 3’de verilmiştir.</a:t>
            </a:r>
          </a:p>
        </p:txBody>
      </p:sp>
      <p:pic>
        <p:nvPicPr>
          <p:cNvPr id="9" name="Resim 8">
            <a:extLst>
              <a:ext uri="{FF2B5EF4-FFF2-40B4-BE49-F238E27FC236}">
                <a16:creationId xmlns:a16="http://schemas.microsoft.com/office/drawing/2014/main" id="{BE34B0F1-9382-21E5-39BD-09F096BC7A9D}"/>
              </a:ext>
            </a:extLst>
          </p:cNvPr>
          <p:cNvPicPr>
            <a:picLocks noChangeAspect="1"/>
          </p:cNvPicPr>
          <p:nvPr/>
        </p:nvPicPr>
        <p:blipFill>
          <a:blip r:embed="rId3"/>
          <a:stretch>
            <a:fillRect/>
          </a:stretch>
        </p:blipFill>
        <p:spPr>
          <a:xfrm>
            <a:off x="7885923" y="634480"/>
            <a:ext cx="3082439" cy="5589037"/>
          </a:xfrm>
          <a:prstGeom prst="rect">
            <a:avLst/>
          </a:prstGeom>
        </p:spPr>
      </p:pic>
      <p:sp>
        <p:nvSpPr>
          <p:cNvPr id="10" name="Ok: Sağ 9">
            <a:extLst>
              <a:ext uri="{FF2B5EF4-FFF2-40B4-BE49-F238E27FC236}">
                <a16:creationId xmlns:a16="http://schemas.microsoft.com/office/drawing/2014/main" id="{BF4B8908-6E0E-E110-16A6-96479EB551BB}"/>
              </a:ext>
            </a:extLst>
          </p:cNvPr>
          <p:cNvSpPr/>
          <p:nvPr/>
        </p:nvSpPr>
        <p:spPr>
          <a:xfrm>
            <a:off x="6194930" y="4749281"/>
            <a:ext cx="1321837" cy="693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k: Sağ 10">
            <a:extLst>
              <a:ext uri="{FF2B5EF4-FFF2-40B4-BE49-F238E27FC236}">
                <a16:creationId xmlns:a16="http://schemas.microsoft.com/office/drawing/2014/main" id="{06A02CAA-3479-631D-ED5C-BB91C3DB2733}"/>
              </a:ext>
            </a:extLst>
          </p:cNvPr>
          <p:cNvSpPr/>
          <p:nvPr/>
        </p:nvSpPr>
        <p:spPr>
          <a:xfrm>
            <a:off x="1338925" y="1060579"/>
            <a:ext cx="1462480" cy="640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56083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1E3A466-5E94-FF2A-8674-BBC797063C4B}"/>
              </a:ext>
            </a:extLst>
          </p:cNvPr>
          <p:cNvSpPr txBox="1"/>
          <p:nvPr/>
        </p:nvSpPr>
        <p:spPr>
          <a:xfrm>
            <a:off x="1984504" y="1259175"/>
            <a:ext cx="8222991" cy="4339650"/>
          </a:xfrm>
          <a:prstGeom prst="rect">
            <a:avLst/>
          </a:prstGeom>
          <a:noFill/>
        </p:spPr>
        <p:txBody>
          <a:bodyPr wrap="square">
            <a:spAutoFit/>
          </a:bodyPr>
          <a:lstStyle/>
          <a:p>
            <a:r>
              <a:rPr lang="tr-TR" sz="2400" b="1" dirty="0"/>
              <a:t>5.Sonuçlar</a:t>
            </a:r>
          </a:p>
          <a:p>
            <a:r>
              <a:rPr lang="tr-TR" dirty="0"/>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eşikleme yöntemleri tecrübelerimizi kullanarak popüler algoritmalar ile görüntü eşikleme üzerinde çalışmayı hedeflemekteyiz.</a:t>
            </a:r>
          </a:p>
        </p:txBody>
      </p:sp>
    </p:spTree>
    <p:extLst>
      <p:ext uri="{BB962C8B-B14F-4D97-AF65-F5344CB8AC3E}">
        <p14:creationId xmlns:p14="http://schemas.microsoft.com/office/powerpoint/2010/main" val="23709377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87</TotalTime>
  <Words>1647</Words>
  <Application>Microsoft Office PowerPoint</Application>
  <PresentationFormat>Geniş ekran</PresentationFormat>
  <Paragraphs>24</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Garamond</vt:lpstr>
      <vt:lpstr>MS Shell Dlg 2</vt:lpstr>
      <vt:lpstr>Organik</vt:lpstr>
      <vt:lpstr>Retina kan damarlarını çıkarmak için eşikleme temelli morfolojik bir yöntem Buket Toptaş , Davut Hanbay</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 Buket Toptaş , Davut Hanbay</dc:title>
  <dc:creator>Mehmet Bal</dc:creator>
  <cp:lastModifiedBy>Mehmet Bal</cp:lastModifiedBy>
  <cp:revision>2</cp:revision>
  <dcterms:created xsi:type="dcterms:W3CDTF">2022-12-10T08:47:55Z</dcterms:created>
  <dcterms:modified xsi:type="dcterms:W3CDTF">2022-12-10T12:15:29Z</dcterms:modified>
</cp:coreProperties>
</file>