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1:37:41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1214 24575,'0'-5'0,"0"-21"0,0-1 0,9-48 0,-7 66 0,0 0 0,1 0 0,1 0 0,-1 0 0,1 1 0,1 0 0,-1 0 0,1 0 0,1 0 0,0 1 0,11-12 0,0 3 0,0 1 0,1 1 0,33-19 0,1-5 0,-36 25 0,0 2 0,22-13 0,170-77 0,-74 49-397,-44 20 180,-45 12 217,46-15 0,45-15-873,-103 37 781,-15 8 61,1-1 0,1 2 0,28-3 0,-27 4-70,0 0 0,35-11-1,-5-1 13,65-11-1,32-10-131,-104 23 212,1 1 0,0 2 1,0 3-1,84-4 1,-84 8-283,49-9 1,-16 2 258,6-1-63,71-4-16,116 0 111,-144 5-454,177 8 0,-144 4-44,-31-4 218,145 4 84,-66 23 210,25 2-219,5-7-721,-203-17 898,322 47-163,-52-6 244,-127-16-29,-15-18 25,-108-9-23,58 9-1,116 35-25,-1 0 0,64 19 978,-68-11-253,50 23-490,-79-17-246,-132-40 11,66 31 0,-55-21 0,110 50 2804,-24-8-1760,-111-47-931,-32-17-193,0 1-1,-1 1 0,0 1 1,15 11-1,-1 1 81,32 19 0,27 19 0,99 87 0,-61-59 0,-40-28 0,-24-17-288,1-3 0,121 56 1,-107-60 287,85 36 0,-107-50 91,-37-13-30,0-1 0,0-1 0,1-1 0,-1-1 0,26 3 0,100 18-61,-102-16 0,81 8 0,-8-6-298,-71-5 94,53 0 1,624-8-1214,-663-2 1157,111-20 1,8-2-99,-39 13 358,101-4 0,-165 12-298,121-22-1,-60 6-934,346-50 472,-301 54 761,-99 10 0,146-28 0,297-107 0,-448 115-3,49-14 16,-74 26 17,56-24-1,44-13-33,65-21 19,-143 44-7,78-19 0,7 3-1638,36-7-558,16-3 2188,-116 28 0,140-21 0,-142 32 0,110-33 0,33-7 0,22 12 0,30-24 109,-135 30 14,-1 13 62,-13 2-198,200-47 4278,-302 64-4265,0 2 0,58 2 0,-59 2 0,0-2 0,59-9 0,-16 0 0,1 3 0,151 7 0,-96 2 0,-61-2 0,108 15 0,-78-4 0,-73-10 0,1 2 0,-1 2 0,0 0 0,45 15 0,-31-3 257,130 52 1909,-35-6-2166,139 82 0,-173-87 0,83 38 1762,-147-74-1762,-21-9 0,2-2 0,26 10 0,232 69 503,-260-82-503,1-1 0,-1-1 0,1-1 0,0-1 0,0-1 0,27 1 0,364-6 0,-368-1-220,1-2-1,-2-3 1,1-1-1,75-26 1,54-33-821,5-1 889,-131 50 7,0-1 0,-2-3 1,69-43-1,-33 18 81,-46 27-30,179-94-1458,-73 39 1552,-43 22 0,-71 40 0,22-13 0,1 3 0,57-19 0,95-33 0,-57 18 0,-13 19 0,3-1 0,177-54 0,-37 13 0,31-8 341,-276 80-341,47-6 0,-45 10 0,43-13 0,64-24 1082,-118 37-1082,-1 2 0,42-2 0,16-2 0,-49 2-641,-4 0-2562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1:37:5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1214 24575,'0'-5'0,"0"-21"0,0-1 0,9-48 0,-7 66 0,0 0 0,1 0 0,1 0 0,-1 0 0,1 1 0,1 0 0,-1 0 0,1 0 0,1 0 0,0 1 0,11-12 0,0 3 0,0 1 0,1 1 0,33-19 0,1-5 0,-36 25 0,0 2 0,22-13 0,170-77 0,-74 49-397,-44 20 180,-45 12 217,46-15 0,45-15-873,-103 37 781,-15 8 61,1-1 0,1 2 0,28-3 0,-27 4-70,0 0 0,35-11-1,-5-1 13,65-11-1,32-10-131,-104 23 212,1 1 0,0 2 1,0 3-1,84-4 1,-84 8-283,49-9 1,-16 2 258,6-1-63,71-4-16,116 0 111,-144 5-454,177 8 0,-144 4-44,-31-4 218,145 4 84,-66 23 210,25 2-219,5-7-721,-203-17 898,322 47-163,-52-6 244,-127-16-29,-15-18 25,-108-9-23,58 9-1,116 35-25,-1 0 0,64 19 978,-68-11-253,50 23-490,-79-17-246,-132-40 11,66 31 0,-55-21 0,110 50 2804,-24-8-1760,-111-47-931,-32-17-193,0 1-1,-1 1 0,0 1 1,15 11-1,-1 1 81,32 19 0,27 19 0,99 87 0,-61-59 0,-40-28 0,-24-17-288,1-3 0,121 56 1,-107-60 287,85 36 0,-107-50 91,-37-13-30,0-1 0,0-1 0,1-1 0,-1-1 0,26 3 0,100 18-61,-102-16 0,81 8 0,-8-6-298,-71-5 94,53 0 1,624-8-1214,-663-2 1157,111-20 1,8-2-99,-39 13 358,101-4 0,-165 12-298,121-22-1,-60 6-934,346-50 472,-301 54 761,-99 10 0,146-28 0,297-107 0,-448 115-3,49-14 16,-74 26 17,56-24-1,44-13-33,65-21 19,-143 44-7,78-19 0,7 3-1638,36-7-558,16-3 2188,-116 28 0,140-21 0,-142 32 0,110-33 0,33-7 0,22 12 0,30-24 109,-135 30 14,-1 13 62,-13 2-198,200-47 4278,-302 64-4265,0 2 0,58 2 0,-59 2 0,0-2 0,59-9 0,-16 0 0,1 3 0,151 7 0,-96 2 0,-61-2 0,108 15 0,-78-4 0,-73-10 0,1 2 0,-1 2 0,0 0 0,45 15 0,-31-3 257,130 52 1909,-35-6-2166,139 82 0,-173-87 0,83 38 1762,-147-74-1762,-21-9 0,2-2 0,26 10 0,232 69 503,-260-82-503,1-1 0,-1-1 0,1-1 0,0-1 0,0-1 0,27 1 0,364-6 0,-368-1-220,1-2-1,-2-3 1,1-1-1,75-26 1,54-33-821,5-1 889,-131 50 7,0-1 0,-2-3 1,69-43-1,-33 18 81,-46 27-30,179-94-1458,-73 39 1552,-43 22 0,-71 40 0,22-13 0,1 3 0,57-19 0,95-33 0,-57 18 0,-13 19 0,3-1 0,177-54 0,-37 13 0,31-8 341,-276 80-341,47-6 0,-45 10 0,43-13 0,64-24 1082,-118 37-1082,-1 2 0,42-2 0,16-2 0,-49 2-641,-4 0-2562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1:37:5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1214 24575,'0'-5'0,"0"-21"0,0-1 0,9-48 0,-7 66 0,0 0 0,1 0 0,1 0 0,-1 0 0,1 1 0,1 0 0,-1 0 0,1 0 0,1 0 0,0 1 0,11-12 0,0 3 0,0 1 0,1 1 0,33-19 0,1-5 0,-36 25 0,0 2 0,22-13 0,170-77 0,-74 49-397,-44 20 180,-45 12 217,46-15 0,45-15-873,-103 37 781,-15 8 61,1-1 0,1 2 0,28-3 0,-27 4-70,0 0 0,35-11-1,-5-1 13,65-11-1,32-10-131,-104 23 212,1 1 0,0 2 1,0 3-1,84-4 1,-84 8-283,49-9 1,-16 2 258,6-1-63,71-4-16,116 0 111,-144 5-454,177 8 0,-144 4-44,-31-4 218,145 4 84,-66 23 210,25 2-219,5-7-721,-203-17 898,322 47-163,-52-6 244,-127-16-29,-15-18 25,-108-9-23,58 9-1,116 35-25,-1 0 0,64 19 978,-68-11-253,50 23-490,-79-17-246,-132-40 11,66 31 0,-55-21 0,110 50 2804,-24-8-1760,-111-47-931,-32-17-193,0 1-1,-1 1 0,0 1 1,15 11-1,-1 1 81,32 19 0,27 19 0,99 87 0,-61-59 0,-40-28 0,-24-17-288,1-3 0,121 56 1,-107-60 287,85 36 0,-107-50 91,-37-13-30,0-1 0,0-1 0,1-1 0,-1-1 0,26 3 0,100 18-61,-102-16 0,81 8 0,-8-6-298,-71-5 94,53 0 1,624-8-1214,-663-2 1157,111-20 1,8-2-99,-39 13 358,101-4 0,-165 12-298,121-22-1,-60 6-934,346-50 472,-301 54 761,-99 10 0,146-28 0,297-107 0,-448 115-3,49-14 16,-74 26 17,56-24-1,44-13-33,65-21 19,-143 44-7,78-19 0,7 3-1638,36-7-558,16-3 2188,-116 28 0,140-21 0,-142 32 0,110-33 0,33-7 0,22 12 0,30-24 109,-135 30 14,-1 13 62,-13 2-198,200-47 4278,-302 64-4265,0 2 0,58 2 0,-59 2 0,0-2 0,59-9 0,-16 0 0,1 3 0,151 7 0,-96 2 0,-61-2 0,108 15 0,-78-4 0,-73-10 0,1 2 0,-1 2 0,0 0 0,45 15 0,-31-3 257,130 52 1909,-35-6-2166,139 82 0,-173-87 0,83 38 1762,-147-74-1762,-21-9 0,2-2 0,26 10 0,232 69 503,-260-82-503,1-1 0,-1-1 0,1-1 0,0-1 0,0-1 0,27 1 0,364-6 0,-368-1-220,1-2-1,-2-3 1,1-1-1,75-26 1,54-33-821,5-1 889,-131 50 7,0-1 0,-2-3 1,69-43-1,-33 18 81,-46 27-30,179-94-1458,-73 39 1552,-43 22 0,-71 40 0,22-13 0,1 3 0,57-19 0,95-33 0,-57 18 0,-13 19 0,3-1 0,177-54 0,-37 13 0,31-8 341,-276 80-341,47-6 0,-45 10 0,43-13 0,64-24 1082,-118 37-1082,-1 2 0,42-2 0,16-2 0,-49 2-641,-4 0-2562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1:38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1214 24575,'0'-5'0,"0"-21"0,0-1 0,9-48 0,-7 66 0,0 0 0,1 0 0,1 0 0,-1 0 0,1 1 0,1 0 0,-1 0 0,1 0 0,1 0 0,0 1 0,11-12 0,0 3 0,0 1 0,1 1 0,33-19 0,1-5 0,-36 25 0,0 2 0,22-13 0,170-77 0,-74 49-397,-44 20 180,-45 12 217,46-15 0,45-15-873,-103 37 781,-15 8 61,1-1 0,1 2 0,28-3 0,-27 4-70,0 0 0,35-11-1,-5-1 13,65-11-1,32-10-131,-104 23 212,1 1 0,0 2 1,0 3-1,84-4 1,-84 8-283,49-9 1,-16 2 258,6-1-63,71-4-16,116 0 111,-144 5-454,177 8 0,-144 4-44,-31-4 218,145 4 84,-66 23 210,25 2-219,5-7-721,-203-17 898,322 47-163,-52-6 244,-127-16-29,-15-18 25,-108-9-23,58 9-1,116 35-25,-1 0 0,64 19 978,-68-11-253,50 23-490,-79-17-246,-132-40 11,66 31 0,-55-21 0,110 50 2804,-24-8-1760,-111-47-931,-32-17-193,0 1-1,-1 1 0,0 1 1,15 11-1,-1 1 81,32 19 0,27 19 0,99 87 0,-61-59 0,-40-28 0,-24-17-288,1-3 0,121 56 1,-107-60 287,85 36 0,-107-50 91,-37-13-30,0-1 0,0-1 0,1-1 0,-1-1 0,26 3 0,100 18-61,-102-16 0,81 8 0,-8-6-298,-71-5 94,53 0 1,624-8-1214,-663-2 1157,111-20 1,8-2-99,-39 13 358,101-4 0,-165 12-298,121-22-1,-60 6-934,346-50 472,-301 54 761,-99 10 0,146-28 0,297-107 0,-448 115-3,49-14 16,-74 26 17,56-24-1,44-13-33,65-21 19,-143 44-7,78-19 0,7 3-1638,36-7-558,16-3 2188,-116 28 0,140-21 0,-142 32 0,110-33 0,33-7 0,22 12 0,30-24 109,-135 30 14,-1 13 62,-13 2-198,200-47 4278,-302 64-4265,0 2 0,58 2 0,-59 2 0,0-2 0,59-9 0,-16 0 0,1 3 0,151 7 0,-96 2 0,-61-2 0,108 15 0,-78-4 0,-73-10 0,1 2 0,-1 2 0,0 0 0,45 15 0,-31-3 257,130 52 1909,-35-6-2166,139 82 0,-173-87 0,83 38 1762,-147-74-1762,-21-9 0,2-2 0,26 10 0,232 69 503,-260-82-503,1-1 0,-1-1 0,1-1 0,0-1 0,0-1 0,27 1 0,364-6 0,-368-1-220,1-2-1,-2-3 1,1-1-1,75-26 1,54-33-821,5-1 889,-131 50 7,0-1 0,-2-3 1,69-43-1,-33 18 81,-46 27-30,179-94-1458,-73 39 1552,-43 22 0,-71 40 0,22-13 0,1 3 0,57-19 0,95-33 0,-57 18 0,-13 19 0,3-1 0,177-54 0,-37 13 0,31-8 341,-276 80-341,47-6 0,-45 10 0,43-13 0,64-24 1082,-118 37-1082,-1 2 0,42-2 0,16-2 0,-49 2-641,-4 0-2562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06EC-39ED-403E-9CB8-A71CC0B67875}" type="datetimeFigureOut">
              <a:rPr lang="tr-TR" smtClean="0"/>
              <a:t>14.11.2022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A743-4A90-4ABA-9E03-D87137E8C6C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03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06EC-39ED-403E-9CB8-A71CC0B67875}" type="datetimeFigureOut">
              <a:rPr lang="tr-TR" smtClean="0"/>
              <a:t>14.11.2022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A743-4A90-4ABA-9E03-D87137E8C6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487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06EC-39ED-403E-9CB8-A71CC0B67875}" type="datetimeFigureOut">
              <a:rPr lang="tr-TR" smtClean="0"/>
              <a:t>14.11.2022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A743-4A90-4ABA-9E03-D87137E8C6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580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06EC-39ED-403E-9CB8-A71CC0B67875}" type="datetimeFigureOut">
              <a:rPr lang="tr-TR" smtClean="0"/>
              <a:t>14.11.2022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A743-4A90-4ABA-9E03-D87137E8C6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38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06EC-39ED-403E-9CB8-A71CC0B67875}" type="datetimeFigureOut">
              <a:rPr lang="tr-TR" smtClean="0"/>
              <a:t>14.11.2022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A743-4A90-4ABA-9E03-D87137E8C6C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44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06EC-39ED-403E-9CB8-A71CC0B67875}" type="datetimeFigureOut">
              <a:rPr lang="tr-TR" smtClean="0"/>
              <a:t>14.11.2022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A743-4A90-4ABA-9E03-D87137E8C6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511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06EC-39ED-403E-9CB8-A71CC0B67875}" type="datetimeFigureOut">
              <a:rPr lang="tr-TR" smtClean="0"/>
              <a:t>14.11.2022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A743-4A90-4ABA-9E03-D87137E8C6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151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06EC-39ED-403E-9CB8-A71CC0B67875}" type="datetimeFigureOut">
              <a:rPr lang="tr-TR" smtClean="0"/>
              <a:t>14.11.2022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A743-4A90-4ABA-9E03-D87137E8C6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784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06EC-39ED-403E-9CB8-A71CC0B67875}" type="datetimeFigureOut">
              <a:rPr lang="tr-TR" smtClean="0"/>
              <a:t>14.11.2022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A743-4A90-4ABA-9E03-D87137E8C6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980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0706EC-39ED-403E-9CB8-A71CC0B67875}" type="datetimeFigureOut">
              <a:rPr lang="tr-TR" smtClean="0"/>
              <a:t>14.11.2022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0DA743-4A90-4ABA-9E03-D87137E8C6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246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06EC-39ED-403E-9CB8-A71CC0B67875}" type="datetimeFigureOut">
              <a:rPr lang="tr-TR" smtClean="0"/>
              <a:t>14.11.2022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A743-4A90-4ABA-9E03-D87137E8C6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806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0706EC-39ED-403E-9CB8-A71CC0B67875}" type="datetimeFigureOut">
              <a:rPr lang="tr-TR" smtClean="0"/>
              <a:t>14.11.2022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0DA743-4A90-4ABA-9E03-D87137E8C6CB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10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2496C3-197C-4775-A383-77097EA42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4" y="1623528"/>
            <a:ext cx="6815669" cy="1690824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Görüntü İşleme Yöntemleri Kullanılarak Kiraz Meyvesinin</a:t>
            </a:r>
            <a:br>
              <a:rPr lang="tr-TR" sz="3600" b="1" dirty="0">
                <a:solidFill>
                  <a:srgbClr val="C00000"/>
                </a:solidFill>
              </a:rPr>
            </a:br>
            <a:r>
              <a:rPr lang="tr-TR" sz="3600" b="1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Sınıflandırılması</a:t>
            </a:r>
            <a:endParaRPr lang="tr-TR" sz="3600" b="1" dirty="0">
              <a:solidFill>
                <a:srgbClr val="C00000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09CF77C-8D2E-1CBD-7FD4-F2E5763C3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4" y="3741573"/>
            <a:ext cx="6815669" cy="1320802"/>
          </a:xfrm>
        </p:spPr>
        <p:txBody>
          <a:bodyPr/>
          <a:lstStyle/>
          <a:p>
            <a:pPr algn="ctr"/>
            <a:r>
              <a:rPr lang="tr-TR" b="1" dirty="0"/>
              <a:t>Mehmet Bal-02200201021</a:t>
            </a:r>
          </a:p>
        </p:txBody>
      </p:sp>
    </p:spTree>
    <p:extLst>
      <p:ext uri="{BB962C8B-B14F-4D97-AF65-F5344CB8AC3E}">
        <p14:creationId xmlns:p14="http://schemas.microsoft.com/office/powerpoint/2010/main" val="277870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E235026-FE88-0E47-12FA-B6655C417689}"/>
              </a:ext>
            </a:extLst>
          </p:cNvPr>
          <p:cNvSpPr txBox="1"/>
          <p:nvPr/>
        </p:nvSpPr>
        <p:spPr>
          <a:xfrm>
            <a:off x="242595" y="363893"/>
            <a:ext cx="1170680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>
                <a:effectLst/>
                <a:latin typeface="Arial" panose="020B0604020202020204" pitchFamily="34" charset="0"/>
              </a:rPr>
              <a:t>1. Giriş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Kiraz, gülgiller familyasındandır. Dünyada 1500 civarında kiraz çeşidi vardır. Dünyada kiraz üretiminin yapıldığı önemli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ülkelerin başında yaklaşık 500 bin ton üretimle Türkiye gelmektedir. Türkiye’yi ABD, İran, Çin, İtalya, Özbekistan, İspanya, Şili,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Romanya ve Ukrayna takip etmektedir [1]. 2012 yılı TÜİK verilerine göre Türkiye sert çekirdekli meyve üretiminde 480 bin ton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üretim kapasitesi ile kiraz %20’ </a:t>
            </a:r>
            <a:r>
              <a:rPr lang="tr-TR" sz="1600" dirty="0" err="1">
                <a:effectLst/>
                <a:latin typeface="Arial" panose="020B0604020202020204" pitchFamily="34" charset="0"/>
              </a:rPr>
              <a:t>lik</a:t>
            </a:r>
            <a:r>
              <a:rPr lang="tr-TR" sz="1600" dirty="0">
                <a:effectLst/>
                <a:latin typeface="Arial" panose="020B0604020202020204" pitchFamily="34" charset="0"/>
              </a:rPr>
              <a:t> bir paya sahiptir. Dünyadaki kiraz üretiminin ise %20’ si Türkiye de gerçekleşmektedir. Ayrıca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dünya kiraz üretiminde ilk 6 ülke arasında Türkiye’nin üretimdeki payı %35’tir [2].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Dünya meyve ticaretinde belirli standartlara göre sınıflandırılmış kaliteli ürünler tercih edilmektedir. Günümüzde artan talep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oranlarına bağlı olarak teknolojinin gelişmesi ile birlikte otomatik olarak nesnelerin sınıflandırılması ve tasnif edilmesi önemli bir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alan haline gelmiştir. Sınıflandırma işlemi insanlar ve makinalar ile gerçekleştirilebilmektedir ancak ürünlerdeki şekilsel farklılıklar ve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insanlardan kaynaklanan hatalar nedeniyle verimli bir sınıflandırma yapılamamaktadır. Bu nedenle ölçümler sırasında görüntü işleme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tekniklerinin tarım sektöründe önemli bir yeri vardır [3], [4]. Görüntü, gölge, ışık ve çevresel faktörlerden oluşan tümleşik bir ifadedir.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Bu tümleşik görüntülerdeki katmanları doğru ve kayıpsız şekilde analiz edebilmek için çeşitli filtre ve ışık kaynaklarına ihtiyaç vardır.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Bazı görüntü işleme donanımlarında kullanılan bu ışık kaynakları UR, NIR, IR gibi infarred ve ultraviole ışınlardır [5], [6]. Görüntü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işleme kısaca, kamera, tarayıcı vb. diğer cihazlar ile bilgisayar ortamına aktarılan görüntülerin belirli programlar aracılığı ile analiz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edilmesidir [7].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401816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7B6F92B1-A82E-963B-9B86-1FAD079EADEE}"/>
              </a:ext>
            </a:extLst>
          </p:cNvPr>
          <p:cNvSpPr txBox="1"/>
          <p:nvPr/>
        </p:nvSpPr>
        <p:spPr>
          <a:xfrm>
            <a:off x="124408" y="42737"/>
            <a:ext cx="1194318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effectLst/>
                <a:latin typeface="Arial" panose="020B0604020202020204" pitchFamily="34" charset="0"/>
              </a:rPr>
              <a:t>2. Materyal ve Metot</a:t>
            </a:r>
            <a:br>
              <a:rPr lang="tr-TR" sz="1600" dirty="0"/>
            </a:br>
            <a:r>
              <a:rPr lang="tr-TR" sz="1600" b="1" dirty="0">
                <a:effectLst/>
                <a:latin typeface="Arial" panose="020B0604020202020204" pitchFamily="34" charset="0"/>
              </a:rPr>
              <a:t>2.1. Kiraz Meyvesi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Latince ismi 'Prunus </a:t>
            </a:r>
            <a:r>
              <a:rPr lang="tr-TR" sz="1600" dirty="0" err="1">
                <a:effectLst/>
                <a:latin typeface="Arial" panose="020B0604020202020204" pitchFamily="34" charset="0"/>
              </a:rPr>
              <a:t>avium</a:t>
            </a:r>
            <a:r>
              <a:rPr lang="tr-TR" sz="1600" dirty="0">
                <a:effectLst/>
                <a:latin typeface="Arial" panose="020B0604020202020204" pitchFamily="34" charset="0"/>
              </a:rPr>
              <a:t>' olan kiraz ağacı, Gülgiller (</a:t>
            </a:r>
            <a:r>
              <a:rPr lang="tr-TR" sz="1600" dirty="0" err="1">
                <a:effectLst/>
                <a:latin typeface="Arial" panose="020B0604020202020204" pitchFamily="34" charset="0"/>
              </a:rPr>
              <a:t>Rosaceae</a:t>
            </a:r>
            <a:r>
              <a:rPr lang="tr-TR" sz="1600" dirty="0">
                <a:effectLst/>
                <a:latin typeface="Arial" panose="020B0604020202020204" pitchFamily="34" charset="0"/>
              </a:rPr>
              <a:t>) familyasının bir üyesidir [9]. Dünyada 1500 civarında çeşidi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olan kiraz, tatlı aromalı, sulu ve sert çekirdekli bir meyve türüdür. Kiraz; kalsiyum, çinko, potasyum, karotenoidler, lif, ve C vitamini,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demir, tiamin, riboflavin, </a:t>
            </a:r>
            <a:r>
              <a:rPr lang="tr-TR" sz="1600" dirty="0" err="1">
                <a:effectLst/>
                <a:latin typeface="Arial" panose="020B0604020202020204" pitchFamily="34" charset="0"/>
              </a:rPr>
              <a:t>niasin</a:t>
            </a:r>
            <a:r>
              <a:rPr lang="tr-TR" sz="1600" dirty="0">
                <a:effectLst/>
                <a:latin typeface="Arial" panose="020B0604020202020204" pitchFamily="34" charset="0"/>
              </a:rPr>
              <a:t>, magnezyum, E ve B6 vitaminleri bakımından zengin bir meyvedir [10].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2014-2018 yılları arası kiraz üretimi incelendiğinde, beş yıllık üretim ortalaması 570 bin ton olan Türkiye’nin dünya liderliğini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aldığı, ikinci sırada ise 333 bin ton üretim ile ABD’nin ülkemizi takip ettiği görülmektedir. Aşağıdaki Şekil 1’de ülkeler bazında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yıllara göre dünya kiraz üretim miktarları (ton) gösterilmiştir [10].</a:t>
            </a:r>
            <a:endParaRPr lang="tr-TR" sz="16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0BEB469-B8D6-AD8E-EF3D-C2521F63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8" y="2540750"/>
            <a:ext cx="6676126" cy="2823973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5A016F7-65D5-0B7F-A2DA-21EFE32D7BBD}"/>
              </a:ext>
            </a:extLst>
          </p:cNvPr>
          <p:cNvSpPr txBox="1"/>
          <p:nvPr/>
        </p:nvSpPr>
        <p:spPr>
          <a:xfrm>
            <a:off x="6800534" y="3074600"/>
            <a:ext cx="51092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dirty="0">
                <a:effectLst/>
                <a:latin typeface="Arial" panose="020B0604020202020204" pitchFamily="34" charset="0"/>
              </a:rPr>
              <a:t>Türkiye 2018 yılında 84.087 ha ile toplam dünya kiraz alanının %19’unu ve 639.564 ton ile de toplam dünya kiraz üretiminin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%25’ini oluşturarak Dünya Liderliğini sürdürmektedir [10], [11].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65188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00F5A13-C3FC-6444-E372-3B686B57B296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dirty="0">
                <a:effectLst/>
                <a:latin typeface="Arial" panose="020B0604020202020204" pitchFamily="34" charset="0"/>
              </a:rPr>
              <a:t>2.2. Uygulama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Yapılan çalışmada ülkemizde yaygın olarak yetiştirilen kiraz meyvesi ele alınmıştır. Kirazların görüntü işleme yöntemi ile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sınıflandırılması için Matlab R2013a programı kullanılmıştır. Sınıflandırma işlemi yapılacak kirazlar Türk Standardı Tasarısı 793’de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belirlenen veriler ve diğer kaynaklardan elde edilen boyut standartlarına göre sınıflandırılmıştır [13]. Aşağıdaki Tablo 1’ de kirazların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boyutlarına karşılık gelen sınıflar gösterilmiştir.</a:t>
            </a:r>
            <a:endParaRPr lang="tr-TR" sz="16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B436710-17CA-EB31-9385-C69FD3C49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16" y="1323439"/>
            <a:ext cx="5591175" cy="249555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5A13E0E-7DBF-5C07-740A-6BC0477DA708}"/>
              </a:ext>
            </a:extLst>
          </p:cNvPr>
          <p:cNvSpPr txBox="1"/>
          <p:nvPr/>
        </p:nvSpPr>
        <p:spPr>
          <a:xfrm>
            <a:off x="356506" y="4014711"/>
            <a:ext cx="109937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dirty="0">
                <a:effectLst/>
                <a:latin typeface="Arial" panose="020B0604020202020204" pitchFamily="34" charset="0"/>
              </a:rPr>
              <a:t>Tablo 1’ de belirtilen boyutlara göre, sınıflandırılacak olan kirazların hangi sınıfa dahil oldukları gösterilmiştir. Ancak bu boyutlar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kiraz çeşidi ve sınıflandırma biçimine göre gerçekleştirilen program da değiştirilebilmektedir. Yapılan çalışmada, görüntüsü alınan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kirazların Tablo 1’ de belirlenen standartlara göre Matlab programı ile sınıflandırılması yapılmıştır. Kiraz meyvesinin sınıflandırılması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için gerekli olan işlem adımları aşağıdaki Şekil 3’de gösterilmiştir.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55951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8BFDB90-143E-2EF6-E546-C335F493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621"/>
            <a:ext cx="5718912" cy="202474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3031B668-4569-3D1D-35A5-C91FD8AFEFC2}"/>
              </a:ext>
            </a:extLst>
          </p:cNvPr>
          <p:cNvSpPr txBox="1"/>
          <p:nvPr/>
        </p:nvSpPr>
        <p:spPr>
          <a:xfrm>
            <a:off x="5718912" y="292369"/>
            <a:ext cx="60975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dirty="0">
                <a:effectLst/>
                <a:latin typeface="Arial" panose="020B0604020202020204" pitchFamily="34" charset="0"/>
              </a:rPr>
              <a:t>Yandaki Şekil 3’deki işlem adımlarına göre sınıflandırma işleminin gerçekleşmesi için işlenmemiş resim programa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yüklenmelidir. Aşağıdaki Şekil 4’te sınıflandırma için programa yüklenecek olan işlenmemiş resim gösterilmiştir.</a:t>
            </a:r>
            <a:endParaRPr lang="tr-TR" sz="16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4438693-0992-693F-A7E9-17DF9A976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42" y="4081667"/>
            <a:ext cx="4551316" cy="1951653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9C0EA6B-BDA0-5452-0CA4-7DA379CB01BF}"/>
              </a:ext>
            </a:extLst>
          </p:cNvPr>
          <p:cNvSpPr txBox="1"/>
          <p:nvPr/>
        </p:nvSpPr>
        <p:spPr>
          <a:xfrm>
            <a:off x="386442" y="2183364"/>
            <a:ext cx="110871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dirty="0">
                <a:effectLst/>
                <a:latin typeface="Arial" panose="020B0604020202020204" pitchFamily="34" charset="0"/>
              </a:rPr>
              <a:t>İşlenmiş olarak sisteme yüklenen resim siyah- beyaz piksellere dönüştürülmektedir. Resmin siyah-beyaz piksellere yani </a:t>
            </a:r>
            <a:r>
              <a:rPr lang="tr-TR" sz="1600" dirty="0" err="1">
                <a:effectLst/>
                <a:latin typeface="Arial" panose="020B0604020202020204" pitchFamily="34" charset="0"/>
              </a:rPr>
              <a:t>binary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moda dönüştürülmesi iki aşamada gerçekleşmektedir. İlk aşamada resmin arka planı beyaza kirazlar ise siyaha dönüştürülmektedir.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İkinci aşamada ise </a:t>
            </a:r>
            <a:r>
              <a:rPr lang="tr-TR" sz="1600" dirty="0" err="1">
                <a:effectLst/>
                <a:latin typeface="Arial" panose="020B0604020202020204" pitchFamily="34" charset="0"/>
              </a:rPr>
              <a:t>binary</a:t>
            </a:r>
            <a:r>
              <a:rPr lang="tr-TR" sz="1600" dirty="0">
                <a:effectLst/>
                <a:latin typeface="Arial" panose="020B0604020202020204" pitchFamily="34" charset="0"/>
              </a:rPr>
              <a:t> moddaki resim Matlab </a:t>
            </a:r>
            <a:r>
              <a:rPr lang="tr-TR" sz="1600" dirty="0" err="1">
                <a:effectLst/>
                <a:latin typeface="Arial" panose="020B0604020202020204" pitchFamily="34" charset="0"/>
              </a:rPr>
              <a:t>bwboundaries</a:t>
            </a:r>
            <a:r>
              <a:rPr lang="tr-TR" sz="1600" dirty="0">
                <a:effectLst/>
                <a:latin typeface="Arial" panose="020B0604020202020204" pitchFamily="34" charset="0"/>
              </a:rPr>
              <a:t> komutu ile ters çevrilerek arka plan siyaha sınıflandırılacak olan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kirazlar beyaza dönüştürülmektedir. Aşağıdaki Şekil 5’de resmin siyah-beyaz piksellere dönüştürülmüş hali gösterilmiştir.</a:t>
            </a:r>
            <a:endParaRPr lang="tr-TR" sz="1600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6BC6A4A-0226-BFB7-2347-691F9244DD91}"/>
              </a:ext>
            </a:extLst>
          </p:cNvPr>
          <p:cNvSpPr txBox="1"/>
          <p:nvPr/>
        </p:nvSpPr>
        <p:spPr>
          <a:xfrm>
            <a:off x="566836" y="6033320"/>
            <a:ext cx="41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dirty="0">
                <a:effectLst/>
                <a:latin typeface="Arial" panose="020B0604020202020204" pitchFamily="34" charset="0"/>
              </a:rPr>
              <a:t>Şekil 4. Sınıflandırılacak İşlenmemiş Resim</a:t>
            </a:r>
            <a:endParaRPr lang="tr-TR" sz="1600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20CA3C11-662E-2820-A9B8-77548D46E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068" y="4081667"/>
            <a:ext cx="4217242" cy="1878969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75566AA3-1016-2C27-50FA-747A2664B004}"/>
              </a:ext>
            </a:extLst>
          </p:cNvPr>
          <p:cNvSpPr txBox="1"/>
          <p:nvPr/>
        </p:nvSpPr>
        <p:spPr>
          <a:xfrm>
            <a:off x="6263954" y="6033320"/>
            <a:ext cx="5082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dirty="0">
                <a:effectLst/>
                <a:latin typeface="Arial" panose="020B0604020202020204" pitchFamily="34" charset="0"/>
              </a:rPr>
              <a:t>Şekil 5. Resmin siyah-beyaz piksellere dönüştürülmesi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9155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FD33714-C97E-065E-9FB7-EBC25B6130C7}"/>
              </a:ext>
            </a:extLst>
          </p:cNvPr>
          <p:cNvSpPr txBox="1"/>
          <p:nvPr/>
        </p:nvSpPr>
        <p:spPr>
          <a:xfrm>
            <a:off x="212272" y="0"/>
            <a:ext cx="119797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dirty="0">
                <a:effectLst/>
                <a:latin typeface="Arial" panose="020B0604020202020204" pitchFamily="34" charset="0"/>
              </a:rPr>
              <a:t>Resim siyah-beyaz piksellere dönüştürülüp ters çevirme işlemi uygulandıktan sonra resimde bulunan belirli boyutun altındaki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gürültü olarak tabir edilen nesneler Matlab </a:t>
            </a:r>
            <a:r>
              <a:rPr lang="tr-TR" sz="1600" dirty="0" err="1">
                <a:effectLst/>
                <a:latin typeface="Arial" panose="020B0604020202020204" pitchFamily="34" charset="0"/>
              </a:rPr>
              <a:t>bwareaopen</a:t>
            </a:r>
            <a:r>
              <a:rPr lang="tr-TR" sz="1600" dirty="0">
                <a:effectLst/>
                <a:latin typeface="Arial" panose="020B0604020202020204" pitchFamily="34" charset="0"/>
              </a:rPr>
              <a:t> komutu ile kaldırılmıştır. Daha sonra program tarafından tespit edilen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kirazların sınırları eşikleme yöntemi kullanılarak mavi renk ile belirlenmiş ve resimde bulunan nesne sayısı ekrana yansıtılmıştır.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Aşağıdaki Şekil 6’da siyah-beyaz piksellere dönüştürülen resmin eşikleme yöntemi ile sınırlarının mavi renge dönüştürülmüş hali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gösterilmiştir.</a:t>
            </a:r>
            <a:endParaRPr lang="tr-TR" sz="16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0D04059-0315-B82D-A839-64D81B522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2" y="1323439"/>
            <a:ext cx="4920635" cy="2150193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4123A00D-5322-40B7-8746-5CA837C0B485}"/>
              </a:ext>
            </a:extLst>
          </p:cNvPr>
          <p:cNvSpPr txBox="1"/>
          <p:nvPr/>
        </p:nvSpPr>
        <p:spPr>
          <a:xfrm>
            <a:off x="667430" y="3473632"/>
            <a:ext cx="40103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dirty="0">
                <a:effectLst/>
                <a:latin typeface="Arial" panose="020B0604020202020204" pitchFamily="34" charset="0"/>
              </a:rPr>
              <a:t>Şekil 6. Kirazların sınırlarının belirlenmesi</a:t>
            </a:r>
            <a:endParaRPr lang="tr-TR" sz="16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EEE43AF3-B63D-BE55-475A-192A561EC146}"/>
              </a:ext>
            </a:extLst>
          </p:cNvPr>
          <p:cNvSpPr txBox="1"/>
          <p:nvPr/>
        </p:nvSpPr>
        <p:spPr>
          <a:xfrm>
            <a:off x="212272" y="3964901"/>
            <a:ext cx="107418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dirty="0">
                <a:effectLst/>
                <a:latin typeface="Arial" panose="020B0604020202020204" pitchFamily="34" charset="0"/>
              </a:rPr>
              <a:t>3. Araştırma Sonuçları ve Tartışma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Sınırları belirlenen kirazlar belirli işlemlerden geçirildikten sonra kirazlara ait alan bilgileri hesaplanmıştır. Hesaplanan alan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verileri yukarıdaki Tablo 1’de belirlenen boyut standartlarına göre değerlendirilmiş ve değerlendirme sonucunda kirazlar boyutlarına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göre sınıflandırılmıştır. Yukarıdaki Şekil 7’de kirazların boyutlarına göre sınıflandırılmış hali gösterilmiştir.</a:t>
            </a:r>
            <a:endParaRPr lang="tr-TR" sz="1600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BC3F19C4-4FB5-7CEC-8F44-CCDDFC8D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28" y="1292661"/>
            <a:ext cx="5048250" cy="2162175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A7A40C71-C669-084C-B442-2945453A5D7E}"/>
              </a:ext>
            </a:extLst>
          </p:cNvPr>
          <p:cNvSpPr txBox="1"/>
          <p:nvPr/>
        </p:nvSpPr>
        <p:spPr>
          <a:xfrm>
            <a:off x="6202136" y="3473632"/>
            <a:ext cx="4920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dirty="0">
                <a:effectLst/>
                <a:latin typeface="Arial" panose="020B0604020202020204" pitchFamily="34" charset="0"/>
              </a:rPr>
              <a:t>Şekil 7. Kirazların boyutlarına göre sınıflandırılması</a:t>
            </a:r>
            <a:endParaRPr lang="tr-TR" sz="1600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FDD5C8FA-2018-076C-A4AC-5CDA8E6C4FAB}"/>
              </a:ext>
            </a:extLst>
          </p:cNvPr>
          <p:cNvSpPr txBox="1"/>
          <p:nvPr/>
        </p:nvSpPr>
        <p:spPr>
          <a:xfrm>
            <a:off x="212272" y="5534561"/>
            <a:ext cx="12624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dirty="0">
                <a:effectLst/>
                <a:latin typeface="Arial" panose="020B0604020202020204" pitchFamily="34" charset="0"/>
              </a:rPr>
              <a:t>Yapılan çalışmada kirazlar üst üste gelmeden ayrık olarak resimlenmiştir. Bu sayede sınıflandırma başarısı %100 olarak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gerçekleşmiştir. Ancak kirazların üst üste gelmesi durumunda sınıflandırma başarısının düşeceği değerlendirilmektedir.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73625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168E44C-8FDB-54AD-C0CD-23039D4D1C60}"/>
              </a:ext>
            </a:extLst>
          </p:cNvPr>
          <p:cNvSpPr txBox="1"/>
          <p:nvPr/>
        </p:nvSpPr>
        <p:spPr>
          <a:xfrm>
            <a:off x="162119" y="382012"/>
            <a:ext cx="1186776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dirty="0">
                <a:effectLst/>
                <a:latin typeface="Arial" panose="020B0604020202020204" pitchFamily="34" charset="0"/>
              </a:rPr>
              <a:t>4. Sonuç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Yapılan çalışmada, Ülkemizde yaygın olarak yetiştirilen ve en önemli ihracat ürünlerinden birisi olan kiraz meyvesinin klasik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sınıflandırma yöntemleri yerine görüntü işleme teknikleri ile sınıflandırılması sağlanmıştır. Bu sayede önemli ihracat ürünlerinden biri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olan kiraz meyvesinin uluslararası standartlara uygun olarak tasnif edilmesi sağlanacak ve ülke ekonomisine katkısı dahada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arttırılacaktır. Yapılan çalışmada kiraz meyvesinin referans boyut değerleri isteğe göre değiştirilerek farklı boyutlarda sınıflama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işlemleri de gerçekleştirilebilmektedir. Ayrıca kiraz meyvesinin sınıflandırılması için uygulanan algoritma ve filtreleme yöntemleri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farklı meyvelerin sınıflandırılmasında da kullanılabilmektedir. Bu amaçla farklı meyvelere ait boyut bilgileri sisteme girilerek farklı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meyvelerinde sınıflandırılması sağlanabilmektedir.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Yapılan çalışma ile farklı büyüklükteki meyveler sistem tarafından başarılı bir şekilde değerlendirilerek sınıflandırılmıştır. Bu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sayede kalite ve pazarlama için önemli bir etken olan sınıflandırma işlemi gerçekleştirilmiştir. Matlab programında görüntü işleme</a:t>
            </a:r>
            <a:br>
              <a:rPr lang="tr-TR" sz="1600" dirty="0"/>
            </a:br>
            <a:r>
              <a:rPr lang="tr-TR" sz="1600" dirty="0">
                <a:effectLst/>
                <a:latin typeface="Arial" panose="020B0604020202020204" pitchFamily="34" charset="0"/>
              </a:rPr>
              <a:t>yöntemleri ile kiraz meyvesinin sınıflandırılması üzerine yapılmış bu çalışma, diğer çalışmalar içinde bir örnek teşkil edecektir.</a:t>
            </a:r>
            <a:endParaRPr lang="tr-TR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Mürekkep 5">
                <a:extLst>
                  <a:ext uri="{FF2B5EF4-FFF2-40B4-BE49-F238E27FC236}">
                    <a16:creationId xmlns:a16="http://schemas.microsoft.com/office/drawing/2014/main" id="{97929451-190D-3769-FC77-A666DF0B02FB}"/>
                  </a:ext>
                </a:extLst>
              </p14:cNvPr>
              <p14:cNvContentPartPr/>
              <p14:nvPr/>
            </p14:nvContentPartPr>
            <p14:xfrm>
              <a:off x="1641703" y="4750883"/>
              <a:ext cx="8601120" cy="717480"/>
            </p14:xfrm>
          </p:contentPart>
        </mc:Choice>
        <mc:Fallback>
          <p:pic>
            <p:nvPicPr>
              <p:cNvPr id="6" name="Mürekkep 5">
                <a:extLst>
                  <a:ext uri="{FF2B5EF4-FFF2-40B4-BE49-F238E27FC236}">
                    <a16:creationId xmlns:a16="http://schemas.microsoft.com/office/drawing/2014/main" id="{97929451-190D-3769-FC77-A666DF0B02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3063" y="4741883"/>
                <a:ext cx="861876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Mürekkep 7">
                <a:extLst>
                  <a:ext uri="{FF2B5EF4-FFF2-40B4-BE49-F238E27FC236}">
                    <a16:creationId xmlns:a16="http://schemas.microsoft.com/office/drawing/2014/main" id="{A81E438D-4809-1C47-D383-BC345F4800B1}"/>
                  </a:ext>
                </a:extLst>
              </p14:cNvPr>
              <p14:cNvContentPartPr/>
              <p14:nvPr/>
            </p14:nvContentPartPr>
            <p14:xfrm>
              <a:off x="1641703" y="4392143"/>
              <a:ext cx="8601120" cy="717480"/>
            </p14:xfrm>
          </p:contentPart>
        </mc:Choice>
        <mc:Fallback>
          <p:pic>
            <p:nvPicPr>
              <p:cNvPr id="8" name="Mürekkep 7">
                <a:extLst>
                  <a:ext uri="{FF2B5EF4-FFF2-40B4-BE49-F238E27FC236}">
                    <a16:creationId xmlns:a16="http://schemas.microsoft.com/office/drawing/2014/main" id="{A81E438D-4809-1C47-D383-BC345F4800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3063" y="4383143"/>
                <a:ext cx="861876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Mürekkep 8">
                <a:extLst>
                  <a:ext uri="{FF2B5EF4-FFF2-40B4-BE49-F238E27FC236}">
                    <a16:creationId xmlns:a16="http://schemas.microsoft.com/office/drawing/2014/main" id="{6EBD3E1E-0F32-D1D5-C78E-D03C63E61ABB}"/>
                  </a:ext>
                </a:extLst>
              </p14:cNvPr>
              <p14:cNvContentPartPr/>
              <p14:nvPr/>
            </p14:nvContentPartPr>
            <p14:xfrm>
              <a:off x="1728789" y="5109623"/>
              <a:ext cx="8601120" cy="717480"/>
            </p14:xfrm>
          </p:contentPart>
        </mc:Choice>
        <mc:Fallback>
          <p:pic>
            <p:nvPicPr>
              <p:cNvPr id="9" name="Mürekkep 8">
                <a:extLst>
                  <a:ext uri="{FF2B5EF4-FFF2-40B4-BE49-F238E27FC236}">
                    <a16:creationId xmlns:a16="http://schemas.microsoft.com/office/drawing/2014/main" id="{6EBD3E1E-0F32-D1D5-C78E-D03C63E61A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0149" y="5100623"/>
                <a:ext cx="861876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Mürekkep 9">
                <a:extLst>
                  <a:ext uri="{FF2B5EF4-FFF2-40B4-BE49-F238E27FC236}">
                    <a16:creationId xmlns:a16="http://schemas.microsoft.com/office/drawing/2014/main" id="{AF1D3F97-DA48-B402-2036-CBAE6AFA9DCB}"/>
                  </a:ext>
                </a:extLst>
              </p14:cNvPr>
              <p14:cNvContentPartPr/>
              <p14:nvPr/>
            </p14:nvContentPartPr>
            <p14:xfrm>
              <a:off x="1641703" y="4033403"/>
              <a:ext cx="8601120" cy="717480"/>
            </p14:xfrm>
          </p:contentPart>
        </mc:Choice>
        <mc:Fallback>
          <p:pic>
            <p:nvPicPr>
              <p:cNvPr id="10" name="Mürekkep 9">
                <a:extLst>
                  <a:ext uri="{FF2B5EF4-FFF2-40B4-BE49-F238E27FC236}">
                    <a16:creationId xmlns:a16="http://schemas.microsoft.com/office/drawing/2014/main" id="{AF1D3F97-DA48-B402-2036-CBAE6AFA9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3063" y="4024403"/>
                <a:ext cx="8618760" cy="73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8415944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1023</Words>
  <Application>Microsoft Office PowerPoint</Application>
  <PresentationFormat>Geniş ekran</PresentationFormat>
  <Paragraphs>17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Geçmişe bakış</vt:lpstr>
      <vt:lpstr>Görüntü İşleme Yöntemleri Kullanılarak Kiraz Meyvesinin Sınıflandırılması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İşleme Yöntemleri Kullanılarak Kiraz Meyvesinin Sınıflandırılması</dc:title>
  <dc:creator>Mehmet Bal</dc:creator>
  <cp:lastModifiedBy>Mehmet Bal</cp:lastModifiedBy>
  <cp:revision>6</cp:revision>
  <dcterms:created xsi:type="dcterms:W3CDTF">2022-11-14T11:00:10Z</dcterms:created>
  <dcterms:modified xsi:type="dcterms:W3CDTF">2022-11-14T11:38:29Z</dcterms:modified>
</cp:coreProperties>
</file>