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62F28018-BB55-4D2A-A15D-132EDCF7B310}">
          <p14:sldIdLst>
            <p14:sldId id="256"/>
            <p14:sldId id="257"/>
            <p14:sldId id="258"/>
            <p14:sldId id="259"/>
            <p14:sldId id="260"/>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5FCBD8A-A43D-4760-8E41-8E0FDB9EDA72}" type="datetimeFigureOut">
              <a:rPr lang="tr-TR" smtClean="0"/>
              <a:t>8.11.2022</a:t>
            </a:fld>
            <a:endParaRPr lang="tr-TR"/>
          </a:p>
        </p:txBody>
      </p:sp>
      <p:sp>
        <p:nvSpPr>
          <p:cNvPr id="5" name="Footer Placeholder 4"/>
          <p:cNvSpPr>
            <a:spLocks noGrp="1"/>
          </p:cNvSpPr>
          <p:nvPr>
            <p:ph type="ftr" sz="quarter" idx="11"/>
          </p:nvPr>
        </p:nvSpPr>
        <p:spPr>
          <a:xfrm>
            <a:off x="2692397" y="5037663"/>
            <a:ext cx="5214635" cy="279400"/>
          </a:xfrm>
        </p:spPr>
        <p:txBody>
          <a:bodyPr/>
          <a:lstStyle/>
          <a:p>
            <a:endParaRPr lang="tr-TR"/>
          </a:p>
        </p:txBody>
      </p:sp>
      <p:sp>
        <p:nvSpPr>
          <p:cNvPr id="6" name="Slide Number Placeholder 5"/>
          <p:cNvSpPr>
            <a:spLocks noGrp="1"/>
          </p:cNvSpPr>
          <p:nvPr>
            <p:ph type="sldNum" sz="quarter" idx="12"/>
          </p:nvPr>
        </p:nvSpPr>
        <p:spPr>
          <a:xfrm>
            <a:off x="8956900" y="5037663"/>
            <a:ext cx="551167" cy="279400"/>
          </a:xfrm>
        </p:spPr>
        <p:txBody>
          <a:bodyPr/>
          <a:lstStyle/>
          <a:p>
            <a:fld id="{4F84B93F-4ACE-43E8-8448-EC07E0DC1A2D}" type="slidenum">
              <a:rPr lang="tr-TR" smtClean="0"/>
              <a:t>‹#›</a:t>
            </a:fld>
            <a:endParaRPr lang="tr-T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633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5FCBD8A-A43D-4760-8E41-8E0FDB9EDA72}" type="datetimeFigureOut">
              <a:rPr lang="tr-TR" smtClean="0"/>
              <a:t>8.11.2022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F84B93F-4ACE-43E8-8448-EC07E0DC1A2D}" type="slidenum">
              <a:rPr lang="tr-TR" smtClean="0"/>
              <a:t>‹#›</a:t>
            </a:fld>
            <a:endParaRPr lang="tr-TR"/>
          </a:p>
        </p:txBody>
      </p:sp>
    </p:spTree>
    <p:extLst>
      <p:ext uri="{BB962C8B-B14F-4D97-AF65-F5344CB8AC3E}">
        <p14:creationId xmlns:p14="http://schemas.microsoft.com/office/powerpoint/2010/main" val="2355771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5FCBD8A-A43D-4760-8E41-8E0FDB9EDA72}"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F84B93F-4ACE-43E8-8448-EC07E0DC1A2D}" type="slidenum">
              <a:rPr lang="tr-TR" smtClean="0"/>
              <a:t>‹#›</a:t>
            </a:fld>
            <a:endParaRPr lang="tr-T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7460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5FCBD8A-A43D-4760-8E41-8E0FDB9EDA72}"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F84B93F-4ACE-43E8-8448-EC07E0DC1A2D}" type="slidenum">
              <a:rPr lang="tr-TR" smtClean="0"/>
              <a:t>‹#›</a:t>
            </a:fld>
            <a:endParaRPr lang="tr-T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3294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5FCBD8A-A43D-4760-8E41-8E0FDB9EDA72}"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F84B93F-4ACE-43E8-8448-EC07E0DC1A2D}" type="slidenum">
              <a:rPr lang="tr-TR" smtClean="0"/>
              <a:t>‹#›</a:t>
            </a:fld>
            <a:endParaRPr lang="tr-TR"/>
          </a:p>
        </p:txBody>
      </p:sp>
    </p:spTree>
    <p:extLst>
      <p:ext uri="{BB962C8B-B14F-4D97-AF65-F5344CB8AC3E}">
        <p14:creationId xmlns:p14="http://schemas.microsoft.com/office/powerpoint/2010/main" val="2895163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5FCBD8A-A43D-4760-8E41-8E0FDB9EDA72}"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F84B93F-4ACE-43E8-8448-EC07E0DC1A2D}" type="slidenum">
              <a:rPr lang="tr-TR" smtClean="0"/>
              <a:t>‹#›</a:t>
            </a:fld>
            <a:endParaRPr lang="tr-T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2991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5FCBD8A-A43D-4760-8E41-8E0FDB9EDA72}"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F84B93F-4ACE-43E8-8448-EC07E0DC1A2D}" type="slidenum">
              <a:rPr lang="tr-TR" smtClean="0"/>
              <a:t>‹#›</a:t>
            </a:fld>
            <a:endParaRPr lang="tr-T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4048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5FCBD8A-A43D-4760-8E41-8E0FDB9EDA72}"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F84B93F-4ACE-43E8-8448-EC07E0DC1A2D}" type="slidenum">
              <a:rPr lang="tr-TR" smtClean="0"/>
              <a:t>‹#›</a:t>
            </a:fld>
            <a:endParaRPr lang="tr-T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98720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5FCBD8A-A43D-4760-8E41-8E0FDB9EDA72}"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F84B93F-4ACE-43E8-8448-EC07E0DC1A2D}" type="slidenum">
              <a:rPr lang="tr-TR" smtClean="0"/>
              <a:t>‹#›</a:t>
            </a:fld>
            <a:endParaRPr lang="tr-T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2345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5FCBD8A-A43D-4760-8E41-8E0FDB9EDA72}"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F84B93F-4ACE-43E8-8448-EC07E0DC1A2D}" type="slidenum">
              <a:rPr lang="tr-TR" smtClean="0"/>
              <a:t>‹#›</a:t>
            </a:fld>
            <a:endParaRPr lang="tr-TR"/>
          </a:p>
        </p:txBody>
      </p:sp>
    </p:spTree>
    <p:extLst>
      <p:ext uri="{BB962C8B-B14F-4D97-AF65-F5344CB8AC3E}">
        <p14:creationId xmlns:p14="http://schemas.microsoft.com/office/powerpoint/2010/main" val="3899335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5FCBD8A-A43D-4760-8E41-8E0FDB9EDA72}"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F84B93F-4ACE-43E8-8448-EC07E0DC1A2D}" type="slidenum">
              <a:rPr lang="tr-TR" smtClean="0"/>
              <a:t>‹#›</a:t>
            </a:fld>
            <a:endParaRPr lang="tr-T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4785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05FCBD8A-A43D-4760-8E41-8E0FDB9EDA72}" type="datetimeFigureOut">
              <a:rPr lang="tr-TR" smtClean="0"/>
              <a:t>8.11.2022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F84B93F-4ACE-43E8-8448-EC07E0DC1A2D}" type="slidenum">
              <a:rPr lang="tr-TR" smtClean="0"/>
              <a:t>‹#›</a:t>
            </a:fld>
            <a:endParaRPr lang="tr-TR"/>
          </a:p>
        </p:txBody>
      </p:sp>
    </p:spTree>
    <p:extLst>
      <p:ext uri="{BB962C8B-B14F-4D97-AF65-F5344CB8AC3E}">
        <p14:creationId xmlns:p14="http://schemas.microsoft.com/office/powerpoint/2010/main" val="2709382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05FCBD8A-A43D-4760-8E41-8E0FDB9EDA72}" type="datetimeFigureOut">
              <a:rPr lang="tr-TR" smtClean="0"/>
              <a:t>8.11.2022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4F84B93F-4ACE-43E8-8448-EC07E0DC1A2D}" type="slidenum">
              <a:rPr lang="tr-TR" smtClean="0"/>
              <a:t>‹#›</a:t>
            </a:fld>
            <a:endParaRPr lang="tr-T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9542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05FCBD8A-A43D-4760-8E41-8E0FDB9EDA72}" type="datetimeFigureOut">
              <a:rPr lang="tr-TR" smtClean="0"/>
              <a:t>8.11.2022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4F84B93F-4ACE-43E8-8448-EC07E0DC1A2D}" type="slidenum">
              <a:rPr lang="tr-TR" smtClean="0"/>
              <a:t>‹#›</a:t>
            </a:fld>
            <a:endParaRPr lang="tr-T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0601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FCBD8A-A43D-4760-8E41-8E0FDB9EDA72}" type="datetimeFigureOut">
              <a:rPr lang="tr-TR" smtClean="0"/>
              <a:t>8.11.2022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4F84B93F-4ACE-43E8-8448-EC07E0DC1A2D}" type="slidenum">
              <a:rPr lang="tr-TR" smtClean="0"/>
              <a:t>‹#›</a:t>
            </a:fld>
            <a:endParaRPr lang="tr-TR"/>
          </a:p>
        </p:txBody>
      </p:sp>
    </p:spTree>
    <p:extLst>
      <p:ext uri="{BB962C8B-B14F-4D97-AF65-F5344CB8AC3E}">
        <p14:creationId xmlns:p14="http://schemas.microsoft.com/office/powerpoint/2010/main" val="1360677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5FCBD8A-A43D-4760-8E41-8E0FDB9EDA72}" type="datetimeFigureOut">
              <a:rPr lang="tr-TR" smtClean="0"/>
              <a:t>8.11.2022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F84B93F-4ACE-43E8-8448-EC07E0DC1A2D}" type="slidenum">
              <a:rPr lang="tr-TR" smtClean="0"/>
              <a:t>‹#›</a:t>
            </a:fld>
            <a:endParaRPr lang="tr-T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7175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tr-TR"/>
              <a:t>Asıl başlık stilini düzenlemek için tıklayın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5FCBD8A-A43D-4760-8E41-8E0FDB9EDA72}" type="datetimeFigureOut">
              <a:rPr lang="tr-TR" smtClean="0"/>
              <a:t>8.11.2022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F84B93F-4ACE-43E8-8448-EC07E0DC1A2D}" type="slidenum">
              <a:rPr lang="tr-TR" smtClean="0"/>
              <a:t>‹#›</a:t>
            </a:fld>
            <a:endParaRPr lang="tr-TR"/>
          </a:p>
        </p:txBody>
      </p:sp>
    </p:spTree>
    <p:extLst>
      <p:ext uri="{BB962C8B-B14F-4D97-AF65-F5344CB8AC3E}">
        <p14:creationId xmlns:p14="http://schemas.microsoft.com/office/powerpoint/2010/main" val="1289591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5FCBD8A-A43D-4760-8E41-8E0FDB9EDA72}" type="datetimeFigureOut">
              <a:rPr lang="tr-TR" smtClean="0"/>
              <a:t>8.11.2022</a:t>
            </a:fld>
            <a:endParaRPr lang="tr-T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84B93F-4ACE-43E8-8448-EC07E0DC1A2D}" type="slidenum">
              <a:rPr lang="tr-TR" smtClean="0"/>
              <a:t>‹#›</a:t>
            </a:fld>
            <a:endParaRPr lang="tr-TR"/>
          </a:p>
        </p:txBody>
      </p:sp>
    </p:spTree>
    <p:extLst>
      <p:ext uri="{BB962C8B-B14F-4D97-AF65-F5344CB8AC3E}">
        <p14:creationId xmlns:p14="http://schemas.microsoft.com/office/powerpoint/2010/main" val="4267575881"/>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88BC2E-F5B2-FB2A-82D2-EF31E5C5E9E6}"/>
              </a:ext>
            </a:extLst>
          </p:cNvPr>
          <p:cNvSpPr>
            <a:spLocks noGrp="1"/>
          </p:cNvSpPr>
          <p:nvPr>
            <p:ph type="ctrTitle"/>
          </p:nvPr>
        </p:nvSpPr>
        <p:spPr/>
        <p:txBody>
          <a:bodyPr/>
          <a:lstStyle/>
          <a:p>
            <a:r>
              <a:rPr lang="tr-TR" dirty="0"/>
              <a:t>Görüntü İşleme</a:t>
            </a:r>
          </a:p>
        </p:txBody>
      </p:sp>
      <p:sp>
        <p:nvSpPr>
          <p:cNvPr id="3" name="Alt Başlık 2">
            <a:extLst>
              <a:ext uri="{FF2B5EF4-FFF2-40B4-BE49-F238E27FC236}">
                <a16:creationId xmlns:a16="http://schemas.microsoft.com/office/drawing/2014/main" id="{A7A55DC8-5BC0-9BC2-9AA7-DD52A3641127}"/>
              </a:ext>
            </a:extLst>
          </p:cNvPr>
          <p:cNvSpPr>
            <a:spLocks noGrp="1"/>
          </p:cNvSpPr>
          <p:nvPr>
            <p:ph type="subTitle" idx="1"/>
          </p:nvPr>
        </p:nvSpPr>
        <p:spPr/>
        <p:txBody>
          <a:bodyPr>
            <a:normAutofit lnSpcReduction="10000"/>
          </a:bodyPr>
          <a:lstStyle/>
          <a:p>
            <a:r>
              <a:rPr lang="tr-TR" dirty="0"/>
              <a:t>Ekmek Doku Analizi</a:t>
            </a:r>
          </a:p>
          <a:p>
            <a:endParaRPr lang="tr-TR" dirty="0"/>
          </a:p>
          <a:p>
            <a:r>
              <a:rPr lang="tr-TR" b="1" u="sng" dirty="0"/>
              <a:t>Mehmet Bal-02200201021</a:t>
            </a:r>
          </a:p>
        </p:txBody>
      </p:sp>
    </p:spTree>
    <p:extLst>
      <p:ext uri="{BB962C8B-B14F-4D97-AF65-F5344CB8AC3E}">
        <p14:creationId xmlns:p14="http://schemas.microsoft.com/office/powerpoint/2010/main" val="1898235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etin kutusu 8">
            <a:extLst>
              <a:ext uri="{FF2B5EF4-FFF2-40B4-BE49-F238E27FC236}">
                <a16:creationId xmlns:a16="http://schemas.microsoft.com/office/drawing/2014/main" id="{2A231E1C-15E5-300C-3905-B6DC52D1AAFA}"/>
              </a:ext>
            </a:extLst>
          </p:cNvPr>
          <p:cNvSpPr txBox="1"/>
          <p:nvPr/>
        </p:nvSpPr>
        <p:spPr>
          <a:xfrm>
            <a:off x="744894" y="830424"/>
            <a:ext cx="10888824" cy="4555093"/>
          </a:xfrm>
          <a:prstGeom prst="rect">
            <a:avLst/>
          </a:prstGeom>
          <a:noFill/>
        </p:spPr>
        <p:txBody>
          <a:bodyPr wrap="square">
            <a:spAutoFit/>
          </a:bodyPr>
          <a:lstStyle/>
          <a:p>
            <a:pPr algn="l"/>
            <a:endParaRPr lang="tr-TR" sz="2800" b="0" i="0" u="none" strike="noStrike" baseline="0" dirty="0">
              <a:solidFill>
                <a:srgbClr val="000000"/>
              </a:solidFill>
              <a:latin typeface="Times New Roman" panose="02020603050405020304" pitchFamily="18" charset="0"/>
            </a:endParaRPr>
          </a:p>
          <a:p>
            <a:r>
              <a:rPr lang="tr-TR" sz="2800" b="0" i="0" u="none" strike="noStrike" baseline="0" dirty="0">
                <a:solidFill>
                  <a:srgbClr val="000000"/>
                </a:solidFill>
                <a:latin typeface="Times New Roman" panose="02020603050405020304" pitchFamily="18" charset="0"/>
              </a:rPr>
              <a:t> 							</a:t>
            </a:r>
            <a:r>
              <a:rPr lang="tr-TR" sz="1800" b="1" i="0" u="none" strike="noStrike" baseline="0" dirty="0">
                <a:solidFill>
                  <a:srgbClr val="000000"/>
                </a:solidFill>
                <a:latin typeface="Times New Roman" panose="02020603050405020304" pitchFamily="18" charset="0"/>
              </a:rPr>
              <a:t>Görüntü İşleme Teknikleri Kullanılarak </a:t>
            </a:r>
            <a:endParaRPr lang="tr-TR" sz="1800" b="0" i="0" u="none" strike="noStrike" baseline="0" dirty="0">
              <a:solidFill>
                <a:srgbClr val="000000"/>
              </a:solidFill>
              <a:latin typeface="Times New Roman" panose="02020603050405020304" pitchFamily="18" charset="0"/>
            </a:endParaRPr>
          </a:p>
          <a:p>
            <a:r>
              <a:rPr lang="tr-TR" sz="1800" b="1" i="0" u="none" strike="noStrike" baseline="0" dirty="0">
                <a:solidFill>
                  <a:srgbClr val="000000"/>
                </a:solidFill>
                <a:latin typeface="Times New Roman" panose="02020603050405020304" pitchFamily="18" charset="0"/>
              </a:rPr>
              <a:t>			Ekmek Kalitesi Ölçümlerinde Kullanılabilecek Doku Özelliklerinin Çıkartılması </a:t>
            </a:r>
            <a:endParaRPr lang="tr-TR" sz="1800" b="0" i="0" u="none" strike="noStrike" baseline="0" dirty="0">
              <a:solidFill>
                <a:srgbClr val="000000"/>
              </a:solidFill>
              <a:latin typeface="Times New Roman" panose="02020603050405020304" pitchFamily="18" charset="0"/>
            </a:endParaRPr>
          </a:p>
          <a:p>
            <a:endParaRPr lang="tr-TR" sz="1800" b="1" i="0" u="none" strike="noStrike" baseline="0" dirty="0">
              <a:solidFill>
                <a:srgbClr val="000000"/>
              </a:solidFill>
              <a:latin typeface="Times New Roman" panose="02020603050405020304" pitchFamily="18" charset="0"/>
            </a:endParaRPr>
          </a:p>
          <a:p>
            <a:r>
              <a:rPr lang="tr-TR" sz="1800" b="1" i="0" u="none" strike="noStrike" baseline="0" dirty="0">
                <a:solidFill>
                  <a:srgbClr val="000000"/>
                </a:solidFill>
                <a:latin typeface="Times New Roman" panose="02020603050405020304" pitchFamily="18" charset="0"/>
              </a:rPr>
              <a:t>Özet: </a:t>
            </a:r>
            <a:r>
              <a:rPr lang="tr-TR" sz="1800" b="0" i="0" u="none" strike="noStrike" baseline="0" dirty="0">
                <a:solidFill>
                  <a:srgbClr val="000000"/>
                </a:solidFill>
                <a:latin typeface="Times New Roman" panose="02020603050405020304" pitchFamily="18" charset="0"/>
              </a:rPr>
              <a:t>Bir ekmekteki katkı maddesi ekmeğin gözenekli yapısını etkilemektedir. Bu yüzden bir ekmek dilimindeki gözenekler ekmekle ilgili yapısal özelliklerin belirlenmesinde önemli bir faktördür. Doğru yerden kesilmiş bir dilim ekmekteki gözeneklerin sayısı, yoğunluğu, boşluk oranı gibi fiziksel özellikler ekmeğin kalitesi açısından önemli bilgiler içerir. Çalışmada 10 farklı ekmekten alınmış görüntüler üzerinde görüntü işleme teknikleri kullanılarak, ekmek doku analizi yapılmıştır. Bu amaçla, görüntülerde ki dokuları ve bu dokularda mevcut gözenekleri </a:t>
            </a:r>
            <a:r>
              <a:rPr lang="tr-TR" sz="1800" b="0" i="0" u="none" strike="noStrike" baseline="0" dirty="0" err="1">
                <a:solidFill>
                  <a:srgbClr val="000000"/>
                </a:solidFill>
                <a:latin typeface="Times New Roman" panose="02020603050405020304" pitchFamily="18" charset="0"/>
              </a:rPr>
              <a:t>bölütlemek</a:t>
            </a:r>
            <a:r>
              <a:rPr lang="tr-TR" sz="1800" b="0" i="0" u="none" strike="noStrike" baseline="0" dirty="0">
                <a:solidFill>
                  <a:srgbClr val="000000"/>
                </a:solidFill>
                <a:latin typeface="Times New Roman" panose="02020603050405020304" pitchFamily="18" charset="0"/>
              </a:rPr>
              <a:t> için analiz yöntemleri geliştirilmiştir. Bölütlemeden sonra gözenek sayısı, gözenek yoğunluğu gözenek alanı, boşluk oranı gibi bazı </a:t>
            </a:r>
            <a:r>
              <a:rPr lang="tr-TR" sz="1800" b="0" i="0" u="none" strike="noStrike" baseline="0" dirty="0" err="1">
                <a:solidFill>
                  <a:srgbClr val="000000"/>
                </a:solidFill>
                <a:latin typeface="Times New Roman" panose="02020603050405020304" pitchFamily="18" charset="0"/>
              </a:rPr>
              <a:t>morfometrik</a:t>
            </a:r>
            <a:r>
              <a:rPr lang="tr-TR" sz="1800" b="0" i="0" u="none" strike="noStrike" baseline="0" dirty="0">
                <a:solidFill>
                  <a:srgbClr val="000000"/>
                </a:solidFill>
                <a:latin typeface="Times New Roman" panose="02020603050405020304" pitchFamily="18" charset="0"/>
              </a:rPr>
              <a:t> ölçümler elde edilmiştir. Daha sonra tüm gözenekler büyüklüklerine göre sınıflandırılmıştır. Çalışmada ekmekte katkı maddesi miktarına bağlı olarak meydana gelen dokusal değişimlerin bilgisayar ortamında tüm gözeneklerin bölütlenerek elde edilecek bilgilerin istatiksel olarak analizi için bir altyapı oluşturulmuştur. Elde edilen sonuçlar, oluşturulan altyapının görüntü işleme temelli ekmek kalitesi çalışmalarıyla ilgili araştırmalarda kullanılabileceğini ve temel oluşturduğunu ortaya koymuştur. </a:t>
            </a:r>
            <a:endParaRPr lang="tr-TR" dirty="0"/>
          </a:p>
        </p:txBody>
      </p:sp>
    </p:spTree>
    <p:extLst>
      <p:ext uri="{BB962C8B-B14F-4D97-AF65-F5344CB8AC3E}">
        <p14:creationId xmlns:p14="http://schemas.microsoft.com/office/powerpoint/2010/main" val="1922181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a:extLst>
              <a:ext uri="{FF2B5EF4-FFF2-40B4-BE49-F238E27FC236}">
                <a16:creationId xmlns:a16="http://schemas.microsoft.com/office/drawing/2014/main" id="{4564A191-BB8A-C523-B25C-F95F52ABA974}"/>
              </a:ext>
            </a:extLst>
          </p:cNvPr>
          <p:cNvPicPr>
            <a:picLocks noChangeAspect="1"/>
          </p:cNvPicPr>
          <p:nvPr/>
        </p:nvPicPr>
        <p:blipFill>
          <a:blip r:embed="rId2"/>
          <a:stretch>
            <a:fillRect/>
          </a:stretch>
        </p:blipFill>
        <p:spPr>
          <a:xfrm>
            <a:off x="7567972" y="3037111"/>
            <a:ext cx="2602395" cy="2762717"/>
          </a:xfrm>
          <a:prstGeom prst="rect">
            <a:avLst/>
          </a:prstGeom>
        </p:spPr>
      </p:pic>
      <p:sp>
        <p:nvSpPr>
          <p:cNvPr id="3" name="İçerik Yer Tutucusu 2">
            <a:extLst>
              <a:ext uri="{FF2B5EF4-FFF2-40B4-BE49-F238E27FC236}">
                <a16:creationId xmlns:a16="http://schemas.microsoft.com/office/drawing/2014/main" id="{0D74A5A4-E5CB-F23C-B48E-0DC05003A49A}"/>
              </a:ext>
            </a:extLst>
          </p:cNvPr>
          <p:cNvSpPr>
            <a:spLocks noGrp="1"/>
          </p:cNvSpPr>
          <p:nvPr>
            <p:ph sz="half" idx="4294967295"/>
          </p:nvPr>
        </p:nvSpPr>
        <p:spPr>
          <a:xfrm>
            <a:off x="590550" y="593725"/>
            <a:ext cx="5505450" cy="5670550"/>
          </a:xfrm>
        </p:spPr>
        <p:txBody>
          <a:bodyPr>
            <a:normAutofit fontScale="62500" lnSpcReduction="20000"/>
          </a:bodyPr>
          <a:lstStyle/>
          <a:p>
            <a:r>
              <a:rPr lang="tr-TR" sz="1800" b="1" i="0" u="none" strike="noStrike" baseline="0" dirty="0">
                <a:solidFill>
                  <a:srgbClr val="000000"/>
                </a:solidFill>
                <a:latin typeface="Times New Roman" panose="02020603050405020304" pitchFamily="18" charset="0"/>
              </a:rPr>
              <a:t>1. Giriş </a:t>
            </a:r>
            <a:endParaRPr lang="tr-TR" sz="1800" b="0" i="0" u="none" strike="noStrike" baseline="0" dirty="0">
              <a:solidFill>
                <a:srgbClr val="000000"/>
              </a:solidFill>
              <a:latin typeface="Times New Roman" panose="02020603050405020304" pitchFamily="18" charset="0"/>
            </a:endParaRPr>
          </a:p>
          <a:p>
            <a:r>
              <a:rPr lang="tr-TR" sz="1800" b="0" i="0" u="none" strike="noStrike" baseline="0" dirty="0">
                <a:solidFill>
                  <a:srgbClr val="000000"/>
                </a:solidFill>
                <a:latin typeface="Times New Roman" panose="02020603050405020304" pitchFamily="18" charset="0"/>
              </a:rPr>
              <a:t>Ekmek, ekmeklik buğday ununa içilebilir nitelikte su, tuz, maya, gerektiğinde izin verilen katkı maddeleri katılarak hazırlanan hamurların tekniğine uygun bir şekilde yoğrulup, çeşitli şekilde hazırlanıp fermantasyona bırakılması ve pişirilmesi ile yapılan üründür. [T.G.K.1997] </a:t>
            </a:r>
          </a:p>
          <a:p>
            <a:r>
              <a:rPr lang="tr-TR" sz="1800" b="0" i="0" u="none" strike="noStrike" baseline="0" dirty="0">
                <a:solidFill>
                  <a:srgbClr val="000000"/>
                </a:solidFill>
                <a:latin typeface="Times New Roman" panose="02020603050405020304" pitchFamily="18" charset="0"/>
              </a:rPr>
              <a:t>Ekmeğin başlıca bileşen grubu karbonhidrat olmasına karşın bunların içerdikleri protein fraksiyonlarının miktarları ve kaliteleri mamul ürün üretiminde kaliteye etki eden temel öğeler olması nedeniyle özel bir öneme sahiptirler. Ekmekçilik açısından katkı maddelerinin miktarı ve kalitesi ekmeğe ait fiziksel ve kimyasal özelliklerin incelenmesiyle belirlenebilir [3]. </a:t>
            </a:r>
          </a:p>
          <a:p>
            <a:r>
              <a:rPr lang="tr-TR" sz="1800" b="0" i="0" u="none" strike="noStrike" baseline="0" dirty="0">
                <a:solidFill>
                  <a:srgbClr val="000000"/>
                </a:solidFill>
                <a:latin typeface="Times New Roman" panose="02020603050405020304" pitchFamily="18" charset="0"/>
              </a:rPr>
              <a:t>Ekmek hamurunun pişirilmesi sırasında sıcaklık etkisiyle hava kabarcıkları genleştikçe ekmeğin gözenekli bir yapı haline geldiği görülür. Öz miktarı ve kalitesi yetersiz olan unlardan yapılan ekmekler, küçük hacimli, basık ve düzensiz bir gözenek yapısına sahip olur, kabuk yapılarında düzensiz çatlak ve yarıklar bulunur, ayrıca bu tip ekmekler kısa sürede bayatlar (LÁSZTITY, 1996; ÖZER, 1998). Ancak öz miktarı yetersiz olan unlara uygun miktarda katkı maddesi ilavesi yapılarak üretilen ekmeklerin hacmi artar, ekmek içlerinin gözenek yapıları iyileşir, tekstürleri ve yumuşaklıkları gelişir ve bu ekmeklerin raf ömrü uzar (PYLER, 1988). Un gluteninin yeterli ve kaliteli olması; kuvvetli, elastik yapıda bir hamur elde edilmesi ve iyi bir gaz tutma yeteneği ile ekmek hacminin artmasını, gözeneklerin küçük ve homojen görünüm kazanmasını, tekstürün iyileşmesini sağlar (GÖÇMEN, 1993). </a:t>
            </a:r>
          </a:p>
          <a:p>
            <a:r>
              <a:rPr lang="tr-TR" sz="1800" b="0" i="0" u="none" strike="noStrike" baseline="0" dirty="0">
                <a:solidFill>
                  <a:srgbClr val="000000"/>
                </a:solidFill>
                <a:latin typeface="Times New Roman" panose="02020603050405020304" pitchFamily="18" charset="0"/>
              </a:rPr>
              <a:t>Bir dilim ekmekteki gözeneklerin fiziksel özellikleri ekmeğin kalitesiyle ilgili önemli bilgiler içerir. Bu gözeneklerin istatiksel hesaplarının yapılması, ekmek kalitesi açısından önem arz etmektedir. Bir ekmek diliminde yüzlerce gözenek olduğu düşünüldüğünde bu gözeneklerin bölütlenmesi temelli bir analiz yapmak görüntü işleme teknikleriyle mümkündür. </a:t>
            </a:r>
          </a:p>
          <a:p>
            <a:r>
              <a:rPr lang="tr-TR" sz="1800" b="1" i="0" u="none" strike="noStrike" baseline="0" dirty="0">
                <a:solidFill>
                  <a:srgbClr val="000000"/>
                </a:solidFill>
                <a:latin typeface="Times New Roman" panose="02020603050405020304" pitchFamily="18" charset="0"/>
              </a:rPr>
              <a:t>2. Materyal </a:t>
            </a:r>
            <a:endParaRPr lang="tr-TR" sz="1800" b="0" i="0" u="none" strike="noStrike" baseline="0" dirty="0">
              <a:solidFill>
                <a:srgbClr val="000000"/>
              </a:solidFill>
              <a:latin typeface="Times New Roman" panose="02020603050405020304" pitchFamily="18" charset="0"/>
            </a:endParaRPr>
          </a:p>
          <a:p>
            <a:r>
              <a:rPr lang="tr-TR" sz="1800" b="0" i="0" u="none" strike="noStrike" baseline="0" dirty="0">
                <a:solidFill>
                  <a:srgbClr val="000000"/>
                </a:solidFill>
                <a:latin typeface="Times New Roman" panose="02020603050405020304" pitchFamily="18" charset="0"/>
              </a:rPr>
              <a:t>Ekmekler, doğrudan ekmek yapım metodu (AACC 10-10B, AACC, 2000) modifiye edilerek üretilmiştir. Ekmek formülasyonuna 1 kg un (%14 rutubetli) üzerinden, %3 maya, %1,5 tuz, 10 mg/kg alfa-amilaz ve 75 mg/kg </a:t>
            </a:r>
            <a:r>
              <a:rPr lang="tr-TR" sz="1800" b="0" i="0" u="none" strike="noStrike" baseline="0" dirty="0" err="1">
                <a:solidFill>
                  <a:srgbClr val="000000"/>
                </a:solidFill>
                <a:latin typeface="Times New Roman" panose="02020603050405020304" pitchFamily="18" charset="0"/>
              </a:rPr>
              <a:t>askorbik</a:t>
            </a:r>
            <a:r>
              <a:rPr lang="tr-TR" sz="1800" b="0" i="0" u="none" strike="noStrike" baseline="0" dirty="0">
                <a:solidFill>
                  <a:srgbClr val="000000"/>
                </a:solidFill>
                <a:latin typeface="Times New Roman" panose="02020603050405020304" pitchFamily="18" charset="0"/>
              </a:rPr>
              <a:t> asit eklenmiştir. İlave edilecek su miktarı </a:t>
            </a:r>
            <a:r>
              <a:rPr lang="tr-TR" sz="1800" b="0" i="0" u="none" strike="noStrike" baseline="0" dirty="0" err="1">
                <a:solidFill>
                  <a:srgbClr val="000000"/>
                </a:solidFill>
                <a:latin typeface="Times New Roman" panose="02020603050405020304" pitchFamily="18" charset="0"/>
              </a:rPr>
              <a:t>farinogarfta</a:t>
            </a:r>
            <a:r>
              <a:rPr lang="tr-TR" sz="1800" b="0" i="0" u="none" strike="noStrike" baseline="0" dirty="0">
                <a:solidFill>
                  <a:srgbClr val="000000"/>
                </a:solidFill>
                <a:latin typeface="Times New Roman" panose="02020603050405020304" pitchFamily="18" charset="0"/>
              </a:rPr>
              <a:t> belirlenmiş ve %62,6 oranda formülasyona su konulmuştur. Tüm </a:t>
            </a:r>
            <a:endParaRPr lang="tr-TR" dirty="0"/>
          </a:p>
        </p:txBody>
      </p:sp>
      <p:sp>
        <p:nvSpPr>
          <p:cNvPr id="4" name="İçerik Yer Tutucusu 3">
            <a:extLst>
              <a:ext uri="{FF2B5EF4-FFF2-40B4-BE49-F238E27FC236}">
                <a16:creationId xmlns:a16="http://schemas.microsoft.com/office/drawing/2014/main" id="{E34D196A-DB5B-8022-7B90-818689F36929}"/>
              </a:ext>
            </a:extLst>
          </p:cNvPr>
          <p:cNvSpPr>
            <a:spLocks noGrp="1"/>
          </p:cNvSpPr>
          <p:nvPr>
            <p:ph sz="half" idx="4294967295"/>
          </p:nvPr>
        </p:nvSpPr>
        <p:spPr>
          <a:xfrm>
            <a:off x="6096000" y="593725"/>
            <a:ext cx="5181600" cy="5434013"/>
          </a:xfrm>
        </p:spPr>
        <p:txBody>
          <a:bodyPr>
            <a:normAutofit fontScale="55000" lnSpcReduction="20000"/>
          </a:bodyPr>
          <a:lstStyle/>
          <a:p>
            <a:r>
              <a:rPr lang="tr-TR" sz="1800" b="0" i="0" u="none" strike="noStrike" baseline="0" dirty="0">
                <a:solidFill>
                  <a:srgbClr val="000000"/>
                </a:solidFill>
                <a:latin typeface="Times New Roman" panose="02020603050405020304" pitchFamily="18" charset="0"/>
              </a:rPr>
              <a:t>bileşenler bir yoğurucuda optimum kıvamda hamur oluşturuncaya kadar yoğrulmuş ve daha sonra 30 </a:t>
            </a:r>
            <a:r>
              <a:rPr lang="tr-TR" sz="1800" b="0" i="0" u="none" strike="noStrike" baseline="0" dirty="0">
                <a:solidFill>
                  <a:srgbClr val="000000"/>
                </a:solidFill>
                <a:latin typeface="Calibri" panose="020F0502020204030204" pitchFamily="34" charset="0"/>
              </a:rPr>
              <a:t>o</a:t>
            </a:r>
            <a:r>
              <a:rPr lang="tr-TR" sz="1800" b="0" i="0" u="none" strike="noStrike" baseline="0" dirty="0">
                <a:solidFill>
                  <a:srgbClr val="000000"/>
                </a:solidFill>
                <a:latin typeface="Times New Roman" panose="02020603050405020304" pitchFamily="18" charset="0"/>
              </a:rPr>
              <a:t>C’de %85 nispi nemde 30 dakika fermantasyona terk edilmiştir. Fermantasyon sonunda, hamur kütlesi 10 eşit parçaya bölünmüş (100 g un üzerinden), elde edilen hamur parçaları yuvarlandıktan sonra tekrar aynı koşullarda 30 dakika daha fermantasyona bırakılmıştır. Fermantasyon sonunda, silindir şekline getirilmiş hamurlar Teflon kaplı pişirme kaplarında 60 dakika gelişmeye bırakılmış ve 220 </a:t>
            </a:r>
            <a:r>
              <a:rPr lang="tr-TR" sz="1800" b="0" i="0" u="none" strike="noStrike" baseline="0" dirty="0">
                <a:solidFill>
                  <a:srgbClr val="000000"/>
                </a:solidFill>
                <a:latin typeface="Calibri" panose="020F0502020204030204" pitchFamily="34" charset="0"/>
              </a:rPr>
              <a:t>o</a:t>
            </a:r>
            <a:r>
              <a:rPr lang="tr-TR" sz="1800" b="0" i="0" u="none" strike="noStrike" baseline="0" dirty="0">
                <a:solidFill>
                  <a:srgbClr val="000000"/>
                </a:solidFill>
                <a:latin typeface="Times New Roman" panose="02020603050405020304" pitchFamily="18" charset="0"/>
              </a:rPr>
              <a:t>C’de 25 dakika döner tipte bir fırında pişirilmiştir. Fırından çıkan ekmekler oda sıcaklığında 2 saat soğutulmuş ve daha sonra analize tabi tutulmuştur. Analizlerden önce ekmekler, dilimleme makinesinde 25 mm kalınlıkta kesilmiş ve her bir somunun ortasındaki iki dilim analizlerde kullanılmak üzere ayrılmıştır. Görüntü işleme için, ayrılan 2 dilimin bir tarayıcı aracılığı ile görüntüsü bilgisayara aktarılmıştır. Tarayıcının parlaklık ve kontrast parametreleri, tüm görüntüler için sıfıra ayarlanmıştır. Görüntüler, 300DPI’da ve RGB renkli olarak BMP formatında bilgisayara kaydedilmiştir. </a:t>
            </a:r>
          </a:p>
          <a:p>
            <a:r>
              <a:rPr lang="tr-TR" sz="1800" b="1" i="0" u="none" strike="noStrike" baseline="0" dirty="0">
                <a:solidFill>
                  <a:srgbClr val="000000"/>
                </a:solidFill>
                <a:latin typeface="Times New Roman" panose="02020603050405020304" pitchFamily="18" charset="0"/>
              </a:rPr>
              <a:t>3. Metot </a:t>
            </a:r>
            <a:endParaRPr lang="tr-TR" sz="1800" b="0" i="0" u="none" strike="noStrike" baseline="0" dirty="0">
              <a:solidFill>
                <a:srgbClr val="000000"/>
              </a:solidFill>
              <a:latin typeface="Times New Roman" panose="02020603050405020304" pitchFamily="18" charset="0"/>
            </a:endParaRPr>
          </a:p>
          <a:p>
            <a:r>
              <a:rPr lang="tr-TR" sz="1800" b="0" i="0" u="none" strike="noStrike" baseline="0" dirty="0">
                <a:solidFill>
                  <a:srgbClr val="000000"/>
                </a:solidFill>
                <a:latin typeface="Times New Roman" panose="02020603050405020304" pitchFamily="18" charset="0"/>
              </a:rPr>
              <a:t>Çalışmada yukarıda verilen veri setindeki görüntüler üzerinde Matlab ortamında görüntü işleme teknikleri kullanılarak, ekmek doku analizi yapılmıştır. Bu amaçla, görüntülerde ki dokular ve bu dokularda mevcut gözeneklerin bölütlenmesi temelli analiz yöntemleri geliştirilmiştir. Şekil 1.’de yapılan analizin akış diyagramı gösterilmiştir.</a:t>
            </a:r>
          </a:p>
          <a:p>
            <a:pPr marL="0" indent="0">
              <a:buNone/>
            </a:pPr>
            <a:endParaRPr lang="tr-TR" sz="1800" dirty="0">
              <a:solidFill>
                <a:srgbClr val="000000"/>
              </a:solidFill>
              <a:latin typeface="Times New Roman" panose="02020603050405020304" pitchFamily="18" charset="0"/>
            </a:endParaRPr>
          </a:p>
          <a:p>
            <a:pPr marL="0" indent="0">
              <a:buNone/>
            </a:pPr>
            <a:endParaRPr lang="tr-TR" sz="1800" dirty="0">
              <a:solidFill>
                <a:srgbClr val="000000"/>
              </a:solidFill>
              <a:latin typeface="Times New Roman" panose="02020603050405020304" pitchFamily="18" charset="0"/>
            </a:endParaRPr>
          </a:p>
          <a:p>
            <a:pPr marL="0" indent="0">
              <a:buNone/>
            </a:pPr>
            <a:endParaRPr lang="tr-TR" sz="1800" dirty="0">
              <a:solidFill>
                <a:srgbClr val="000000"/>
              </a:solidFill>
              <a:latin typeface="Times New Roman" panose="02020603050405020304" pitchFamily="18" charset="0"/>
            </a:endParaRPr>
          </a:p>
          <a:p>
            <a:pPr marL="0" indent="0">
              <a:buNone/>
            </a:pPr>
            <a:endParaRPr lang="tr-TR" sz="1800" dirty="0">
              <a:solidFill>
                <a:srgbClr val="000000"/>
              </a:solidFill>
              <a:latin typeface="Times New Roman" panose="02020603050405020304" pitchFamily="18" charset="0"/>
            </a:endParaRPr>
          </a:p>
          <a:p>
            <a:pPr marL="0" indent="0">
              <a:buNone/>
            </a:pPr>
            <a:endParaRPr lang="tr-TR" sz="1800" dirty="0">
              <a:solidFill>
                <a:srgbClr val="000000"/>
              </a:solidFill>
              <a:latin typeface="Times New Roman" panose="02020603050405020304" pitchFamily="18" charset="0"/>
            </a:endParaRPr>
          </a:p>
          <a:p>
            <a:pPr marL="0" indent="0">
              <a:buNone/>
            </a:pPr>
            <a:endParaRPr lang="tr-TR" sz="1800" dirty="0">
              <a:solidFill>
                <a:srgbClr val="000000"/>
              </a:solidFill>
              <a:latin typeface="Times New Roman" panose="02020603050405020304" pitchFamily="18" charset="0"/>
            </a:endParaRPr>
          </a:p>
          <a:p>
            <a:pPr marL="0" indent="0">
              <a:buNone/>
            </a:pPr>
            <a:endParaRPr lang="tr-TR" sz="1800" dirty="0">
              <a:solidFill>
                <a:srgbClr val="000000"/>
              </a:solidFill>
              <a:latin typeface="Times New Roman" panose="02020603050405020304" pitchFamily="18" charset="0"/>
            </a:endParaRPr>
          </a:p>
          <a:p>
            <a:pPr marL="0" indent="0">
              <a:buNone/>
            </a:pPr>
            <a:endParaRPr lang="tr-TR" sz="1800" dirty="0">
              <a:solidFill>
                <a:srgbClr val="000000"/>
              </a:solidFill>
              <a:latin typeface="Times New Roman" panose="02020603050405020304" pitchFamily="18" charset="0"/>
            </a:endParaRPr>
          </a:p>
          <a:p>
            <a:pPr marL="0" indent="0">
              <a:buNone/>
            </a:pPr>
            <a:endParaRPr lang="tr-TR" sz="1800" dirty="0">
              <a:solidFill>
                <a:srgbClr val="000000"/>
              </a:solidFill>
              <a:latin typeface="Times New Roman" panose="02020603050405020304" pitchFamily="18" charset="0"/>
            </a:endParaRPr>
          </a:p>
          <a:p>
            <a:pPr marL="0" indent="0">
              <a:buNone/>
            </a:pPr>
            <a:endParaRPr lang="tr-TR" sz="1800" dirty="0">
              <a:solidFill>
                <a:srgbClr val="000000"/>
              </a:solidFill>
              <a:latin typeface="Times New Roman" panose="02020603050405020304" pitchFamily="18" charset="0"/>
            </a:endParaRPr>
          </a:p>
          <a:p>
            <a:pPr marL="0" indent="0">
              <a:buNone/>
            </a:pPr>
            <a:r>
              <a:rPr lang="tr-TR" sz="1800" dirty="0">
                <a:solidFill>
                  <a:srgbClr val="000000"/>
                </a:solidFill>
                <a:latin typeface="Times New Roman" panose="02020603050405020304" pitchFamily="18" charset="0"/>
              </a:rPr>
              <a:t>		</a:t>
            </a:r>
          </a:p>
          <a:p>
            <a:pPr marL="0" indent="0">
              <a:buNone/>
            </a:pPr>
            <a:r>
              <a:rPr lang="tr-TR" sz="1800" dirty="0">
                <a:solidFill>
                  <a:srgbClr val="000000"/>
                </a:solidFill>
                <a:latin typeface="Times New Roman" panose="02020603050405020304" pitchFamily="18" charset="0"/>
              </a:rPr>
              <a:t>					Şekil 1.Akış Diyagramı</a:t>
            </a:r>
          </a:p>
        </p:txBody>
      </p:sp>
    </p:spTree>
    <p:extLst>
      <p:ext uri="{BB962C8B-B14F-4D97-AF65-F5344CB8AC3E}">
        <p14:creationId xmlns:p14="http://schemas.microsoft.com/office/powerpoint/2010/main" val="439686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Resim 11">
            <a:extLst>
              <a:ext uri="{FF2B5EF4-FFF2-40B4-BE49-F238E27FC236}">
                <a16:creationId xmlns:a16="http://schemas.microsoft.com/office/drawing/2014/main" id="{1CF4494D-686D-EEB7-56E2-295880D71048}"/>
              </a:ext>
            </a:extLst>
          </p:cNvPr>
          <p:cNvPicPr>
            <a:picLocks noChangeAspect="1"/>
          </p:cNvPicPr>
          <p:nvPr/>
        </p:nvPicPr>
        <p:blipFill>
          <a:blip r:embed="rId2"/>
          <a:stretch>
            <a:fillRect/>
          </a:stretch>
        </p:blipFill>
        <p:spPr>
          <a:xfrm>
            <a:off x="7766011" y="3996526"/>
            <a:ext cx="1442434" cy="1556426"/>
          </a:xfrm>
          <a:prstGeom prst="rect">
            <a:avLst/>
          </a:prstGeom>
        </p:spPr>
      </p:pic>
      <p:sp>
        <p:nvSpPr>
          <p:cNvPr id="3" name="İçerik Yer Tutucusu 2">
            <a:extLst>
              <a:ext uri="{FF2B5EF4-FFF2-40B4-BE49-F238E27FC236}">
                <a16:creationId xmlns:a16="http://schemas.microsoft.com/office/drawing/2014/main" id="{F8D98733-8BE6-433A-24D9-3C6A023DB41E}"/>
              </a:ext>
            </a:extLst>
          </p:cNvPr>
          <p:cNvSpPr>
            <a:spLocks noGrp="1"/>
          </p:cNvSpPr>
          <p:nvPr>
            <p:ph sz="half" idx="1"/>
          </p:nvPr>
        </p:nvSpPr>
        <p:spPr>
          <a:xfrm>
            <a:off x="598651" y="671803"/>
            <a:ext cx="5111683" cy="5463073"/>
          </a:xfrm>
        </p:spPr>
        <p:txBody>
          <a:bodyPr>
            <a:noAutofit/>
          </a:bodyPr>
          <a:lstStyle/>
          <a:p>
            <a:r>
              <a:rPr lang="tr-TR" sz="1100" b="1" i="0" u="none" strike="noStrike" baseline="0" dirty="0">
                <a:solidFill>
                  <a:srgbClr val="000000"/>
                </a:solidFill>
                <a:latin typeface="Times New Roman" panose="02020603050405020304" pitchFamily="18" charset="0"/>
              </a:rPr>
              <a:t>3.1 Adaptif Histogram Eşitleme </a:t>
            </a:r>
            <a:endParaRPr lang="tr-TR" sz="1100" b="0" i="0" u="none" strike="noStrike" baseline="0" dirty="0">
              <a:solidFill>
                <a:srgbClr val="000000"/>
              </a:solidFill>
              <a:latin typeface="Times New Roman" panose="02020603050405020304" pitchFamily="18" charset="0"/>
            </a:endParaRPr>
          </a:p>
          <a:p>
            <a:r>
              <a:rPr lang="tr-TR" sz="1100" b="0" i="0" u="none" strike="noStrike" baseline="0" dirty="0">
                <a:solidFill>
                  <a:srgbClr val="000000"/>
                </a:solidFill>
                <a:latin typeface="Times New Roman" panose="02020603050405020304" pitchFamily="18" charset="0"/>
              </a:rPr>
              <a:t>Histogram eşitleme sıkça kullanılan bir ön işlem metodu olup tüm görüntü histogramı ile yoğunluk dinamik aralığı genişletilerek görüntü kalitesini iyileştirebilir. Görüntünün yoğunluk dağılımı normalize edilerek düzgün bir yoğunluk dağılımına sahip sonuç görüntüsü elde edilerek iyileştirme işlemi gerçekleştirilir. Fakat histogram eşitlemede dar bir bölgede kalabalık bir yoğunluk dağılımına sahip görüntülerde gürültü pikseli oluşur. Bu problemleri çözmek için yerel histogram eşitleme teknikleri geliştirilmiştir. </a:t>
            </a:r>
          </a:p>
          <a:p>
            <a:r>
              <a:rPr lang="tr-TR" sz="1100" b="0" i="0" u="none" strike="noStrike" baseline="0" dirty="0">
                <a:solidFill>
                  <a:srgbClr val="000000"/>
                </a:solidFill>
                <a:latin typeface="Times New Roman" panose="02020603050405020304" pitchFamily="18" charset="0"/>
              </a:rPr>
              <a:t>Adaptif histogram eşitleme değiştirilmiş bir histogram eşitleme işlemidir ve yerel veri üzerinde iyileştirme işlemini gerçekler. Buradaki ana düşünce görüntü ızgara şeklinde dikdörtgen bölgelere bölünür ve her bir bölgeye standart histogram eşitleme işlemi uygulanır. Optimum bölge boyutları ve sayısı görüntüye göre değişmektedir. Görüntü alt bölgelere ayrılıp her bölgeye histogram eşitleme işlemi uygulandıktan sonra alt bölgeler </a:t>
            </a:r>
            <a:r>
              <a:rPr lang="tr-TR" sz="1100" b="0" i="0" u="none" strike="noStrike" baseline="0" dirty="0" err="1">
                <a:solidFill>
                  <a:srgbClr val="000000"/>
                </a:solidFill>
                <a:latin typeface="Times New Roman" panose="02020603050405020304" pitchFamily="18" charset="0"/>
              </a:rPr>
              <a:t>bi</a:t>
            </a:r>
            <a:r>
              <a:rPr lang="tr-TR" sz="1100" b="0" i="0" u="none" strike="noStrike" baseline="0" dirty="0">
                <a:solidFill>
                  <a:srgbClr val="000000"/>
                </a:solidFill>
                <a:latin typeface="Times New Roman" panose="02020603050405020304" pitchFamily="18" charset="0"/>
              </a:rPr>
              <a:t>-lineer enterpolasyon yöntemi ile birleştirilerek iyileştirilmiş bütün bir görüntü elde edilir. [4]. </a:t>
            </a:r>
          </a:p>
          <a:p>
            <a:r>
              <a:rPr lang="tr-TR" sz="1100" b="1" i="0" u="none" strike="noStrike" baseline="0" dirty="0">
                <a:solidFill>
                  <a:srgbClr val="000000"/>
                </a:solidFill>
                <a:latin typeface="Times New Roman" panose="02020603050405020304" pitchFamily="18" charset="0"/>
              </a:rPr>
              <a:t>3.2 Eşikleme </a:t>
            </a:r>
            <a:endParaRPr lang="tr-TR" sz="1100" b="0" i="0" u="none" strike="noStrike" baseline="0" dirty="0">
              <a:solidFill>
                <a:srgbClr val="000000"/>
              </a:solidFill>
              <a:latin typeface="Times New Roman" panose="02020603050405020304" pitchFamily="18" charset="0"/>
            </a:endParaRPr>
          </a:p>
          <a:p>
            <a:r>
              <a:rPr lang="tr-TR" sz="1100" b="0" i="0" u="none" strike="noStrike" baseline="0" dirty="0">
                <a:solidFill>
                  <a:srgbClr val="000000"/>
                </a:solidFill>
                <a:latin typeface="Times New Roman" panose="02020603050405020304" pitchFamily="18" charset="0"/>
              </a:rPr>
              <a:t>Eşikleme bölütlemenin çok basit bir uygulama biçimidir. Gri seviyeli eşikleme teknikleri, sayısal bir görüntüyü ortak özel ve geniş bölümlere ayırmak için kolay hesaplanabilir metotlardır. Eşikleme işlemi, görüntünün birkaç anlamlı parçaya ayrılmasına dayanan en iyi eşik değerlerinin bir kümesinin belirlenmesi işlemini içermektedir. Öncelikle bir eşik değeri tanımlanır, daha sonra bir görüntüdeki her piksel bu eşik değeri ile karşılaştırılır. Eğer piksel eşik değerinden büyükse nesne, aksi takdirde arka plan olarak belirlenir. Eşik değeri sıklıkla yoğunluk veya renk değeri olacaktır. Eşik değerinin görüntü üzerinde değişebildiği başka biçimleri de vardır fakat eşikleme ilkel bir teknik olduğundan sadece çok basit bölütleme uygulamalarında çalışacaktır. </a:t>
            </a:r>
          </a:p>
          <a:p>
            <a:r>
              <a:rPr lang="tr-TR" sz="1100" b="0" i="0" u="none" strike="noStrike" baseline="0" dirty="0">
                <a:solidFill>
                  <a:srgbClr val="000000"/>
                </a:solidFill>
                <a:latin typeface="Times New Roman" panose="02020603050405020304" pitchFamily="18" charset="0"/>
              </a:rPr>
              <a:t>Gri seviye bir resimde 256 farklı parlaklık değeri vardır. Eşikleme tekniği görüntüyü siyah(0) ve beyaz(1) olmak üzere ikili seviyeye indirir. Eşik değerinden büyük olan piksellerin değeri beyaza küçük olan piksellerin değeri ise siyaha dönüştürülür. Böylece nesne tanıma daha kolay bir hal alır. </a:t>
            </a:r>
            <a:endParaRPr lang="tr-TR" sz="1100" dirty="0"/>
          </a:p>
        </p:txBody>
      </p:sp>
      <p:pic>
        <p:nvPicPr>
          <p:cNvPr id="6" name="İçerik Yer Tutucusu 5">
            <a:extLst>
              <a:ext uri="{FF2B5EF4-FFF2-40B4-BE49-F238E27FC236}">
                <a16:creationId xmlns:a16="http://schemas.microsoft.com/office/drawing/2014/main" id="{E04B9EDC-7917-B055-2AD2-A43CA40B9FEC}"/>
              </a:ext>
            </a:extLst>
          </p:cNvPr>
          <p:cNvPicPr>
            <a:picLocks noGrp="1" noChangeAspect="1"/>
          </p:cNvPicPr>
          <p:nvPr>
            <p:ph sz="half" idx="2"/>
          </p:nvPr>
        </p:nvPicPr>
        <p:blipFill>
          <a:blip r:embed="rId3"/>
          <a:stretch>
            <a:fillRect/>
          </a:stretch>
        </p:blipFill>
        <p:spPr>
          <a:xfrm>
            <a:off x="6682118" y="676469"/>
            <a:ext cx="3400023" cy="1420238"/>
          </a:xfrm>
        </p:spPr>
      </p:pic>
      <p:sp>
        <p:nvSpPr>
          <p:cNvPr id="8" name="Metin kutusu 7">
            <a:extLst>
              <a:ext uri="{FF2B5EF4-FFF2-40B4-BE49-F238E27FC236}">
                <a16:creationId xmlns:a16="http://schemas.microsoft.com/office/drawing/2014/main" id="{58194B17-25AF-E7A4-A210-F039075BEF4D}"/>
              </a:ext>
            </a:extLst>
          </p:cNvPr>
          <p:cNvSpPr txBox="1"/>
          <p:nvPr/>
        </p:nvSpPr>
        <p:spPr>
          <a:xfrm>
            <a:off x="7149321" y="2096707"/>
            <a:ext cx="2675814" cy="369332"/>
          </a:xfrm>
          <a:prstGeom prst="rect">
            <a:avLst/>
          </a:prstGeom>
          <a:noFill/>
        </p:spPr>
        <p:txBody>
          <a:bodyPr wrap="square">
            <a:spAutoFit/>
          </a:bodyPr>
          <a:lstStyle/>
          <a:p>
            <a:r>
              <a:rPr lang="tr-TR" sz="900" b="1" i="0" u="none" strike="noStrike" baseline="0" dirty="0">
                <a:solidFill>
                  <a:srgbClr val="000000"/>
                </a:solidFill>
                <a:latin typeface="Times New Roman" panose="02020603050405020304" pitchFamily="18" charset="0"/>
              </a:rPr>
              <a:t>Şekil 2 </a:t>
            </a:r>
            <a:r>
              <a:rPr lang="tr-TR" sz="900" b="0" i="0" u="none" strike="noStrike" baseline="0" dirty="0">
                <a:solidFill>
                  <a:srgbClr val="000000"/>
                </a:solidFill>
                <a:latin typeface="Times New Roman" panose="02020603050405020304" pitchFamily="18" charset="0"/>
              </a:rPr>
              <a:t>a</a:t>
            </a:r>
            <a:r>
              <a:rPr lang="tr-TR" sz="900" b="1" i="0" u="none" strike="noStrike" baseline="0" dirty="0">
                <a:solidFill>
                  <a:srgbClr val="000000"/>
                </a:solidFill>
                <a:latin typeface="Times New Roman" panose="02020603050405020304" pitchFamily="18" charset="0"/>
              </a:rPr>
              <a:t>) </a:t>
            </a:r>
            <a:r>
              <a:rPr lang="tr-TR" sz="900" b="0" i="0" u="none" strike="noStrike" baseline="0" dirty="0">
                <a:solidFill>
                  <a:srgbClr val="000000"/>
                </a:solidFill>
                <a:latin typeface="Times New Roman" panose="02020603050405020304" pitchFamily="18" charset="0"/>
              </a:rPr>
              <a:t>Orijinal Görüntü b</a:t>
            </a:r>
            <a:r>
              <a:rPr lang="tr-TR" sz="900" b="1" i="0" u="none" strike="noStrike" baseline="0" dirty="0">
                <a:solidFill>
                  <a:srgbClr val="000000"/>
                </a:solidFill>
                <a:latin typeface="Times New Roman" panose="02020603050405020304" pitchFamily="18" charset="0"/>
              </a:rPr>
              <a:t>) </a:t>
            </a:r>
            <a:r>
              <a:rPr lang="tr-TR" sz="900" b="0" i="0" u="none" strike="noStrike" baseline="0" dirty="0">
                <a:solidFill>
                  <a:srgbClr val="000000"/>
                </a:solidFill>
                <a:latin typeface="Times New Roman" panose="02020603050405020304" pitchFamily="18" charset="0"/>
              </a:rPr>
              <a:t>Gri seviye görüntüsü c</a:t>
            </a:r>
            <a:r>
              <a:rPr lang="tr-TR" sz="900" b="1" i="0" u="none" strike="noStrike" baseline="0" dirty="0">
                <a:solidFill>
                  <a:srgbClr val="000000"/>
                </a:solidFill>
                <a:latin typeface="Times New Roman" panose="02020603050405020304" pitchFamily="18" charset="0"/>
              </a:rPr>
              <a:t>) </a:t>
            </a:r>
            <a:r>
              <a:rPr lang="tr-TR" sz="900" b="0" i="0" u="none" strike="noStrike" baseline="0" dirty="0">
                <a:solidFill>
                  <a:srgbClr val="000000"/>
                </a:solidFill>
                <a:latin typeface="Times New Roman" panose="02020603050405020304" pitchFamily="18" charset="0"/>
              </a:rPr>
              <a:t>Kontrastı arttırılmış görüntü. </a:t>
            </a:r>
            <a:endParaRPr lang="tr-TR" sz="900" dirty="0"/>
          </a:p>
        </p:txBody>
      </p:sp>
      <p:sp>
        <p:nvSpPr>
          <p:cNvPr id="10" name="Metin kutusu 9">
            <a:extLst>
              <a:ext uri="{FF2B5EF4-FFF2-40B4-BE49-F238E27FC236}">
                <a16:creationId xmlns:a16="http://schemas.microsoft.com/office/drawing/2014/main" id="{D1EB5D52-CCE2-9745-E8D9-40F02A2991B1}"/>
              </a:ext>
            </a:extLst>
          </p:cNvPr>
          <p:cNvSpPr txBox="1"/>
          <p:nvPr/>
        </p:nvSpPr>
        <p:spPr>
          <a:xfrm>
            <a:off x="5710334" y="2354140"/>
            <a:ext cx="5647354" cy="1785104"/>
          </a:xfrm>
          <a:prstGeom prst="rect">
            <a:avLst/>
          </a:prstGeom>
          <a:noFill/>
        </p:spPr>
        <p:txBody>
          <a:bodyPr wrap="square">
            <a:spAutoFit/>
          </a:bodyPr>
          <a:lstStyle/>
          <a:p>
            <a:r>
              <a:rPr lang="tr-TR" sz="1100" b="1" i="0" u="none" strike="noStrike" baseline="0" dirty="0">
                <a:solidFill>
                  <a:srgbClr val="000000"/>
                </a:solidFill>
                <a:latin typeface="Times New Roman" panose="02020603050405020304" pitchFamily="18" charset="0"/>
              </a:rPr>
              <a:t>4.Doku Analizi </a:t>
            </a:r>
            <a:endParaRPr lang="tr-TR" sz="1100" b="0" i="0" u="none" strike="noStrike" baseline="0" dirty="0">
              <a:solidFill>
                <a:srgbClr val="000000"/>
              </a:solidFill>
              <a:latin typeface="Times New Roman" panose="02020603050405020304" pitchFamily="18" charset="0"/>
            </a:endParaRPr>
          </a:p>
          <a:p>
            <a:r>
              <a:rPr lang="tr-TR" sz="1100" b="0" i="0" u="none" strike="noStrike" baseline="0" dirty="0">
                <a:solidFill>
                  <a:srgbClr val="000000"/>
                </a:solidFill>
                <a:latin typeface="Times New Roman" panose="02020603050405020304" pitchFamily="18" charset="0"/>
              </a:rPr>
              <a:t>Ekmek gözenekleri Matlab ortamında görüntü işleme teknikleri kullanılarak bölütlenmiştir. RGB seviyedeki görüntüler öncelikle bir ön işlemden geçirilerek gri seviye görüntülere dönüştürülmüştür. Gri seviyedeki bu görüntülere adaptif histogram eşitleme yöntemi kullanılarak görüntü kontrastı arttırılmıştır. Zengin kontrasta sahip görüntüde gözenekler daha belirgin şekilde görülmüştür. RGB seviye gri seviye ve kontrastı arttırılmış gri seviye görüntüsü Şekil 2.’de gösterilmiştir. </a:t>
            </a:r>
          </a:p>
          <a:p>
            <a:r>
              <a:rPr lang="tr-TR" sz="1100" b="0" i="0" u="none" strike="noStrike" baseline="0" dirty="0">
                <a:solidFill>
                  <a:srgbClr val="000000"/>
                </a:solidFill>
                <a:latin typeface="Times New Roman" panose="02020603050405020304" pitchFamily="18" charset="0"/>
              </a:rPr>
              <a:t>Gözeneklerin belirgin olduğu görüntüye eşikleme uygulanarak gözeneklerin siyah ekmek dokusunun ise beyaz renkte göründüğü ikili seviyede bir görüntü elde edilmiştir. Şekil 3’te ikili seviye ekmek dilimi görüntüsü gösterilmiştir. </a:t>
            </a:r>
            <a:endParaRPr lang="tr-TR" sz="1100" dirty="0"/>
          </a:p>
        </p:txBody>
      </p:sp>
      <p:sp>
        <p:nvSpPr>
          <p:cNvPr id="14" name="Metin kutusu 13">
            <a:extLst>
              <a:ext uri="{FF2B5EF4-FFF2-40B4-BE49-F238E27FC236}">
                <a16:creationId xmlns:a16="http://schemas.microsoft.com/office/drawing/2014/main" id="{3F6FEB98-2FB7-B746-4490-4178652AB2C9}"/>
              </a:ext>
            </a:extLst>
          </p:cNvPr>
          <p:cNvSpPr txBox="1"/>
          <p:nvPr/>
        </p:nvSpPr>
        <p:spPr>
          <a:xfrm>
            <a:off x="7673910" y="5354712"/>
            <a:ext cx="1720201" cy="230832"/>
          </a:xfrm>
          <a:prstGeom prst="rect">
            <a:avLst/>
          </a:prstGeom>
          <a:noFill/>
        </p:spPr>
        <p:txBody>
          <a:bodyPr wrap="square">
            <a:spAutoFit/>
          </a:bodyPr>
          <a:lstStyle/>
          <a:p>
            <a:r>
              <a:rPr lang="tr-TR" sz="900" b="1" i="0" u="none" strike="noStrike" baseline="0" dirty="0">
                <a:solidFill>
                  <a:srgbClr val="000000"/>
                </a:solidFill>
                <a:latin typeface="Times New Roman" panose="02020603050405020304" pitchFamily="18" charset="0"/>
              </a:rPr>
              <a:t>Şekil 3. </a:t>
            </a:r>
            <a:r>
              <a:rPr lang="tr-TR" sz="900" b="0" i="0" u="none" strike="noStrike" baseline="0" dirty="0">
                <a:solidFill>
                  <a:srgbClr val="000000"/>
                </a:solidFill>
                <a:latin typeface="Times New Roman" panose="02020603050405020304" pitchFamily="18" charset="0"/>
              </a:rPr>
              <a:t>İkili Seviye görüntü </a:t>
            </a:r>
            <a:endParaRPr lang="tr-TR" sz="900" dirty="0"/>
          </a:p>
        </p:txBody>
      </p:sp>
      <p:sp>
        <p:nvSpPr>
          <p:cNvPr id="16" name="Metin kutusu 15">
            <a:extLst>
              <a:ext uri="{FF2B5EF4-FFF2-40B4-BE49-F238E27FC236}">
                <a16:creationId xmlns:a16="http://schemas.microsoft.com/office/drawing/2014/main" id="{8BB4BDE3-7FCF-83EF-D450-F14AC928174F}"/>
              </a:ext>
            </a:extLst>
          </p:cNvPr>
          <p:cNvSpPr txBox="1"/>
          <p:nvPr/>
        </p:nvSpPr>
        <p:spPr>
          <a:xfrm>
            <a:off x="5710334" y="5549459"/>
            <a:ext cx="6094445" cy="769441"/>
          </a:xfrm>
          <a:prstGeom prst="rect">
            <a:avLst/>
          </a:prstGeom>
          <a:noFill/>
        </p:spPr>
        <p:txBody>
          <a:bodyPr wrap="square">
            <a:spAutoFit/>
          </a:bodyPr>
          <a:lstStyle/>
          <a:p>
            <a:r>
              <a:rPr lang="tr-TR" sz="1100" b="0" i="0" u="none" strike="noStrike" baseline="0" dirty="0">
                <a:solidFill>
                  <a:srgbClr val="000000"/>
                </a:solidFill>
                <a:latin typeface="Times New Roman" panose="02020603050405020304" pitchFamily="18" charset="0"/>
              </a:rPr>
              <a:t>Görüntüler 300 </a:t>
            </a:r>
            <a:r>
              <a:rPr lang="tr-TR" sz="1100" b="0" i="0" u="none" strike="noStrike" baseline="0" dirty="0" err="1">
                <a:solidFill>
                  <a:srgbClr val="000000"/>
                </a:solidFill>
                <a:latin typeface="Times New Roman" panose="02020603050405020304" pitchFamily="18" charset="0"/>
              </a:rPr>
              <a:t>DPI’da</a:t>
            </a:r>
            <a:r>
              <a:rPr lang="tr-TR" sz="1100" b="0" i="0" u="none" strike="noStrike" baseline="0" dirty="0">
                <a:solidFill>
                  <a:srgbClr val="000000"/>
                </a:solidFill>
                <a:latin typeface="Times New Roman" panose="02020603050405020304" pitchFamily="18" charset="0"/>
              </a:rPr>
              <a:t> çekildiği için yaklaşık olarak her 118 piksel 1 cm’ye eşit olmaktadır. Tablo1’de 10 farklı ekmek dilimine ait doku analizi sonuçları gösterilmektedir. Tablodaki gözenek yoğunluğu 1cm2’deki gözenek sayısını, boşluk oranı ise gözenek alanının toplam ekmek alanına oranını ifade etmektedir. </a:t>
            </a:r>
            <a:endParaRPr lang="tr-TR" sz="1100" dirty="0"/>
          </a:p>
        </p:txBody>
      </p:sp>
    </p:spTree>
    <p:extLst>
      <p:ext uri="{BB962C8B-B14F-4D97-AF65-F5344CB8AC3E}">
        <p14:creationId xmlns:p14="http://schemas.microsoft.com/office/powerpoint/2010/main" val="392930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Resim 10">
            <a:extLst>
              <a:ext uri="{FF2B5EF4-FFF2-40B4-BE49-F238E27FC236}">
                <a16:creationId xmlns:a16="http://schemas.microsoft.com/office/drawing/2014/main" id="{391DBCB7-1F9A-0423-9C4A-F9D6032D7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399" y="875260"/>
            <a:ext cx="3561400" cy="4120505"/>
          </a:xfrm>
          <a:prstGeom prst="rect">
            <a:avLst/>
          </a:prstGeom>
        </p:spPr>
      </p:pic>
      <p:sp>
        <p:nvSpPr>
          <p:cNvPr id="13" name="Metin kutusu 12">
            <a:extLst>
              <a:ext uri="{FF2B5EF4-FFF2-40B4-BE49-F238E27FC236}">
                <a16:creationId xmlns:a16="http://schemas.microsoft.com/office/drawing/2014/main" id="{3183EAC3-A0EE-7FAA-D7E7-DAED79C9E0D4}"/>
              </a:ext>
            </a:extLst>
          </p:cNvPr>
          <p:cNvSpPr txBox="1"/>
          <p:nvPr/>
        </p:nvSpPr>
        <p:spPr>
          <a:xfrm>
            <a:off x="2176924" y="629039"/>
            <a:ext cx="2232349" cy="246221"/>
          </a:xfrm>
          <a:prstGeom prst="rect">
            <a:avLst/>
          </a:prstGeom>
          <a:noFill/>
        </p:spPr>
        <p:txBody>
          <a:bodyPr wrap="square">
            <a:spAutoFit/>
          </a:bodyPr>
          <a:lstStyle/>
          <a:p>
            <a:r>
              <a:rPr lang="tr-TR" sz="1000" b="1" i="0" u="none" strike="noStrike" baseline="0" dirty="0">
                <a:solidFill>
                  <a:srgbClr val="000000"/>
                </a:solidFill>
                <a:latin typeface="Times New Roman" panose="02020603050405020304" pitchFamily="18" charset="0"/>
              </a:rPr>
              <a:t>Tablo 1. </a:t>
            </a:r>
            <a:r>
              <a:rPr lang="tr-TR" sz="1000" b="0" i="0" u="none" strike="noStrike" baseline="0" dirty="0">
                <a:solidFill>
                  <a:srgbClr val="000000"/>
                </a:solidFill>
                <a:latin typeface="Times New Roman" panose="02020603050405020304" pitchFamily="18" charset="0"/>
              </a:rPr>
              <a:t>Gözeneklere ait sayısal veriler </a:t>
            </a:r>
            <a:endParaRPr lang="tr-TR" sz="1000" dirty="0"/>
          </a:p>
        </p:txBody>
      </p:sp>
      <p:sp>
        <p:nvSpPr>
          <p:cNvPr id="15" name="Metin kutusu 14">
            <a:extLst>
              <a:ext uri="{FF2B5EF4-FFF2-40B4-BE49-F238E27FC236}">
                <a16:creationId xmlns:a16="http://schemas.microsoft.com/office/drawing/2014/main" id="{998F815B-7CEF-F1EA-A904-C56839B0168A}"/>
              </a:ext>
            </a:extLst>
          </p:cNvPr>
          <p:cNvSpPr txBox="1"/>
          <p:nvPr/>
        </p:nvSpPr>
        <p:spPr>
          <a:xfrm>
            <a:off x="1299846" y="4995765"/>
            <a:ext cx="3986504" cy="1200329"/>
          </a:xfrm>
          <a:prstGeom prst="rect">
            <a:avLst/>
          </a:prstGeom>
          <a:noFill/>
        </p:spPr>
        <p:txBody>
          <a:bodyPr wrap="square">
            <a:spAutoFit/>
          </a:bodyPr>
          <a:lstStyle/>
          <a:p>
            <a:r>
              <a:rPr lang="tr-TR" sz="1200" b="0" i="0" u="none" strike="noStrike" baseline="0" dirty="0">
                <a:solidFill>
                  <a:srgbClr val="000000"/>
                </a:solidFill>
                <a:latin typeface="Times New Roman" panose="02020603050405020304" pitchFamily="18" charset="0"/>
              </a:rPr>
              <a:t>Gözeneklerin büyüklüklerine göre sınıflandırılması ekmek kalite analizi için ayrı bir ölçüt olabileceği için yapılan çalışmada gözenekler büyüklüklerine göre 0.002mm2-1mm2, 1mm2-3mm2, 3mm2-5mm2 ve 7mm2 üstü olmak üzere 4 gruba ayrılmış olup Şekil 4’te gösterildiği üzere farklı büyüklüklere sahip gözenekler farklı renklerle işaretlenmiştir. </a:t>
            </a:r>
            <a:endParaRPr lang="tr-TR" sz="1200" dirty="0"/>
          </a:p>
        </p:txBody>
      </p:sp>
      <p:pic>
        <p:nvPicPr>
          <p:cNvPr id="19" name="Resim 18">
            <a:extLst>
              <a:ext uri="{FF2B5EF4-FFF2-40B4-BE49-F238E27FC236}">
                <a16:creationId xmlns:a16="http://schemas.microsoft.com/office/drawing/2014/main" id="{082EC044-C1B8-CD16-21B7-A8572C0B62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6628" y="752149"/>
            <a:ext cx="4559952" cy="2331663"/>
          </a:xfrm>
          <a:prstGeom prst="rect">
            <a:avLst/>
          </a:prstGeom>
        </p:spPr>
      </p:pic>
      <p:sp>
        <p:nvSpPr>
          <p:cNvPr id="21" name="Metin kutusu 20">
            <a:extLst>
              <a:ext uri="{FF2B5EF4-FFF2-40B4-BE49-F238E27FC236}">
                <a16:creationId xmlns:a16="http://schemas.microsoft.com/office/drawing/2014/main" id="{FC57AD9C-7C56-FE3E-057A-F41D22D9AC1A}"/>
              </a:ext>
            </a:extLst>
          </p:cNvPr>
          <p:cNvSpPr txBox="1"/>
          <p:nvPr/>
        </p:nvSpPr>
        <p:spPr>
          <a:xfrm>
            <a:off x="6226628" y="3083812"/>
            <a:ext cx="3731354" cy="261610"/>
          </a:xfrm>
          <a:prstGeom prst="rect">
            <a:avLst/>
          </a:prstGeom>
          <a:noFill/>
        </p:spPr>
        <p:txBody>
          <a:bodyPr wrap="square">
            <a:spAutoFit/>
          </a:bodyPr>
          <a:lstStyle/>
          <a:p>
            <a:r>
              <a:rPr lang="tr-TR" sz="1100" b="1" i="0" u="none" strike="noStrike" baseline="0" dirty="0">
                <a:solidFill>
                  <a:srgbClr val="000000"/>
                </a:solidFill>
                <a:latin typeface="Times New Roman" panose="02020603050405020304" pitchFamily="18" charset="0"/>
              </a:rPr>
              <a:t>Şekil 4. </a:t>
            </a:r>
            <a:r>
              <a:rPr lang="tr-TR" sz="1100" b="0" i="0" u="none" strike="noStrike" baseline="0" dirty="0">
                <a:solidFill>
                  <a:srgbClr val="000000"/>
                </a:solidFill>
                <a:latin typeface="Times New Roman" panose="02020603050405020304" pitchFamily="18" charset="0"/>
              </a:rPr>
              <a:t>Farklı büyüklükteki gözeneklerin renklendirilmesi </a:t>
            </a:r>
            <a:endParaRPr lang="tr-TR" sz="1100" dirty="0"/>
          </a:p>
        </p:txBody>
      </p:sp>
      <p:sp>
        <p:nvSpPr>
          <p:cNvPr id="23" name="Metin kutusu 22">
            <a:extLst>
              <a:ext uri="{FF2B5EF4-FFF2-40B4-BE49-F238E27FC236}">
                <a16:creationId xmlns:a16="http://schemas.microsoft.com/office/drawing/2014/main" id="{E30940FC-1ECB-3682-0C3D-D58E6DD8729C}"/>
              </a:ext>
            </a:extLst>
          </p:cNvPr>
          <p:cNvSpPr txBox="1"/>
          <p:nvPr/>
        </p:nvSpPr>
        <p:spPr>
          <a:xfrm>
            <a:off x="5576986" y="3429000"/>
            <a:ext cx="5859236" cy="2141677"/>
          </a:xfrm>
          <a:prstGeom prst="rect">
            <a:avLst/>
          </a:prstGeom>
          <a:noFill/>
        </p:spPr>
        <p:txBody>
          <a:bodyPr wrap="square">
            <a:spAutoFit/>
          </a:bodyPr>
          <a:lstStyle/>
          <a:p>
            <a:r>
              <a:rPr lang="tr-TR" sz="1400" b="1" dirty="0">
                <a:solidFill>
                  <a:srgbClr val="000000"/>
                </a:solidFill>
                <a:effectLst/>
                <a:latin typeface="Times New Roman" panose="02020603050405020304" pitchFamily="18" charset="0"/>
                <a:ea typeface="Calibri" panose="020F0502020204030204" pitchFamily="34" charset="0"/>
              </a:rPr>
              <a:t>5.Sonuçlar </a:t>
            </a:r>
            <a:endParaRPr lang="tr-TR" sz="1400" dirty="0">
              <a:solidFill>
                <a:srgbClr val="000000"/>
              </a:solidFill>
              <a:effectLst/>
              <a:latin typeface="Times New Roman" panose="02020603050405020304" pitchFamily="18" charset="0"/>
              <a:ea typeface="Calibri" panose="020F0502020204030204" pitchFamily="34" charset="0"/>
            </a:endParaRPr>
          </a:p>
          <a:p>
            <a:pPr>
              <a:lnSpc>
                <a:spcPct val="107000"/>
              </a:lnSpc>
              <a:spcAft>
                <a:spcPts val="800"/>
              </a:spcAft>
            </a:pPr>
            <a:r>
              <a:rPr lang="tr-TR" sz="1400" dirty="0">
                <a:effectLst/>
                <a:latin typeface="Calibri" panose="020F0502020204030204" pitchFamily="34" charset="0"/>
                <a:ea typeface="Calibri" panose="020F0502020204030204" pitchFamily="34" charset="0"/>
                <a:cs typeface="Times New Roman" panose="02020603050405020304" pitchFamily="18" charset="0"/>
              </a:rPr>
              <a:t>Çalışmaya konu olan ekmek doku analizi sonucunda 10 farklı ekmek diliminde bulunan gözenekler görüntü işleme tekniği kullanılarak bölütlenmiştir. Daha sonra bu gözenekler, yukarıda bahsedilen fiziksel özelliklerine göre sınıflara ayrılarak, çalışmayla oluşturulan yazılım, bilgisayar tabanlı ekmek kalite analizinde kullanılacak duruma getirilmiştir. Elde edilen sonuçlar, çalışmayla oluşturulan altyapının, bundan sonraki ekmek kalitesine etki eden katkı maddelerinin incelenmesine yönelik çalışmalara temel oluşturabileceğini ortaya koymuştur.</a:t>
            </a:r>
          </a:p>
        </p:txBody>
      </p:sp>
    </p:spTree>
    <p:extLst>
      <p:ext uri="{BB962C8B-B14F-4D97-AF65-F5344CB8AC3E}">
        <p14:creationId xmlns:p14="http://schemas.microsoft.com/office/powerpoint/2010/main" val="1176012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04ABEC06-2F19-2FF3-A473-7B054B7BD432}"/>
              </a:ext>
            </a:extLst>
          </p:cNvPr>
          <p:cNvSpPr txBox="1"/>
          <p:nvPr/>
        </p:nvSpPr>
        <p:spPr>
          <a:xfrm>
            <a:off x="1168076" y="1443841"/>
            <a:ext cx="9855848" cy="3970318"/>
          </a:xfrm>
          <a:prstGeom prst="rect">
            <a:avLst/>
          </a:prstGeom>
          <a:noFill/>
        </p:spPr>
        <p:txBody>
          <a:bodyPr wrap="square">
            <a:spAutoFit/>
          </a:bodyPr>
          <a:lstStyle/>
          <a:p>
            <a:r>
              <a:rPr lang="tr-TR" b="1" i="0" u="none" strike="noStrike" baseline="0" dirty="0">
                <a:solidFill>
                  <a:srgbClr val="000000"/>
                </a:solidFill>
                <a:latin typeface="Times New Roman" panose="02020603050405020304" pitchFamily="18" charset="0"/>
              </a:rPr>
              <a:t>6. Kaynaklar </a:t>
            </a:r>
          </a:p>
          <a:p>
            <a:endParaRPr lang="tr-TR" b="0" i="0" u="none" strike="noStrike" baseline="0" dirty="0">
              <a:solidFill>
                <a:srgbClr val="000000"/>
              </a:solidFill>
              <a:latin typeface="Times New Roman" panose="02020603050405020304" pitchFamily="18" charset="0"/>
            </a:endParaRPr>
          </a:p>
          <a:p>
            <a:r>
              <a:rPr lang="tr-TR" b="0" i="0" u="none" strike="noStrike" baseline="0" dirty="0">
                <a:solidFill>
                  <a:srgbClr val="000000"/>
                </a:solidFill>
                <a:latin typeface="Times New Roman" panose="02020603050405020304" pitchFamily="18" charset="0"/>
              </a:rPr>
              <a:t>[1] Rafael C. Gonzalez, Richard E. </a:t>
            </a:r>
            <a:r>
              <a:rPr lang="tr-TR" b="0" i="0" u="none" strike="noStrike" baseline="0" dirty="0" err="1">
                <a:solidFill>
                  <a:srgbClr val="000000"/>
                </a:solidFill>
                <a:latin typeface="Times New Roman" panose="02020603050405020304" pitchFamily="18" charset="0"/>
              </a:rPr>
              <a:t>Woods</a:t>
            </a:r>
            <a:r>
              <a:rPr lang="tr-TR" b="0" i="0" u="none" strike="noStrike" baseline="0" dirty="0">
                <a:solidFill>
                  <a:srgbClr val="000000"/>
                </a:solidFill>
                <a:latin typeface="Times New Roman" panose="02020603050405020304" pitchFamily="18" charset="0"/>
              </a:rPr>
              <a:t>, Steven L. </a:t>
            </a:r>
            <a:r>
              <a:rPr lang="tr-TR" b="0" i="0" u="none" strike="noStrike" baseline="0" dirty="0" err="1">
                <a:solidFill>
                  <a:srgbClr val="000000"/>
                </a:solidFill>
                <a:latin typeface="Times New Roman" panose="02020603050405020304" pitchFamily="18" charset="0"/>
              </a:rPr>
              <a:t>Eddins</a:t>
            </a:r>
            <a:r>
              <a:rPr lang="tr-TR" b="0" i="0" u="none" strike="noStrike" baseline="0" dirty="0">
                <a:solidFill>
                  <a:srgbClr val="000000"/>
                </a:solidFill>
                <a:latin typeface="Times New Roman" panose="02020603050405020304" pitchFamily="18" charset="0"/>
              </a:rPr>
              <a:t>,’’</a:t>
            </a:r>
            <a:r>
              <a:rPr lang="tr-TR" b="0" i="0" u="none" strike="noStrike" baseline="0" dirty="0" err="1">
                <a:solidFill>
                  <a:srgbClr val="000000"/>
                </a:solidFill>
                <a:latin typeface="Times New Roman" panose="02020603050405020304" pitchFamily="18" charset="0"/>
              </a:rPr>
              <a:t>Digital</a:t>
            </a:r>
            <a:r>
              <a:rPr lang="tr-TR" b="0" i="0" u="none" strike="noStrike" baseline="0" dirty="0">
                <a:solidFill>
                  <a:srgbClr val="000000"/>
                </a:solidFill>
                <a:latin typeface="Times New Roman" panose="02020603050405020304" pitchFamily="18" charset="0"/>
              </a:rPr>
              <a:t> Image </a:t>
            </a:r>
            <a:r>
              <a:rPr lang="tr-TR" b="0" i="0" u="none" strike="noStrike" baseline="0" dirty="0" err="1">
                <a:solidFill>
                  <a:srgbClr val="000000"/>
                </a:solidFill>
                <a:latin typeface="Times New Roman" panose="02020603050405020304" pitchFamily="18" charset="0"/>
              </a:rPr>
              <a:t>Processing</a:t>
            </a:r>
            <a:r>
              <a:rPr lang="tr-TR" b="0" i="0" u="none" strike="noStrike" baseline="0" dirty="0">
                <a:solidFill>
                  <a:srgbClr val="000000"/>
                </a:solidFill>
                <a:latin typeface="Times New Roman" panose="02020603050405020304" pitchFamily="18" charset="0"/>
              </a:rPr>
              <a:t> Using MATLAB’’. </a:t>
            </a:r>
          </a:p>
          <a:p>
            <a:endParaRPr lang="tr-TR" b="0" i="0" u="none" strike="noStrike" baseline="0" dirty="0">
              <a:solidFill>
                <a:srgbClr val="000000"/>
              </a:solidFill>
              <a:latin typeface="Times New Roman" panose="02020603050405020304" pitchFamily="18" charset="0"/>
            </a:endParaRPr>
          </a:p>
          <a:p>
            <a:r>
              <a:rPr lang="en-US" b="0" i="0" u="none" strike="noStrike" baseline="0" dirty="0">
                <a:solidFill>
                  <a:srgbClr val="000000"/>
                </a:solidFill>
                <a:latin typeface="Times New Roman" panose="02020603050405020304" pitchFamily="18" charset="0"/>
              </a:rPr>
              <a:t>[2] Bertrand, D., Le </a:t>
            </a:r>
            <a:r>
              <a:rPr lang="en-US" b="0" i="0" u="none" strike="noStrike" baseline="0" dirty="0" err="1">
                <a:solidFill>
                  <a:srgbClr val="000000"/>
                </a:solidFill>
                <a:latin typeface="Times New Roman" panose="02020603050405020304" pitchFamily="18" charset="0"/>
              </a:rPr>
              <a:t>Guernevé</a:t>
            </a:r>
            <a:r>
              <a:rPr lang="en-US" b="0" i="0" u="none" strike="noStrike" baseline="0" dirty="0">
                <a:solidFill>
                  <a:srgbClr val="000000"/>
                </a:solidFill>
                <a:latin typeface="Times New Roman" panose="02020603050405020304" pitchFamily="18" charset="0"/>
              </a:rPr>
              <a:t> , C., Marion, D., </a:t>
            </a:r>
            <a:r>
              <a:rPr lang="en-US" b="0" i="0" u="none" strike="noStrike" baseline="0" dirty="0" err="1">
                <a:solidFill>
                  <a:srgbClr val="000000"/>
                </a:solidFill>
                <a:latin typeface="Times New Roman" panose="02020603050405020304" pitchFamily="18" charset="0"/>
              </a:rPr>
              <a:t>Devaux</a:t>
            </a:r>
            <a:r>
              <a:rPr lang="en-US" b="0" i="0" u="none" strike="noStrike" baseline="0" dirty="0">
                <a:solidFill>
                  <a:srgbClr val="000000"/>
                </a:solidFill>
                <a:latin typeface="Times New Roman" panose="02020603050405020304" pitchFamily="18" charset="0"/>
              </a:rPr>
              <a:t>, M. F., &amp; </a:t>
            </a:r>
            <a:r>
              <a:rPr lang="en-US" b="0" i="0" u="none" strike="noStrike" baseline="0" dirty="0" err="1">
                <a:solidFill>
                  <a:srgbClr val="000000"/>
                </a:solidFill>
                <a:latin typeface="Times New Roman" panose="02020603050405020304" pitchFamily="18" charset="0"/>
              </a:rPr>
              <a:t>Robert,P</a:t>
            </a:r>
            <a:r>
              <a:rPr lang="en-US" b="0" i="0" u="none" strike="noStrike" baseline="0" dirty="0">
                <a:solidFill>
                  <a:srgbClr val="000000"/>
                </a:solidFill>
                <a:latin typeface="Times New Roman" panose="02020603050405020304" pitchFamily="18" charset="0"/>
              </a:rPr>
              <a:t>. (1992). Description of the textural appearance of bread crumb by video image analysis. Cereal Chemistry , 69, 257–261. </a:t>
            </a:r>
          </a:p>
          <a:p>
            <a:endParaRPr lang="tr-TR" b="0" i="0" u="none" strike="noStrike" baseline="0" dirty="0">
              <a:solidFill>
                <a:srgbClr val="000000"/>
              </a:solidFill>
              <a:latin typeface="Times New Roman" panose="02020603050405020304" pitchFamily="18" charset="0"/>
            </a:endParaRPr>
          </a:p>
          <a:p>
            <a:r>
              <a:rPr lang="tr-TR" b="0" i="0" u="none" strike="noStrike" baseline="0" dirty="0">
                <a:solidFill>
                  <a:srgbClr val="000000"/>
                </a:solidFill>
                <a:latin typeface="Times New Roman" panose="02020603050405020304" pitchFamily="18" charset="0"/>
              </a:rPr>
              <a:t>[3] İnternet: </a:t>
            </a:r>
            <a:r>
              <a:rPr lang="tr-TR" b="0" i="0" u="none" strike="noStrike" baseline="0" dirty="0">
                <a:solidFill>
                  <a:srgbClr val="000080"/>
                </a:solidFill>
                <a:latin typeface="Times New Roman" panose="02020603050405020304" pitchFamily="18" charset="0"/>
              </a:rPr>
              <a:t>www.dunyagida.com </a:t>
            </a:r>
          </a:p>
          <a:p>
            <a:endParaRPr lang="tr-TR" b="0" i="0" u="none" strike="noStrike" baseline="0" dirty="0">
              <a:solidFill>
                <a:srgbClr val="000000"/>
              </a:solidFill>
              <a:latin typeface="Times New Roman" panose="02020603050405020304" pitchFamily="18" charset="0"/>
            </a:endParaRPr>
          </a:p>
          <a:p>
            <a:r>
              <a:rPr lang="en-US" b="0" i="0" u="none" strike="noStrike" baseline="0" dirty="0">
                <a:solidFill>
                  <a:srgbClr val="000000"/>
                </a:solidFill>
                <a:latin typeface="Times New Roman" panose="02020603050405020304" pitchFamily="18" charset="0"/>
              </a:rPr>
              <a:t>[4] Teo CK. Digital Enhancement of Night Vision and Thermal Images. Thesis, Naval Postgraduate </a:t>
            </a:r>
            <a:r>
              <a:rPr lang="en-US" b="0" i="0" u="none" strike="noStrike" baseline="0" dirty="0" err="1">
                <a:solidFill>
                  <a:srgbClr val="000000"/>
                </a:solidFill>
                <a:latin typeface="Times New Roman" panose="02020603050405020304" pitchFamily="18" charset="0"/>
              </a:rPr>
              <a:t>School,California</a:t>
            </a:r>
            <a:r>
              <a:rPr lang="en-US" b="0" i="0" u="none" strike="noStrike" baseline="0" dirty="0">
                <a:solidFill>
                  <a:srgbClr val="000000"/>
                </a:solidFill>
                <a:latin typeface="Times New Roman" panose="02020603050405020304" pitchFamily="18" charset="0"/>
              </a:rPr>
              <a:t>, (2003.) </a:t>
            </a:r>
          </a:p>
          <a:p>
            <a:endParaRPr lang="tr-TR" b="0" i="0" u="none" strike="noStrike" baseline="0" dirty="0">
              <a:solidFill>
                <a:srgbClr val="000000"/>
              </a:solidFill>
              <a:latin typeface="Times New Roman" panose="02020603050405020304" pitchFamily="18" charset="0"/>
            </a:endParaRPr>
          </a:p>
          <a:p>
            <a:r>
              <a:rPr lang="tr-TR" b="0" i="0" u="none" strike="noStrike" baseline="0" dirty="0">
                <a:solidFill>
                  <a:srgbClr val="000000"/>
                </a:solidFill>
                <a:latin typeface="Times New Roman" panose="02020603050405020304" pitchFamily="18" charset="0"/>
              </a:rPr>
              <a:t>[5] İnternet: </a:t>
            </a:r>
            <a:r>
              <a:rPr lang="tr-TR" b="0" i="0" u="none" strike="noStrike" baseline="0" dirty="0">
                <a:solidFill>
                  <a:srgbClr val="000080"/>
                </a:solidFill>
                <a:latin typeface="Times New Roman" panose="02020603050405020304" pitchFamily="18" charset="0"/>
              </a:rPr>
              <a:t>www.mathworks.com</a:t>
            </a:r>
            <a:r>
              <a:rPr lang="tr-TR" b="0" i="0" u="none" strike="noStrike" baseline="0" dirty="0">
                <a:solidFill>
                  <a:srgbClr val="000000"/>
                </a:solidFill>
                <a:latin typeface="Times New Roman" panose="02020603050405020304" pitchFamily="18" charset="0"/>
              </a:rPr>
              <a:t>. </a:t>
            </a:r>
            <a:endParaRPr lang="tr-TR" dirty="0"/>
          </a:p>
        </p:txBody>
      </p:sp>
    </p:spTree>
    <p:extLst>
      <p:ext uri="{BB962C8B-B14F-4D97-AF65-F5344CB8AC3E}">
        <p14:creationId xmlns:p14="http://schemas.microsoft.com/office/powerpoint/2010/main" val="582527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k">
  <a:themeElements>
    <a:clrScheme name="Organik">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k">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k">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44</TotalTime>
  <Words>1479</Words>
  <Application>Microsoft Office PowerPoint</Application>
  <PresentationFormat>Geniş ekran</PresentationFormat>
  <Paragraphs>59</Paragraphs>
  <Slides>6</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6</vt:i4>
      </vt:variant>
    </vt:vector>
  </HeadingPairs>
  <TitlesOfParts>
    <vt:vector size="11" baseType="lpstr">
      <vt:lpstr>Arial</vt:lpstr>
      <vt:lpstr>Calibri</vt:lpstr>
      <vt:lpstr>Garamond</vt:lpstr>
      <vt:lpstr>Times New Roman</vt:lpstr>
      <vt:lpstr>Organik</vt:lpstr>
      <vt:lpstr>Görüntü İşleme</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dc:title>
  <dc:creator>Mehmet Bal</dc:creator>
  <cp:lastModifiedBy>Mehmet Bal</cp:lastModifiedBy>
  <cp:revision>6</cp:revision>
  <dcterms:created xsi:type="dcterms:W3CDTF">2022-11-08T09:49:17Z</dcterms:created>
  <dcterms:modified xsi:type="dcterms:W3CDTF">2022-11-08T10:34:22Z</dcterms:modified>
</cp:coreProperties>
</file>