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385971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0B06E8-E2C3-4CF4-9EDC-3BA75B727EB7}"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191975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145453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6745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3453441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1020300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3281148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1065513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118548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26118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306453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70B06E8-E2C3-4CF4-9EDC-3BA75B727EB7}"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73069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70B06E8-E2C3-4CF4-9EDC-3BA75B727EB7}" type="datetimeFigureOut">
              <a:rPr lang="tr-TR" smtClean="0"/>
              <a:t>10.12.2022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63796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338119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23335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C70B06E8-E2C3-4CF4-9EDC-3BA75B727EB7}" type="datetimeFigureOut">
              <a:rPr lang="tr-TR" smtClean="0"/>
              <a:t>10.12.2022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61136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0B06E8-E2C3-4CF4-9EDC-3BA75B727EB7}"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7E41967-2FEB-47A3-84F5-F06F00A064EF}" type="slidenum">
              <a:rPr lang="tr-TR" smtClean="0"/>
              <a:t>‹#›</a:t>
            </a:fld>
            <a:endParaRPr lang="tr-TR"/>
          </a:p>
        </p:txBody>
      </p:sp>
    </p:spTree>
    <p:extLst>
      <p:ext uri="{BB962C8B-B14F-4D97-AF65-F5344CB8AC3E}">
        <p14:creationId xmlns:p14="http://schemas.microsoft.com/office/powerpoint/2010/main" val="134134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0B06E8-E2C3-4CF4-9EDC-3BA75B727EB7}" type="datetimeFigureOut">
              <a:rPr lang="tr-TR" smtClean="0"/>
              <a:t>10.12.2022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E41967-2FEB-47A3-84F5-F06F00A064EF}" type="slidenum">
              <a:rPr lang="tr-TR" smtClean="0"/>
              <a:t>‹#›</a:t>
            </a:fld>
            <a:endParaRPr lang="tr-TR"/>
          </a:p>
        </p:txBody>
      </p:sp>
    </p:spTree>
    <p:extLst>
      <p:ext uri="{BB962C8B-B14F-4D97-AF65-F5344CB8AC3E}">
        <p14:creationId xmlns:p14="http://schemas.microsoft.com/office/powerpoint/2010/main" val="19924349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A5A773-8DA9-28C7-91AC-50D14893BFC4}"/>
              </a:ext>
            </a:extLst>
          </p:cNvPr>
          <p:cNvSpPr>
            <a:spLocks noGrp="1"/>
          </p:cNvSpPr>
          <p:nvPr>
            <p:ph type="ctrTitle"/>
          </p:nvPr>
        </p:nvSpPr>
        <p:spPr>
          <a:xfrm>
            <a:off x="1683171" y="1446244"/>
            <a:ext cx="8825658" cy="2836614"/>
          </a:xfrm>
        </p:spPr>
        <p:txBody>
          <a:bodyPr>
            <a:normAutofit fontScale="90000"/>
          </a:bodyPr>
          <a:lstStyle/>
          <a:p>
            <a:pPr algn="ctr"/>
            <a:r>
              <a:rPr lang="tr-TR" sz="4400" dirty="0"/>
              <a:t>Görüntü işleme teknikleri ve kümeleme yöntemleri kullanılarak fındık meyvesinin tespit ve sınıflandırılması</a:t>
            </a:r>
            <a:br>
              <a:rPr lang="tr-TR" sz="4400" dirty="0"/>
            </a:br>
            <a:r>
              <a:rPr lang="tr-TR" sz="1600" dirty="0"/>
              <a:t>Serdar Solak , Umut Altınışık</a:t>
            </a:r>
            <a:endParaRPr lang="tr-TR" sz="4400" dirty="0"/>
          </a:p>
        </p:txBody>
      </p:sp>
      <p:sp>
        <p:nvSpPr>
          <p:cNvPr id="3" name="Alt Başlık 2">
            <a:extLst>
              <a:ext uri="{FF2B5EF4-FFF2-40B4-BE49-F238E27FC236}">
                <a16:creationId xmlns:a16="http://schemas.microsoft.com/office/drawing/2014/main" id="{918C15EB-53C5-C7BA-7965-75A06820FA39}"/>
              </a:ext>
            </a:extLst>
          </p:cNvPr>
          <p:cNvSpPr>
            <a:spLocks noGrp="1"/>
          </p:cNvSpPr>
          <p:nvPr>
            <p:ph type="subTitle" idx="1"/>
          </p:nvPr>
        </p:nvSpPr>
        <p:spPr>
          <a:xfrm>
            <a:off x="3615596" y="4944880"/>
            <a:ext cx="4960808" cy="466876"/>
          </a:xfrm>
        </p:spPr>
        <p:txBody>
          <a:bodyPr/>
          <a:lstStyle/>
          <a:p>
            <a:pPr algn="ctr"/>
            <a:r>
              <a:rPr lang="tr-TR" dirty="0"/>
              <a:t>MEHMET BAL-02200201021</a:t>
            </a:r>
          </a:p>
        </p:txBody>
      </p:sp>
    </p:spTree>
    <p:extLst>
      <p:ext uri="{BB962C8B-B14F-4D97-AF65-F5344CB8AC3E}">
        <p14:creationId xmlns:p14="http://schemas.microsoft.com/office/powerpoint/2010/main" val="422871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77408AD-7564-278C-665A-4EE1660E46BB}"/>
              </a:ext>
            </a:extLst>
          </p:cNvPr>
          <p:cNvSpPr txBox="1"/>
          <p:nvPr/>
        </p:nvSpPr>
        <p:spPr>
          <a:xfrm>
            <a:off x="416864" y="111023"/>
            <a:ext cx="11358271" cy="1384995"/>
          </a:xfrm>
          <a:prstGeom prst="rect">
            <a:avLst/>
          </a:prstGeom>
          <a:noFill/>
        </p:spPr>
        <p:txBody>
          <a:bodyPr wrap="square">
            <a:spAutoFit/>
          </a:bodyPr>
          <a:lstStyle/>
          <a:p>
            <a:r>
              <a:rPr lang="tr-TR" sz="1400" dirty="0"/>
              <a:t>3. DENEYSEL ÇALIŞMA (EXPERIMENTAL STUDY) Önerilen yöntem ile ortamda bulunan fındıkların tespit edilerek kümelenmesine yönelik deneysel çalışma yapılmaktadır. Çalışmada 1.3 Megapiksel CMOS, 640 x 480 çözünürlükteki </a:t>
            </a:r>
            <a:r>
              <a:rPr lang="tr-TR" sz="1400" dirty="0" err="1"/>
              <a:t>Logitech</a:t>
            </a:r>
            <a:r>
              <a:rPr lang="tr-TR" sz="1400" dirty="0"/>
              <a:t> C110 USB kamera kullanılarak görüntüler alınmaktadır. Alınan görüntüler, Ubuntu 12.04 işletim sistemine sahip bir bilgisayar üzerinde işlenmektedir. Görüntülerin işlenmesi ve sınıflandırılması aşamalarında </a:t>
            </a:r>
            <a:r>
              <a:rPr lang="tr-TR" sz="1400" dirty="0" err="1"/>
              <a:t>OpenCV</a:t>
            </a:r>
            <a:r>
              <a:rPr lang="tr-TR" sz="1400" dirty="0"/>
              <a:t> Kütüphanesi ve </a:t>
            </a:r>
            <a:r>
              <a:rPr lang="tr-TR" sz="1400" dirty="0" err="1"/>
              <a:t>Weka</a:t>
            </a:r>
            <a:r>
              <a:rPr lang="tr-TR" sz="1400"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pic>
        <p:nvPicPr>
          <p:cNvPr id="5" name="Resim 4">
            <a:extLst>
              <a:ext uri="{FF2B5EF4-FFF2-40B4-BE49-F238E27FC236}">
                <a16:creationId xmlns:a16="http://schemas.microsoft.com/office/drawing/2014/main" id="{59885673-22A9-E81F-8707-7A4D8ED72548}"/>
              </a:ext>
            </a:extLst>
          </p:cNvPr>
          <p:cNvPicPr>
            <a:picLocks noChangeAspect="1"/>
          </p:cNvPicPr>
          <p:nvPr/>
        </p:nvPicPr>
        <p:blipFill>
          <a:blip r:embed="rId2"/>
          <a:stretch>
            <a:fillRect/>
          </a:stretch>
        </p:blipFill>
        <p:spPr>
          <a:xfrm>
            <a:off x="416864" y="1655726"/>
            <a:ext cx="5373174" cy="3060345"/>
          </a:xfrm>
          <a:prstGeom prst="rect">
            <a:avLst/>
          </a:prstGeom>
        </p:spPr>
      </p:pic>
      <p:sp>
        <p:nvSpPr>
          <p:cNvPr id="7" name="Metin kutusu 6">
            <a:extLst>
              <a:ext uri="{FF2B5EF4-FFF2-40B4-BE49-F238E27FC236}">
                <a16:creationId xmlns:a16="http://schemas.microsoft.com/office/drawing/2014/main" id="{07B2EE09-B540-675D-0288-819E80993644}"/>
              </a:ext>
            </a:extLst>
          </p:cNvPr>
          <p:cNvSpPr txBox="1"/>
          <p:nvPr/>
        </p:nvSpPr>
        <p:spPr>
          <a:xfrm>
            <a:off x="6094446" y="2062513"/>
            <a:ext cx="5942044" cy="2246769"/>
          </a:xfrm>
          <a:prstGeom prst="rect">
            <a:avLst/>
          </a:prstGeom>
          <a:noFill/>
        </p:spPr>
        <p:txBody>
          <a:bodyPr wrap="square">
            <a:spAutoFit/>
          </a:bodyPr>
          <a:lstStyle/>
          <a:p>
            <a:r>
              <a:rPr lang="tr-TR" sz="1400" dirty="0"/>
              <a:t>Bu işlemden sonra görüntü ön işleme aşamasına geçilmektedir. Görüntü ön işleme aşamasında, resim üzerinde filtreleme, grileştirme, </a:t>
            </a:r>
            <a:r>
              <a:rPr lang="tr-TR" sz="1400" dirty="0" err="1"/>
              <a:t>eşikleşme</a:t>
            </a:r>
            <a:r>
              <a:rPr lang="tr-TR" sz="1400"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a:t>
            </a:r>
          </a:p>
        </p:txBody>
      </p:sp>
      <p:sp>
        <p:nvSpPr>
          <p:cNvPr id="9" name="Metin kutusu 8">
            <a:extLst>
              <a:ext uri="{FF2B5EF4-FFF2-40B4-BE49-F238E27FC236}">
                <a16:creationId xmlns:a16="http://schemas.microsoft.com/office/drawing/2014/main" id="{976B6A9B-DB1C-12EF-E268-C9E620C7E25A}"/>
              </a:ext>
            </a:extLst>
          </p:cNvPr>
          <p:cNvSpPr txBox="1"/>
          <p:nvPr/>
        </p:nvSpPr>
        <p:spPr>
          <a:xfrm>
            <a:off x="416864" y="5023982"/>
            <a:ext cx="6097554" cy="1384995"/>
          </a:xfrm>
          <a:prstGeom prst="rect">
            <a:avLst/>
          </a:prstGeom>
          <a:noFill/>
        </p:spPr>
        <p:txBody>
          <a:bodyPr wrap="square">
            <a:spAutoFit/>
          </a:bodyPr>
          <a:lstStyle/>
          <a:p>
            <a:r>
              <a:rPr lang="tr-TR" sz="1400" dirty="0"/>
              <a:t>Ortalama tabanlı ve K-</a:t>
            </a:r>
            <a:r>
              <a:rPr lang="tr-TR" sz="1400" dirty="0" err="1"/>
              <a:t>means</a:t>
            </a:r>
            <a:r>
              <a:rPr lang="tr-TR" sz="1400" dirty="0"/>
              <a:t> algoritmasına göre kümeleme işleminde, piksel cinsinden bulunan alan değerleri kullanılarak küme merkezleri elde edilmektedir. Küme merkezleri elde edilirken çalışma ortamına 150 adet fındık yerleştirilerek bilgi </a:t>
            </a:r>
            <a:r>
              <a:rPr lang="tr-TR" sz="1400" dirty="0" err="1"/>
              <a:t>veritabanı</a:t>
            </a:r>
            <a:r>
              <a:rPr lang="tr-TR" sz="1400" dirty="0"/>
              <a:t> oluşturulmaktadır. Ortalama tabanlı ve K-</a:t>
            </a:r>
            <a:r>
              <a:rPr lang="tr-TR" sz="1400" dirty="0" err="1"/>
              <a:t>means</a:t>
            </a:r>
            <a:r>
              <a:rPr lang="tr-TR" sz="1400" dirty="0"/>
              <a:t> algoritmaları kullanılarak elde edilen küme merkezleri tablo 1’de sunulmaktadır.</a:t>
            </a:r>
          </a:p>
        </p:txBody>
      </p:sp>
      <p:pic>
        <p:nvPicPr>
          <p:cNvPr id="11" name="Resim 10">
            <a:extLst>
              <a:ext uri="{FF2B5EF4-FFF2-40B4-BE49-F238E27FC236}">
                <a16:creationId xmlns:a16="http://schemas.microsoft.com/office/drawing/2014/main" id="{52BCDBF8-E92A-E0B5-608B-2551D8E99032}"/>
              </a:ext>
            </a:extLst>
          </p:cNvPr>
          <p:cNvPicPr>
            <a:picLocks noChangeAspect="1"/>
          </p:cNvPicPr>
          <p:nvPr/>
        </p:nvPicPr>
        <p:blipFill>
          <a:blip r:embed="rId3"/>
          <a:stretch>
            <a:fillRect/>
          </a:stretch>
        </p:blipFill>
        <p:spPr>
          <a:xfrm>
            <a:off x="7416184" y="4849704"/>
            <a:ext cx="3667125" cy="1733550"/>
          </a:xfrm>
          <a:prstGeom prst="rect">
            <a:avLst/>
          </a:prstGeom>
        </p:spPr>
      </p:pic>
    </p:spTree>
    <p:extLst>
      <p:ext uri="{BB962C8B-B14F-4D97-AF65-F5344CB8AC3E}">
        <p14:creationId xmlns:p14="http://schemas.microsoft.com/office/powerpoint/2010/main" val="361187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615348E-1798-056C-A6B2-8A760FA1E39C}"/>
              </a:ext>
            </a:extLst>
          </p:cNvPr>
          <p:cNvSpPr txBox="1"/>
          <p:nvPr/>
        </p:nvSpPr>
        <p:spPr>
          <a:xfrm>
            <a:off x="293689" y="601469"/>
            <a:ext cx="3750129" cy="1384995"/>
          </a:xfrm>
          <a:prstGeom prst="rect">
            <a:avLst/>
          </a:prstGeom>
          <a:noFill/>
        </p:spPr>
        <p:txBody>
          <a:bodyPr wrap="square">
            <a:spAutoFit/>
          </a:bodyPr>
          <a:lstStyle/>
          <a:p>
            <a:r>
              <a:rPr lang="tr-TR" sz="1400" dirty="0"/>
              <a:t>Örnek çalışmada ortamda bulunan 25 adet fındık önerilen yöntem kullanılarak %100 başarım oranı ile tespit edilmektedir. Ayrıca, çalışmanın yöntem kısmında sunulan kümeleme metotlarına göre fındıklar ayrıştırılmaktadır.</a:t>
            </a:r>
          </a:p>
        </p:txBody>
      </p:sp>
      <p:pic>
        <p:nvPicPr>
          <p:cNvPr id="5" name="Resim 4">
            <a:extLst>
              <a:ext uri="{FF2B5EF4-FFF2-40B4-BE49-F238E27FC236}">
                <a16:creationId xmlns:a16="http://schemas.microsoft.com/office/drawing/2014/main" id="{6BE340F9-F18D-DBB0-6576-0EEA4297FD73}"/>
              </a:ext>
            </a:extLst>
          </p:cNvPr>
          <p:cNvPicPr>
            <a:picLocks noChangeAspect="1"/>
          </p:cNvPicPr>
          <p:nvPr/>
        </p:nvPicPr>
        <p:blipFill>
          <a:blip r:embed="rId2"/>
          <a:stretch>
            <a:fillRect/>
          </a:stretch>
        </p:blipFill>
        <p:spPr>
          <a:xfrm>
            <a:off x="293689" y="2429474"/>
            <a:ext cx="3670205" cy="3504796"/>
          </a:xfrm>
          <a:prstGeom prst="rect">
            <a:avLst/>
          </a:prstGeom>
        </p:spPr>
      </p:pic>
      <p:sp>
        <p:nvSpPr>
          <p:cNvPr id="7" name="Metin kutusu 6">
            <a:extLst>
              <a:ext uri="{FF2B5EF4-FFF2-40B4-BE49-F238E27FC236}">
                <a16:creationId xmlns:a16="http://schemas.microsoft.com/office/drawing/2014/main" id="{D7C0C7AA-1D61-45E8-FC34-51296F1CF317}"/>
              </a:ext>
            </a:extLst>
          </p:cNvPr>
          <p:cNvSpPr txBox="1"/>
          <p:nvPr/>
        </p:nvSpPr>
        <p:spPr>
          <a:xfrm>
            <a:off x="4273031" y="154796"/>
            <a:ext cx="7841603" cy="4185761"/>
          </a:xfrm>
          <a:prstGeom prst="rect">
            <a:avLst/>
          </a:prstGeom>
          <a:noFill/>
        </p:spPr>
        <p:txBody>
          <a:bodyPr wrap="square">
            <a:spAutoFit/>
          </a:bodyPr>
          <a:lstStyle/>
          <a:p>
            <a:r>
              <a:rPr lang="tr-TR" sz="1400" dirty="0"/>
              <a:t>Deneysel çalışmada, ortalama tabanlı yöntem kullanılarak 3 adet küçük, 12 adet orta ve 10 adet büyük sınıf fındık bulunmaktadır. K-</a:t>
            </a:r>
            <a:r>
              <a:rPr lang="tr-TR" sz="1400" dirty="0" err="1"/>
              <a:t>means</a:t>
            </a:r>
            <a:r>
              <a:rPr lang="tr-TR" sz="1400" dirty="0"/>
              <a:t> algoritması kullanılarak yapılan kümelemede 3 adet küçük, 10 adet orta, 12 adet büyük fındık tespit edilmektedir. Tablo 2’de örnek çalışmada elde edilen bazı veriler sunulmaktadır. Bulunan fındıkların indis numarası, piksel cinsinden görüntü düzleminde kaplamış oldukları alan, mm2 cinsinden hesaplanan alan, ortalama tabanlı yöntem ve </a:t>
            </a:r>
            <a:r>
              <a:rPr lang="tr-TR" sz="1400" dirty="0" err="1"/>
              <a:t>Kmeans</a:t>
            </a:r>
            <a:r>
              <a:rPr lang="tr-TR" sz="1400" dirty="0"/>
              <a:t> algoritması kullanılarak hangi fındığın hangi kümeye girdiğini gösteren bilgiler sunulmaktadır. Sunulan örnek çalışmada, iki yöntem ile kümelemenin %92 oranda benzerlik gösterdiği gözlenmektedir. 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sz="1400" dirty="0" err="1"/>
              <a:t>Kmeans</a:t>
            </a:r>
            <a:r>
              <a:rPr lang="tr-TR" sz="1400" dirty="0"/>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sz="1400" dirty="0" err="1"/>
              <a:t>Kmeans</a:t>
            </a:r>
            <a:r>
              <a:rPr lang="tr-TR" sz="1400" dirty="0"/>
              <a:t> ve ortalama tabanlı kümeleme yöntemleri ile elde edilen sınıflama sonuçlarının birbirine benzerlik oranı %90 ile %100 arasında bulunmaktadır.</a:t>
            </a:r>
          </a:p>
        </p:txBody>
      </p:sp>
      <p:pic>
        <p:nvPicPr>
          <p:cNvPr id="9" name="Resim 8">
            <a:extLst>
              <a:ext uri="{FF2B5EF4-FFF2-40B4-BE49-F238E27FC236}">
                <a16:creationId xmlns:a16="http://schemas.microsoft.com/office/drawing/2014/main" id="{66542430-D83B-8B7C-EC4E-F8264BBE3C41}"/>
              </a:ext>
            </a:extLst>
          </p:cNvPr>
          <p:cNvPicPr>
            <a:picLocks noChangeAspect="1"/>
          </p:cNvPicPr>
          <p:nvPr/>
        </p:nvPicPr>
        <p:blipFill>
          <a:blip r:embed="rId3"/>
          <a:stretch>
            <a:fillRect/>
          </a:stretch>
        </p:blipFill>
        <p:spPr>
          <a:xfrm>
            <a:off x="4423487" y="4542669"/>
            <a:ext cx="7449394" cy="1811478"/>
          </a:xfrm>
          <a:prstGeom prst="rect">
            <a:avLst/>
          </a:prstGeom>
        </p:spPr>
      </p:pic>
    </p:spTree>
    <p:extLst>
      <p:ext uri="{BB962C8B-B14F-4D97-AF65-F5344CB8AC3E}">
        <p14:creationId xmlns:p14="http://schemas.microsoft.com/office/powerpoint/2010/main" val="113783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6901D4C-04A6-D0DE-36D8-CE86E5F54E86}"/>
              </a:ext>
            </a:extLst>
          </p:cNvPr>
          <p:cNvSpPr txBox="1"/>
          <p:nvPr/>
        </p:nvSpPr>
        <p:spPr>
          <a:xfrm>
            <a:off x="743533" y="484161"/>
            <a:ext cx="10704934" cy="5447645"/>
          </a:xfrm>
          <a:prstGeom prst="rect">
            <a:avLst/>
          </a:prstGeom>
          <a:noFill/>
        </p:spPr>
        <p:txBody>
          <a:bodyPr wrap="square">
            <a:spAutoFit/>
          </a:bodyPr>
          <a:lstStyle/>
          <a:p>
            <a:r>
              <a:rPr lang="tr-TR" sz="2400" b="1" dirty="0"/>
              <a:t>4. SONUÇLAR (CONCLUSIONS) </a:t>
            </a:r>
          </a:p>
          <a:p>
            <a:r>
              <a:rPr lang="tr-TR"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208150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323D696-1F36-40A7-02C6-9923C852F77D}"/>
              </a:ext>
            </a:extLst>
          </p:cNvPr>
          <p:cNvSpPr txBox="1"/>
          <p:nvPr/>
        </p:nvSpPr>
        <p:spPr>
          <a:xfrm>
            <a:off x="381194" y="305068"/>
            <a:ext cx="11429611" cy="6247864"/>
          </a:xfrm>
          <a:prstGeom prst="rect">
            <a:avLst/>
          </a:prstGeom>
          <a:noFill/>
        </p:spPr>
        <p:txBody>
          <a:bodyPr wrap="square">
            <a:spAutoFit/>
          </a:bodyPr>
          <a:lstStyle/>
          <a:p>
            <a:r>
              <a:rPr lang="tr-TR" sz="1600" dirty="0"/>
              <a:t>1. GİRİŞ (INTRODUCTION)</a:t>
            </a:r>
          </a:p>
          <a:p>
            <a:endParaRPr lang="tr-TR" sz="1600" dirty="0"/>
          </a:p>
          <a:p>
            <a:r>
              <a:rPr lang="tr-TR" sz="1600" dirty="0"/>
              <a:t> 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[1].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[2], karmaşık arka plan çıkarımı ile tanıma [3], şekil tanıma, renk tanıma, kenar ve köşe tanıma, istatistiksel örüntü tanıma, şablon eşleme gibi çeşitli yöntemler kullanılmaktadır [4]. Bilgisayarlı görmenin yaygınlaşması sonucunda, tarım alanında ürün kalitesinin gözlenmesi [5], ürün sulama [6], ilaçlama, hasat, ürün sınıflandırma, ürün gelişimlerinin gözlenmesi gibi çalışmalar yapılmaktadır [7]. Ayrıca tarım alanında, görüntü işleme tekniklerinin kullanılması ile yapılan çeşitli çalışmalarda şeftali [8,9], elma [9,10], buğday [11], fındık [12,13], kiraz [14,15], ceviz [16], badem [17]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 K-</a:t>
            </a:r>
            <a:r>
              <a:rPr lang="tr-TR" sz="1600" dirty="0" err="1"/>
              <a:t>means</a:t>
            </a:r>
            <a:r>
              <a:rPr lang="tr-TR" sz="1600" dirty="0"/>
              <a:t> ve türevleri yaygın olarak kullanılmakta olan kümeleme algoritmalarıdır. K-</a:t>
            </a:r>
            <a:r>
              <a:rPr lang="tr-TR" sz="1600" dirty="0" err="1"/>
              <a:t>means</a:t>
            </a:r>
            <a:r>
              <a:rPr lang="tr-TR" sz="1600" dirty="0"/>
              <a:t> algoritması ile aynı türden nesneler farklı özelliklerine göre, benzer kümelere ayrılmaktadırlar [18]. Görüntü işleme süreci ile özellikleri belirlenmiş olan nesneler, benzerlik veya benzemezlik oranlarına göre farklı sınıflarda kümelenmektedirler. 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veri tabanına aktarılmaktadır. Son aşamada ise bilgi veri tabanı kullanılarak nesnelerin sınıflandırılması gerçekleştirilmektedir. </a:t>
            </a:r>
          </a:p>
        </p:txBody>
      </p:sp>
    </p:spTree>
    <p:extLst>
      <p:ext uri="{BB962C8B-B14F-4D97-AF65-F5344CB8AC3E}">
        <p14:creationId xmlns:p14="http://schemas.microsoft.com/office/powerpoint/2010/main" val="298667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7AB513F-D7D1-23B0-6992-63967D7EFB2E}"/>
              </a:ext>
            </a:extLst>
          </p:cNvPr>
          <p:cNvSpPr txBox="1"/>
          <p:nvPr/>
        </p:nvSpPr>
        <p:spPr>
          <a:xfrm>
            <a:off x="370891" y="1720840"/>
            <a:ext cx="6319158" cy="3416320"/>
          </a:xfrm>
          <a:prstGeom prst="rect">
            <a:avLst/>
          </a:prstGeom>
          <a:noFill/>
        </p:spPr>
        <p:txBody>
          <a:bodyPr wrap="square">
            <a:spAutoFit/>
          </a:bodyPr>
          <a:lstStyle/>
          <a:p>
            <a:r>
              <a:rPr lang="tr-TR" sz="2000" b="1" dirty="0"/>
              <a:t>2. ÖNERİLEN YÖNTEM (PROPOSED METHOD) </a:t>
            </a:r>
          </a:p>
          <a:p>
            <a:r>
              <a:rPr lang="tr-TR" dirty="0"/>
              <a:t>Ortamda bulunan aynı nesnelerin tespit edilerek, sınıflandırılmasına yönelik yapılan çalışmada üç aşamalı bir yöntem önerilmektedir. Önerilen yönteme ait aşamalar Şekil 1’de sunulmaktadır. 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a:t>
            </a:r>
          </a:p>
        </p:txBody>
      </p:sp>
      <p:pic>
        <p:nvPicPr>
          <p:cNvPr id="7" name="Resim 6">
            <a:extLst>
              <a:ext uri="{FF2B5EF4-FFF2-40B4-BE49-F238E27FC236}">
                <a16:creationId xmlns:a16="http://schemas.microsoft.com/office/drawing/2014/main" id="{9A35D8CB-4FF8-511A-A23A-D74EB0908559}"/>
              </a:ext>
            </a:extLst>
          </p:cNvPr>
          <p:cNvPicPr>
            <a:picLocks noChangeAspect="1"/>
          </p:cNvPicPr>
          <p:nvPr/>
        </p:nvPicPr>
        <p:blipFill>
          <a:blip r:embed="rId2"/>
          <a:stretch>
            <a:fillRect/>
          </a:stretch>
        </p:blipFill>
        <p:spPr>
          <a:xfrm>
            <a:off x="7010013" y="770823"/>
            <a:ext cx="3371850" cy="5562600"/>
          </a:xfrm>
          <a:prstGeom prst="rect">
            <a:avLst/>
          </a:prstGeom>
        </p:spPr>
      </p:pic>
    </p:spTree>
    <p:extLst>
      <p:ext uri="{BB962C8B-B14F-4D97-AF65-F5344CB8AC3E}">
        <p14:creationId xmlns:p14="http://schemas.microsoft.com/office/powerpoint/2010/main" val="49620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7F35F88-95B0-D7EE-633E-3ABCA5ACA33B}"/>
              </a:ext>
            </a:extLst>
          </p:cNvPr>
          <p:cNvSpPr txBox="1"/>
          <p:nvPr/>
        </p:nvSpPr>
        <p:spPr>
          <a:xfrm>
            <a:off x="67695" y="616695"/>
            <a:ext cx="6267791" cy="2092881"/>
          </a:xfrm>
          <a:prstGeom prst="rect">
            <a:avLst/>
          </a:prstGeom>
          <a:noFill/>
        </p:spPr>
        <p:txBody>
          <a:bodyPr wrap="square">
            <a:spAutoFit/>
          </a:bodyPr>
          <a:lstStyle/>
          <a:p>
            <a:r>
              <a:rPr lang="tr-TR" b="1" dirty="0"/>
              <a:t>2.1. Görüntü ön işleme aşaması (Image </a:t>
            </a:r>
            <a:r>
              <a:rPr lang="tr-TR" b="1" dirty="0" err="1"/>
              <a:t>preprocessing</a:t>
            </a:r>
            <a:r>
              <a:rPr lang="tr-TR" b="1" dirty="0"/>
              <a:t>) </a:t>
            </a:r>
          </a:p>
          <a:p>
            <a:r>
              <a:rPr lang="tr-TR" sz="16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p>
        </p:txBody>
      </p:sp>
      <p:pic>
        <p:nvPicPr>
          <p:cNvPr id="5" name="Resim 4">
            <a:extLst>
              <a:ext uri="{FF2B5EF4-FFF2-40B4-BE49-F238E27FC236}">
                <a16:creationId xmlns:a16="http://schemas.microsoft.com/office/drawing/2014/main" id="{1D8C553B-3D66-5968-D8C2-2D4396D6A0CB}"/>
              </a:ext>
            </a:extLst>
          </p:cNvPr>
          <p:cNvPicPr>
            <a:picLocks noChangeAspect="1"/>
          </p:cNvPicPr>
          <p:nvPr/>
        </p:nvPicPr>
        <p:blipFill>
          <a:blip r:embed="rId2"/>
          <a:stretch>
            <a:fillRect/>
          </a:stretch>
        </p:blipFill>
        <p:spPr>
          <a:xfrm>
            <a:off x="6458143" y="723851"/>
            <a:ext cx="3829050" cy="5400675"/>
          </a:xfrm>
          <a:prstGeom prst="rect">
            <a:avLst/>
          </a:prstGeom>
        </p:spPr>
      </p:pic>
      <p:sp>
        <p:nvSpPr>
          <p:cNvPr id="9" name="Metin kutusu 8">
            <a:extLst>
              <a:ext uri="{FF2B5EF4-FFF2-40B4-BE49-F238E27FC236}">
                <a16:creationId xmlns:a16="http://schemas.microsoft.com/office/drawing/2014/main" id="{4CC54479-E4BF-4C70-B18A-5B28DE594239}"/>
              </a:ext>
            </a:extLst>
          </p:cNvPr>
          <p:cNvSpPr txBox="1"/>
          <p:nvPr/>
        </p:nvSpPr>
        <p:spPr>
          <a:xfrm>
            <a:off x="67695" y="2874345"/>
            <a:ext cx="6116216" cy="3539430"/>
          </a:xfrm>
          <a:prstGeom prst="rect">
            <a:avLst/>
          </a:prstGeom>
          <a:noFill/>
        </p:spPr>
        <p:txBody>
          <a:bodyPr wrap="square">
            <a:spAutoFit/>
          </a:bodyPr>
          <a:lstStyle/>
          <a:p>
            <a:r>
              <a:rPr lang="tr-TR" sz="1600" dirty="0"/>
              <a:t>Filtre uygulama adımında, görüntü üzerinde yer alan tuz biber gürültülerinin giderilmesi ve resimde yer alan gereksiz ayrıntıların azaltılması sağlanmaktadır. Kameradan alınan görüntü matrisi üzerinde, 3x3, 5x5 </a:t>
            </a:r>
            <a:r>
              <a:rPr lang="tr-TR" sz="1600" dirty="0" err="1"/>
              <a:t>vb</a:t>
            </a:r>
            <a:r>
              <a:rPr lang="tr-TR" sz="1600" dirty="0"/>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a:t>
            </a:r>
          </a:p>
        </p:txBody>
      </p:sp>
    </p:spTree>
    <p:extLst>
      <p:ext uri="{BB962C8B-B14F-4D97-AF65-F5344CB8AC3E}">
        <p14:creationId xmlns:p14="http://schemas.microsoft.com/office/powerpoint/2010/main" val="329567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3C4C3D0D-11D5-F6CC-8D42-13CCED554D09}"/>
              </a:ext>
            </a:extLst>
          </p:cNvPr>
          <p:cNvSpPr txBox="1"/>
          <p:nvPr/>
        </p:nvSpPr>
        <p:spPr>
          <a:xfrm>
            <a:off x="3280102" y="3054602"/>
            <a:ext cx="3435997" cy="1815882"/>
          </a:xfrm>
          <a:prstGeom prst="rect">
            <a:avLst/>
          </a:prstGeom>
          <a:noFill/>
        </p:spPr>
        <p:txBody>
          <a:bodyPr wrap="square">
            <a:spAutoFit/>
          </a:bodyPr>
          <a:lstStyle/>
          <a:p>
            <a:r>
              <a:rPr lang="tr-TR" sz="1400" dirty="0"/>
              <a:t>K, </a:t>
            </a:r>
            <a:r>
              <a:rPr lang="tr-TR" sz="1400" dirty="0" err="1"/>
              <a:t>NxN</a:t>
            </a:r>
            <a:r>
              <a:rPr lang="tr-TR" sz="1400" dirty="0"/>
              <a:t> boyutlarında filtreleme için kullanılan çekirdek matrisini, IR, kameradan alınan renkli görüntüye ait matrisi, I R I , filtreleme sonunda oluşan yeni görüntü matrisini ifade etmektedir. Denklem 2’de her piksele ait yeni değerlerin hesaplanmasını gösteren formül sunulmaktadır. </a:t>
            </a:r>
          </a:p>
        </p:txBody>
      </p:sp>
      <p:pic>
        <p:nvPicPr>
          <p:cNvPr id="9" name="Resim 8">
            <a:extLst>
              <a:ext uri="{FF2B5EF4-FFF2-40B4-BE49-F238E27FC236}">
                <a16:creationId xmlns:a16="http://schemas.microsoft.com/office/drawing/2014/main" id="{1867A329-F65B-4007-44F7-4763B900D368}"/>
              </a:ext>
            </a:extLst>
          </p:cNvPr>
          <p:cNvPicPr>
            <a:picLocks noChangeAspect="1"/>
          </p:cNvPicPr>
          <p:nvPr/>
        </p:nvPicPr>
        <p:blipFill>
          <a:blip r:embed="rId2"/>
          <a:stretch>
            <a:fillRect/>
          </a:stretch>
        </p:blipFill>
        <p:spPr>
          <a:xfrm>
            <a:off x="24930" y="3429000"/>
            <a:ext cx="2574471" cy="1098582"/>
          </a:xfrm>
          <a:prstGeom prst="rect">
            <a:avLst/>
          </a:prstGeom>
        </p:spPr>
      </p:pic>
      <p:sp>
        <p:nvSpPr>
          <p:cNvPr id="11" name="Metin kutusu 10">
            <a:extLst>
              <a:ext uri="{FF2B5EF4-FFF2-40B4-BE49-F238E27FC236}">
                <a16:creationId xmlns:a16="http://schemas.microsoft.com/office/drawing/2014/main" id="{51566B81-B72A-7B2D-18DD-DBEA7203CC87}"/>
              </a:ext>
            </a:extLst>
          </p:cNvPr>
          <p:cNvSpPr txBox="1"/>
          <p:nvPr/>
        </p:nvSpPr>
        <p:spPr>
          <a:xfrm>
            <a:off x="4114510" y="116141"/>
            <a:ext cx="4042487" cy="2677656"/>
          </a:xfrm>
          <a:prstGeom prst="rect">
            <a:avLst/>
          </a:prstGeom>
          <a:noFill/>
        </p:spPr>
        <p:txBody>
          <a:bodyPr wrap="square">
            <a:spAutoFit/>
          </a:bodyPr>
          <a:lstStyle/>
          <a:p>
            <a:r>
              <a:rPr lang="tr-TR" sz="1400" dirty="0"/>
              <a:t>Filtreleme işlemi sırasında, IR matrisinde negatif değerler kullanılmak istenmektedir. Bu durumda, ilgili indislere en yakın indisteki değer kullanılmaktadır. Örneğin, hesaplama sırasında I R I (0,0) için K(0,0)</a:t>
            </a:r>
            <a:r>
              <a:rPr lang="tr-TR" sz="1400" dirty="0" err="1"/>
              <a:t>xIR</a:t>
            </a:r>
            <a:r>
              <a:rPr lang="tr-TR" sz="1400" dirty="0"/>
              <a:t>(-1,-1) ile çarpılması sırasında matris içerisindeki en yakın değer olan IR(0,0) kullanılmaktadır. Kameradan alınan görüntü üç kanallı olup RGB (</a:t>
            </a:r>
            <a:r>
              <a:rPr lang="tr-TR" sz="1400" dirty="0" err="1"/>
              <a:t>Red</a:t>
            </a:r>
            <a:r>
              <a:rPr lang="tr-TR" sz="1400" dirty="0"/>
              <a:t>, Gren, Blue) renk uzayında alındığından, IR görüntü matrisinde üç renk için bulunan değerler denklem 2 kullanılarak güncellenmektedir. </a:t>
            </a:r>
          </a:p>
        </p:txBody>
      </p:sp>
      <p:pic>
        <p:nvPicPr>
          <p:cNvPr id="13" name="Resim 12">
            <a:extLst>
              <a:ext uri="{FF2B5EF4-FFF2-40B4-BE49-F238E27FC236}">
                <a16:creationId xmlns:a16="http://schemas.microsoft.com/office/drawing/2014/main" id="{954F9819-C0C1-DE01-4B85-EA61D8E1AC99}"/>
              </a:ext>
            </a:extLst>
          </p:cNvPr>
          <p:cNvPicPr>
            <a:picLocks noChangeAspect="1"/>
          </p:cNvPicPr>
          <p:nvPr/>
        </p:nvPicPr>
        <p:blipFill>
          <a:blip r:embed="rId3"/>
          <a:stretch>
            <a:fillRect/>
          </a:stretch>
        </p:blipFill>
        <p:spPr>
          <a:xfrm>
            <a:off x="24930" y="880763"/>
            <a:ext cx="3867150" cy="914400"/>
          </a:xfrm>
          <a:prstGeom prst="rect">
            <a:avLst/>
          </a:prstGeom>
        </p:spPr>
      </p:pic>
      <p:sp>
        <p:nvSpPr>
          <p:cNvPr id="15" name="Metin kutusu 14">
            <a:extLst>
              <a:ext uri="{FF2B5EF4-FFF2-40B4-BE49-F238E27FC236}">
                <a16:creationId xmlns:a16="http://schemas.microsoft.com/office/drawing/2014/main" id="{1E5A5DB4-6949-486B-CCB4-06AFB650ABFA}"/>
              </a:ext>
            </a:extLst>
          </p:cNvPr>
          <p:cNvSpPr txBox="1"/>
          <p:nvPr/>
        </p:nvSpPr>
        <p:spPr>
          <a:xfrm>
            <a:off x="4282365" y="4983890"/>
            <a:ext cx="4518348" cy="1600438"/>
          </a:xfrm>
          <a:prstGeom prst="rect">
            <a:avLst/>
          </a:prstGeom>
          <a:noFill/>
        </p:spPr>
        <p:txBody>
          <a:bodyPr wrap="square">
            <a:spAutoFit/>
          </a:bodyPr>
          <a:lstStyle/>
          <a:p>
            <a:r>
              <a:rPr lang="tr-TR" sz="1400" dirty="0"/>
              <a:t>Filtreleme işleminden sonra renkli görüntünün, grileştirilmesi adımı gerçekleştirilmektedir. Grileştirme işlemine ait formül denklem 3’te sunulmaktadır. Denklemde, IG grileştirilmiş yeni görüntü matrisini , I RK I , I RY I ve I IRM sırasıyla filtrelenmiş renkli görüntüdeki kırmızı, yeşil ve mavi renk değerini ifade etmektedir [19,20]. </a:t>
            </a:r>
          </a:p>
        </p:txBody>
      </p:sp>
      <p:pic>
        <p:nvPicPr>
          <p:cNvPr id="17" name="Resim 16">
            <a:extLst>
              <a:ext uri="{FF2B5EF4-FFF2-40B4-BE49-F238E27FC236}">
                <a16:creationId xmlns:a16="http://schemas.microsoft.com/office/drawing/2014/main" id="{1B78E8C1-7157-3B48-390D-4F0946FFC3BF}"/>
              </a:ext>
            </a:extLst>
          </p:cNvPr>
          <p:cNvPicPr>
            <a:picLocks noChangeAspect="1"/>
          </p:cNvPicPr>
          <p:nvPr/>
        </p:nvPicPr>
        <p:blipFill>
          <a:blip r:embed="rId4"/>
          <a:stretch>
            <a:fillRect/>
          </a:stretch>
        </p:blipFill>
        <p:spPr>
          <a:xfrm>
            <a:off x="24930" y="5603134"/>
            <a:ext cx="3886200" cy="361950"/>
          </a:xfrm>
          <a:prstGeom prst="rect">
            <a:avLst/>
          </a:prstGeom>
        </p:spPr>
      </p:pic>
      <p:sp>
        <p:nvSpPr>
          <p:cNvPr id="19" name="Metin kutusu 18">
            <a:extLst>
              <a:ext uri="{FF2B5EF4-FFF2-40B4-BE49-F238E27FC236}">
                <a16:creationId xmlns:a16="http://schemas.microsoft.com/office/drawing/2014/main" id="{BAD4486E-B554-C8C8-25DD-05A3CB73E09A}"/>
              </a:ext>
            </a:extLst>
          </p:cNvPr>
          <p:cNvSpPr txBox="1"/>
          <p:nvPr/>
        </p:nvSpPr>
        <p:spPr>
          <a:xfrm>
            <a:off x="8379427" y="422218"/>
            <a:ext cx="3653321" cy="3108543"/>
          </a:xfrm>
          <a:prstGeom prst="rect">
            <a:avLst/>
          </a:prstGeom>
          <a:noFill/>
        </p:spPr>
        <p:txBody>
          <a:bodyPr wrap="square">
            <a:spAutoFit/>
          </a:bodyPr>
          <a:lstStyle/>
          <a:p>
            <a:r>
              <a:rPr lang="tr-TR" sz="1400" dirty="0"/>
              <a:t>Gri olarak elde edilen görüntü üzerinde, eşikleme işlemi uygulanarak sadece ilgili nesnelere ait yer alan bölümler kullanılmaktadır. Eşikleme işleminde kullanılan en küçük (</a:t>
            </a:r>
            <a:r>
              <a:rPr lang="tr-TR" sz="1400" dirty="0" err="1"/>
              <a:t>min</a:t>
            </a:r>
            <a:r>
              <a:rPr lang="tr-TR" sz="1400" dirty="0"/>
              <a:t>) ve en büyük değerler (</a:t>
            </a:r>
            <a:r>
              <a:rPr lang="tr-TR" sz="1400" dirty="0" err="1"/>
              <a:t>max</a:t>
            </a:r>
            <a:r>
              <a:rPr lang="tr-TR" sz="1400" dirty="0"/>
              <a:t>) deneysel çalışmalar sonucunda belirlenmektedir. Gri görüntü içerisinde yer alan piksel değerleri </a:t>
            </a:r>
            <a:r>
              <a:rPr lang="tr-TR" sz="1400" dirty="0" err="1"/>
              <a:t>min</a:t>
            </a:r>
            <a:r>
              <a:rPr lang="tr-TR" sz="1400" dirty="0"/>
              <a:t> ve </a:t>
            </a:r>
            <a:r>
              <a:rPr lang="tr-TR" sz="1400" dirty="0" err="1"/>
              <a:t>max</a:t>
            </a:r>
            <a:r>
              <a:rPr lang="tr-TR" sz="1400" dirty="0"/>
              <a:t> değerleri arasında bulunup bulunmadığı karşılaştırılarak, ikili görüntü için yeni değer ataması gerçekleştirilmektedir. Denklem 4’te ikili görüntü oluşturma işlemine ait formül sunulmaktadır.</a:t>
            </a:r>
          </a:p>
        </p:txBody>
      </p:sp>
      <p:pic>
        <p:nvPicPr>
          <p:cNvPr id="21" name="Resim 20">
            <a:extLst>
              <a:ext uri="{FF2B5EF4-FFF2-40B4-BE49-F238E27FC236}">
                <a16:creationId xmlns:a16="http://schemas.microsoft.com/office/drawing/2014/main" id="{E67C3953-0260-4BF2-9AAE-B6FDFA7DA004}"/>
              </a:ext>
            </a:extLst>
          </p:cNvPr>
          <p:cNvPicPr>
            <a:picLocks noChangeAspect="1"/>
          </p:cNvPicPr>
          <p:nvPr/>
        </p:nvPicPr>
        <p:blipFill>
          <a:blip r:embed="rId5"/>
          <a:stretch>
            <a:fillRect/>
          </a:stretch>
        </p:blipFill>
        <p:spPr>
          <a:xfrm>
            <a:off x="8262987" y="4112800"/>
            <a:ext cx="3886200" cy="542925"/>
          </a:xfrm>
          <a:prstGeom prst="rect">
            <a:avLst/>
          </a:prstGeom>
        </p:spPr>
      </p:pic>
      <p:sp>
        <p:nvSpPr>
          <p:cNvPr id="22" name="Ok: Sağ 21">
            <a:extLst>
              <a:ext uri="{FF2B5EF4-FFF2-40B4-BE49-F238E27FC236}">
                <a16:creationId xmlns:a16="http://schemas.microsoft.com/office/drawing/2014/main" id="{E00E069C-D453-34BC-0326-0BCEDE6C0361}"/>
              </a:ext>
            </a:extLst>
          </p:cNvPr>
          <p:cNvSpPr/>
          <p:nvPr/>
        </p:nvSpPr>
        <p:spPr>
          <a:xfrm>
            <a:off x="2733869" y="3797559"/>
            <a:ext cx="546233"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k: Sağ 22">
            <a:extLst>
              <a:ext uri="{FF2B5EF4-FFF2-40B4-BE49-F238E27FC236}">
                <a16:creationId xmlns:a16="http://schemas.microsoft.com/office/drawing/2014/main" id="{07AC2AFD-7B4E-B538-3797-6703329D6AC0}"/>
              </a:ext>
            </a:extLst>
          </p:cNvPr>
          <p:cNvSpPr/>
          <p:nvPr/>
        </p:nvSpPr>
        <p:spPr>
          <a:xfrm>
            <a:off x="3911130" y="1175657"/>
            <a:ext cx="287646" cy="195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k: Sağ 23">
            <a:extLst>
              <a:ext uri="{FF2B5EF4-FFF2-40B4-BE49-F238E27FC236}">
                <a16:creationId xmlns:a16="http://schemas.microsoft.com/office/drawing/2014/main" id="{92F81699-CAC2-F0B8-EE75-0513235D4E8C}"/>
              </a:ext>
            </a:extLst>
          </p:cNvPr>
          <p:cNvSpPr/>
          <p:nvPr/>
        </p:nvSpPr>
        <p:spPr>
          <a:xfrm>
            <a:off x="3966535" y="5603134"/>
            <a:ext cx="39188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k: Aşağı 24">
            <a:extLst>
              <a:ext uri="{FF2B5EF4-FFF2-40B4-BE49-F238E27FC236}">
                <a16:creationId xmlns:a16="http://schemas.microsoft.com/office/drawing/2014/main" id="{3A8C0FF1-42EF-30D0-B299-033505B2E25B}"/>
              </a:ext>
            </a:extLst>
          </p:cNvPr>
          <p:cNvSpPr/>
          <p:nvPr/>
        </p:nvSpPr>
        <p:spPr>
          <a:xfrm>
            <a:off x="9899780" y="3429000"/>
            <a:ext cx="419877" cy="611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2199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7E9C424-4003-265B-E81A-BCDEC6DEB57B}"/>
              </a:ext>
            </a:extLst>
          </p:cNvPr>
          <p:cNvSpPr txBox="1"/>
          <p:nvPr/>
        </p:nvSpPr>
        <p:spPr>
          <a:xfrm>
            <a:off x="319184" y="167951"/>
            <a:ext cx="11553631" cy="2246769"/>
          </a:xfrm>
          <a:prstGeom prst="rect">
            <a:avLst/>
          </a:prstGeom>
          <a:noFill/>
        </p:spPr>
        <p:txBody>
          <a:bodyPr wrap="square">
            <a:spAutoFit/>
          </a:bodyPr>
          <a:lstStyle/>
          <a:p>
            <a:r>
              <a:rPr lang="tr-TR" sz="1400" dirty="0"/>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1400" dirty="0" err="1"/>
              <a:t>erosion</a:t>
            </a:r>
            <a:r>
              <a:rPr lang="tr-TR" sz="1400" dirty="0"/>
              <a:t>) ve genişleme (</a:t>
            </a:r>
            <a:r>
              <a:rPr lang="tr-TR" sz="1400" dirty="0" err="1"/>
              <a:t>dilation</a:t>
            </a:r>
            <a:r>
              <a:rPr lang="tr-TR" sz="1400" dirty="0"/>
              <a:t>) morfolojik işlemleri uygulanmaktadır. 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Sırasıyla denklem 5 ve denklem 6 ‘da aşındırma, genişleme işlemlerine ait matematiksel ifadeler sunulmaktadır. Denklemlerde, Y yapısal elemente ait matrisi, IM aşındırma işlemi uygulanmış ikili görüntü matrisini, I M I aşındırma işleminden sonra genişleme işlemi uygulanmış ikili görüntü matrisini ifade etmektedir [21].</a:t>
            </a:r>
          </a:p>
        </p:txBody>
      </p:sp>
      <p:pic>
        <p:nvPicPr>
          <p:cNvPr id="5" name="Resim 4">
            <a:extLst>
              <a:ext uri="{FF2B5EF4-FFF2-40B4-BE49-F238E27FC236}">
                <a16:creationId xmlns:a16="http://schemas.microsoft.com/office/drawing/2014/main" id="{0077289A-4BE7-3E9E-3795-7A7126257C30}"/>
              </a:ext>
            </a:extLst>
          </p:cNvPr>
          <p:cNvPicPr>
            <a:picLocks noChangeAspect="1"/>
          </p:cNvPicPr>
          <p:nvPr/>
        </p:nvPicPr>
        <p:blipFill>
          <a:blip r:embed="rId2"/>
          <a:stretch>
            <a:fillRect/>
          </a:stretch>
        </p:blipFill>
        <p:spPr>
          <a:xfrm>
            <a:off x="4100511" y="2406748"/>
            <a:ext cx="3990975" cy="1171575"/>
          </a:xfrm>
          <a:prstGeom prst="rect">
            <a:avLst/>
          </a:prstGeom>
        </p:spPr>
      </p:pic>
      <p:pic>
        <p:nvPicPr>
          <p:cNvPr id="7" name="Resim 6">
            <a:extLst>
              <a:ext uri="{FF2B5EF4-FFF2-40B4-BE49-F238E27FC236}">
                <a16:creationId xmlns:a16="http://schemas.microsoft.com/office/drawing/2014/main" id="{98275254-91BC-94AB-4A82-F36A154F4BD2}"/>
              </a:ext>
            </a:extLst>
          </p:cNvPr>
          <p:cNvPicPr>
            <a:picLocks noChangeAspect="1"/>
          </p:cNvPicPr>
          <p:nvPr/>
        </p:nvPicPr>
        <p:blipFill>
          <a:blip r:embed="rId3"/>
          <a:stretch>
            <a:fillRect/>
          </a:stretch>
        </p:blipFill>
        <p:spPr>
          <a:xfrm>
            <a:off x="2956153" y="3734869"/>
            <a:ext cx="1838325" cy="2809875"/>
          </a:xfrm>
          <a:prstGeom prst="rect">
            <a:avLst/>
          </a:prstGeom>
        </p:spPr>
      </p:pic>
      <p:sp>
        <p:nvSpPr>
          <p:cNvPr id="9" name="Metin kutusu 8">
            <a:extLst>
              <a:ext uri="{FF2B5EF4-FFF2-40B4-BE49-F238E27FC236}">
                <a16:creationId xmlns:a16="http://schemas.microsoft.com/office/drawing/2014/main" id="{35C462B7-1862-147D-3D86-504E6C8796D7}"/>
              </a:ext>
            </a:extLst>
          </p:cNvPr>
          <p:cNvSpPr txBox="1"/>
          <p:nvPr/>
        </p:nvSpPr>
        <p:spPr>
          <a:xfrm>
            <a:off x="212272" y="4741927"/>
            <a:ext cx="2743881" cy="923330"/>
          </a:xfrm>
          <a:prstGeom prst="rect">
            <a:avLst/>
          </a:prstGeom>
          <a:noFill/>
        </p:spPr>
        <p:txBody>
          <a:bodyPr wrap="square">
            <a:spAutoFit/>
          </a:bodyPr>
          <a:lstStyle/>
          <a:p>
            <a:r>
              <a:rPr lang="tr-TR" dirty="0"/>
              <a:t>Şekil 3’de kameradan alınan ham görüntü gösterilmektedir</a:t>
            </a:r>
          </a:p>
        </p:txBody>
      </p:sp>
      <p:sp>
        <p:nvSpPr>
          <p:cNvPr id="11" name="Metin kutusu 10">
            <a:extLst>
              <a:ext uri="{FF2B5EF4-FFF2-40B4-BE49-F238E27FC236}">
                <a16:creationId xmlns:a16="http://schemas.microsoft.com/office/drawing/2014/main" id="{E6E53F36-CE08-D217-ABCB-6F240717307D}"/>
              </a:ext>
            </a:extLst>
          </p:cNvPr>
          <p:cNvSpPr txBox="1"/>
          <p:nvPr/>
        </p:nvSpPr>
        <p:spPr>
          <a:xfrm>
            <a:off x="3412672" y="6488668"/>
            <a:ext cx="963385" cy="369332"/>
          </a:xfrm>
          <a:prstGeom prst="rect">
            <a:avLst/>
          </a:prstGeom>
          <a:noFill/>
        </p:spPr>
        <p:txBody>
          <a:bodyPr wrap="square">
            <a:spAutoFit/>
          </a:bodyPr>
          <a:lstStyle/>
          <a:p>
            <a:r>
              <a:rPr lang="tr-TR" dirty="0"/>
              <a:t>Şekil 3</a:t>
            </a:r>
          </a:p>
        </p:txBody>
      </p:sp>
      <p:sp>
        <p:nvSpPr>
          <p:cNvPr id="13" name="Metin kutusu 12">
            <a:extLst>
              <a:ext uri="{FF2B5EF4-FFF2-40B4-BE49-F238E27FC236}">
                <a16:creationId xmlns:a16="http://schemas.microsoft.com/office/drawing/2014/main" id="{FE8F36F9-1ED3-5D6D-3686-A5FEA5CC1ED9}"/>
              </a:ext>
            </a:extLst>
          </p:cNvPr>
          <p:cNvSpPr txBox="1"/>
          <p:nvPr/>
        </p:nvSpPr>
        <p:spPr>
          <a:xfrm>
            <a:off x="5243309" y="4047577"/>
            <a:ext cx="3799892" cy="2308324"/>
          </a:xfrm>
          <a:prstGeom prst="rect">
            <a:avLst/>
          </a:prstGeom>
          <a:noFill/>
        </p:spPr>
        <p:txBody>
          <a:bodyPr wrap="square">
            <a:spAutoFit/>
          </a:bodyPr>
          <a:lstStyle/>
          <a:p>
            <a:r>
              <a:rPr lang="tr-TR" sz="1600" dirty="0"/>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p>
        </p:txBody>
      </p:sp>
      <p:pic>
        <p:nvPicPr>
          <p:cNvPr id="15" name="Resim 14">
            <a:extLst>
              <a:ext uri="{FF2B5EF4-FFF2-40B4-BE49-F238E27FC236}">
                <a16:creationId xmlns:a16="http://schemas.microsoft.com/office/drawing/2014/main" id="{CA0201F4-4BDE-BF33-16B2-E854F9D73C9C}"/>
              </a:ext>
            </a:extLst>
          </p:cNvPr>
          <p:cNvPicPr>
            <a:picLocks noChangeAspect="1"/>
          </p:cNvPicPr>
          <p:nvPr/>
        </p:nvPicPr>
        <p:blipFill>
          <a:blip r:embed="rId4"/>
          <a:stretch>
            <a:fillRect/>
          </a:stretch>
        </p:blipFill>
        <p:spPr>
          <a:xfrm>
            <a:off x="9451228" y="3734868"/>
            <a:ext cx="1867641" cy="2809875"/>
          </a:xfrm>
          <a:prstGeom prst="rect">
            <a:avLst/>
          </a:prstGeom>
        </p:spPr>
      </p:pic>
      <p:sp>
        <p:nvSpPr>
          <p:cNvPr id="17" name="Metin kutusu 16">
            <a:extLst>
              <a:ext uri="{FF2B5EF4-FFF2-40B4-BE49-F238E27FC236}">
                <a16:creationId xmlns:a16="http://schemas.microsoft.com/office/drawing/2014/main" id="{9E1FF076-7BFC-0CC7-7594-1C954AB7F9A4}"/>
              </a:ext>
            </a:extLst>
          </p:cNvPr>
          <p:cNvSpPr txBox="1"/>
          <p:nvPr/>
        </p:nvSpPr>
        <p:spPr>
          <a:xfrm>
            <a:off x="9903355" y="6488668"/>
            <a:ext cx="963385" cy="369332"/>
          </a:xfrm>
          <a:prstGeom prst="rect">
            <a:avLst/>
          </a:prstGeom>
          <a:noFill/>
        </p:spPr>
        <p:txBody>
          <a:bodyPr wrap="square">
            <a:spAutoFit/>
          </a:bodyPr>
          <a:lstStyle/>
          <a:p>
            <a:r>
              <a:rPr lang="tr-TR" dirty="0"/>
              <a:t>Şekil 4</a:t>
            </a:r>
          </a:p>
        </p:txBody>
      </p:sp>
    </p:spTree>
    <p:extLst>
      <p:ext uri="{BB962C8B-B14F-4D97-AF65-F5344CB8AC3E}">
        <p14:creationId xmlns:p14="http://schemas.microsoft.com/office/powerpoint/2010/main" val="297846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C7DAE78-2623-AD5B-A92D-5EF1E14372AE}"/>
              </a:ext>
            </a:extLst>
          </p:cNvPr>
          <p:cNvSpPr txBox="1"/>
          <p:nvPr/>
        </p:nvSpPr>
        <p:spPr>
          <a:xfrm>
            <a:off x="100303" y="150693"/>
            <a:ext cx="6785689" cy="3293209"/>
          </a:xfrm>
          <a:prstGeom prst="rect">
            <a:avLst/>
          </a:prstGeom>
          <a:noFill/>
        </p:spPr>
        <p:txBody>
          <a:bodyPr wrap="square">
            <a:spAutoFit/>
          </a:bodyPr>
          <a:lstStyle/>
          <a:p>
            <a:r>
              <a:rPr lang="tr-TR" sz="1400" b="1" dirty="0"/>
              <a:t>2.2. Nesne bulma ve özellik çıkarımı işlemi aşaması (Object </a:t>
            </a:r>
            <a:r>
              <a:rPr lang="tr-TR" sz="1400" b="1" dirty="0" err="1"/>
              <a:t>detection</a:t>
            </a:r>
            <a:r>
              <a:rPr lang="tr-TR" sz="1400" b="1" dirty="0"/>
              <a:t> </a:t>
            </a:r>
            <a:r>
              <a:rPr lang="tr-TR" sz="1400" b="1" dirty="0" err="1"/>
              <a:t>and</a:t>
            </a:r>
            <a:r>
              <a:rPr lang="tr-TR" sz="1400" b="1" dirty="0"/>
              <a:t> </a:t>
            </a:r>
            <a:r>
              <a:rPr lang="tr-TR" sz="1400" b="1" dirty="0" err="1"/>
              <a:t>feature</a:t>
            </a:r>
            <a:r>
              <a:rPr lang="tr-TR" sz="1400" b="1" dirty="0"/>
              <a:t> </a:t>
            </a:r>
            <a:r>
              <a:rPr lang="tr-TR" sz="1400" b="1" dirty="0" err="1"/>
              <a:t>extraction</a:t>
            </a:r>
            <a:r>
              <a:rPr lang="tr-TR" sz="1400" b="1" dirty="0"/>
              <a:t> </a:t>
            </a:r>
            <a:r>
              <a:rPr lang="tr-TR" sz="1400" b="1" dirty="0" err="1"/>
              <a:t>stage</a:t>
            </a:r>
            <a:r>
              <a:rPr lang="tr-TR" sz="1400" b="1" dirty="0"/>
              <a:t>) </a:t>
            </a:r>
            <a:r>
              <a:rPr lang="tr-TR" sz="1200"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sz="1200" dirty="0" err="1"/>
              <a:t>Abe</a:t>
            </a:r>
            <a:r>
              <a:rPr lang="tr-TR" sz="1200" dirty="0"/>
              <a:t> tarafından 1985 yılında geliştirilmiş olan algoritma kullanılarak bulunmuştur [20,22]. Her bir nesneye ait dış hatlar ve nesne numaraları belirlendikten sonra, nesnenin alanını hesaplamak için moment alma işlemi gerçekleştirilmektedir. Denklem 7’de moment alma işlemini gösteren genel formül sunulmaktadır [21]. Denklem 7’de G(</a:t>
            </a:r>
            <a:r>
              <a:rPr lang="tr-TR" sz="1200" dirty="0" err="1"/>
              <a:t>x,y</a:t>
            </a:r>
            <a:r>
              <a:rPr lang="tr-TR" sz="1200" dirty="0"/>
              <a:t>), momenti alınacak ikili görüntüyü, </a:t>
            </a:r>
            <a:r>
              <a:rPr lang="tr-TR" sz="1200" dirty="0" err="1"/>
              <a:t>mpq</a:t>
            </a:r>
            <a:r>
              <a:rPr lang="tr-TR" sz="1200" dirty="0"/>
              <a:t> momenti, p ve q değerleri ise, momentin derecesini belirlemektedir. Denklemde yer alan x ve y değerleri, görüntüyü oluşturan matristeki satır ve sütunları ifade etmektedir. Denklem 7’de p ve q değerleri 0 olması durumunda, m00 değeri nesnenin piksel cinsinden alanını ifade etmektedir. Ayrıca, sırasıyla p ve q değerlerine 1 değerleri verilerek m10 ve m01 değerleri hesaplanmıştır. Denklem 8, 9 ve 10 da gerçekleştirilen işlemlere ait matematiksel ifadeler sunulmaktadır [21].</a:t>
            </a:r>
          </a:p>
        </p:txBody>
      </p:sp>
      <p:pic>
        <p:nvPicPr>
          <p:cNvPr id="5" name="Resim 4">
            <a:extLst>
              <a:ext uri="{FF2B5EF4-FFF2-40B4-BE49-F238E27FC236}">
                <a16:creationId xmlns:a16="http://schemas.microsoft.com/office/drawing/2014/main" id="{A2C5766D-B403-596F-5F49-3955E8E4725D}"/>
              </a:ext>
            </a:extLst>
          </p:cNvPr>
          <p:cNvPicPr>
            <a:picLocks noChangeAspect="1"/>
          </p:cNvPicPr>
          <p:nvPr/>
        </p:nvPicPr>
        <p:blipFill>
          <a:blip r:embed="rId2"/>
          <a:stretch>
            <a:fillRect/>
          </a:stretch>
        </p:blipFill>
        <p:spPr>
          <a:xfrm>
            <a:off x="7627678" y="294971"/>
            <a:ext cx="3971925" cy="466725"/>
          </a:xfrm>
          <a:prstGeom prst="rect">
            <a:avLst/>
          </a:prstGeom>
        </p:spPr>
      </p:pic>
      <p:pic>
        <p:nvPicPr>
          <p:cNvPr id="7" name="Resim 6">
            <a:extLst>
              <a:ext uri="{FF2B5EF4-FFF2-40B4-BE49-F238E27FC236}">
                <a16:creationId xmlns:a16="http://schemas.microsoft.com/office/drawing/2014/main" id="{21D41B57-13D8-04A2-8B89-AF86DB27C4B9}"/>
              </a:ext>
            </a:extLst>
          </p:cNvPr>
          <p:cNvPicPr>
            <a:picLocks noChangeAspect="1"/>
          </p:cNvPicPr>
          <p:nvPr/>
        </p:nvPicPr>
        <p:blipFill>
          <a:blip r:embed="rId3"/>
          <a:stretch>
            <a:fillRect/>
          </a:stretch>
        </p:blipFill>
        <p:spPr>
          <a:xfrm>
            <a:off x="7627678" y="1404354"/>
            <a:ext cx="3971925" cy="1362075"/>
          </a:xfrm>
          <a:prstGeom prst="rect">
            <a:avLst/>
          </a:prstGeom>
        </p:spPr>
      </p:pic>
      <p:sp>
        <p:nvSpPr>
          <p:cNvPr id="9" name="Metin kutusu 8">
            <a:extLst>
              <a:ext uri="{FF2B5EF4-FFF2-40B4-BE49-F238E27FC236}">
                <a16:creationId xmlns:a16="http://schemas.microsoft.com/office/drawing/2014/main" id="{4B209ECA-B6F5-9317-E54B-3C2CACE6619A}"/>
              </a:ext>
            </a:extLst>
          </p:cNvPr>
          <p:cNvSpPr txBox="1"/>
          <p:nvPr/>
        </p:nvSpPr>
        <p:spPr>
          <a:xfrm>
            <a:off x="100303" y="4046194"/>
            <a:ext cx="6972301" cy="2246769"/>
          </a:xfrm>
          <a:prstGeom prst="rect">
            <a:avLst/>
          </a:prstGeom>
          <a:noFill/>
        </p:spPr>
        <p:txBody>
          <a:bodyPr wrap="square">
            <a:spAutoFit/>
          </a:bodyPr>
          <a:lstStyle/>
          <a:p>
            <a:r>
              <a:rPr lang="tr-TR" sz="1400" dirty="0"/>
              <a:t>İkili görüntü üzerinde yer alan herhangi bir nesneye ait alan değeri denklem 8, x ağırlıklı moment denklem 9 ve y ağırlıklı moment denklem 10 ile hesaplanmaktadır. Bu durumda, ilgili nesnelere ait merkez noktasının x koordinatı denklem 11, merkez noktasına ait y noktasının koordinatı denklem 12’de verilen formüller kullanılarak bulunmaktadır. 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a:t>
            </a:r>
          </a:p>
        </p:txBody>
      </p:sp>
      <p:pic>
        <p:nvPicPr>
          <p:cNvPr id="11" name="Resim 10">
            <a:extLst>
              <a:ext uri="{FF2B5EF4-FFF2-40B4-BE49-F238E27FC236}">
                <a16:creationId xmlns:a16="http://schemas.microsoft.com/office/drawing/2014/main" id="{2DE8D83C-6679-7E65-BECD-BB3353DA5012}"/>
              </a:ext>
            </a:extLst>
          </p:cNvPr>
          <p:cNvPicPr>
            <a:picLocks noChangeAspect="1"/>
          </p:cNvPicPr>
          <p:nvPr/>
        </p:nvPicPr>
        <p:blipFill>
          <a:blip r:embed="rId4"/>
          <a:stretch>
            <a:fillRect/>
          </a:stretch>
        </p:blipFill>
        <p:spPr>
          <a:xfrm>
            <a:off x="7627678" y="4091572"/>
            <a:ext cx="3990975" cy="1866900"/>
          </a:xfrm>
          <a:prstGeom prst="rect">
            <a:avLst/>
          </a:prstGeom>
        </p:spPr>
      </p:pic>
    </p:spTree>
    <p:extLst>
      <p:ext uri="{BB962C8B-B14F-4D97-AF65-F5344CB8AC3E}">
        <p14:creationId xmlns:p14="http://schemas.microsoft.com/office/powerpoint/2010/main" val="176483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7F10BC4-C4EC-2168-2F88-7BDD901EC50A}"/>
              </a:ext>
            </a:extLst>
          </p:cNvPr>
          <p:cNvSpPr txBox="1"/>
          <p:nvPr/>
        </p:nvSpPr>
        <p:spPr>
          <a:xfrm>
            <a:off x="0" y="260886"/>
            <a:ext cx="7147249" cy="1415772"/>
          </a:xfrm>
          <a:prstGeom prst="rect">
            <a:avLst/>
          </a:prstGeom>
          <a:noFill/>
        </p:spPr>
        <p:txBody>
          <a:bodyPr wrap="square">
            <a:spAutoFit/>
          </a:bodyPr>
          <a:lstStyle/>
          <a:p>
            <a:r>
              <a:rPr lang="tr-TR" sz="1600" b="1" dirty="0"/>
              <a:t>2.3 Ortalama tabanlı sınıflandırma (</a:t>
            </a:r>
            <a:r>
              <a:rPr lang="tr-TR" sz="1600" b="1" dirty="0" err="1"/>
              <a:t>Meanbased</a:t>
            </a:r>
            <a:r>
              <a:rPr lang="tr-TR" sz="1600" b="1" dirty="0"/>
              <a:t> </a:t>
            </a:r>
            <a:r>
              <a:rPr lang="tr-TR" sz="1600" b="1" dirty="0" err="1"/>
              <a:t>classification</a:t>
            </a:r>
            <a:r>
              <a:rPr lang="tr-TR" sz="1600" b="1" dirty="0"/>
              <a:t>) </a:t>
            </a:r>
          </a:p>
          <a:p>
            <a:r>
              <a:rPr lang="tr-TR" sz="1400" dirty="0"/>
              <a:t>Önerilen ilk yöntemde ortamda bulunan nesneler kendi aralarında otomatik olarak 3 sınıfa ayrıştırılmaktadır. Sınıflandırma işleminde oluşturulan ilk küme merkezi hesaplanırken denklem 13’te sunulan formül kullanılmaktadır. Denklemde K2, ortanca (ikinci) küme merkezini, N ortamda bulunan nesne sayısını, </a:t>
            </a:r>
            <a:r>
              <a:rPr lang="tr-TR" sz="1400" dirty="0" err="1"/>
              <a:t>Ax</a:t>
            </a:r>
            <a:r>
              <a:rPr lang="tr-TR" sz="1400" dirty="0"/>
              <a:t> (m00) x </a:t>
            </a:r>
            <a:r>
              <a:rPr lang="tr-TR" sz="1400" dirty="0" err="1"/>
              <a:t>indisli</a:t>
            </a:r>
            <a:r>
              <a:rPr lang="tr-TR" sz="1400" dirty="0"/>
              <a:t> nesnenin alanını ifade etmektedir.</a:t>
            </a:r>
          </a:p>
        </p:txBody>
      </p:sp>
      <p:pic>
        <p:nvPicPr>
          <p:cNvPr id="5" name="Resim 4">
            <a:extLst>
              <a:ext uri="{FF2B5EF4-FFF2-40B4-BE49-F238E27FC236}">
                <a16:creationId xmlns:a16="http://schemas.microsoft.com/office/drawing/2014/main" id="{90EFB2B4-153F-0E19-D811-7CCAD38F7A98}"/>
              </a:ext>
            </a:extLst>
          </p:cNvPr>
          <p:cNvPicPr>
            <a:picLocks noChangeAspect="1"/>
          </p:cNvPicPr>
          <p:nvPr/>
        </p:nvPicPr>
        <p:blipFill>
          <a:blip r:embed="rId2"/>
          <a:stretch>
            <a:fillRect/>
          </a:stretch>
        </p:blipFill>
        <p:spPr>
          <a:xfrm>
            <a:off x="7690757" y="683022"/>
            <a:ext cx="3981450" cy="571500"/>
          </a:xfrm>
          <a:prstGeom prst="rect">
            <a:avLst/>
          </a:prstGeom>
        </p:spPr>
      </p:pic>
      <p:sp>
        <p:nvSpPr>
          <p:cNvPr id="7" name="Metin kutusu 6">
            <a:extLst>
              <a:ext uri="{FF2B5EF4-FFF2-40B4-BE49-F238E27FC236}">
                <a16:creationId xmlns:a16="http://schemas.microsoft.com/office/drawing/2014/main" id="{07F27E13-422B-B5C6-EE59-20B5A868F736}"/>
              </a:ext>
            </a:extLst>
          </p:cNvPr>
          <p:cNvSpPr txBox="1"/>
          <p:nvPr/>
        </p:nvSpPr>
        <p:spPr>
          <a:xfrm>
            <a:off x="-20216" y="2158491"/>
            <a:ext cx="6019800" cy="1600438"/>
          </a:xfrm>
          <a:prstGeom prst="rect">
            <a:avLst/>
          </a:prstGeom>
          <a:noFill/>
        </p:spPr>
        <p:txBody>
          <a:bodyPr wrap="square">
            <a:spAutoFit/>
          </a:bodyPr>
          <a:lstStyle/>
          <a:p>
            <a:r>
              <a:rPr lang="tr-TR" sz="1400" dirty="0"/>
              <a:t>Diğer iki küme merkezi hesaplanırken ilk olarak en büyük (</a:t>
            </a:r>
            <a:r>
              <a:rPr lang="tr-TR" sz="1400" dirty="0" err="1"/>
              <a:t>maksAlan</a:t>
            </a:r>
            <a:r>
              <a:rPr lang="tr-TR" sz="1400" dirty="0"/>
              <a:t>) ve en küçük (</a:t>
            </a:r>
            <a:r>
              <a:rPr lang="tr-TR" sz="1400" dirty="0" err="1"/>
              <a:t>minAlan</a:t>
            </a:r>
            <a:r>
              <a:rPr lang="tr-TR" sz="1400" dirty="0"/>
              <a:t>) alan hesaplanmaktadır. K1 ve K3 küme merkezlerinin hesaplanmasını gösteren ifadeler, denklem 14 ve denklem 15’te sunulmaktadır. Nesneleri sınıflandırma aşamasında, ilgili nesnenin alanı ile her bir küme merkezi arasındaki mesafe hesaplanmaktadır. Nesneler kendilerine en yakın noktada bulunan küme merkezlerine yerleştirilerek sınıflandırılmaktadır</a:t>
            </a:r>
          </a:p>
        </p:txBody>
      </p:sp>
      <p:pic>
        <p:nvPicPr>
          <p:cNvPr id="9" name="Resim 8">
            <a:extLst>
              <a:ext uri="{FF2B5EF4-FFF2-40B4-BE49-F238E27FC236}">
                <a16:creationId xmlns:a16="http://schemas.microsoft.com/office/drawing/2014/main" id="{9C89F3A9-8588-2FAD-9D5F-9ACA9E4D061A}"/>
              </a:ext>
            </a:extLst>
          </p:cNvPr>
          <p:cNvPicPr>
            <a:picLocks noChangeAspect="1"/>
          </p:cNvPicPr>
          <p:nvPr/>
        </p:nvPicPr>
        <p:blipFill>
          <a:blip r:embed="rId3"/>
          <a:stretch>
            <a:fillRect/>
          </a:stretch>
        </p:blipFill>
        <p:spPr>
          <a:xfrm>
            <a:off x="7690757" y="2453885"/>
            <a:ext cx="3962400" cy="1009650"/>
          </a:xfrm>
          <a:prstGeom prst="rect">
            <a:avLst/>
          </a:prstGeom>
        </p:spPr>
      </p:pic>
      <p:sp>
        <p:nvSpPr>
          <p:cNvPr id="11" name="Metin kutusu 10">
            <a:extLst>
              <a:ext uri="{FF2B5EF4-FFF2-40B4-BE49-F238E27FC236}">
                <a16:creationId xmlns:a16="http://schemas.microsoft.com/office/drawing/2014/main" id="{CB72EEB9-5FB3-CBE5-C193-4D0647B0FD8D}"/>
              </a:ext>
            </a:extLst>
          </p:cNvPr>
          <p:cNvSpPr txBox="1"/>
          <p:nvPr/>
        </p:nvSpPr>
        <p:spPr>
          <a:xfrm>
            <a:off x="-20216" y="4240762"/>
            <a:ext cx="5787311" cy="2031325"/>
          </a:xfrm>
          <a:prstGeom prst="rect">
            <a:avLst/>
          </a:prstGeom>
          <a:noFill/>
        </p:spPr>
        <p:txBody>
          <a:bodyPr wrap="square">
            <a:spAutoFit/>
          </a:bodyPr>
          <a:lstStyle/>
          <a:p>
            <a:r>
              <a:rPr lang="tr-TR" sz="1400" b="1" dirty="0"/>
              <a:t>2.3.2. K-</a:t>
            </a:r>
            <a:r>
              <a:rPr lang="tr-TR" sz="1400" b="1" dirty="0" err="1"/>
              <a:t>means</a:t>
            </a:r>
            <a:r>
              <a:rPr lang="tr-TR" sz="1400" b="1" dirty="0"/>
              <a:t> kümeleme yöntemi (K-</a:t>
            </a:r>
            <a:r>
              <a:rPr lang="tr-TR" sz="1400" b="1" dirty="0" err="1"/>
              <a:t>means</a:t>
            </a:r>
            <a:r>
              <a:rPr lang="tr-TR" sz="1400" b="1" dirty="0"/>
              <a:t> </a:t>
            </a:r>
            <a:r>
              <a:rPr lang="tr-TR" sz="1400" b="1" dirty="0" err="1"/>
              <a:t>clustering</a:t>
            </a:r>
            <a:r>
              <a:rPr lang="tr-TR" sz="1400" b="1" dirty="0"/>
              <a:t> </a:t>
            </a:r>
            <a:r>
              <a:rPr lang="tr-TR" sz="1400" b="1" dirty="0" err="1"/>
              <a:t>method</a:t>
            </a:r>
            <a:r>
              <a:rPr lang="tr-TR" sz="1400" b="1" dirty="0"/>
              <a:t>) </a:t>
            </a:r>
            <a:r>
              <a:rPr lang="tr-TR" sz="1400" dirty="0"/>
              <a:t>K-</a:t>
            </a:r>
            <a:r>
              <a:rPr lang="tr-TR" sz="1400" dirty="0" err="1"/>
              <a:t>means</a:t>
            </a:r>
            <a:r>
              <a:rPr lang="tr-TR" sz="1400" dirty="0"/>
              <a:t> algoritması, N adet veri nesnesinin K adet kümeye bölünmesidir. K-</a:t>
            </a:r>
            <a:r>
              <a:rPr lang="tr-TR" sz="1400" dirty="0" err="1"/>
              <a:t>means</a:t>
            </a:r>
            <a:r>
              <a:rPr lang="tr-TR" sz="1400" dirty="0"/>
              <a:t> kümeleme, karesel hatayı en aza indirgemek için N tane veriyi K adet kümeye bölümlemeyi amaçlamaktadır [18, 24]. K-</a:t>
            </a:r>
            <a:r>
              <a:rPr lang="tr-TR" sz="1400" dirty="0" err="1"/>
              <a:t>means</a:t>
            </a:r>
            <a:r>
              <a:rPr lang="tr-TR" sz="1400" dirty="0"/>
              <a:t> algoritmasının temel amacı bölümleme sonucunda elde edilen küme içindeki verilerin benzerliklerinin maksimum, kümeler arasındaki benzerliklerin ise minimum olmasıdır. K-</a:t>
            </a:r>
            <a:r>
              <a:rPr lang="tr-TR" sz="1400" dirty="0" err="1"/>
              <a:t>means</a:t>
            </a:r>
            <a:r>
              <a:rPr lang="tr-TR" sz="1400" dirty="0"/>
              <a:t> algoritmasının çalışma sürecini maddeler halinde sunulan 4 aşamada ifade edilmektedir.</a:t>
            </a:r>
          </a:p>
        </p:txBody>
      </p:sp>
      <p:sp>
        <p:nvSpPr>
          <p:cNvPr id="13" name="Metin kutusu 12">
            <a:extLst>
              <a:ext uri="{FF2B5EF4-FFF2-40B4-BE49-F238E27FC236}">
                <a16:creationId xmlns:a16="http://schemas.microsoft.com/office/drawing/2014/main" id="{C3B64871-4178-2610-07F3-124A16B84063}"/>
              </a:ext>
            </a:extLst>
          </p:cNvPr>
          <p:cNvSpPr txBox="1"/>
          <p:nvPr/>
        </p:nvSpPr>
        <p:spPr>
          <a:xfrm>
            <a:off x="5885284" y="4139565"/>
            <a:ext cx="6116216" cy="2462213"/>
          </a:xfrm>
          <a:prstGeom prst="rect">
            <a:avLst/>
          </a:prstGeom>
          <a:noFill/>
        </p:spPr>
        <p:txBody>
          <a:bodyPr wrap="square">
            <a:spAutoFit/>
          </a:bodyPr>
          <a:lstStyle/>
          <a:p>
            <a:pPr marL="342900" indent="-342900">
              <a:buAutoNum type="arabicPeriod"/>
            </a:pPr>
            <a:r>
              <a:rPr lang="tr-TR" sz="1400" dirty="0"/>
              <a:t>İlk olarak, K adet küme için rastgele başlangıç küme merkezleri belirlenmektedir, </a:t>
            </a:r>
          </a:p>
          <a:p>
            <a:pPr marL="342900" indent="-342900">
              <a:buAutoNum type="arabicPeriod"/>
            </a:pPr>
            <a:r>
              <a:rPr lang="tr-TR" sz="1400" dirty="0"/>
              <a:t> Her nesnenin seçilmiş olan küme merkez noktalarına olan uzaklığı hesaplanmaktadır. Küme merkez noktalarına olan uzaklıklarına göre tüm nesneler k adet kümeden en yakın olan kümeye yerleştirilmektedir, </a:t>
            </a:r>
          </a:p>
          <a:p>
            <a:pPr marL="342900" indent="-342900">
              <a:buAutoNum type="arabicPeriod"/>
            </a:pPr>
            <a:r>
              <a:rPr lang="tr-TR" sz="1400" dirty="0"/>
              <a:t> Yeni oluşan kümelerin merkez noktaları, o kümedeki tüm nesnelerin ortalama değerlerinden elde edilmiş veriye göre değiştirilmektedir, </a:t>
            </a:r>
          </a:p>
          <a:p>
            <a:pPr marL="342900" indent="-342900">
              <a:buAutoNum type="arabicPeriod"/>
            </a:pPr>
            <a:r>
              <a:rPr lang="tr-TR" sz="1400" dirty="0"/>
              <a:t> Küme merkez noktaları sabit olmadığı sürece 2. ve 3. adımlar tekrarlanmaktadır.</a:t>
            </a:r>
          </a:p>
        </p:txBody>
      </p:sp>
      <p:cxnSp>
        <p:nvCxnSpPr>
          <p:cNvPr id="15" name="Bağlayıcı: Eğri 14">
            <a:extLst>
              <a:ext uri="{FF2B5EF4-FFF2-40B4-BE49-F238E27FC236}">
                <a16:creationId xmlns:a16="http://schemas.microsoft.com/office/drawing/2014/main" id="{4166148C-0ADD-DCBB-106F-D736783A4210}"/>
              </a:ext>
            </a:extLst>
          </p:cNvPr>
          <p:cNvCxnSpPr>
            <a:stCxn id="11" idx="2"/>
            <a:endCxn id="13" idx="1"/>
          </p:cNvCxnSpPr>
          <p:nvPr/>
        </p:nvCxnSpPr>
        <p:spPr>
          <a:xfrm rot="5400000" flipH="1" flipV="1">
            <a:off x="3928654" y="4315458"/>
            <a:ext cx="901415" cy="3011844"/>
          </a:xfrm>
          <a:prstGeom prst="curvedConnector4">
            <a:avLst>
              <a:gd name="adj1" fmla="val -25360"/>
              <a:gd name="adj2" fmla="val 98038"/>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76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D07C01A-567B-1766-0029-8CCCC2DDDDD9}"/>
              </a:ext>
            </a:extLst>
          </p:cNvPr>
          <p:cNvSpPr txBox="1"/>
          <p:nvPr/>
        </p:nvSpPr>
        <p:spPr>
          <a:xfrm>
            <a:off x="202941" y="382012"/>
            <a:ext cx="6097554" cy="3046988"/>
          </a:xfrm>
          <a:prstGeom prst="rect">
            <a:avLst/>
          </a:prstGeom>
          <a:noFill/>
        </p:spPr>
        <p:txBody>
          <a:bodyPr wrap="square">
            <a:spAutoFit/>
          </a:bodyPr>
          <a:lstStyle/>
          <a:p>
            <a:r>
              <a:rPr lang="tr-TR" sz="1600" dirty="0"/>
              <a:t>Kümeleme işlemi nesnelerin birbirleri ile olan benzerlik veya benzemezliklerine göre gerçekleştirilmektedir. Benzerlik ve benzemezlik ölçümlerinde en yaygın olarak kullanılan mesafe ölçüm yöntemleri </a:t>
            </a:r>
            <a:r>
              <a:rPr lang="tr-TR" sz="1600" dirty="0" err="1"/>
              <a:t>Euclidean</a:t>
            </a:r>
            <a:r>
              <a:rPr lang="tr-TR" sz="1600" dirty="0"/>
              <a:t>, Manhattan ve </a:t>
            </a:r>
            <a:r>
              <a:rPr lang="tr-TR" sz="1600" dirty="0" err="1"/>
              <a:t>Minkowski</a:t>
            </a:r>
            <a:r>
              <a:rPr lang="tr-TR" sz="1600" dirty="0"/>
              <a:t> yöntemleridir. </a:t>
            </a:r>
            <a:r>
              <a:rPr lang="tr-TR" sz="1600" dirty="0" err="1"/>
              <a:t>Euclidean</a:t>
            </a:r>
            <a:r>
              <a:rPr lang="tr-TR" sz="1600" dirty="0"/>
              <a:t>, Manhattan ve </a:t>
            </a:r>
            <a:r>
              <a:rPr lang="tr-TR" sz="1600" dirty="0" err="1"/>
              <a:t>Minkowski</a:t>
            </a:r>
            <a:r>
              <a:rPr lang="tr-TR" sz="1600" dirty="0"/>
              <a:t> mesafelerinin hesaplanması Denklem 16, 17 ve 18’de sırası ile gösterilmektedir [25]. Bu çalışmada nesneleri kümeleme işlemi aşamasında benzerliklerinden yararlanılmıştır. Nesnelerin küme merkezlerine uzaklıklarının hesaplanmasında ve kümeleme işleminin gerçekleştirilmesinde Denklem 16'da gösterilmekte olan </a:t>
            </a:r>
            <a:r>
              <a:rPr lang="tr-TR" sz="1600" dirty="0" err="1"/>
              <a:t>Euclidean</a:t>
            </a:r>
            <a:r>
              <a:rPr lang="tr-TR" sz="1600" dirty="0"/>
              <a:t> mesafe ölçümü kullanılmaktadır.</a:t>
            </a:r>
          </a:p>
        </p:txBody>
      </p:sp>
      <p:pic>
        <p:nvPicPr>
          <p:cNvPr id="5" name="Resim 4">
            <a:extLst>
              <a:ext uri="{FF2B5EF4-FFF2-40B4-BE49-F238E27FC236}">
                <a16:creationId xmlns:a16="http://schemas.microsoft.com/office/drawing/2014/main" id="{4668808F-FAD1-DB93-C8C9-DE015E634BE0}"/>
              </a:ext>
            </a:extLst>
          </p:cNvPr>
          <p:cNvPicPr>
            <a:picLocks noChangeAspect="1"/>
          </p:cNvPicPr>
          <p:nvPr/>
        </p:nvPicPr>
        <p:blipFill>
          <a:blip r:embed="rId2"/>
          <a:stretch>
            <a:fillRect/>
          </a:stretch>
        </p:blipFill>
        <p:spPr>
          <a:xfrm>
            <a:off x="7329681" y="1148268"/>
            <a:ext cx="3914775" cy="1514475"/>
          </a:xfrm>
          <a:prstGeom prst="rect">
            <a:avLst/>
          </a:prstGeom>
        </p:spPr>
      </p:pic>
      <p:sp>
        <p:nvSpPr>
          <p:cNvPr id="7" name="Metin kutusu 6">
            <a:extLst>
              <a:ext uri="{FF2B5EF4-FFF2-40B4-BE49-F238E27FC236}">
                <a16:creationId xmlns:a16="http://schemas.microsoft.com/office/drawing/2014/main" id="{07FB546F-1BA3-EEFF-4F04-A044ED129887}"/>
              </a:ext>
            </a:extLst>
          </p:cNvPr>
          <p:cNvSpPr txBox="1"/>
          <p:nvPr/>
        </p:nvSpPr>
        <p:spPr>
          <a:xfrm>
            <a:off x="1382145" y="3890665"/>
            <a:ext cx="9427709" cy="2585323"/>
          </a:xfrm>
          <a:prstGeom prst="rect">
            <a:avLst/>
          </a:prstGeom>
          <a:noFill/>
        </p:spPr>
        <p:txBody>
          <a:bodyPr wrap="square">
            <a:spAutoFit/>
          </a:bodyPr>
          <a:lstStyle/>
          <a:p>
            <a:r>
              <a:rPr lang="tr-TR" dirty="0"/>
              <a:t>Görüntü ön işleme, nesne bulma ve özellik çıkartımı ile elde edilmiş olan nesnelerin, piksel olarak hesaplanmış olan alan verileri kullanılarak bilgi </a:t>
            </a:r>
            <a:r>
              <a:rPr lang="tr-TR" dirty="0" err="1"/>
              <a:t>veritabanı</a:t>
            </a:r>
            <a:r>
              <a:rPr lang="tr-TR" dirty="0"/>
              <a:t> oluşturulmaktadır. Bilgi </a:t>
            </a:r>
            <a:r>
              <a:rPr lang="tr-TR" dirty="0" err="1"/>
              <a:t>veritabanında</a:t>
            </a:r>
            <a:r>
              <a:rPr lang="tr-TR" dirty="0"/>
              <a:t> toplanmış olan veriler K-</a:t>
            </a:r>
            <a:r>
              <a:rPr lang="tr-TR" dirty="0" err="1"/>
              <a:t>means</a:t>
            </a:r>
            <a:r>
              <a:rPr lang="tr-TR" dirty="0"/>
              <a:t>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a:t>
            </a:r>
            <a:r>
              <a:rPr lang="tr-TR" dirty="0" err="1"/>
              <a:t>Euclidean</a:t>
            </a:r>
            <a:r>
              <a:rPr lang="tr-TR" dirty="0"/>
              <a:t> yöntemi kullanılarak bulunmaktadır. Hesaplanan </a:t>
            </a:r>
            <a:r>
              <a:rPr lang="tr-TR" dirty="0" err="1"/>
              <a:t>Euclidean</a:t>
            </a:r>
            <a:r>
              <a:rPr lang="tr-TR" dirty="0"/>
              <a:t> uzaklıkları arasında en düşük olan değer hangi kümeye aitse, nesne o kümeye yerleştirilmektedir.</a:t>
            </a:r>
          </a:p>
        </p:txBody>
      </p:sp>
    </p:spTree>
    <p:extLst>
      <p:ext uri="{BB962C8B-B14F-4D97-AF65-F5344CB8AC3E}">
        <p14:creationId xmlns:p14="http://schemas.microsoft.com/office/powerpoint/2010/main" val="3630773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2650</Words>
  <Application>Microsoft Office PowerPoint</Application>
  <PresentationFormat>Geniş ekran</PresentationFormat>
  <Paragraphs>38</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Century Gothic</vt:lpstr>
      <vt:lpstr>Wingdings 3</vt:lpstr>
      <vt:lpstr>İyon</vt:lpstr>
      <vt:lpstr>Görüntü işleme teknikleri ve kümeleme yöntemleri kullanılarak fındık meyvesinin tespit ve sınıflandırılması Serdar Solak , Umut Altınışık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 Serdar Solak , Umut Altınışık</dc:title>
  <dc:creator>Mehmet Bal</dc:creator>
  <cp:lastModifiedBy>Mehmet Bal</cp:lastModifiedBy>
  <cp:revision>1</cp:revision>
  <dcterms:created xsi:type="dcterms:W3CDTF">2022-12-10T11:12:34Z</dcterms:created>
  <dcterms:modified xsi:type="dcterms:W3CDTF">2022-12-10T12:14:23Z</dcterms:modified>
</cp:coreProperties>
</file>