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sldIdLst>
    <p:sldId id="258" r:id="rId2"/>
    <p:sldId id="259" r:id="rId3"/>
    <p:sldId id="262" r:id="rId4"/>
    <p:sldId id="263" r:id="rId5"/>
    <p:sldId id="260" r:id="rId6"/>
    <p:sldId id="261"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eu Nguyen" userId="aa3df054abcb6d85" providerId="LiveId" clId="{3704774E-DC3E-4467-B387-F4FBF66F5BE5}"/>
    <pc:docChg chg="delSld">
      <pc:chgData name="Hieu Nguyen" userId="aa3df054abcb6d85" providerId="LiveId" clId="{3704774E-DC3E-4467-B387-F4FBF66F5BE5}" dt="2024-03-10T15:28:33.348" v="0" actId="2696"/>
      <pc:docMkLst>
        <pc:docMk/>
      </pc:docMkLst>
      <pc:sldChg chg="del">
        <pc:chgData name="Hieu Nguyen" userId="aa3df054abcb6d85" providerId="LiveId" clId="{3704774E-DC3E-4467-B387-F4FBF66F5BE5}" dt="2024-03-10T15:28:33.348" v="0" actId="2696"/>
        <pc:sldMkLst>
          <pc:docMk/>
          <pc:sldMk cId="2962015052"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0C32EC-43BA-4849-8613-7FA41F3C7598}" type="datetimeFigureOut">
              <a:rPr lang="en-US" smtClean="0"/>
              <a:t>3/10/2024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4E3FFF10-1975-4CC4-890C-A59DF8314656}" type="slidenum">
              <a:rPr lang="en-US" smtClean="0"/>
              <a:t>‹#›</a:t>
            </a:fld>
            <a:endParaRPr lang="en-US"/>
          </a:p>
        </p:txBody>
      </p:sp>
    </p:spTree>
    <p:extLst>
      <p:ext uri="{BB962C8B-B14F-4D97-AF65-F5344CB8AC3E}">
        <p14:creationId xmlns:p14="http://schemas.microsoft.com/office/powerpoint/2010/main" val="75803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0C32EC-43BA-4849-8613-7FA41F3C7598}"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FFF10-1975-4CC4-890C-A59DF8314656}" type="slidenum">
              <a:rPr lang="en-US" smtClean="0"/>
              <a:t>‹#›</a:t>
            </a:fld>
            <a:endParaRPr lang="en-US"/>
          </a:p>
        </p:txBody>
      </p:sp>
    </p:spTree>
    <p:extLst>
      <p:ext uri="{BB962C8B-B14F-4D97-AF65-F5344CB8AC3E}">
        <p14:creationId xmlns:p14="http://schemas.microsoft.com/office/powerpoint/2010/main" val="2493788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0C32EC-43BA-4849-8613-7FA41F3C7598}"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FFF10-1975-4CC4-890C-A59DF8314656}" type="slidenum">
              <a:rPr lang="en-US" smtClean="0"/>
              <a:t>‹#›</a:t>
            </a:fld>
            <a:endParaRPr lang="en-US"/>
          </a:p>
        </p:txBody>
      </p:sp>
    </p:spTree>
    <p:extLst>
      <p:ext uri="{BB962C8B-B14F-4D97-AF65-F5344CB8AC3E}">
        <p14:creationId xmlns:p14="http://schemas.microsoft.com/office/powerpoint/2010/main" val="513382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0C32EC-43BA-4849-8613-7FA41F3C7598}"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FFF10-1975-4CC4-890C-A59DF8314656}" type="slidenum">
              <a:rPr lang="en-US" smtClean="0"/>
              <a:t>‹#›</a:t>
            </a:fld>
            <a:endParaRPr lang="en-US"/>
          </a:p>
        </p:txBody>
      </p:sp>
    </p:spTree>
    <p:extLst>
      <p:ext uri="{BB962C8B-B14F-4D97-AF65-F5344CB8AC3E}">
        <p14:creationId xmlns:p14="http://schemas.microsoft.com/office/powerpoint/2010/main" val="2723429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0C32EC-43BA-4849-8613-7FA41F3C7598}"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FFF10-1975-4CC4-890C-A59DF8314656}" type="slidenum">
              <a:rPr lang="en-US" smtClean="0"/>
              <a:t>‹#›</a:t>
            </a:fld>
            <a:endParaRPr lang="en-US"/>
          </a:p>
        </p:txBody>
      </p:sp>
    </p:spTree>
    <p:extLst>
      <p:ext uri="{BB962C8B-B14F-4D97-AF65-F5344CB8AC3E}">
        <p14:creationId xmlns:p14="http://schemas.microsoft.com/office/powerpoint/2010/main" val="1123269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0C32EC-43BA-4849-8613-7FA41F3C7598}"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FFF10-1975-4CC4-890C-A59DF8314656}" type="slidenum">
              <a:rPr lang="en-US" smtClean="0"/>
              <a:t>‹#›</a:t>
            </a:fld>
            <a:endParaRPr lang="en-US"/>
          </a:p>
        </p:txBody>
      </p:sp>
    </p:spTree>
    <p:extLst>
      <p:ext uri="{BB962C8B-B14F-4D97-AF65-F5344CB8AC3E}">
        <p14:creationId xmlns:p14="http://schemas.microsoft.com/office/powerpoint/2010/main" val="2245117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0C32EC-43BA-4849-8613-7FA41F3C7598}"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FFF10-1975-4CC4-890C-A59DF8314656}" type="slidenum">
              <a:rPr lang="en-US" smtClean="0"/>
              <a:t>‹#›</a:t>
            </a:fld>
            <a:endParaRPr lang="en-US"/>
          </a:p>
        </p:txBody>
      </p:sp>
    </p:spTree>
    <p:extLst>
      <p:ext uri="{BB962C8B-B14F-4D97-AF65-F5344CB8AC3E}">
        <p14:creationId xmlns:p14="http://schemas.microsoft.com/office/powerpoint/2010/main" val="3796670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0C32EC-43BA-4849-8613-7FA41F3C7598}"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FFF10-1975-4CC4-890C-A59DF8314656}" type="slidenum">
              <a:rPr lang="en-US" smtClean="0"/>
              <a:t>‹#›</a:t>
            </a:fld>
            <a:endParaRPr lang="en-US"/>
          </a:p>
        </p:txBody>
      </p:sp>
    </p:spTree>
    <p:extLst>
      <p:ext uri="{BB962C8B-B14F-4D97-AF65-F5344CB8AC3E}">
        <p14:creationId xmlns:p14="http://schemas.microsoft.com/office/powerpoint/2010/main" val="573383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0C32EC-43BA-4849-8613-7FA41F3C7598}"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FFF10-1975-4CC4-890C-A59DF8314656}" type="slidenum">
              <a:rPr lang="en-US" smtClean="0"/>
              <a:t>‹#›</a:t>
            </a:fld>
            <a:endParaRPr lang="en-US"/>
          </a:p>
        </p:txBody>
      </p:sp>
    </p:spTree>
    <p:extLst>
      <p:ext uri="{BB962C8B-B14F-4D97-AF65-F5344CB8AC3E}">
        <p14:creationId xmlns:p14="http://schemas.microsoft.com/office/powerpoint/2010/main" val="2908832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0C32EC-43BA-4849-8613-7FA41F3C7598}"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4E3FFF10-1975-4CC4-890C-A59DF8314656}" type="slidenum">
              <a:rPr lang="en-US" smtClean="0"/>
              <a:t>‹#›</a:t>
            </a:fld>
            <a:endParaRPr lang="en-US"/>
          </a:p>
        </p:txBody>
      </p:sp>
    </p:spTree>
    <p:extLst>
      <p:ext uri="{BB962C8B-B14F-4D97-AF65-F5344CB8AC3E}">
        <p14:creationId xmlns:p14="http://schemas.microsoft.com/office/powerpoint/2010/main" val="10883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0C32EC-43BA-4849-8613-7FA41F3C7598}"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FFF10-1975-4CC4-890C-A59DF8314656}" type="slidenum">
              <a:rPr lang="en-US" smtClean="0"/>
              <a:t>‹#›</a:t>
            </a:fld>
            <a:endParaRPr lang="en-US"/>
          </a:p>
        </p:txBody>
      </p:sp>
    </p:spTree>
    <p:extLst>
      <p:ext uri="{BB962C8B-B14F-4D97-AF65-F5344CB8AC3E}">
        <p14:creationId xmlns:p14="http://schemas.microsoft.com/office/powerpoint/2010/main" val="1034594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0C32EC-43BA-4849-8613-7FA41F3C7598}"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FFF10-1975-4CC4-890C-A59DF8314656}" type="slidenum">
              <a:rPr lang="en-US" smtClean="0"/>
              <a:t>‹#›</a:t>
            </a:fld>
            <a:endParaRPr lang="en-US"/>
          </a:p>
        </p:txBody>
      </p:sp>
    </p:spTree>
    <p:extLst>
      <p:ext uri="{BB962C8B-B14F-4D97-AF65-F5344CB8AC3E}">
        <p14:creationId xmlns:p14="http://schemas.microsoft.com/office/powerpoint/2010/main" val="4090841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0C32EC-43BA-4849-8613-7FA41F3C7598}" type="datetimeFigureOut">
              <a:rPr lang="en-US" smtClean="0"/>
              <a:t>3/10/2024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FFF10-1975-4CC4-890C-A59DF8314656}" type="slidenum">
              <a:rPr lang="en-US" smtClean="0"/>
              <a:t>‹#›</a:t>
            </a:fld>
            <a:endParaRPr lang="en-US"/>
          </a:p>
        </p:txBody>
      </p:sp>
    </p:spTree>
    <p:extLst>
      <p:ext uri="{BB962C8B-B14F-4D97-AF65-F5344CB8AC3E}">
        <p14:creationId xmlns:p14="http://schemas.microsoft.com/office/powerpoint/2010/main" val="2710626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0C32EC-43BA-4849-8613-7FA41F3C7598}" type="datetimeFigureOut">
              <a:rPr lang="en-US" smtClean="0"/>
              <a:t>3/10/2024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FFF10-1975-4CC4-890C-A59DF8314656}" type="slidenum">
              <a:rPr lang="en-US" smtClean="0"/>
              <a:t>‹#›</a:t>
            </a:fld>
            <a:endParaRPr lang="en-US"/>
          </a:p>
        </p:txBody>
      </p:sp>
    </p:spTree>
    <p:extLst>
      <p:ext uri="{BB962C8B-B14F-4D97-AF65-F5344CB8AC3E}">
        <p14:creationId xmlns:p14="http://schemas.microsoft.com/office/powerpoint/2010/main" val="4140005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0C32EC-43BA-4849-8613-7FA41F3C7598}" type="datetimeFigureOut">
              <a:rPr lang="en-US" smtClean="0"/>
              <a:t>3/10/2024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FFF10-1975-4CC4-890C-A59DF8314656}" type="slidenum">
              <a:rPr lang="en-US" smtClean="0"/>
              <a:t>‹#›</a:t>
            </a:fld>
            <a:endParaRPr lang="en-US"/>
          </a:p>
        </p:txBody>
      </p:sp>
    </p:spTree>
    <p:extLst>
      <p:ext uri="{BB962C8B-B14F-4D97-AF65-F5344CB8AC3E}">
        <p14:creationId xmlns:p14="http://schemas.microsoft.com/office/powerpoint/2010/main" val="344489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0C32EC-43BA-4849-8613-7FA41F3C7598}"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FFF10-1975-4CC4-890C-A59DF8314656}" type="slidenum">
              <a:rPr lang="en-US" smtClean="0"/>
              <a:t>‹#›</a:t>
            </a:fld>
            <a:endParaRPr lang="en-US"/>
          </a:p>
        </p:txBody>
      </p:sp>
    </p:spTree>
    <p:extLst>
      <p:ext uri="{BB962C8B-B14F-4D97-AF65-F5344CB8AC3E}">
        <p14:creationId xmlns:p14="http://schemas.microsoft.com/office/powerpoint/2010/main" val="2274609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0C32EC-43BA-4849-8613-7FA41F3C7598}"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FFF10-1975-4CC4-890C-A59DF8314656}" type="slidenum">
              <a:rPr lang="en-US" smtClean="0"/>
              <a:t>‹#›</a:t>
            </a:fld>
            <a:endParaRPr lang="en-US"/>
          </a:p>
        </p:txBody>
      </p:sp>
    </p:spTree>
    <p:extLst>
      <p:ext uri="{BB962C8B-B14F-4D97-AF65-F5344CB8AC3E}">
        <p14:creationId xmlns:p14="http://schemas.microsoft.com/office/powerpoint/2010/main" val="4070453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0C32EC-43BA-4849-8613-7FA41F3C7598}" type="datetimeFigureOut">
              <a:rPr lang="en-US" smtClean="0"/>
              <a:t>3/10/2024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FF10-1975-4CC4-890C-A59DF8314656}" type="slidenum">
              <a:rPr lang="en-US" smtClean="0"/>
              <a:t>‹#›</a:t>
            </a:fld>
            <a:endParaRPr lang="en-US"/>
          </a:p>
        </p:txBody>
      </p:sp>
    </p:spTree>
    <p:extLst>
      <p:ext uri="{BB962C8B-B14F-4D97-AF65-F5344CB8AC3E}">
        <p14:creationId xmlns:p14="http://schemas.microsoft.com/office/powerpoint/2010/main" val="387397883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08B3-6198-D665-40AE-C772A4F65034}"/>
              </a:ext>
            </a:extLst>
          </p:cNvPr>
          <p:cNvSpPr>
            <a:spLocks noGrp="1"/>
          </p:cNvSpPr>
          <p:nvPr>
            <p:ph type="title"/>
          </p:nvPr>
        </p:nvSpPr>
        <p:spPr/>
        <p:txBody>
          <a:bodyPr/>
          <a:lstStyle/>
          <a:p>
            <a:r>
              <a:rPr lang="en-US" sz="6600" dirty="0"/>
              <a:t>TƯ DUY PHÂN TÍCH</a:t>
            </a:r>
            <a:br>
              <a:rPr lang="en-US" dirty="0"/>
            </a:br>
            <a:endParaRPr lang="en-US" dirty="0"/>
          </a:p>
        </p:txBody>
      </p:sp>
      <p:sp>
        <p:nvSpPr>
          <p:cNvPr id="3" name="Content Placeholder 2">
            <a:extLst>
              <a:ext uri="{FF2B5EF4-FFF2-40B4-BE49-F238E27FC236}">
                <a16:creationId xmlns:a16="http://schemas.microsoft.com/office/drawing/2014/main" id="{60AD23DF-DE36-3D45-BA93-F81C75CBBF4D}"/>
              </a:ext>
            </a:extLst>
          </p:cNvPr>
          <p:cNvSpPr>
            <a:spLocks noGrp="1"/>
          </p:cNvSpPr>
          <p:nvPr>
            <p:ph idx="1"/>
          </p:nvPr>
        </p:nvSpPr>
        <p:spPr/>
        <p:txBody>
          <a:bodyPr/>
          <a:lstStyle/>
          <a:p>
            <a:pPr algn="ctr"/>
            <a:r>
              <a:rPr lang="en-US" dirty="0">
                <a:latin typeface="Times New Roman" panose="02020603050405020304" pitchFamily="18" charset="0"/>
                <a:cs typeface="Times New Roman" panose="02020603050405020304" pitchFamily="18" charset="0"/>
              </a:rPr>
              <a:t>NGUYỄN MINH HIẾU</a:t>
            </a:r>
          </a:p>
          <a:p>
            <a:pPr algn="ctr"/>
            <a:r>
              <a:rPr lang="en-US" dirty="0">
                <a:latin typeface="Times New Roman" panose="02020603050405020304" pitchFamily="18" charset="0"/>
                <a:cs typeface="Times New Roman" panose="02020603050405020304" pitchFamily="18" charset="0"/>
              </a:rPr>
              <a:t>MSSV:20233397</a:t>
            </a:r>
          </a:p>
        </p:txBody>
      </p:sp>
    </p:spTree>
    <p:extLst>
      <p:ext uri="{BB962C8B-B14F-4D97-AF65-F5344CB8AC3E}">
        <p14:creationId xmlns:p14="http://schemas.microsoft.com/office/powerpoint/2010/main" val="3139201881"/>
      </p:ext>
    </p:extLst>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F837-9095-16D5-D87F-4C610E23E181}"/>
              </a:ext>
            </a:extLst>
          </p:cNvPr>
          <p:cNvSpPr>
            <a:spLocks noGrp="1"/>
          </p:cNvSpPr>
          <p:nvPr>
            <p:ph type="title"/>
          </p:nvPr>
        </p:nvSpPr>
        <p:spPr/>
        <p:txBody>
          <a:bodyPr>
            <a:normAutofit fontScale="90000"/>
          </a:bodyPr>
          <a:lstStyle/>
          <a:p>
            <a:pPr algn="l"/>
            <a:r>
              <a:rPr lang="vi-VN" b="1" i="0" dirty="0">
                <a:solidFill>
                  <a:srgbClr val="333333"/>
                </a:solidFill>
                <a:effectLst/>
                <a:latin typeface="fontSfReg"/>
              </a:rPr>
              <a:t>5.</a:t>
            </a:r>
            <a:r>
              <a:rPr lang="en-US" b="1" i="0" dirty="0">
                <a:solidFill>
                  <a:srgbClr val="333333"/>
                </a:solidFill>
                <a:effectLst/>
                <a:latin typeface="fontSfReg"/>
              </a:rPr>
              <a:t>C</a:t>
            </a:r>
            <a:r>
              <a:rPr lang="vi-VN" b="1" i="0" dirty="0">
                <a:solidFill>
                  <a:srgbClr val="333333"/>
                </a:solidFill>
                <a:effectLst/>
                <a:latin typeface="fontSfReg"/>
              </a:rPr>
              <a:t>ách để cải thiện kỹ năng tư duy phân tích là gì?</a:t>
            </a:r>
            <a:br>
              <a:rPr lang="vi-VN" b="0" i="0" dirty="0">
                <a:solidFill>
                  <a:srgbClr val="333333"/>
                </a:solidFill>
                <a:effectLst/>
                <a:latin typeface="fontSfReg"/>
              </a:rPr>
            </a:br>
            <a:endParaRPr lang="en-US" dirty="0"/>
          </a:p>
        </p:txBody>
      </p:sp>
      <p:pic>
        <p:nvPicPr>
          <p:cNvPr id="3074" name="Picture 2" descr="Cải thiện kỹ năng tư duy phân tích">
            <a:extLst>
              <a:ext uri="{FF2B5EF4-FFF2-40B4-BE49-F238E27FC236}">
                <a16:creationId xmlns:a16="http://schemas.microsoft.com/office/drawing/2014/main" id="{842636F9-7E8A-D61C-4D78-111C1EE607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4269" y="1659293"/>
            <a:ext cx="8602081" cy="4602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247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B8A57-1D9B-2464-8479-E0570999CF61}"/>
              </a:ext>
            </a:extLst>
          </p:cNvPr>
          <p:cNvSpPr>
            <a:spLocks noGrp="1"/>
          </p:cNvSpPr>
          <p:nvPr>
            <p:ph type="title"/>
          </p:nvPr>
        </p:nvSpPr>
        <p:spPr/>
        <p:txBody>
          <a:bodyPr/>
          <a:lstStyle/>
          <a:p>
            <a:pPr algn="l"/>
            <a:r>
              <a:rPr lang="en-US" b="1" i="0" dirty="0">
                <a:solidFill>
                  <a:srgbClr val="333333"/>
                </a:solidFill>
                <a:effectLst/>
                <a:latin typeface="fontSfReg"/>
              </a:rPr>
              <a:t>5.1 </a:t>
            </a:r>
            <a:r>
              <a:rPr lang="en-US" b="1" i="0" dirty="0" err="1">
                <a:solidFill>
                  <a:srgbClr val="333333"/>
                </a:solidFill>
                <a:effectLst/>
                <a:latin typeface="fontSfReg"/>
              </a:rPr>
              <a:t>Cách</a:t>
            </a:r>
            <a:r>
              <a:rPr lang="en-US" b="1" i="0" dirty="0">
                <a:solidFill>
                  <a:srgbClr val="333333"/>
                </a:solidFill>
                <a:effectLst/>
                <a:latin typeface="fontSfReg"/>
              </a:rPr>
              <a:t> </a:t>
            </a:r>
            <a:r>
              <a:rPr lang="en-US" b="1" i="0" dirty="0" err="1">
                <a:solidFill>
                  <a:srgbClr val="333333"/>
                </a:solidFill>
                <a:effectLst/>
                <a:latin typeface="fontSfReg"/>
              </a:rPr>
              <a:t>một</a:t>
            </a:r>
            <a:r>
              <a:rPr lang="en-US" b="1" i="0" dirty="0">
                <a:solidFill>
                  <a:srgbClr val="333333"/>
                </a:solidFill>
                <a:effectLst/>
                <a:latin typeface="fontSfReg"/>
              </a:rPr>
              <a:t>: Quan </a:t>
            </a:r>
            <a:r>
              <a:rPr lang="en-US" b="1" i="0" dirty="0" err="1">
                <a:solidFill>
                  <a:srgbClr val="333333"/>
                </a:solidFill>
                <a:effectLst/>
                <a:latin typeface="fontSfReg"/>
              </a:rPr>
              <a:t>sát</a:t>
            </a:r>
            <a:br>
              <a:rPr lang="en-US" b="0" i="0" dirty="0">
                <a:solidFill>
                  <a:srgbClr val="333333"/>
                </a:solidFill>
                <a:effectLst/>
                <a:latin typeface="fontSfReg"/>
              </a:rPr>
            </a:br>
            <a:endParaRPr lang="en-US" dirty="0"/>
          </a:p>
        </p:txBody>
      </p:sp>
      <p:sp>
        <p:nvSpPr>
          <p:cNvPr id="3" name="Content Placeholder 2">
            <a:extLst>
              <a:ext uri="{FF2B5EF4-FFF2-40B4-BE49-F238E27FC236}">
                <a16:creationId xmlns:a16="http://schemas.microsoft.com/office/drawing/2014/main" id="{6729EBC3-3DC0-275B-7BE2-14929458EF81}"/>
              </a:ext>
            </a:extLst>
          </p:cNvPr>
          <p:cNvSpPr>
            <a:spLocks noGrp="1"/>
          </p:cNvSpPr>
          <p:nvPr>
            <p:ph idx="1"/>
          </p:nvPr>
        </p:nvSpPr>
        <p:spPr>
          <a:xfrm>
            <a:off x="1484310" y="1435359"/>
            <a:ext cx="4132719" cy="3127310"/>
          </a:xfrm>
        </p:spPr>
        <p:txBody>
          <a:bodyPr/>
          <a:lstStyle/>
          <a:p>
            <a:r>
              <a:rPr lang="vi-VN" b="0" i="0" dirty="0">
                <a:solidFill>
                  <a:srgbClr val="333333"/>
                </a:solidFill>
                <a:effectLst/>
                <a:latin typeface="fontSfReg"/>
              </a:rPr>
              <a:t>Hãy quan sát những người, sự vật xung quanh bằng các giác quan để cảm nhận vấn đề đang xảy ra.</a:t>
            </a:r>
            <a:endParaRPr lang="en-US" dirty="0"/>
          </a:p>
        </p:txBody>
      </p:sp>
      <p:pic>
        <p:nvPicPr>
          <p:cNvPr id="5122" name="Picture 2" descr="TẦM QUAN TRỌNG CỦA KỸ NĂNG QUAN SÁT TRONG VIỆC QUẢN LÝ VÀ LÃNH ĐẠO – EDUTab  Academy">
            <a:extLst>
              <a:ext uri="{FF2B5EF4-FFF2-40B4-BE49-F238E27FC236}">
                <a16:creationId xmlns:a16="http://schemas.microsoft.com/office/drawing/2014/main" id="{006886EE-DABA-9A66-7CEB-C1F92B156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529" y="2601686"/>
            <a:ext cx="6384471" cy="4256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5501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C4EA-62DA-B0AC-9A86-E59AF65F4DCE}"/>
              </a:ext>
            </a:extLst>
          </p:cNvPr>
          <p:cNvSpPr>
            <a:spLocks noGrp="1"/>
          </p:cNvSpPr>
          <p:nvPr>
            <p:ph type="title"/>
          </p:nvPr>
        </p:nvSpPr>
        <p:spPr/>
        <p:txBody>
          <a:bodyPr/>
          <a:lstStyle/>
          <a:p>
            <a:pPr algn="l"/>
            <a:r>
              <a:rPr lang="en-US" b="1" i="0" dirty="0">
                <a:solidFill>
                  <a:srgbClr val="333333"/>
                </a:solidFill>
                <a:effectLst/>
                <a:latin typeface="fontSfReg"/>
              </a:rPr>
              <a:t>5.2 </a:t>
            </a:r>
            <a:r>
              <a:rPr lang="en-US" b="1" i="0" dirty="0" err="1">
                <a:solidFill>
                  <a:srgbClr val="333333"/>
                </a:solidFill>
                <a:effectLst/>
                <a:latin typeface="fontSfReg"/>
              </a:rPr>
              <a:t>Cách</a:t>
            </a:r>
            <a:r>
              <a:rPr lang="en-US" b="1" i="0" dirty="0">
                <a:solidFill>
                  <a:srgbClr val="333333"/>
                </a:solidFill>
                <a:effectLst/>
                <a:latin typeface="fontSfReg"/>
              </a:rPr>
              <a:t> </a:t>
            </a:r>
            <a:r>
              <a:rPr lang="en-US" b="1" i="0" dirty="0" err="1">
                <a:solidFill>
                  <a:srgbClr val="333333"/>
                </a:solidFill>
                <a:effectLst/>
                <a:latin typeface="fontSfReg"/>
              </a:rPr>
              <a:t>hai</a:t>
            </a:r>
            <a:r>
              <a:rPr lang="en-US" b="1" i="0" dirty="0">
                <a:solidFill>
                  <a:srgbClr val="333333"/>
                </a:solidFill>
                <a:effectLst/>
                <a:latin typeface="fontSfReg"/>
              </a:rPr>
              <a:t>: </a:t>
            </a:r>
            <a:r>
              <a:rPr lang="en-US" b="1" i="0" dirty="0" err="1">
                <a:solidFill>
                  <a:srgbClr val="333333"/>
                </a:solidFill>
                <a:effectLst/>
                <a:latin typeface="fontSfReg"/>
              </a:rPr>
              <a:t>Đọc</a:t>
            </a:r>
            <a:r>
              <a:rPr lang="en-US" b="1" i="0" dirty="0">
                <a:solidFill>
                  <a:srgbClr val="333333"/>
                </a:solidFill>
                <a:effectLst/>
                <a:latin typeface="fontSfReg"/>
              </a:rPr>
              <a:t> </a:t>
            </a:r>
            <a:r>
              <a:rPr lang="en-US" b="1" i="0" dirty="0" err="1">
                <a:solidFill>
                  <a:srgbClr val="333333"/>
                </a:solidFill>
                <a:effectLst/>
                <a:latin typeface="fontSfReg"/>
              </a:rPr>
              <a:t>nhiều</a:t>
            </a:r>
            <a:r>
              <a:rPr lang="en-US" b="1" i="0" dirty="0">
                <a:solidFill>
                  <a:srgbClr val="333333"/>
                </a:solidFill>
                <a:effectLst/>
                <a:latin typeface="fontSfReg"/>
              </a:rPr>
              <a:t> </a:t>
            </a:r>
            <a:r>
              <a:rPr lang="en-US" b="1" i="0" dirty="0" err="1">
                <a:solidFill>
                  <a:srgbClr val="333333"/>
                </a:solidFill>
                <a:effectLst/>
                <a:latin typeface="fontSfReg"/>
              </a:rPr>
              <a:t>sách</a:t>
            </a:r>
            <a:br>
              <a:rPr lang="en-US" b="0" i="0" dirty="0">
                <a:solidFill>
                  <a:srgbClr val="333333"/>
                </a:solidFill>
                <a:effectLst/>
                <a:latin typeface="fontSfReg"/>
              </a:rPr>
            </a:br>
            <a:endParaRPr lang="en-US" dirty="0"/>
          </a:p>
        </p:txBody>
      </p:sp>
      <p:sp>
        <p:nvSpPr>
          <p:cNvPr id="3" name="Content Placeholder 2">
            <a:extLst>
              <a:ext uri="{FF2B5EF4-FFF2-40B4-BE49-F238E27FC236}">
                <a16:creationId xmlns:a16="http://schemas.microsoft.com/office/drawing/2014/main" id="{B4E0E2B1-DD73-7FDA-63DF-21FD790C89CC}"/>
              </a:ext>
            </a:extLst>
          </p:cNvPr>
          <p:cNvSpPr>
            <a:spLocks noGrp="1"/>
          </p:cNvSpPr>
          <p:nvPr>
            <p:ph idx="1"/>
          </p:nvPr>
        </p:nvSpPr>
        <p:spPr>
          <a:xfrm>
            <a:off x="1484311" y="2666999"/>
            <a:ext cx="3908784" cy="3124201"/>
          </a:xfrm>
        </p:spPr>
        <p:txBody>
          <a:bodyPr/>
          <a:lstStyle/>
          <a:p>
            <a:r>
              <a:rPr lang="vi-VN" b="0" i="0" dirty="0">
                <a:solidFill>
                  <a:srgbClr val="333333"/>
                </a:solidFill>
                <a:effectLst/>
                <a:latin typeface="fontSfReg"/>
              </a:rPr>
              <a:t>Để cải thiện khả năng tư duy của chính mình, bạn phải luôn vận động đầu óc, tâm trí của mình và đọc sách là một phương pháp tốt nhất.</a:t>
            </a:r>
            <a:endParaRPr lang="en-US" dirty="0"/>
          </a:p>
        </p:txBody>
      </p:sp>
      <p:pic>
        <p:nvPicPr>
          <p:cNvPr id="6146" name="Picture 2" descr="Hướng Dẫn Kĩ Năng Đọc Sách Hiệu Quả Cực Nhanh - YBOX">
            <a:extLst>
              <a:ext uri="{FF2B5EF4-FFF2-40B4-BE49-F238E27FC236}">
                <a16:creationId xmlns:a16="http://schemas.microsoft.com/office/drawing/2014/main" id="{90290F13-0014-D595-F1BF-5890967B83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9051" y="2906154"/>
            <a:ext cx="6942949" cy="3967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8200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BF8E7-B479-570F-6363-3B8C09E069C8}"/>
              </a:ext>
            </a:extLst>
          </p:cNvPr>
          <p:cNvSpPr>
            <a:spLocks noGrp="1"/>
          </p:cNvSpPr>
          <p:nvPr>
            <p:ph type="title"/>
          </p:nvPr>
        </p:nvSpPr>
        <p:spPr/>
        <p:txBody>
          <a:bodyPr>
            <a:normAutofit fontScale="90000"/>
          </a:bodyPr>
          <a:lstStyle/>
          <a:p>
            <a:pPr algn="l"/>
            <a:r>
              <a:rPr lang="vi-VN" b="1" i="0" dirty="0">
                <a:solidFill>
                  <a:srgbClr val="333333"/>
                </a:solidFill>
                <a:effectLst/>
                <a:latin typeface="fontSfReg"/>
              </a:rPr>
              <a:t>5.3 Cách ba: Biết được cách mà một sự vật và hiện tượng hoạt động</a:t>
            </a:r>
            <a:br>
              <a:rPr lang="vi-VN" b="0" i="0" dirty="0">
                <a:solidFill>
                  <a:srgbClr val="333333"/>
                </a:solidFill>
                <a:effectLst/>
                <a:latin typeface="fontSfReg"/>
              </a:rPr>
            </a:br>
            <a:endParaRPr lang="en-US" dirty="0"/>
          </a:p>
        </p:txBody>
      </p:sp>
      <p:sp>
        <p:nvSpPr>
          <p:cNvPr id="3" name="Content Placeholder 2">
            <a:extLst>
              <a:ext uri="{FF2B5EF4-FFF2-40B4-BE49-F238E27FC236}">
                <a16:creationId xmlns:a16="http://schemas.microsoft.com/office/drawing/2014/main" id="{2FC99CA6-232C-776B-D132-E489590D4CB6}"/>
              </a:ext>
            </a:extLst>
          </p:cNvPr>
          <p:cNvSpPr>
            <a:spLocks noGrp="1"/>
          </p:cNvSpPr>
          <p:nvPr>
            <p:ph idx="1"/>
          </p:nvPr>
        </p:nvSpPr>
        <p:spPr>
          <a:xfrm>
            <a:off x="1484311" y="1155440"/>
            <a:ext cx="4611690" cy="3124201"/>
          </a:xfrm>
        </p:spPr>
        <p:txBody>
          <a:bodyPr/>
          <a:lstStyle/>
          <a:p>
            <a:r>
              <a:rPr lang="vi-VN" b="0" i="0" dirty="0">
                <a:solidFill>
                  <a:srgbClr val="333333"/>
                </a:solidFill>
                <a:effectLst/>
                <a:latin typeface="fontSfReg"/>
              </a:rPr>
              <a:t>Ngoài việc tập trung tìm ra giải pháp thì bạn cũng nên biết cách mà sự vật, hiện tượng xung quanh vận hành.</a:t>
            </a:r>
            <a:endParaRPr lang="en-US" dirty="0"/>
          </a:p>
        </p:txBody>
      </p:sp>
      <p:pic>
        <p:nvPicPr>
          <p:cNvPr id="7170" name="Picture 2" descr="Vận hành là gì? Các bước xây dựng quy trình vận hành cho doanh nghiệp -  GOACADEMY - HỌC VIỆN ĐÀO TẠO KỸ NĂNG BÁN HÀNG CHUYÊN NGHIỆP">
            <a:extLst>
              <a:ext uri="{FF2B5EF4-FFF2-40B4-BE49-F238E27FC236}">
                <a16:creationId xmlns:a16="http://schemas.microsoft.com/office/drawing/2014/main" id="{8BF64843-8D08-284D-5E6C-398BF12CFE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7649" y="2876598"/>
            <a:ext cx="6204351" cy="398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6880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DA60-1105-1945-E093-C73F900AD12A}"/>
              </a:ext>
            </a:extLst>
          </p:cNvPr>
          <p:cNvSpPr>
            <a:spLocks noGrp="1"/>
          </p:cNvSpPr>
          <p:nvPr>
            <p:ph type="title"/>
          </p:nvPr>
        </p:nvSpPr>
        <p:spPr/>
        <p:txBody>
          <a:bodyPr>
            <a:normAutofit fontScale="90000"/>
          </a:bodyPr>
          <a:lstStyle/>
          <a:p>
            <a:r>
              <a:rPr lang="vi-VN" b="1" i="0" dirty="0">
                <a:solidFill>
                  <a:srgbClr val="333333"/>
                </a:solidFill>
                <a:effectLst/>
                <a:latin typeface="fontSfReg"/>
              </a:rPr>
              <a:t>5.4 Cách bốn: Đ</a:t>
            </a:r>
            <a:r>
              <a:rPr lang="en-US" b="1" i="0" dirty="0" err="1">
                <a:solidFill>
                  <a:srgbClr val="333333"/>
                </a:solidFill>
                <a:effectLst/>
                <a:latin typeface="fontSfReg"/>
              </a:rPr>
              <a:t>ặt</a:t>
            </a:r>
            <a:r>
              <a:rPr lang="vi-VN" b="1" i="0" dirty="0">
                <a:solidFill>
                  <a:srgbClr val="333333"/>
                </a:solidFill>
                <a:effectLst/>
                <a:latin typeface="fontSfReg"/>
              </a:rPr>
              <a:t> câu hỏi xung quanh hiện tượng</a:t>
            </a:r>
            <a:br>
              <a:rPr lang="vi-VN" b="0" i="0" dirty="0">
                <a:solidFill>
                  <a:srgbClr val="333333"/>
                </a:solidFill>
                <a:effectLst/>
                <a:latin typeface="fontSfReg"/>
              </a:rPr>
            </a:br>
            <a:endParaRPr lang="en-US" dirty="0"/>
          </a:p>
        </p:txBody>
      </p:sp>
      <p:sp>
        <p:nvSpPr>
          <p:cNvPr id="3" name="Content Placeholder 2">
            <a:extLst>
              <a:ext uri="{FF2B5EF4-FFF2-40B4-BE49-F238E27FC236}">
                <a16:creationId xmlns:a16="http://schemas.microsoft.com/office/drawing/2014/main" id="{3E2C05B6-F1C5-75C8-4643-635B9E0199DB}"/>
              </a:ext>
            </a:extLst>
          </p:cNvPr>
          <p:cNvSpPr>
            <a:spLocks noGrp="1"/>
          </p:cNvSpPr>
          <p:nvPr>
            <p:ph idx="1"/>
          </p:nvPr>
        </p:nvSpPr>
        <p:spPr>
          <a:xfrm>
            <a:off x="1586948" y="876298"/>
            <a:ext cx="4795192" cy="4292861"/>
          </a:xfrm>
        </p:spPr>
        <p:txBody>
          <a:bodyPr/>
          <a:lstStyle/>
          <a:p>
            <a:r>
              <a:rPr lang="vi-VN" b="0" i="0" dirty="0">
                <a:solidFill>
                  <a:srgbClr val="333333"/>
                </a:solidFill>
                <a:effectLst/>
                <a:latin typeface="fontSfReg"/>
              </a:rPr>
              <a:t>Sự tò mò sẽ khiến đầu óc của chúng ta hoạt động và phát triển hơn, kích thích việc học hỏi tìm hiểu hơn.</a:t>
            </a:r>
            <a:endParaRPr lang="en-US" dirty="0"/>
          </a:p>
        </p:txBody>
      </p:sp>
      <p:pic>
        <p:nvPicPr>
          <p:cNvPr id="5" name="Picture 4">
            <a:extLst>
              <a:ext uri="{FF2B5EF4-FFF2-40B4-BE49-F238E27FC236}">
                <a16:creationId xmlns:a16="http://schemas.microsoft.com/office/drawing/2014/main" id="{D9015514-85E6-6D91-C6CB-AEAC8299EB63}"/>
              </a:ext>
            </a:extLst>
          </p:cNvPr>
          <p:cNvPicPr>
            <a:picLocks noChangeAspect="1"/>
          </p:cNvPicPr>
          <p:nvPr/>
        </p:nvPicPr>
        <p:blipFill>
          <a:blip r:embed="rId2"/>
          <a:stretch>
            <a:fillRect/>
          </a:stretch>
        </p:blipFill>
        <p:spPr>
          <a:xfrm>
            <a:off x="6313097" y="2303538"/>
            <a:ext cx="5878903" cy="4554462"/>
          </a:xfrm>
          <a:prstGeom prst="rect">
            <a:avLst/>
          </a:prstGeom>
        </p:spPr>
      </p:pic>
    </p:spTree>
    <p:extLst>
      <p:ext uri="{BB962C8B-B14F-4D97-AF65-F5344CB8AC3E}">
        <p14:creationId xmlns:p14="http://schemas.microsoft.com/office/powerpoint/2010/main" val="41415384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5547F-CE05-B8FD-99B1-E2A5ED4BA488}"/>
              </a:ext>
            </a:extLst>
          </p:cNvPr>
          <p:cNvSpPr>
            <a:spLocks noGrp="1"/>
          </p:cNvSpPr>
          <p:nvPr>
            <p:ph type="title"/>
          </p:nvPr>
        </p:nvSpPr>
        <p:spPr>
          <a:xfrm>
            <a:off x="1484311" y="685800"/>
            <a:ext cx="10018713" cy="3733802"/>
          </a:xfrm>
        </p:spPr>
        <p:txBody>
          <a:bodyPr>
            <a:normAutofit/>
          </a:bodyPr>
          <a:lstStyle/>
          <a:p>
            <a:r>
              <a:rPr lang="en-US" sz="6000" dirty="0"/>
              <a:t>Thanks for watching</a:t>
            </a:r>
          </a:p>
        </p:txBody>
      </p:sp>
      <p:sp>
        <p:nvSpPr>
          <p:cNvPr id="3" name="Content Placeholder 2">
            <a:extLst>
              <a:ext uri="{FF2B5EF4-FFF2-40B4-BE49-F238E27FC236}">
                <a16:creationId xmlns:a16="http://schemas.microsoft.com/office/drawing/2014/main" id="{9B35E8A3-07C0-AD9D-E1A3-0338A4D35142}"/>
              </a:ext>
            </a:extLst>
          </p:cNvPr>
          <p:cNvSpPr>
            <a:spLocks noGrp="1"/>
          </p:cNvSpPr>
          <p:nvPr>
            <p:ph idx="1"/>
          </p:nvPr>
        </p:nvSpPr>
        <p:spPr>
          <a:xfrm>
            <a:off x="1484310" y="4419602"/>
            <a:ext cx="10018713" cy="1371598"/>
          </a:xfrm>
        </p:spPr>
        <p:txBody>
          <a:bodyPr/>
          <a:lstStyle/>
          <a:p>
            <a:endParaRPr lang="en-US" dirty="0"/>
          </a:p>
        </p:txBody>
      </p:sp>
    </p:spTree>
    <p:extLst>
      <p:ext uri="{BB962C8B-B14F-4D97-AF65-F5344CB8AC3E}">
        <p14:creationId xmlns:p14="http://schemas.microsoft.com/office/powerpoint/2010/main" val="11382774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A0C75-27B9-9430-C0D9-EBDA6203DCA9}"/>
              </a:ext>
            </a:extLst>
          </p:cNvPr>
          <p:cNvSpPr>
            <a:spLocks noGrp="1"/>
          </p:cNvSpPr>
          <p:nvPr>
            <p:ph type="title"/>
          </p:nvPr>
        </p:nvSpPr>
        <p:spPr/>
        <p:txBody>
          <a:bodyPr/>
          <a:lstStyle/>
          <a:p>
            <a:endParaRPr lang="en-US" dirty="0"/>
          </a:p>
        </p:txBody>
      </p:sp>
      <p:pic>
        <p:nvPicPr>
          <p:cNvPr id="1030" name="Picture 6" descr="Bạn đã biết hết về tư duy phân tích chưa?">
            <a:extLst>
              <a:ext uri="{FF2B5EF4-FFF2-40B4-BE49-F238E27FC236}">
                <a16:creationId xmlns:a16="http://schemas.microsoft.com/office/drawing/2014/main" id="{3C435DF7-2C4D-8662-63CD-8E59A98181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4311" y="1057274"/>
            <a:ext cx="10450286" cy="4171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0147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7AB14-5282-276B-00EA-966395CDC32E}"/>
              </a:ext>
            </a:extLst>
          </p:cNvPr>
          <p:cNvSpPr>
            <a:spLocks noGrp="1"/>
          </p:cNvSpPr>
          <p:nvPr>
            <p:ph type="title"/>
          </p:nvPr>
        </p:nvSpPr>
        <p:spPr>
          <a:xfrm>
            <a:off x="1484310" y="648477"/>
            <a:ext cx="10018713" cy="1752599"/>
          </a:xfrm>
        </p:spPr>
        <p:txBody>
          <a:bodyPr/>
          <a:lstStyle/>
          <a:p>
            <a:pPr algn="l"/>
            <a:r>
              <a:rPr lang="vi-VN" b="1" i="0" dirty="0">
                <a:solidFill>
                  <a:srgbClr val="333333"/>
                </a:solidFill>
                <a:effectLst/>
                <a:latin typeface="fontSfReg"/>
              </a:rPr>
              <a:t>1. Định nghĩa tư duy là gì?</a:t>
            </a:r>
            <a:br>
              <a:rPr lang="vi-VN" b="0" i="0" dirty="0">
                <a:solidFill>
                  <a:srgbClr val="333333"/>
                </a:solidFill>
                <a:effectLst/>
                <a:latin typeface="fontSfReg"/>
              </a:rPr>
            </a:br>
            <a:endParaRPr lang="en-US" dirty="0"/>
          </a:p>
        </p:txBody>
      </p:sp>
      <p:sp>
        <p:nvSpPr>
          <p:cNvPr id="3" name="Content Placeholder 2">
            <a:extLst>
              <a:ext uri="{FF2B5EF4-FFF2-40B4-BE49-F238E27FC236}">
                <a16:creationId xmlns:a16="http://schemas.microsoft.com/office/drawing/2014/main" id="{6687FDFD-8603-3FBC-21EF-A6D94ECA98E3}"/>
              </a:ext>
            </a:extLst>
          </p:cNvPr>
          <p:cNvSpPr>
            <a:spLocks noGrp="1"/>
          </p:cNvSpPr>
          <p:nvPr>
            <p:ph idx="1"/>
          </p:nvPr>
        </p:nvSpPr>
        <p:spPr>
          <a:xfrm>
            <a:off x="1484310" y="2555031"/>
            <a:ext cx="4868865" cy="2595466"/>
          </a:xfrm>
        </p:spPr>
        <p:txBody>
          <a:bodyPr>
            <a:normAutofit fontScale="85000" lnSpcReduction="10000"/>
          </a:bodyPr>
          <a:lstStyle/>
          <a:p>
            <a:r>
              <a:rPr lang="vi-VN" b="0" i="0" dirty="0">
                <a:solidFill>
                  <a:srgbClr val="333333"/>
                </a:solidFill>
                <a:effectLst/>
                <a:latin typeface="fontSfReg"/>
              </a:rPr>
              <a:t>Tư duy là những từ ngữ chỉ hoạt động của tinh thần, đem lại cảm giác sửa đổi và cải tạo thế giới thông qua các hoạt động vật chất, làm cho con người có những nhận thức đúng đắn về sự vật xung quanh và cách con người phản ứng với chúng. Tư duy cũng là thước đo, phản ánh trình độ nhận thức của con người một cách khái quát, gián tiếp nhất.</a:t>
            </a:r>
            <a:endParaRPr lang="en-US" b="0" i="0" dirty="0">
              <a:solidFill>
                <a:srgbClr val="333333"/>
              </a:solidFill>
              <a:effectLst/>
              <a:latin typeface="fontSfReg"/>
            </a:endParaRPr>
          </a:p>
        </p:txBody>
      </p:sp>
      <p:pic>
        <p:nvPicPr>
          <p:cNvPr id="4098" name="Picture 2" descr="Hơn 118.500 Dấu Chấm Hỏi Hình Minh Họa ảnh, hình chụp &amp; hình ảnh trả phí  bản quyền một lần sẵn có - iStock">
            <a:extLst>
              <a:ext uri="{FF2B5EF4-FFF2-40B4-BE49-F238E27FC236}">
                <a16:creationId xmlns:a16="http://schemas.microsoft.com/office/drawing/2014/main" id="{483D119E-9DD0-A839-3243-E3E14E143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3613" y="1905813"/>
            <a:ext cx="5028387" cy="495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842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11596-37F6-3AD3-E2F7-A12DB391C7F6}"/>
              </a:ext>
            </a:extLst>
          </p:cNvPr>
          <p:cNvSpPr>
            <a:spLocks noGrp="1"/>
          </p:cNvSpPr>
          <p:nvPr>
            <p:ph type="title"/>
          </p:nvPr>
        </p:nvSpPr>
        <p:spPr>
          <a:xfrm>
            <a:off x="1568287" y="741783"/>
            <a:ext cx="10018713" cy="1752599"/>
          </a:xfrm>
        </p:spPr>
        <p:txBody>
          <a:bodyPr/>
          <a:lstStyle/>
          <a:p>
            <a:pPr algn="l"/>
            <a:r>
              <a:rPr lang="vi-VN" b="1" i="0" dirty="0">
                <a:solidFill>
                  <a:srgbClr val="333333"/>
                </a:solidFill>
                <a:effectLst/>
                <a:latin typeface="fontSfReg"/>
              </a:rPr>
              <a:t>2. Tư duy phân tích là gì?</a:t>
            </a:r>
            <a:br>
              <a:rPr lang="vi-VN" b="0" i="0" dirty="0">
                <a:solidFill>
                  <a:srgbClr val="333333"/>
                </a:solidFill>
                <a:effectLst/>
                <a:latin typeface="fontSfReg"/>
              </a:rPr>
            </a:br>
            <a:endParaRPr lang="en-US" dirty="0"/>
          </a:p>
        </p:txBody>
      </p:sp>
      <p:sp>
        <p:nvSpPr>
          <p:cNvPr id="3" name="Content Placeholder 2">
            <a:extLst>
              <a:ext uri="{FF2B5EF4-FFF2-40B4-BE49-F238E27FC236}">
                <a16:creationId xmlns:a16="http://schemas.microsoft.com/office/drawing/2014/main" id="{20FC7F6B-97FB-61EB-18B1-30CE70819F46}"/>
              </a:ext>
            </a:extLst>
          </p:cNvPr>
          <p:cNvSpPr>
            <a:spLocks noGrp="1"/>
          </p:cNvSpPr>
          <p:nvPr>
            <p:ph idx="1"/>
          </p:nvPr>
        </p:nvSpPr>
        <p:spPr>
          <a:xfrm>
            <a:off x="1484310" y="1704976"/>
            <a:ext cx="10018713" cy="2076450"/>
          </a:xfrm>
        </p:spPr>
        <p:txBody>
          <a:bodyPr/>
          <a:lstStyle/>
          <a:p>
            <a:r>
              <a:rPr lang="vi-VN" b="0" i="0" dirty="0">
                <a:solidFill>
                  <a:srgbClr val="333333"/>
                </a:solidFill>
                <a:effectLst/>
                <a:latin typeface="fontSfReg"/>
              </a:rPr>
              <a:t>Tư duy phân tích là khả năng tư duy về một đối tượng, sự vật, hiện tượng để tìm ra các thành phần tham gia vào đối tượng đó hay các mối liên kết, quan hệ để xác định các đặc điểm, tính chất, vai trò đặc trưng của đối tượng đó trong mối quan hệ với các đối tượng khác. </a:t>
            </a:r>
            <a:endParaRPr lang="en-US" dirty="0"/>
          </a:p>
        </p:txBody>
      </p:sp>
    </p:spTree>
    <p:extLst>
      <p:ext uri="{BB962C8B-B14F-4D97-AF65-F5344CB8AC3E}">
        <p14:creationId xmlns:p14="http://schemas.microsoft.com/office/powerpoint/2010/main" val="27459725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1B9F-2B3E-C15E-7A8B-95D2FC92DE00}"/>
              </a:ext>
            </a:extLst>
          </p:cNvPr>
          <p:cNvSpPr>
            <a:spLocks noGrp="1"/>
          </p:cNvSpPr>
          <p:nvPr>
            <p:ph type="title"/>
          </p:nvPr>
        </p:nvSpPr>
        <p:spPr/>
        <p:txBody>
          <a:bodyPr/>
          <a:lstStyle/>
          <a:p>
            <a:pPr algn="l"/>
            <a:r>
              <a:rPr lang="vi-VN" b="1" i="0" dirty="0">
                <a:solidFill>
                  <a:srgbClr val="333333"/>
                </a:solidFill>
                <a:effectLst/>
                <a:latin typeface="fontSfReg"/>
              </a:rPr>
              <a:t>3. Quá trình tư duy phân tích</a:t>
            </a:r>
            <a:br>
              <a:rPr lang="vi-VN" b="0" i="0" dirty="0">
                <a:solidFill>
                  <a:srgbClr val="333333"/>
                </a:solidFill>
                <a:effectLst/>
                <a:latin typeface="fontSfReg"/>
              </a:rPr>
            </a:br>
            <a:endParaRPr lang="en-US" dirty="0"/>
          </a:p>
        </p:txBody>
      </p:sp>
      <p:pic>
        <p:nvPicPr>
          <p:cNvPr id="2050" name="Picture 2" descr="Quá trình tư duy phân tích">
            <a:extLst>
              <a:ext uri="{FF2B5EF4-FFF2-40B4-BE49-F238E27FC236}">
                <a16:creationId xmlns:a16="http://schemas.microsoft.com/office/drawing/2014/main" id="{A78185FF-D618-EEC3-6047-837DCD20E4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6278" y="1885560"/>
            <a:ext cx="8293797" cy="4146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6884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BEEF-64BB-093D-B1BB-00C35CB9F6F8}"/>
              </a:ext>
            </a:extLst>
          </p:cNvPr>
          <p:cNvSpPr>
            <a:spLocks noGrp="1"/>
          </p:cNvSpPr>
          <p:nvPr>
            <p:ph type="title"/>
          </p:nvPr>
        </p:nvSpPr>
        <p:spPr/>
        <p:txBody>
          <a:bodyPr/>
          <a:lstStyle/>
          <a:p>
            <a:pPr algn="l"/>
            <a:r>
              <a:rPr lang="en-US" b="1" i="0" dirty="0">
                <a:solidFill>
                  <a:srgbClr val="333333"/>
                </a:solidFill>
                <a:effectLst/>
                <a:latin typeface="fontSfReg"/>
              </a:rPr>
              <a:t>3.1 Thu </a:t>
            </a:r>
            <a:r>
              <a:rPr lang="en-US" b="1" i="0" dirty="0" err="1">
                <a:solidFill>
                  <a:srgbClr val="333333"/>
                </a:solidFill>
                <a:effectLst/>
                <a:latin typeface="fontSfReg"/>
              </a:rPr>
              <a:t>thập</a:t>
            </a:r>
            <a:r>
              <a:rPr lang="en-US" b="1" i="0" dirty="0">
                <a:solidFill>
                  <a:srgbClr val="333333"/>
                </a:solidFill>
                <a:effectLst/>
                <a:latin typeface="fontSfReg"/>
              </a:rPr>
              <a:t> </a:t>
            </a:r>
            <a:r>
              <a:rPr lang="en-US" b="1" i="0" dirty="0" err="1">
                <a:solidFill>
                  <a:srgbClr val="333333"/>
                </a:solidFill>
                <a:effectLst/>
                <a:latin typeface="fontSfReg"/>
              </a:rPr>
              <a:t>thông</a:t>
            </a:r>
            <a:r>
              <a:rPr lang="en-US" b="1" i="0" dirty="0">
                <a:solidFill>
                  <a:srgbClr val="333333"/>
                </a:solidFill>
                <a:effectLst/>
                <a:latin typeface="fontSfReg"/>
              </a:rPr>
              <a:t> tin</a:t>
            </a:r>
            <a:br>
              <a:rPr lang="en-US" b="0" i="0" dirty="0">
                <a:solidFill>
                  <a:srgbClr val="333333"/>
                </a:solidFill>
                <a:effectLst/>
                <a:latin typeface="fontSfReg"/>
              </a:rPr>
            </a:br>
            <a:endParaRPr lang="en-US" dirty="0"/>
          </a:p>
        </p:txBody>
      </p:sp>
      <p:sp>
        <p:nvSpPr>
          <p:cNvPr id="3" name="Content Placeholder 2">
            <a:extLst>
              <a:ext uri="{FF2B5EF4-FFF2-40B4-BE49-F238E27FC236}">
                <a16:creationId xmlns:a16="http://schemas.microsoft.com/office/drawing/2014/main" id="{8295FDE1-4110-1250-F0F1-90B5B55536BD}"/>
              </a:ext>
            </a:extLst>
          </p:cNvPr>
          <p:cNvSpPr>
            <a:spLocks noGrp="1"/>
          </p:cNvSpPr>
          <p:nvPr>
            <p:ph idx="1"/>
          </p:nvPr>
        </p:nvSpPr>
        <p:spPr/>
        <p:txBody>
          <a:bodyPr/>
          <a:lstStyle/>
          <a:p>
            <a:pPr algn="l" rtl="0"/>
            <a:r>
              <a:rPr lang="vi-VN" b="0" i="0" dirty="0">
                <a:solidFill>
                  <a:srgbClr val="333333"/>
                </a:solidFill>
                <a:effectLst/>
                <a:latin typeface="fontSfReg"/>
              </a:rPr>
              <a:t>Đây chính là bước đầu tiên trong quá trình tư duy phân tích để nhận diện và giải quyết vấn đề. Bạn cần phải thu thập những thông tin liên quan đến sự vật, hiện tượng, vấn đề cần phân tích. Không nên thu thập những thông tin không liên quan để tránh tình trạng làm nhiễu, rối thông tin.</a:t>
            </a:r>
          </a:p>
          <a:p>
            <a:pPr algn="l" rtl="0"/>
            <a:r>
              <a:rPr lang="vi-VN" b="0" i="0" dirty="0">
                <a:solidFill>
                  <a:srgbClr val="333333"/>
                </a:solidFill>
                <a:effectLst/>
                <a:latin typeface="fontSfReg"/>
              </a:rPr>
              <a:t>Để có thể tổng hợp được thông tin thì bạn cần đặt ra những câu hỏi logic, hợp lý liên quan đến vấn đề.</a:t>
            </a:r>
          </a:p>
          <a:p>
            <a:endParaRPr lang="en-US" dirty="0"/>
          </a:p>
        </p:txBody>
      </p:sp>
    </p:spTree>
    <p:extLst>
      <p:ext uri="{BB962C8B-B14F-4D97-AF65-F5344CB8AC3E}">
        <p14:creationId xmlns:p14="http://schemas.microsoft.com/office/powerpoint/2010/main" val="38395034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6058-6B95-B950-7650-6B9921CB48A5}"/>
              </a:ext>
            </a:extLst>
          </p:cNvPr>
          <p:cNvSpPr>
            <a:spLocks noGrp="1"/>
          </p:cNvSpPr>
          <p:nvPr>
            <p:ph type="title"/>
          </p:nvPr>
        </p:nvSpPr>
        <p:spPr/>
        <p:txBody>
          <a:bodyPr/>
          <a:lstStyle/>
          <a:p>
            <a:pPr algn="l"/>
            <a:r>
              <a:rPr lang="vi-VN" b="1" i="0" dirty="0">
                <a:solidFill>
                  <a:srgbClr val="333333"/>
                </a:solidFill>
                <a:effectLst/>
                <a:latin typeface="fontSfReg"/>
              </a:rPr>
              <a:t>3.2 Nhận biết được vấn đề xảy ra</a:t>
            </a:r>
            <a:br>
              <a:rPr lang="vi-VN" b="0" i="0" dirty="0">
                <a:solidFill>
                  <a:srgbClr val="333333"/>
                </a:solidFill>
                <a:effectLst/>
                <a:latin typeface="fontSfReg"/>
              </a:rPr>
            </a:br>
            <a:endParaRPr lang="en-US" dirty="0"/>
          </a:p>
        </p:txBody>
      </p:sp>
      <p:sp>
        <p:nvSpPr>
          <p:cNvPr id="3" name="Content Placeholder 2">
            <a:extLst>
              <a:ext uri="{FF2B5EF4-FFF2-40B4-BE49-F238E27FC236}">
                <a16:creationId xmlns:a16="http://schemas.microsoft.com/office/drawing/2014/main" id="{891610CC-7333-7228-6F51-B363C17958AE}"/>
              </a:ext>
            </a:extLst>
          </p:cNvPr>
          <p:cNvSpPr>
            <a:spLocks noGrp="1"/>
          </p:cNvSpPr>
          <p:nvPr>
            <p:ph idx="1"/>
          </p:nvPr>
        </p:nvSpPr>
        <p:spPr>
          <a:xfrm>
            <a:off x="1484310" y="1295401"/>
            <a:ext cx="10018713" cy="3124201"/>
          </a:xfrm>
        </p:spPr>
        <p:txBody>
          <a:bodyPr/>
          <a:lstStyle/>
          <a:p>
            <a:r>
              <a:rPr lang="vi-VN" b="0" i="0" dirty="0">
                <a:solidFill>
                  <a:srgbClr val="333333"/>
                </a:solidFill>
                <a:effectLst/>
                <a:latin typeface="fontSfReg"/>
              </a:rPr>
              <a:t>Khi nói đến tư duy phân tích thì điều quan trọng bạn cần phải có kỹ năng nhận diện vấn đề dựa vào xu hướng, mối liên kết với vấn đề. Nhận biết vấn đề để biết nên giải quyết vấn đề ở đâu.</a:t>
            </a:r>
            <a:endParaRPr lang="en-US" dirty="0"/>
          </a:p>
        </p:txBody>
      </p:sp>
    </p:spTree>
    <p:extLst>
      <p:ext uri="{BB962C8B-B14F-4D97-AF65-F5344CB8AC3E}">
        <p14:creationId xmlns:p14="http://schemas.microsoft.com/office/powerpoint/2010/main" val="4930713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8714-977D-DAD4-66C9-F68C76DD228D}"/>
              </a:ext>
            </a:extLst>
          </p:cNvPr>
          <p:cNvSpPr>
            <a:spLocks noGrp="1"/>
          </p:cNvSpPr>
          <p:nvPr>
            <p:ph type="title"/>
          </p:nvPr>
        </p:nvSpPr>
        <p:spPr/>
        <p:txBody>
          <a:bodyPr/>
          <a:lstStyle/>
          <a:p>
            <a:pPr algn="l"/>
            <a:r>
              <a:rPr lang="vi-VN" b="1" i="0" dirty="0">
                <a:solidFill>
                  <a:srgbClr val="333333"/>
                </a:solidFill>
                <a:effectLst/>
                <a:latin typeface="fontSfReg"/>
              </a:rPr>
              <a:t>3.3 Sắp xếp các thông tin thu được</a:t>
            </a:r>
            <a:br>
              <a:rPr lang="vi-VN" b="0" i="0" dirty="0">
                <a:solidFill>
                  <a:srgbClr val="333333"/>
                </a:solidFill>
                <a:effectLst/>
                <a:latin typeface="fontSfReg"/>
              </a:rPr>
            </a:br>
            <a:endParaRPr lang="en-US" dirty="0"/>
          </a:p>
        </p:txBody>
      </p:sp>
      <p:sp>
        <p:nvSpPr>
          <p:cNvPr id="3" name="Content Placeholder 2">
            <a:extLst>
              <a:ext uri="{FF2B5EF4-FFF2-40B4-BE49-F238E27FC236}">
                <a16:creationId xmlns:a16="http://schemas.microsoft.com/office/drawing/2014/main" id="{270AE7B3-5320-35A7-5A13-DD5ADFD50E9F}"/>
              </a:ext>
            </a:extLst>
          </p:cNvPr>
          <p:cNvSpPr>
            <a:spLocks noGrp="1"/>
          </p:cNvSpPr>
          <p:nvPr>
            <p:ph idx="1"/>
          </p:nvPr>
        </p:nvSpPr>
        <p:spPr>
          <a:xfrm>
            <a:off x="1484310" y="1562099"/>
            <a:ext cx="10018713" cy="3124201"/>
          </a:xfrm>
        </p:spPr>
        <p:txBody>
          <a:bodyPr/>
          <a:lstStyle/>
          <a:p>
            <a:r>
              <a:rPr lang="vi-VN" b="0" i="0" dirty="0">
                <a:solidFill>
                  <a:srgbClr val="333333"/>
                </a:solidFill>
                <a:effectLst/>
                <a:latin typeface="fontSfReg"/>
              </a:rPr>
              <a:t>Sau khi thu thập được thông tin, chúng ta phải phối hợp và sắp xếp tất cả những thông tin một cách hợp lý. Dựa vào những thông tin sắp xếp, thu thập được bạn sẽ có cái nhìn sâu sắc để đưa ra những ý tưởng phù hợp. Đây chính là nền tảng, phương pháp để giải quyết vấn đề.</a:t>
            </a:r>
            <a:endParaRPr lang="en-US" dirty="0"/>
          </a:p>
        </p:txBody>
      </p:sp>
    </p:spTree>
    <p:extLst>
      <p:ext uri="{BB962C8B-B14F-4D97-AF65-F5344CB8AC3E}">
        <p14:creationId xmlns:p14="http://schemas.microsoft.com/office/powerpoint/2010/main" val="15946502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0E93-ECB7-F54A-631D-E53B484082E8}"/>
              </a:ext>
            </a:extLst>
          </p:cNvPr>
          <p:cNvSpPr>
            <a:spLocks noGrp="1"/>
          </p:cNvSpPr>
          <p:nvPr>
            <p:ph type="title"/>
          </p:nvPr>
        </p:nvSpPr>
        <p:spPr/>
        <p:txBody>
          <a:bodyPr>
            <a:normAutofit fontScale="90000"/>
          </a:bodyPr>
          <a:lstStyle/>
          <a:p>
            <a:pPr algn="l"/>
            <a:r>
              <a:rPr lang="vi-VN" b="1" i="0" dirty="0">
                <a:solidFill>
                  <a:srgbClr val="333333"/>
                </a:solidFill>
                <a:effectLst/>
                <a:latin typeface="fontSfReg"/>
              </a:rPr>
              <a:t>4. Các nguyên nhân dẫn đến tư duy phân tích không đạt được</a:t>
            </a:r>
            <a:br>
              <a:rPr lang="vi-VN" b="0" i="0" dirty="0">
                <a:solidFill>
                  <a:srgbClr val="333333"/>
                </a:solidFill>
                <a:effectLst/>
                <a:latin typeface="fontSfReg"/>
              </a:rPr>
            </a:br>
            <a:endParaRPr lang="en-US" dirty="0"/>
          </a:p>
        </p:txBody>
      </p:sp>
      <p:sp>
        <p:nvSpPr>
          <p:cNvPr id="3" name="Content Placeholder 2">
            <a:extLst>
              <a:ext uri="{FF2B5EF4-FFF2-40B4-BE49-F238E27FC236}">
                <a16:creationId xmlns:a16="http://schemas.microsoft.com/office/drawing/2014/main" id="{7E866D82-89CE-45B2-8ECE-FAC609745D58}"/>
              </a:ext>
            </a:extLst>
          </p:cNvPr>
          <p:cNvSpPr>
            <a:spLocks noGrp="1"/>
          </p:cNvSpPr>
          <p:nvPr>
            <p:ph idx="1"/>
          </p:nvPr>
        </p:nvSpPr>
        <p:spPr/>
        <p:txBody>
          <a:bodyPr>
            <a:normAutofit fontScale="85000" lnSpcReduction="20000"/>
          </a:bodyPr>
          <a:lstStyle/>
          <a:p>
            <a:pPr algn="l" rtl="0">
              <a:buFont typeface="Arial" panose="020B0604020202020204" pitchFamily="34" charset="0"/>
              <a:buChar char="•"/>
            </a:pPr>
            <a:r>
              <a:rPr lang="vi-VN" b="0" i="0" dirty="0">
                <a:solidFill>
                  <a:srgbClr val="333333"/>
                </a:solidFill>
                <a:effectLst/>
                <a:latin typeface="fontSfReg"/>
              </a:rPr>
              <a:t>Tư duy phân tích đòi hỏi bạn phải có dữ liệu nhưng thu thập dữ liệu thôi không đủ thường có xu hướng tập trung vào quá khứ, hiện tại.</a:t>
            </a:r>
          </a:p>
          <a:p>
            <a:r>
              <a:rPr lang="vi-VN" b="0" i="0" dirty="0">
                <a:solidFill>
                  <a:srgbClr val="333333"/>
                </a:solidFill>
                <a:effectLst/>
                <a:latin typeface="fontSfReg"/>
              </a:rPr>
              <a:t>Tư duy phân tích giúp tổng quát hóa vấn đề nhưng không phải vấn đề nào cũng giống vấn đề này, không có vấn đề nào hoàn toàn giống nhau.</a:t>
            </a:r>
            <a:endParaRPr lang="en-US" b="0" i="0" dirty="0">
              <a:solidFill>
                <a:srgbClr val="333333"/>
              </a:solidFill>
              <a:effectLst/>
              <a:latin typeface="fontSfReg"/>
            </a:endParaRPr>
          </a:p>
          <a:p>
            <a:r>
              <a:rPr lang="vi-VN" b="0" i="0" dirty="0">
                <a:solidFill>
                  <a:srgbClr val="333333"/>
                </a:solidFill>
                <a:effectLst/>
                <a:latin typeface="fontSfReg"/>
              </a:rPr>
              <a:t>Sự sáng tạo là cần thiết trong tư duy phân tích để giải quyết vấn đề chứ không phải áp dụng từ giai đoạn định nghĩa bản chất của vấn đề.</a:t>
            </a:r>
          </a:p>
          <a:p>
            <a:r>
              <a:rPr lang="vi-VN" b="0" i="0" dirty="0">
                <a:solidFill>
                  <a:srgbClr val="333333"/>
                </a:solidFill>
                <a:effectLst/>
                <a:latin typeface="fontSfReg"/>
              </a:rPr>
              <a:t>Tư duy phân tích thường xuất phát từ những quan điểm cá nhân mà bỏ qua những đối tượng liên quan khác.</a:t>
            </a:r>
          </a:p>
          <a:p>
            <a:pPr marL="0" indent="0">
              <a:buNone/>
            </a:pPr>
            <a:br>
              <a:rPr lang="vi-VN" dirty="0"/>
            </a:br>
            <a:endParaRPr lang="en-US" dirty="0"/>
          </a:p>
        </p:txBody>
      </p:sp>
    </p:spTree>
    <p:extLst>
      <p:ext uri="{BB962C8B-B14F-4D97-AF65-F5344CB8AC3E}">
        <p14:creationId xmlns:p14="http://schemas.microsoft.com/office/powerpoint/2010/main" val="24296345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ircle(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36</TotalTime>
  <Words>725</Words>
  <Application>Microsoft Office PowerPoint</Application>
  <PresentationFormat>Widescreen</PresentationFormat>
  <Paragraphs>31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Corbel</vt:lpstr>
      <vt:lpstr>fontSfReg</vt:lpstr>
      <vt:lpstr>Times New Roman</vt:lpstr>
      <vt:lpstr>Parallax</vt:lpstr>
      <vt:lpstr>TƯ DUY PHÂN TÍCH </vt:lpstr>
      <vt:lpstr>PowerPoint Presentation</vt:lpstr>
      <vt:lpstr>1. Định nghĩa tư duy là gì? </vt:lpstr>
      <vt:lpstr>2. Tư duy phân tích là gì? </vt:lpstr>
      <vt:lpstr>3. Quá trình tư duy phân tích </vt:lpstr>
      <vt:lpstr>3.1 Thu thập thông tin </vt:lpstr>
      <vt:lpstr>3.2 Nhận biết được vấn đề xảy ra </vt:lpstr>
      <vt:lpstr>3.3 Sắp xếp các thông tin thu được </vt:lpstr>
      <vt:lpstr>4. Các nguyên nhân dẫn đến tư duy phân tích không đạt được </vt:lpstr>
      <vt:lpstr>5.Cách để cải thiện kỹ năng tư duy phân tích là gì? </vt:lpstr>
      <vt:lpstr>5.1 Cách một: Quan sát </vt:lpstr>
      <vt:lpstr>5.2 Cách hai: Đọc nhiều sách </vt:lpstr>
      <vt:lpstr>5.3 Cách ba: Biết được cách mà một sự vật và hiện tượng hoạt động </vt:lpstr>
      <vt:lpstr>5.4 Cách bốn: Đặt câu hỏi xung quanh hiện tượng </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TƯ DUY PHÂN TÍCH </dc:title>
  <dc:creator>Hieu Nguyen</dc:creator>
  <cp:lastModifiedBy>Hieu Nguyen</cp:lastModifiedBy>
  <cp:revision>1</cp:revision>
  <dcterms:created xsi:type="dcterms:W3CDTF">2024-03-10T14:51:38Z</dcterms:created>
  <dcterms:modified xsi:type="dcterms:W3CDTF">2024-03-10T15:28:37Z</dcterms:modified>
</cp:coreProperties>
</file>