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1"/>
  </p:notesMasterIdLst>
  <p:sldIdLst>
    <p:sldId id="256" r:id="rId3"/>
    <p:sldId id="284" r:id="rId4"/>
    <p:sldId id="296" r:id="rId5"/>
    <p:sldId id="295" r:id="rId6"/>
    <p:sldId id="297" r:id="rId7"/>
    <p:sldId id="298" r:id="rId8"/>
    <p:sldId id="299" r:id="rId9"/>
    <p:sldId id="27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8A2C1B8-650F-4180-8ABC-7D7E36DB687D}">
          <p14:sldIdLst>
            <p14:sldId id="256"/>
            <p14:sldId id="284"/>
            <p14:sldId id="296"/>
            <p14:sldId id="295"/>
            <p14:sldId id="297"/>
            <p14:sldId id="298"/>
            <p14:sldId id="299"/>
            <p14:sldId id="27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415" userDrawn="1">
          <p15:clr>
            <a:srgbClr val="A4A3A4"/>
          </p15:clr>
        </p15:guide>
        <p15:guide id="4" pos="7272" userDrawn="1">
          <p15:clr>
            <a:srgbClr val="A4A3A4"/>
          </p15:clr>
        </p15:guide>
        <p15:guide id="5" orient="horz" pos="3912" userDrawn="1">
          <p15:clr>
            <a:srgbClr val="A4A3A4"/>
          </p15:clr>
        </p15:guide>
        <p15:guide id="6" orient="horz" pos="77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4A5E"/>
    <a:srgbClr val="87D398"/>
    <a:srgbClr val="F2E8D2"/>
    <a:srgbClr val="C5D9BF"/>
    <a:srgbClr val="18926F"/>
    <a:srgbClr val="E2CC9A"/>
    <a:srgbClr val="A80000"/>
    <a:srgbClr val="717171"/>
    <a:srgbClr val="FE9900"/>
    <a:srgbClr val="3041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3" autoAdjust="0"/>
    <p:restoredTop sz="79780" autoAdjust="0"/>
  </p:normalViewPr>
  <p:slideViewPr>
    <p:cSldViewPr snapToGrid="0" showGuides="1">
      <p:cViewPr varScale="1">
        <p:scale>
          <a:sx n="102" d="100"/>
          <a:sy n="102" d="100"/>
        </p:scale>
        <p:origin x="1080" y="176"/>
      </p:cViewPr>
      <p:guideLst>
        <p:guide orient="horz" pos="2160"/>
        <p:guide pos="3840"/>
        <p:guide pos="415"/>
        <p:guide pos="7272"/>
        <p:guide orient="horz" pos="3912"/>
        <p:guide orient="horz" pos="77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B68431-B8BC-4B32-AE1B-869BD5C0AE2A}" type="datetimeFigureOut">
              <a:rPr lang="en-ID" smtClean="0"/>
              <a:t>03/12/24</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AAC767-366D-4ECF-A6F1-3F953A2B992D}" type="slidenum">
              <a:rPr lang="en-ID" smtClean="0"/>
              <a:t>‹#›</a:t>
            </a:fld>
            <a:endParaRPr lang="en-ID"/>
          </a:p>
        </p:txBody>
      </p:sp>
    </p:spTree>
    <p:extLst>
      <p:ext uri="{BB962C8B-B14F-4D97-AF65-F5344CB8AC3E}">
        <p14:creationId xmlns:p14="http://schemas.microsoft.com/office/powerpoint/2010/main" val="4153687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project analyzes U.S. CPI data from 2011 to 2021 to find patterns and predict future inflation trends. It helps us understand price changes and their impact on the economy."</a:t>
            </a:r>
          </a:p>
          <a:p>
            <a:endParaRPr lang="en-US" dirty="0"/>
          </a:p>
          <a:p>
            <a:endParaRPr lang="en-ID" dirty="0"/>
          </a:p>
        </p:txBody>
      </p:sp>
      <p:sp>
        <p:nvSpPr>
          <p:cNvPr id="4" name="Slide Number Placeholder 3"/>
          <p:cNvSpPr>
            <a:spLocks noGrp="1"/>
          </p:cNvSpPr>
          <p:nvPr>
            <p:ph type="sldNum" sz="quarter" idx="5"/>
          </p:nvPr>
        </p:nvSpPr>
        <p:spPr/>
        <p:txBody>
          <a:bodyPr/>
          <a:lstStyle/>
          <a:p>
            <a:fld id="{1BAAC767-366D-4ECF-A6F1-3F953A2B992D}" type="slidenum">
              <a:rPr lang="en-ID" smtClean="0"/>
              <a:t>1</a:t>
            </a:fld>
            <a:endParaRPr lang="en-ID"/>
          </a:p>
        </p:txBody>
      </p:sp>
    </p:spTree>
    <p:extLst>
      <p:ext uri="{BB962C8B-B14F-4D97-AF65-F5344CB8AC3E}">
        <p14:creationId xmlns:p14="http://schemas.microsoft.com/office/powerpoint/2010/main" val="837151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 CPI changes over time mainly due to three reasons:</a:t>
            </a:r>
          </a:p>
          <a:p>
            <a:pPr>
              <a:buFont typeface="+mj-lt"/>
              <a:buAutoNum type="arabicPeriod"/>
            </a:pPr>
            <a:r>
              <a:rPr lang="en-US" dirty="0"/>
              <a:t>Prices of goods and services increasing (inflation).</a:t>
            </a:r>
          </a:p>
          <a:p>
            <a:pPr>
              <a:buFont typeface="+mj-lt"/>
              <a:buAutoNum type="arabicPeriod"/>
            </a:pPr>
            <a:r>
              <a:rPr lang="en-US" dirty="0"/>
              <a:t>Changes in government policies or regulations.</a:t>
            </a:r>
          </a:p>
          <a:p>
            <a:pPr>
              <a:buFont typeface="+mj-lt"/>
              <a:buAutoNum type="arabicPeriod"/>
            </a:pPr>
            <a:r>
              <a:rPr lang="en-US" dirty="0"/>
              <a:t>Major events like economic crises or global pandemics.</a:t>
            </a:r>
          </a:p>
          <a:p>
            <a:r>
              <a:rPr lang="en-US" dirty="0"/>
              <a:t>Understanding these changes helps predict future inflation and guides better financial planning for businesses and individuals."</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446D3C-7248-4466-83D3-3CA300DE77F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50612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data is sourced from Kaggle and covers the period from January 2011 to July 2021, consisting of 127 monthly records. It includes two variables: </a:t>
            </a:r>
            <a:r>
              <a:rPr lang="en-US" dirty="0" err="1"/>
              <a:t>Yearmon</a:t>
            </a:r>
            <a:r>
              <a:rPr lang="en-US" dirty="0"/>
              <a:t>, which represents the monthly time variable, and CPI, which measures the average prices for goods and services. Seasonal adjustment is applied to remove recurring patterns in the data, allowing us to focus on long-term trends and changes."</a:t>
            </a:r>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446D3C-7248-4466-83D3-3CA300DE77F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7233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 shows monthly changes in U.S. CPI from 2011 to 2021. Over time, prices steadily increased due to inflation, rising demand, and economic factors like supply chain disruptions. Sharp changes occurred during significant events. These patterns help us understand past trends. They also guide predictions for future price changes."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446D3C-7248-4466-83D3-3CA300DE77F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1664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Observed (CPI)</a:t>
            </a:r>
            <a:r>
              <a:rPr lang="en-US" dirty="0"/>
              <a:t>: The original data showing overall price changes over time, including trends and variations.</a:t>
            </a:r>
          </a:p>
          <a:p>
            <a:r>
              <a:rPr lang="en-US" b="1" dirty="0"/>
              <a:t>Trend</a:t>
            </a:r>
            <a:r>
              <a:rPr lang="en-US" dirty="0"/>
              <a:t>: Displays the long-term movement in prices, showing a steady rise due to inflation and economic factors.</a:t>
            </a:r>
          </a:p>
          <a:p>
            <a:r>
              <a:rPr lang="en-US" b="1" dirty="0"/>
              <a:t>Seasonality</a:t>
            </a:r>
            <a:r>
              <a:rPr lang="en-US" dirty="0"/>
              <a:t>: Highlights recurring patterns, such as annual price changes linked to seasonal demand.</a:t>
            </a:r>
          </a:p>
          <a:p>
            <a:r>
              <a:rPr lang="en-US" b="1" dirty="0"/>
              <a:t>Residuals</a:t>
            </a:r>
            <a:r>
              <a:rPr lang="en-US" dirty="0"/>
              <a:t>: Represents random fluctuations or unexpected changes, such as sudden shifts caused by major events.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446D3C-7248-4466-83D3-3CA300DE77F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200903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 this stage, we choose the best forecasting models based on the insights from the decomposition graphs:</a:t>
            </a:r>
            <a:endParaRPr lang="en-US" dirty="0"/>
          </a:p>
          <a:p>
            <a:pPr>
              <a:buFont typeface="Arial" panose="020B0604020202020204" pitchFamily="34" charset="0"/>
              <a:buChar char="•"/>
            </a:pPr>
            <a:r>
              <a:rPr lang="en-US" b="1" dirty="0"/>
              <a:t>Seasonal ARIMA (SARIMA)</a:t>
            </a:r>
            <a:r>
              <a:rPr lang="en-US" dirty="0"/>
              <a:t>:</a:t>
            </a:r>
          </a:p>
          <a:p>
            <a:pPr marL="742950" lvl="1" indent="-285750">
              <a:buFont typeface="Arial" panose="020B0604020202020204" pitchFamily="34" charset="0"/>
              <a:buChar char="•"/>
            </a:pPr>
            <a:r>
              <a:rPr lang="en-US" dirty="0"/>
              <a:t>This model is perfect for data that shows both trends and seasonal patterns.</a:t>
            </a:r>
          </a:p>
          <a:p>
            <a:pPr marL="742950" lvl="1" indent="-285750">
              <a:buFont typeface="Arial" panose="020B0604020202020204" pitchFamily="34" charset="0"/>
              <a:buChar char="•"/>
            </a:pPr>
            <a:r>
              <a:rPr lang="en-US" dirty="0"/>
              <a:t>It uses a combination of autoregressive, differencing, and moving average components along with seasonal adjustments to make accurate predictions.</a:t>
            </a:r>
          </a:p>
          <a:p>
            <a:pPr>
              <a:buFont typeface="Arial" panose="020B0604020202020204" pitchFamily="34" charset="0"/>
              <a:buChar char="•"/>
            </a:pPr>
            <a:r>
              <a:rPr lang="en-US" b="1" dirty="0"/>
              <a:t>Holt-Winters Smoothing</a:t>
            </a:r>
            <a:r>
              <a:rPr lang="en-US" dirty="0"/>
              <a:t>:</a:t>
            </a:r>
          </a:p>
          <a:p>
            <a:pPr marL="742950" lvl="1" indent="-285750">
              <a:buFont typeface="Arial" panose="020B0604020202020204" pitchFamily="34" charset="0"/>
              <a:buChar char="•"/>
            </a:pPr>
            <a:r>
              <a:rPr lang="en-US" dirty="0"/>
              <a:t>This method is highly effective for handling time series with trends and seasonality.</a:t>
            </a:r>
          </a:p>
          <a:p>
            <a:pPr marL="742950" lvl="1" indent="-285750">
              <a:buFont typeface="Arial" panose="020B0604020202020204" pitchFamily="34" charset="0"/>
              <a:buChar char="•"/>
            </a:pPr>
            <a:r>
              <a:rPr lang="en-US" dirty="0"/>
              <a:t>It prioritizes recent data, ensuring more accurate and responsive forecasts.</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446D3C-7248-4466-83D3-3CA300DE77F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31680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summarize, using Seasonal ARIMA (SARIMA) and Holt-Winters models enables accurate CPI forecasting by effectively capturing trends and seasonal patterns. These forecasts offer crucial insights for better economic planning and decision-making. Understanding these patterns helps policymakers and businesses take proactive steps for smarter and more informed strategies in the future.</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446D3C-7248-4466-83D3-3CA300DE77F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33407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No Trend or Seasonality: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Simple Exponential Smoothing</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a:t>
            </a:r>
          </a:p>
          <a:p>
            <a:pPr marL="0" marR="0">
              <a:lnSpc>
                <a:spcPct val="115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Trend but No Seasonality:</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Holt’s Exponential Smoothing</a:t>
            </a:r>
          </a:p>
          <a:p>
            <a:pPr marL="0" marR="0">
              <a:lnSpc>
                <a:spcPct val="115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Trend and Seasonality:</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Holt-Winters Exponential Smoothing</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a:t>
            </a:r>
          </a:p>
          <a:p>
            <a:pPr marL="0" marR="0">
              <a:lnSpc>
                <a:spcPct val="115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Cyclical Patterns:</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ARIMA (</a:t>
            </a:r>
            <a:r>
              <a:rPr lang="en-US" sz="1200" b="1" kern="100" dirty="0" err="1">
                <a:effectLst/>
                <a:latin typeface="Aptos" panose="020B0004020202020204" pitchFamily="34" charset="0"/>
                <a:ea typeface="Aptos" panose="020B0004020202020204" pitchFamily="34" charset="0"/>
                <a:cs typeface="Times New Roman" panose="02020603050405020304" pitchFamily="18" charset="0"/>
              </a:rPr>
              <a:t>AutoRegressive</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 Integrated Moving Average)</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Trend</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The long-term direction of the data (increasing, decreasing, or stable). </a:t>
            </a:r>
          </a:p>
          <a:p>
            <a:pPr marL="0" marR="0">
              <a:lnSpc>
                <a:spcPct val="115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Seasonality</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Regular patterns that repeat at specific intervals (like higher ice cream sales in summer). </a:t>
            </a:r>
          </a:p>
          <a:p>
            <a:pPr marL="0" marR="0">
              <a:lnSpc>
                <a:spcPct val="115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Cyclic Patterns</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Fluctuations that occur over longer periods, often influenced by economic or business cycles.</a:t>
            </a:r>
          </a:p>
          <a:p>
            <a:pPr marL="0" marR="0">
              <a:lnSpc>
                <a:spcPct val="115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 </a:t>
            </a:r>
          </a:p>
          <a:p>
            <a:endParaRPr lang="en-ID" dirty="0"/>
          </a:p>
        </p:txBody>
      </p:sp>
      <p:sp>
        <p:nvSpPr>
          <p:cNvPr id="4" name="Slide Number Placeholder 3"/>
          <p:cNvSpPr>
            <a:spLocks noGrp="1"/>
          </p:cNvSpPr>
          <p:nvPr>
            <p:ph type="sldNum" sz="quarter" idx="5"/>
          </p:nvPr>
        </p:nvSpPr>
        <p:spPr/>
        <p:txBody>
          <a:bodyPr/>
          <a:lstStyle/>
          <a:p>
            <a:fld id="{1BAAC767-366D-4ECF-A6F1-3F953A2B992D}" type="slidenum">
              <a:rPr lang="en-ID" smtClean="0"/>
              <a:t>8</a:t>
            </a:fld>
            <a:endParaRPr lang="en-ID"/>
          </a:p>
        </p:txBody>
      </p:sp>
    </p:spTree>
    <p:extLst>
      <p:ext uri="{BB962C8B-B14F-4D97-AF65-F5344CB8AC3E}">
        <p14:creationId xmlns:p14="http://schemas.microsoft.com/office/powerpoint/2010/main" val="1282545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F109A-21B3-4AED-9B24-15B8806268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7A618E2A-F2F3-49A2-957A-926577D786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58835C57-F9A2-42D3-8CF6-72FD5830C976}"/>
              </a:ext>
            </a:extLst>
          </p:cNvPr>
          <p:cNvSpPr>
            <a:spLocks noGrp="1"/>
          </p:cNvSpPr>
          <p:nvPr>
            <p:ph type="dt" sz="half" idx="10"/>
          </p:nvPr>
        </p:nvSpPr>
        <p:spPr>
          <a:xfrm>
            <a:off x="838200" y="6356350"/>
            <a:ext cx="2743200" cy="365125"/>
          </a:xfrm>
          <a:prstGeom prst="rect">
            <a:avLst/>
          </a:prstGeom>
        </p:spPr>
        <p:txBody>
          <a:bodyPr/>
          <a:lstStyle/>
          <a:p>
            <a:fld id="{B168B1BD-21A4-46E2-A404-D597B3EF071F}" type="datetimeFigureOut">
              <a:rPr lang="en-ID" smtClean="0"/>
              <a:t>03/12/24</a:t>
            </a:fld>
            <a:endParaRPr lang="en-ID"/>
          </a:p>
        </p:txBody>
      </p:sp>
      <p:sp>
        <p:nvSpPr>
          <p:cNvPr id="5" name="Footer Placeholder 4">
            <a:extLst>
              <a:ext uri="{FF2B5EF4-FFF2-40B4-BE49-F238E27FC236}">
                <a16:creationId xmlns:a16="http://schemas.microsoft.com/office/drawing/2014/main" id="{F48F4BF8-B7EC-465F-9305-A35ABAC92DE0}"/>
              </a:ext>
            </a:extLst>
          </p:cNvPr>
          <p:cNvSpPr>
            <a:spLocks noGrp="1"/>
          </p:cNvSpPr>
          <p:nvPr>
            <p:ph type="ftr" sz="quarter" idx="11"/>
          </p:nvPr>
        </p:nvSpPr>
        <p:spPr>
          <a:xfrm>
            <a:off x="4038600" y="6356350"/>
            <a:ext cx="4114800" cy="365125"/>
          </a:xfrm>
          <a:prstGeom prst="rect">
            <a:avLst/>
          </a:prstGeom>
        </p:spPr>
        <p:txBody>
          <a:bodyPr/>
          <a:lstStyle/>
          <a:p>
            <a:endParaRPr lang="en-ID"/>
          </a:p>
        </p:txBody>
      </p:sp>
      <p:sp>
        <p:nvSpPr>
          <p:cNvPr id="6" name="Slide Number Placeholder 5">
            <a:extLst>
              <a:ext uri="{FF2B5EF4-FFF2-40B4-BE49-F238E27FC236}">
                <a16:creationId xmlns:a16="http://schemas.microsoft.com/office/drawing/2014/main" id="{680B490E-D1D2-415F-BE96-DBF73B7A1A34}"/>
              </a:ext>
            </a:extLst>
          </p:cNvPr>
          <p:cNvSpPr>
            <a:spLocks noGrp="1"/>
          </p:cNvSpPr>
          <p:nvPr>
            <p:ph type="sldNum" sz="quarter" idx="12"/>
          </p:nvPr>
        </p:nvSpPr>
        <p:spPr/>
        <p:txBody>
          <a:bodyPr/>
          <a:lstStyle/>
          <a:p>
            <a:fld id="{9D6A4950-2E50-4A2B-B8A2-4ABC9E129430}" type="slidenum">
              <a:rPr lang="en-ID" smtClean="0"/>
              <a:t>‹#›</a:t>
            </a:fld>
            <a:endParaRPr lang="en-ID"/>
          </a:p>
        </p:txBody>
      </p:sp>
    </p:spTree>
    <p:extLst>
      <p:ext uri="{BB962C8B-B14F-4D97-AF65-F5344CB8AC3E}">
        <p14:creationId xmlns:p14="http://schemas.microsoft.com/office/powerpoint/2010/main" val="2727160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BC12B-ED7C-44E0-AB3A-1EB802D5B414}"/>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BB903352-93B8-4706-A726-FC4909C459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D3FEE761-D03F-4B07-85AC-B758BA91AAB0}"/>
              </a:ext>
            </a:extLst>
          </p:cNvPr>
          <p:cNvSpPr>
            <a:spLocks noGrp="1"/>
          </p:cNvSpPr>
          <p:nvPr>
            <p:ph type="dt" sz="half" idx="10"/>
          </p:nvPr>
        </p:nvSpPr>
        <p:spPr>
          <a:xfrm>
            <a:off x="838200" y="6356350"/>
            <a:ext cx="2743200" cy="365125"/>
          </a:xfrm>
          <a:prstGeom prst="rect">
            <a:avLst/>
          </a:prstGeom>
        </p:spPr>
        <p:txBody>
          <a:bodyPr/>
          <a:lstStyle/>
          <a:p>
            <a:fld id="{B168B1BD-21A4-46E2-A404-D597B3EF071F}" type="datetimeFigureOut">
              <a:rPr lang="en-ID" smtClean="0"/>
              <a:t>03/12/24</a:t>
            </a:fld>
            <a:endParaRPr lang="en-ID"/>
          </a:p>
        </p:txBody>
      </p:sp>
      <p:sp>
        <p:nvSpPr>
          <p:cNvPr id="5" name="Footer Placeholder 4">
            <a:extLst>
              <a:ext uri="{FF2B5EF4-FFF2-40B4-BE49-F238E27FC236}">
                <a16:creationId xmlns:a16="http://schemas.microsoft.com/office/drawing/2014/main" id="{7CA40DE4-BFF2-4DD8-AABF-5BB81C79DB03}"/>
              </a:ext>
            </a:extLst>
          </p:cNvPr>
          <p:cNvSpPr>
            <a:spLocks noGrp="1"/>
          </p:cNvSpPr>
          <p:nvPr>
            <p:ph type="ftr" sz="quarter" idx="11"/>
          </p:nvPr>
        </p:nvSpPr>
        <p:spPr>
          <a:xfrm>
            <a:off x="4038600" y="6356350"/>
            <a:ext cx="4114800" cy="365125"/>
          </a:xfrm>
          <a:prstGeom prst="rect">
            <a:avLst/>
          </a:prstGeom>
        </p:spPr>
        <p:txBody>
          <a:bodyPr/>
          <a:lstStyle/>
          <a:p>
            <a:endParaRPr lang="en-ID"/>
          </a:p>
        </p:txBody>
      </p:sp>
      <p:sp>
        <p:nvSpPr>
          <p:cNvPr id="6" name="Slide Number Placeholder 5">
            <a:extLst>
              <a:ext uri="{FF2B5EF4-FFF2-40B4-BE49-F238E27FC236}">
                <a16:creationId xmlns:a16="http://schemas.microsoft.com/office/drawing/2014/main" id="{BB4AEB91-F9A3-4E8B-A448-854F82E7FBBE}"/>
              </a:ext>
            </a:extLst>
          </p:cNvPr>
          <p:cNvSpPr>
            <a:spLocks noGrp="1"/>
          </p:cNvSpPr>
          <p:nvPr>
            <p:ph type="sldNum" sz="quarter" idx="12"/>
          </p:nvPr>
        </p:nvSpPr>
        <p:spPr/>
        <p:txBody>
          <a:bodyPr/>
          <a:lstStyle/>
          <a:p>
            <a:fld id="{9D6A4950-2E50-4A2B-B8A2-4ABC9E129430}" type="slidenum">
              <a:rPr lang="en-ID" smtClean="0"/>
              <a:t>‹#›</a:t>
            </a:fld>
            <a:endParaRPr lang="en-ID"/>
          </a:p>
        </p:txBody>
      </p:sp>
    </p:spTree>
    <p:extLst>
      <p:ext uri="{BB962C8B-B14F-4D97-AF65-F5344CB8AC3E}">
        <p14:creationId xmlns:p14="http://schemas.microsoft.com/office/powerpoint/2010/main" val="702156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44B229-B7CE-4C43-8647-8081E501350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9FFBD2CA-740E-45DF-922C-97B968AE69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7EBAA082-F55B-447D-9919-EB2B6B7F19AC}"/>
              </a:ext>
            </a:extLst>
          </p:cNvPr>
          <p:cNvSpPr>
            <a:spLocks noGrp="1"/>
          </p:cNvSpPr>
          <p:nvPr>
            <p:ph type="dt" sz="half" idx="10"/>
          </p:nvPr>
        </p:nvSpPr>
        <p:spPr>
          <a:xfrm>
            <a:off x="838200" y="6356350"/>
            <a:ext cx="2743200" cy="365125"/>
          </a:xfrm>
          <a:prstGeom prst="rect">
            <a:avLst/>
          </a:prstGeom>
        </p:spPr>
        <p:txBody>
          <a:bodyPr/>
          <a:lstStyle/>
          <a:p>
            <a:fld id="{B168B1BD-21A4-46E2-A404-D597B3EF071F}" type="datetimeFigureOut">
              <a:rPr lang="en-ID" smtClean="0"/>
              <a:t>03/12/24</a:t>
            </a:fld>
            <a:endParaRPr lang="en-ID"/>
          </a:p>
        </p:txBody>
      </p:sp>
      <p:sp>
        <p:nvSpPr>
          <p:cNvPr id="5" name="Footer Placeholder 4">
            <a:extLst>
              <a:ext uri="{FF2B5EF4-FFF2-40B4-BE49-F238E27FC236}">
                <a16:creationId xmlns:a16="http://schemas.microsoft.com/office/drawing/2014/main" id="{3D7924FD-A234-41C5-B382-0C5828AA3175}"/>
              </a:ext>
            </a:extLst>
          </p:cNvPr>
          <p:cNvSpPr>
            <a:spLocks noGrp="1"/>
          </p:cNvSpPr>
          <p:nvPr>
            <p:ph type="ftr" sz="quarter" idx="11"/>
          </p:nvPr>
        </p:nvSpPr>
        <p:spPr>
          <a:xfrm>
            <a:off x="4038600" y="6356350"/>
            <a:ext cx="4114800" cy="365125"/>
          </a:xfrm>
          <a:prstGeom prst="rect">
            <a:avLst/>
          </a:prstGeom>
        </p:spPr>
        <p:txBody>
          <a:bodyPr/>
          <a:lstStyle/>
          <a:p>
            <a:endParaRPr lang="en-ID"/>
          </a:p>
        </p:txBody>
      </p:sp>
      <p:sp>
        <p:nvSpPr>
          <p:cNvPr id="6" name="Slide Number Placeholder 5">
            <a:extLst>
              <a:ext uri="{FF2B5EF4-FFF2-40B4-BE49-F238E27FC236}">
                <a16:creationId xmlns:a16="http://schemas.microsoft.com/office/drawing/2014/main" id="{9A113FB6-CC57-4B8C-BEE8-70259B9E2A47}"/>
              </a:ext>
            </a:extLst>
          </p:cNvPr>
          <p:cNvSpPr>
            <a:spLocks noGrp="1"/>
          </p:cNvSpPr>
          <p:nvPr>
            <p:ph type="sldNum" sz="quarter" idx="12"/>
          </p:nvPr>
        </p:nvSpPr>
        <p:spPr/>
        <p:txBody>
          <a:bodyPr/>
          <a:lstStyle/>
          <a:p>
            <a:fld id="{9D6A4950-2E50-4A2B-B8A2-4ABC9E129430}" type="slidenum">
              <a:rPr lang="en-ID" smtClean="0"/>
              <a:t>‹#›</a:t>
            </a:fld>
            <a:endParaRPr lang="en-ID"/>
          </a:p>
        </p:txBody>
      </p:sp>
    </p:spTree>
    <p:extLst>
      <p:ext uri="{BB962C8B-B14F-4D97-AF65-F5344CB8AC3E}">
        <p14:creationId xmlns:p14="http://schemas.microsoft.com/office/powerpoint/2010/main" val="3941759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407B1E-6427-4C34-9A89-1E8A6754B707}"/>
              </a:ext>
            </a:extLst>
          </p:cNvPr>
          <p:cNvSpPr>
            <a:spLocks noGrp="1"/>
          </p:cNvSpPr>
          <p:nvPr>
            <p:ph type="dt" sz="half" idx="10"/>
          </p:nvPr>
        </p:nvSpPr>
        <p:spPr/>
        <p:txBody>
          <a:bodyPr/>
          <a:lstStyle/>
          <a:p>
            <a:fld id="{3F32A01C-61EC-4D49-878D-066848BDDCD0}" type="datetimeFigureOut">
              <a:rPr lang="en-ID" smtClean="0"/>
              <a:t>03/12/24</a:t>
            </a:fld>
            <a:endParaRPr lang="en-ID"/>
          </a:p>
        </p:txBody>
      </p:sp>
      <p:sp>
        <p:nvSpPr>
          <p:cNvPr id="3" name="Footer Placeholder 2">
            <a:extLst>
              <a:ext uri="{FF2B5EF4-FFF2-40B4-BE49-F238E27FC236}">
                <a16:creationId xmlns:a16="http://schemas.microsoft.com/office/drawing/2014/main" id="{305E90D4-8C75-4436-BFAA-F71273A4FE8B}"/>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8A2F622D-A25F-4DC1-9B66-12C9945E4568}"/>
              </a:ext>
            </a:extLst>
          </p:cNvPr>
          <p:cNvSpPr>
            <a:spLocks noGrp="1"/>
          </p:cNvSpPr>
          <p:nvPr>
            <p:ph type="sldNum" sz="quarter" idx="12"/>
          </p:nvPr>
        </p:nvSpPr>
        <p:spPr/>
        <p:txBody>
          <a:bodyPr/>
          <a:lstStyle/>
          <a:p>
            <a:fld id="{DDB828C7-9901-42AB-BCDB-95692AF75EFB}" type="slidenum">
              <a:rPr lang="en-ID" smtClean="0"/>
              <a:t>‹#›</a:t>
            </a:fld>
            <a:endParaRPr lang="en-ID"/>
          </a:p>
        </p:txBody>
      </p:sp>
    </p:spTree>
    <p:extLst>
      <p:ext uri="{BB962C8B-B14F-4D97-AF65-F5344CB8AC3E}">
        <p14:creationId xmlns:p14="http://schemas.microsoft.com/office/powerpoint/2010/main" val="506176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CE581-9ABB-4B86-A245-B74FEAE8C46C}"/>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208B1AD9-6E0B-4B07-BC1B-FBCEE4DE8D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69102214-BDC5-4F3B-A454-C64095FBF8A8}"/>
              </a:ext>
            </a:extLst>
          </p:cNvPr>
          <p:cNvSpPr>
            <a:spLocks noGrp="1"/>
          </p:cNvSpPr>
          <p:nvPr>
            <p:ph type="dt" sz="half" idx="10"/>
          </p:nvPr>
        </p:nvSpPr>
        <p:spPr>
          <a:xfrm>
            <a:off x="838200" y="6356350"/>
            <a:ext cx="2743200" cy="365125"/>
          </a:xfrm>
          <a:prstGeom prst="rect">
            <a:avLst/>
          </a:prstGeom>
        </p:spPr>
        <p:txBody>
          <a:bodyPr/>
          <a:lstStyle/>
          <a:p>
            <a:fld id="{B168B1BD-21A4-46E2-A404-D597B3EF071F}" type="datetimeFigureOut">
              <a:rPr lang="en-ID" smtClean="0"/>
              <a:t>03/12/24</a:t>
            </a:fld>
            <a:endParaRPr lang="en-ID"/>
          </a:p>
        </p:txBody>
      </p:sp>
      <p:sp>
        <p:nvSpPr>
          <p:cNvPr id="5" name="Footer Placeholder 4">
            <a:extLst>
              <a:ext uri="{FF2B5EF4-FFF2-40B4-BE49-F238E27FC236}">
                <a16:creationId xmlns:a16="http://schemas.microsoft.com/office/drawing/2014/main" id="{DD3DE5A2-E0F9-419E-9708-07448B86A392}"/>
              </a:ext>
            </a:extLst>
          </p:cNvPr>
          <p:cNvSpPr>
            <a:spLocks noGrp="1"/>
          </p:cNvSpPr>
          <p:nvPr>
            <p:ph type="ftr" sz="quarter" idx="11"/>
          </p:nvPr>
        </p:nvSpPr>
        <p:spPr>
          <a:xfrm>
            <a:off x="4038600" y="6356350"/>
            <a:ext cx="4114800" cy="365125"/>
          </a:xfrm>
          <a:prstGeom prst="rect">
            <a:avLst/>
          </a:prstGeom>
        </p:spPr>
        <p:txBody>
          <a:bodyPr/>
          <a:lstStyle/>
          <a:p>
            <a:endParaRPr lang="en-ID"/>
          </a:p>
        </p:txBody>
      </p:sp>
      <p:sp>
        <p:nvSpPr>
          <p:cNvPr id="6" name="Slide Number Placeholder 5">
            <a:extLst>
              <a:ext uri="{FF2B5EF4-FFF2-40B4-BE49-F238E27FC236}">
                <a16:creationId xmlns:a16="http://schemas.microsoft.com/office/drawing/2014/main" id="{4FAE42E0-B021-449E-A119-E9D12DB30701}"/>
              </a:ext>
            </a:extLst>
          </p:cNvPr>
          <p:cNvSpPr>
            <a:spLocks noGrp="1"/>
          </p:cNvSpPr>
          <p:nvPr>
            <p:ph type="sldNum" sz="quarter" idx="12"/>
          </p:nvPr>
        </p:nvSpPr>
        <p:spPr/>
        <p:txBody>
          <a:bodyPr/>
          <a:lstStyle/>
          <a:p>
            <a:fld id="{9D6A4950-2E50-4A2B-B8A2-4ABC9E129430}" type="slidenum">
              <a:rPr lang="en-ID" smtClean="0"/>
              <a:t>‹#›</a:t>
            </a:fld>
            <a:endParaRPr lang="en-ID"/>
          </a:p>
        </p:txBody>
      </p:sp>
    </p:spTree>
    <p:extLst>
      <p:ext uri="{BB962C8B-B14F-4D97-AF65-F5344CB8AC3E}">
        <p14:creationId xmlns:p14="http://schemas.microsoft.com/office/powerpoint/2010/main" val="2011694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DDA0A-72D5-4A47-8608-90887338D3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B7A40760-859E-4D65-ADAF-C6525299D6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0495C0-E2FC-4568-BC2B-B312CDA00961}"/>
              </a:ext>
            </a:extLst>
          </p:cNvPr>
          <p:cNvSpPr>
            <a:spLocks noGrp="1"/>
          </p:cNvSpPr>
          <p:nvPr>
            <p:ph type="dt" sz="half" idx="10"/>
          </p:nvPr>
        </p:nvSpPr>
        <p:spPr>
          <a:xfrm>
            <a:off x="838200" y="6356350"/>
            <a:ext cx="2743200" cy="365125"/>
          </a:xfrm>
          <a:prstGeom prst="rect">
            <a:avLst/>
          </a:prstGeom>
        </p:spPr>
        <p:txBody>
          <a:bodyPr/>
          <a:lstStyle/>
          <a:p>
            <a:fld id="{B168B1BD-21A4-46E2-A404-D597B3EF071F}" type="datetimeFigureOut">
              <a:rPr lang="en-ID" smtClean="0"/>
              <a:t>03/12/24</a:t>
            </a:fld>
            <a:endParaRPr lang="en-ID"/>
          </a:p>
        </p:txBody>
      </p:sp>
      <p:sp>
        <p:nvSpPr>
          <p:cNvPr id="5" name="Footer Placeholder 4">
            <a:extLst>
              <a:ext uri="{FF2B5EF4-FFF2-40B4-BE49-F238E27FC236}">
                <a16:creationId xmlns:a16="http://schemas.microsoft.com/office/drawing/2014/main" id="{75BC27C3-8E1F-4007-884C-C63975517EB4}"/>
              </a:ext>
            </a:extLst>
          </p:cNvPr>
          <p:cNvSpPr>
            <a:spLocks noGrp="1"/>
          </p:cNvSpPr>
          <p:nvPr>
            <p:ph type="ftr" sz="quarter" idx="11"/>
          </p:nvPr>
        </p:nvSpPr>
        <p:spPr>
          <a:xfrm>
            <a:off x="4038600" y="6356350"/>
            <a:ext cx="4114800" cy="365125"/>
          </a:xfrm>
          <a:prstGeom prst="rect">
            <a:avLst/>
          </a:prstGeom>
        </p:spPr>
        <p:txBody>
          <a:bodyPr/>
          <a:lstStyle/>
          <a:p>
            <a:endParaRPr lang="en-ID"/>
          </a:p>
        </p:txBody>
      </p:sp>
      <p:sp>
        <p:nvSpPr>
          <p:cNvPr id="6" name="Slide Number Placeholder 5">
            <a:extLst>
              <a:ext uri="{FF2B5EF4-FFF2-40B4-BE49-F238E27FC236}">
                <a16:creationId xmlns:a16="http://schemas.microsoft.com/office/drawing/2014/main" id="{F978BB95-3657-4C2A-B4AB-7CEBA3A10957}"/>
              </a:ext>
            </a:extLst>
          </p:cNvPr>
          <p:cNvSpPr>
            <a:spLocks noGrp="1"/>
          </p:cNvSpPr>
          <p:nvPr>
            <p:ph type="sldNum" sz="quarter" idx="12"/>
          </p:nvPr>
        </p:nvSpPr>
        <p:spPr/>
        <p:txBody>
          <a:bodyPr/>
          <a:lstStyle/>
          <a:p>
            <a:fld id="{9D6A4950-2E50-4A2B-B8A2-4ABC9E129430}" type="slidenum">
              <a:rPr lang="en-ID" smtClean="0"/>
              <a:t>‹#›</a:t>
            </a:fld>
            <a:endParaRPr lang="en-ID"/>
          </a:p>
        </p:txBody>
      </p:sp>
    </p:spTree>
    <p:extLst>
      <p:ext uri="{BB962C8B-B14F-4D97-AF65-F5344CB8AC3E}">
        <p14:creationId xmlns:p14="http://schemas.microsoft.com/office/powerpoint/2010/main" val="3042835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B32E3-1CF2-4D7E-8107-DFBEA42E17F9}"/>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741A644C-2B15-4E7F-8664-B0584B7DBA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28FF0366-C28B-4BDA-845E-F27527A1C4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E1BD4F05-A819-4AF6-AB17-308DD67A1252}"/>
              </a:ext>
            </a:extLst>
          </p:cNvPr>
          <p:cNvSpPr>
            <a:spLocks noGrp="1"/>
          </p:cNvSpPr>
          <p:nvPr>
            <p:ph type="dt" sz="half" idx="10"/>
          </p:nvPr>
        </p:nvSpPr>
        <p:spPr>
          <a:xfrm>
            <a:off x="838200" y="6356350"/>
            <a:ext cx="2743200" cy="365125"/>
          </a:xfrm>
          <a:prstGeom prst="rect">
            <a:avLst/>
          </a:prstGeom>
        </p:spPr>
        <p:txBody>
          <a:bodyPr/>
          <a:lstStyle/>
          <a:p>
            <a:fld id="{B168B1BD-21A4-46E2-A404-D597B3EF071F}" type="datetimeFigureOut">
              <a:rPr lang="en-ID" smtClean="0"/>
              <a:t>03/12/24</a:t>
            </a:fld>
            <a:endParaRPr lang="en-ID"/>
          </a:p>
        </p:txBody>
      </p:sp>
      <p:sp>
        <p:nvSpPr>
          <p:cNvPr id="6" name="Footer Placeholder 5">
            <a:extLst>
              <a:ext uri="{FF2B5EF4-FFF2-40B4-BE49-F238E27FC236}">
                <a16:creationId xmlns:a16="http://schemas.microsoft.com/office/drawing/2014/main" id="{DCB8503A-166E-472B-964E-5E7FC155F0B8}"/>
              </a:ext>
            </a:extLst>
          </p:cNvPr>
          <p:cNvSpPr>
            <a:spLocks noGrp="1"/>
          </p:cNvSpPr>
          <p:nvPr>
            <p:ph type="ftr" sz="quarter" idx="11"/>
          </p:nvPr>
        </p:nvSpPr>
        <p:spPr>
          <a:xfrm>
            <a:off x="4038600" y="6356350"/>
            <a:ext cx="4114800" cy="365125"/>
          </a:xfrm>
          <a:prstGeom prst="rect">
            <a:avLst/>
          </a:prstGeom>
        </p:spPr>
        <p:txBody>
          <a:bodyPr/>
          <a:lstStyle/>
          <a:p>
            <a:endParaRPr lang="en-ID"/>
          </a:p>
        </p:txBody>
      </p:sp>
      <p:sp>
        <p:nvSpPr>
          <p:cNvPr id="7" name="Slide Number Placeholder 6">
            <a:extLst>
              <a:ext uri="{FF2B5EF4-FFF2-40B4-BE49-F238E27FC236}">
                <a16:creationId xmlns:a16="http://schemas.microsoft.com/office/drawing/2014/main" id="{A1562E2D-A7E0-4A99-BB6A-DF7C3D8EC637}"/>
              </a:ext>
            </a:extLst>
          </p:cNvPr>
          <p:cNvSpPr>
            <a:spLocks noGrp="1"/>
          </p:cNvSpPr>
          <p:nvPr>
            <p:ph type="sldNum" sz="quarter" idx="12"/>
          </p:nvPr>
        </p:nvSpPr>
        <p:spPr/>
        <p:txBody>
          <a:bodyPr/>
          <a:lstStyle/>
          <a:p>
            <a:fld id="{9D6A4950-2E50-4A2B-B8A2-4ABC9E129430}" type="slidenum">
              <a:rPr lang="en-ID" smtClean="0"/>
              <a:t>‹#›</a:t>
            </a:fld>
            <a:endParaRPr lang="en-ID"/>
          </a:p>
        </p:txBody>
      </p:sp>
    </p:spTree>
    <p:extLst>
      <p:ext uri="{BB962C8B-B14F-4D97-AF65-F5344CB8AC3E}">
        <p14:creationId xmlns:p14="http://schemas.microsoft.com/office/powerpoint/2010/main" val="1590828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B03A3-F4FC-45A7-A280-B1AABF0BD2D7}"/>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288C8917-0680-4D3C-B7BD-B9BCA1C901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4A027F-B654-43A0-A51D-FB6115F0B5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D9417CC2-BBC3-42A6-BEB1-84CDCF6BA0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D783B8-A2EE-4C6A-88C6-22322E1FD3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D2D3B6C0-BEAF-468F-8260-6988D8AE8966}"/>
              </a:ext>
            </a:extLst>
          </p:cNvPr>
          <p:cNvSpPr>
            <a:spLocks noGrp="1"/>
          </p:cNvSpPr>
          <p:nvPr>
            <p:ph type="dt" sz="half" idx="10"/>
          </p:nvPr>
        </p:nvSpPr>
        <p:spPr>
          <a:xfrm>
            <a:off x="838200" y="6356350"/>
            <a:ext cx="2743200" cy="365125"/>
          </a:xfrm>
          <a:prstGeom prst="rect">
            <a:avLst/>
          </a:prstGeom>
        </p:spPr>
        <p:txBody>
          <a:bodyPr/>
          <a:lstStyle/>
          <a:p>
            <a:fld id="{B168B1BD-21A4-46E2-A404-D597B3EF071F}" type="datetimeFigureOut">
              <a:rPr lang="en-ID" smtClean="0"/>
              <a:t>03/12/24</a:t>
            </a:fld>
            <a:endParaRPr lang="en-ID"/>
          </a:p>
        </p:txBody>
      </p:sp>
      <p:sp>
        <p:nvSpPr>
          <p:cNvPr id="8" name="Footer Placeholder 7">
            <a:extLst>
              <a:ext uri="{FF2B5EF4-FFF2-40B4-BE49-F238E27FC236}">
                <a16:creationId xmlns:a16="http://schemas.microsoft.com/office/drawing/2014/main" id="{FC025079-910A-4AFC-85D3-0C244E9F9E1E}"/>
              </a:ext>
            </a:extLst>
          </p:cNvPr>
          <p:cNvSpPr>
            <a:spLocks noGrp="1"/>
          </p:cNvSpPr>
          <p:nvPr>
            <p:ph type="ftr" sz="quarter" idx="11"/>
          </p:nvPr>
        </p:nvSpPr>
        <p:spPr>
          <a:xfrm>
            <a:off x="4038600" y="6356350"/>
            <a:ext cx="4114800" cy="365125"/>
          </a:xfrm>
          <a:prstGeom prst="rect">
            <a:avLst/>
          </a:prstGeom>
        </p:spPr>
        <p:txBody>
          <a:bodyPr/>
          <a:lstStyle/>
          <a:p>
            <a:endParaRPr lang="en-ID"/>
          </a:p>
        </p:txBody>
      </p:sp>
      <p:sp>
        <p:nvSpPr>
          <p:cNvPr id="9" name="Slide Number Placeholder 8">
            <a:extLst>
              <a:ext uri="{FF2B5EF4-FFF2-40B4-BE49-F238E27FC236}">
                <a16:creationId xmlns:a16="http://schemas.microsoft.com/office/drawing/2014/main" id="{86A8DECD-AB56-46C3-A011-F7D96D5D10CC}"/>
              </a:ext>
            </a:extLst>
          </p:cNvPr>
          <p:cNvSpPr>
            <a:spLocks noGrp="1"/>
          </p:cNvSpPr>
          <p:nvPr>
            <p:ph type="sldNum" sz="quarter" idx="12"/>
          </p:nvPr>
        </p:nvSpPr>
        <p:spPr/>
        <p:txBody>
          <a:bodyPr/>
          <a:lstStyle/>
          <a:p>
            <a:fld id="{9D6A4950-2E50-4A2B-B8A2-4ABC9E129430}" type="slidenum">
              <a:rPr lang="en-ID" smtClean="0"/>
              <a:t>‹#›</a:t>
            </a:fld>
            <a:endParaRPr lang="en-ID"/>
          </a:p>
        </p:txBody>
      </p:sp>
    </p:spTree>
    <p:extLst>
      <p:ext uri="{BB962C8B-B14F-4D97-AF65-F5344CB8AC3E}">
        <p14:creationId xmlns:p14="http://schemas.microsoft.com/office/powerpoint/2010/main" val="4272902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B48BF-F5EC-4208-8675-2D4022EC2087}"/>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BF820738-FA88-4028-BBC6-3BCEC18C3739}"/>
              </a:ext>
            </a:extLst>
          </p:cNvPr>
          <p:cNvSpPr>
            <a:spLocks noGrp="1"/>
          </p:cNvSpPr>
          <p:nvPr>
            <p:ph type="dt" sz="half" idx="10"/>
          </p:nvPr>
        </p:nvSpPr>
        <p:spPr>
          <a:xfrm>
            <a:off x="838200" y="6356350"/>
            <a:ext cx="2743200" cy="365125"/>
          </a:xfrm>
          <a:prstGeom prst="rect">
            <a:avLst/>
          </a:prstGeom>
        </p:spPr>
        <p:txBody>
          <a:bodyPr/>
          <a:lstStyle/>
          <a:p>
            <a:fld id="{B168B1BD-21A4-46E2-A404-D597B3EF071F}" type="datetimeFigureOut">
              <a:rPr lang="en-ID" smtClean="0"/>
              <a:t>03/12/24</a:t>
            </a:fld>
            <a:endParaRPr lang="en-ID"/>
          </a:p>
        </p:txBody>
      </p:sp>
      <p:sp>
        <p:nvSpPr>
          <p:cNvPr id="4" name="Footer Placeholder 3">
            <a:extLst>
              <a:ext uri="{FF2B5EF4-FFF2-40B4-BE49-F238E27FC236}">
                <a16:creationId xmlns:a16="http://schemas.microsoft.com/office/drawing/2014/main" id="{59DA47AB-A97C-4756-84B3-0A56BA839180}"/>
              </a:ext>
            </a:extLst>
          </p:cNvPr>
          <p:cNvSpPr>
            <a:spLocks noGrp="1"/>
          </p:cNvSpPr>
          <p:nvPr>
            <p:ph type="ftr" sz="quarter" idx="11"/>
          </p:nvPr>
        </p:nvSpPr>
        <p:spPr>
          <a:xfrm>
            <a:off x="4038600" y="6356350"/>
            <a:ext cx="4114800" cy="365125"/>
          </a:xfrm>
          <a:prstGeom prst="rect">
            <a:avLst/>
          </a:prstGeom>
        </p:spPr>
        <p:txBody>
          <a:bodyPr/>
          <a:lstStyle/>
          <a:p>
            <a:endParaRPr lang="en-ID"/>
          </a:p>
        </p:txBody>
      </p:sp>
      <p:sp>
        <p:nvSpPr>
          <p:cNvPr id="5" name="Slide Number Placeholder 4">
            <a:extLst>
              <a:ext uri="{FF2B5EF4-FFF2-40B4-BE49-F238E27FC236}">
                <a16:creationId xmlns:a16="http://schemas.microsoft.com/office/drawing/2014/main" id="{063BA8CB-41E4-464D-99C5-0162A8E47059}"/>
              </a:ext>
            </a:extLst>
          </p:cNvPr>
          <p:cNvSpPr>
            <a:spLocks noGrp="1"/>
          </p:cNvSpPr>
          <p:nvPr>
            <p:ph type="sldNum" sz="quarter" idx="12"/>
          </p:nvPr>
        </p:nvSpPr>
        <p:spPr/>
        <p:txBody>
          <a:bodyPr/>
          <a:lstStyle/>
          <a:p>
            <a:fld id="{9D6A4950-2E50-4A2B-B8A2-4ABC9E129430}" type="slidenum">
              <a:rPr lang="en-ID" smtClean="0"/>
              <a:t>‹#›</a:t>
            </a:fld>
            <a:endParaRPr lang="en-ID"/>
          </a:p>
        </p:txBody>
      </p:sp>
    </p:spTree>
    <p:extLst>
      <p:ext uri="{BB962C8B-B14F-4D97-AF65-F5344CB8AC3E}">
        <p14:creationId xmlns:p14="http://schemas.microsoft.com/office/powerpoint/2010/main" val="3275960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90BD16-A135-48C0-ACF6-A0668E2B38F1}"/>
              </a:ext>
            </a:extLst>
          </p:cNvPr>
          <p:cNvSpPr>
            <a:spLocks noGrp="1"/>
          </p:cNvSpPr>
          <p:nvPr>
            <p:ph type="dt" sz="half" idx="10"/>
          </p:nvPr>
        </p:nvSpPr>
        <p:spPr>
          <a:xfrm>
            <a:off x="838200" y="6356350"/>
            <a:ext cx="2743200" cy="365125"/>
          </a:xfrm>
          <a:prstGeom prst="rect">
            <a:avLst/>
          </a:prstGeom>
        </p:spPr>
        <p:txBody>
          <a:bodyPr/>
          <a:lstStyle/>
          <a:p>
            <a:fld id="{B168B1BD-21A4-46E2-A404-D597B3EF071F}" type="datetimeFigureOut">
              <a:rPr lang="en-ID" smtClean="0"/>
              <a:t>03/12/24</a:t>
            </a:fld>
            <a:endParaRPr lang="en-ID"/>
          </a:p>
        </p:txBody>
      </p:sp>
      <p:sp>
        <p:nvSpPr>
          <p:cNvPr id="3" name="Footer Placeholder 2">
            <a:extLst>
              <a:ext uri="{FF2B5EF4-FFF2-40B4-BE49-F238E27FC236}">
                <a16:creationId xmlns:a16="http://schemas.microsoft.com/office/drawing/2014/main" id="{076DB9B6-5C40-4AEA-A88A-493A90DD4101}"/>
              </a:ext>
            </a:extLst>
          </p:cNvPr>
          <p:cNvSpPr>
            <a:spLocks noGrp="1"/>
          </p:cNvSpPr>
          <p:nvPr>
            <p:ph type="ftr" sz="quarter" idx="11"/>
          </p:nvPr>
        </p:nvSpPr>
        <p:spPr>
          <a:xfrm>
            <a:off x="4038600" y="6356350"/>
            <a:ext cx="4114800" cy="365125"/>
          </a:xfrm>
          <a:prstGeom prst="rect">
            <a:avLst/>
          </a:prstGeom>
        </p:spPr>
        <p:txBody>
          <a:bodyPr/>
          <a:lstStyle/>
          <a:p>
            <a:endParaRPr lang="en-ID"/>
          </a:p>
        </p:txBody>
      </p:sp>
      <p:sp>
        <p:nvSpPr>
          <p:cNvPr id="4" name="Slide Number Placeholder 3">
            <a:extLst>
              <a:ext uri="{FF2B5EF4-FFF2-40B4-BE49-F238E27FC236}">
                <a16:creationId xmlns:a16="http://schemas.microsoft.com/office/drawing/2014/main" id="{CF1D0684-089C-4E8D-A267-EAC47A42EA74}"/>
              </a:ext>
            </a:extLst>
          </p:cNvPr>
          <p:cNvSpPr>
            <a:spLocks noGrp="1"/>
          </p:cNvSpPr>
          <p:nvPr>
            <p:ph type="sldNum" sz="quarter" idx="12"/>
          </p:nvPr>
        </p:nvSpPr>
        <p:spPr/>
        <p:txBody>
          <a:bodyPr/>
          <a:lstStyle/>
          <a:p>
            <a:fld id="{9D6A4950-2E50-4A2B-B8A2-4ABC9E129430}" type="slidenum">
              <a:rPr lang="en-ID" smtClean="0"/>
              <a:t>‹#›</a:t>
            </a:fld>
            <a:endParaRPr lang="en-ID"/>
          </a:p>
        </p:txBody>
      </p:sp>
    </p:spTree>
    <p:extLst>
      <p:ext uri="{BB962C8B-B14F-4D97-AF65-F5344CB8AC3E}">
        <p14:creationId xmlns:p14="http://schemas.microsoft.com/office/powerpoint/2010/main" val="4144855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7592D-43E8-4B55-B7CD-C005EDA04F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53301B98-1FCE-4191-8E6D-6D0A24A7C7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FC6C4DFA-7C12-404F-89A0-AE4D03DC6E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E5D3DF-A55B-416A-B7AC-6D47BBE48E91}"/>
              </a:ext>
            </a:extLst>
          </p:cNvPr>
          <p:cNvSpPr>
            <a:spLocks noGrp="1"/>
          </p:cNvSpPr>
          <p:nvPr>
            <p:ph type="dt" sz="half" idx="10"/>
          </p:nvPr>
        </p:nvSpPr>
        <p:spPr>
          <a:xfrm>
            <a:off x="838200" y="6356350"/>
            <a:ext cx="2743200" cy="365125"/>
          </a:xfrm>
          <a:prstGeom prst="rect">
            <a:avLst/>
          </a:prstGeom>
        </p:spPr>
        <p:txBody>
          <a:bodyPr/>
          <a:lstStyle/>
          <a:p>
            <a:fld id="{B168B1BD-21A4-46E2-A404-D597B3EF071F}" type="datetimeFigureOut">
              <a:rPr lang="en-ID" smtClean="0"/>
              <a:t>03/12/24</a:t>
            </a:fld>
            <a:endParaRPr lang="en-ID"/>
          </a:p>
        </p:txBody>
      </p:sp>
      <p:sp>
        <p:nvSpPr>
          <p:cNvPr id="6" name="Footer Placeholder 5">
            <a:extLst>
              <a:ext uri="{FF2B5EF4-FFF2-40B4-BE49-F238E27FC236}">
                <a16:creationId xmlns:a16="http://schemas.microsoft.com/office/drawing/2014/main" id="{84E54116-9698-4FC1-9A65-8AE4E8E0A75F}"/>
              </a:ext>
            </a:extLst>
          </p:cNvPr>
          <p:cNvSpPr>
            <a:spLocks noGrp="1"/>
          </p:cNvSpPr>
          <p:nvPr>
            <p:ph type="ftr" sz="quarter" idx="11"/>
          </p:nvPr>
        </p:nvSpPr>
        <p:spPr>
          <a:xfrm>
            <a:off x="4038600" y="6356350"/>
            <a:ext cx="4114800" cy="365125"/>
          </a:xfrm>
          <a:prstGeom prst="rect">
            <a:avLst/>
          </a:prstGeom>
        </p:spPr>
        <p:txBody>
          <a:bodyPr/>
          <a:lstStyle/>
          <a:p>
            <a:endParaRPr lang="en-ID"/>
          </a:p>
        </p:txBody>
      </p:sp>
      <p:sp>
        <p:nvSpPr>
          <p:cNvPr id="7" name="Slide Number Placeholder 6">
            <a:extLst>
              <a:ext uri="{FF2B5EF4-FFF2-40B4-BE49-F238E27FC236}">
                <a16:creationId xmlns:a16="http://schemas.microsoft.com/office/drawing/2014/main" id="{9532455F-A027-49C8-A8E9-6B66C2D2B70C}"/>
              </a:ext>
            </a:extLst>
          </p:cNvPr>
          <p:cNvSpPr>
            <a:spLocks noGrp="1"/>
          </p:cNvSpPr>
          <p:nvPr>
            <p:ph type="sldNum" sz="quarter" idx="12"/>
          </p:nvPr>
        </p:nvSpPr>
        <p:spPr/>
        <p:txBody>
          <a:bodyPr/>
          <a:lstStyle/>
          <a:p>
            <a:fld id="{9D6A4950-2E50-4A2B-B8A2-4ABC9E129430}" type="slidenum">
              <a:rPr lang="en-ID" smtClean="0"/>
              <a:t>‹#›</a:t>
            </a:fld>
            <a:endParaRPr lang="en-ID"/>
          </a:p>
        </p:txBody>
      </p:sp>
    </p:spTree>
    <p:extLst>
      <p:ext uri="{BB962C8B-B14F-4D97-AF65-F5344CB8AC3E}">
        <p14:creationId xmlns:p14="http://schemas.microsoft.com/office/powerpoint/2010/main" val="230869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672E9-95D4-4476-AA0D-C60224FDB4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ABC948E3-B2D4-43CA-B95C-D20133AA97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51098E69-A328-4467-A137-036744F780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391798-B039-4C8A-A0E9-EDF9AA152244}"/>
              </a:ext>
            </a:extLst>
          </p:cNvPr>
          <p:cNvSpPr>
            <a:spLocks noGrp="1"/>
          </p:cNvSpPr>
          <p:nvPr>
            <p:ph type="dt" sz="half" idx="10"/>
          </p:nvPr>
        </p:nvSpPr>
        <p:spPr>
          <a:xfrm>
            <a:off x="838200" y="6356350"/>
            <a:ext cx="2743200" cy="365125"/>
          </a:xfrm>
          <a:prstGeom prst="rect">
            <a:avLst/>
          </a:prstGeom>
        </p:spPr>
        <p:txBody>
          <a:bodyPr/>
          <a:lstStyle/>
          <a:p>
            <a:fld id="{B168B1BD-21A4-46E2-A404-D597B3EF071F}" type="datetimeFigureOut">
              <a:rPr lang="en-ID" smtClean="0"/>
              <a:t>03/12/24</a:t>
            </a:fld>
            <a:endParaRPr lang="en-ID"/>
          </a:p>
        </p:txBody>
      </p:sp>
      <p:sp>
        <p:nvSpPr>
          <p:cNvPr id="6" name="Footer Placeholder 5">
            <a:extLst>
              <a:ext uri="{FF2B5EF4-FFF2-40B4-BE49-F238E27FC236}">
                <a16:creationId xmlns:a16="http://schemas.microsoft.com/office/drawing/2014/main" id="{884D96C0-F3C2-412C-997D-62FB23B377F6}"/>
              </a:ext>
            </a:extLst>
          </p:cNvPr>
          <p:cNvSpPr>
            <a:spLocks noGrp="1"/>
          </p:cNvSpPr>
          <p:nvPr>
            <p:ph type="ftr" sz="quarter" idx="11"/>
          </p:nvPr>
        </p:nvSpPr>
        <p:spPr>
          <a:xfrm>
            <a:off x="4038600" y="6356350"/>
            <a:ext cx="4114800" cy="365125"/>
          </a:xfrm>
          <a:prstGeom prst="rect">
            <a:avLst/>
          </a:prstGeom>
        </p:spPr>
        <p:txBody>
          <a:bodyPr/>
          <a:lstStyle/>
          <a:p>
            <a:endParaRPr lang="en-ID"/>
          </a:p>
        </p:txBody>
      </p:sp>
      <p:sp>
        <p:nvSpPr>
          <p:cNvPr id="7" name="Slide Number Placeholder 6">
            <a:extLst>
              <a:ext uri="{FF2B5EF4-FFF2-40B4-BE49-F238E27FC236}">
                <a16:creationId xmlns:a16="http://schemas.microsoft.com/office/drawing/2014/main" id="{46ACB663-09ED-4366-AC4C-86761BB2EAF9}"/>
              </a:ext>
            </a:extLst>
          </p:cNvPr>
          <p:cNvSpPr>
            <a:spLocks noGrp="1"/>
          </p:cNvSpPr>
          <p:nvPr>
            <p:ph type="sldNum" sz="quarter" idx="12"/>
          </p:nvPr>
        </p:nvSpPr>
        <p:spPr/>
        <p:txBody>
          <a:bodyPr/>
          <a:lstStyle/>
          <a:p>
            <a:fld id="{9D6A4950-2E50-4A2B-B8A2-4ABC9E129430}" type="slidenum">
              <a:rPr lang="en-ID" smtClean="0"/>
              <a:t>‹#›</a:t>
            </a:fld>
            <a:endParaRPr lang="en-ID"/>
          </a:p>
        </p:txBody>
      </p:sp>
    </p:spTree>
    <p:extLst>
      <p:ext uri="{BB962C8B-B14F-4D97-AF65-F5344CB8AC3E}">
        <p14:creationId xmlns:p14="http://schemas.microsoft.com/office/powerpoint/2010/main" val="658652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ags" Target="../tags/tag1.xml"/><Relationship Id="rId2"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5DE22D-EF3A-4FAB-A025-F27A1269DDF9}"/>
              </a:ext>
            </a:extLst>
          </p:cNvPr>
          <p:cNvSpPr>
            <a:spLocks noGrp="1"/>
          </p:cNvSpPr>
          <p:nvPr>
            <p:ph type="title"/>
          </p:nvPr>
        </p:nvSpPr>
        <p:spPr>
          <a:xfrm>
            <a:off x="550624" y="365126"/>
            <a:ext cx="11090753" cy="874952"/>
          </a:xfrm>
          <a:prstGeom prst="rect">
            <a:avLst/>
          </a:prstGeom>
        </p:spPr>
        <p:txBody>
          <a:bodyPr vert="horz" lIns="91440" tIns="45720" rIns="91440" bIns="45720" rtlCol="0" anchor="ctr">
            <a:normAutofit/>
          </a:bodyPr>
          <a:lstStyle/>
          <a:p>
            <a:r>
              <a:rPr lang="en-US" dirty="0"/>
              <a:t>Click to edit Master title style</a:t>
            </a:r>
            <a:endParaRPr lang="en-ID" dirty="0"/>
          </a:p>
        </p:txBody>
      </p:sp>
      <p:sp>
        <p:nvSpPr>
          <p:cNvPr id="3" name="Text Placeholder 2">
            <a:extLst>
              <a:ext uri="{FF2B5EF4-FFF2-40B4-BE49-F238E27FC236}">
                <a16:creationId xmlns:a16="http://schemas.microsoft.com/office/drawing/2014/main" id="{EB035472-4EC2-4C9C-81D2-F8D09A70BB6B}"/>
              </a:ext>
            </a:extLst>
          </p:cNvPr>
          <p:cNvSpPr>
            <a:spLocks noGrp="1"/>
          </p:cNvSpPr>
          <p:nvPr>
            <p:ph type="body" idx="1"/>
          </p:nvPr>
        </p:nvSpPr>
        <p:spPr>
          <a:xfrm>
            <a:off x="550623" y="1453019"/>
            <a:ext cx="11090753" cy="472394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6" name="Slide Number Placeholder 5">
            <a:extLst>
              <a:ext uri="{FF2B5EF4-FFF2-40B4-BE49-F238E27FC236}">
                <a16:creationId xmlns:a16="http://schemas.microsoft.com/office/drawing/2014/main" id="{F7A03086-C061-4825-BFB5-39C4669F6B3C}"/>
              </a:ext>
            </a:extLst>
          </p:cNvPr>
          <p:cNvSpPr>
            <a:spLocks noGrp="1"/>
          </p:cNvSpPr>
          <p:nvPr>
            <p:ph type="sldNum" sz="quarter" idx="4"/>
          </p:nvPr>
        </p:nvSpPr>
        <p:spPr>
          <a:xfrm>
            <a:off x="11210794" y="6356350"/>
            <a:ext cx="43058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6A4950-2E50-4A2B-B8A2-4ABC9E129430}" type="slidenum">
              <a:rPr lang="en-ID" smtClean="0"/>
              <a:t>‹#›</a:t>
            </a:fld>
            <a:endParaRPr lang="en-ID"/>
          </a:p>
        </p:txBody>
      </p:sp>
    </p:spTree>
    <p:extLst>
      <p:ext uri="{BB962C8B-B14F-4D97-AF65-F5344CB8AC3E}">
        <p14:creationId xmlns:p14="http://schemas.microsoft.com/office/powerpoint/2010/main" val="1362869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1" kern="1200">
          <a:solidFill>
            <a:schemeClr val="tx1"/>
          </a:solidFill>
          <a:latin typeface="Segoe UI" panose="020B0502040204020203" pitchFamily="34" charset="0"/>
          <a:ea typeface="+mj-ea"/>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B853DF03-CD76-4B5A-8EB3-63B382E13194}"/>
              </a:ext>
            </a:extLst>
          </p:cNvPr>
          <p:cNvGraphicFramePr>
            <a:graphicFrameLocks noChangeAspect="1"/>
          </p:cNvGraphicFramePr>
          <p:nvPr userDrawn="1">
            <p:custDataLst>
              <p:tags r:id="rId3"/>
            </p:custDataLst>
            <p:extLst>
              <p:ext uri="{D42A27DB-BD31-4B8C-83A1-F6EECF244321}">
                <p14:modId xmlns:p14="http://schemas.microsoft.com/office/powerpoint/2010/main" val="3175891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83" imgH="384" progId="TCLayout.ActiveDocument.1">
                  <p:embed/>
                </p:oleObj>
              </mc:Choice>
              <mc:Fallback>
                <p:oleObj name="think-cell Slide" r:id="rId5" imgW="383" imgH="384" progId="TCLayout.ActiveDocument.1">
                  <p:embed/>
                  <p:pic>
                    <p:nvPicPr>
                      <p:cNvPr id="8" name="Object 7" hidden="1">
                        <a:extLst>
                          <a:ext uri="{FF2B5EF4-FFF2-40B4-BE49-F238E27FC236}">
                            <a16:creationId xmlns:a16="http://schemas.microsoft.com/office/drawing/2014/main" id="{B853DF03-CD76-4B5A-8EB3-63B382E1319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6183CDAB-5319-4127-A949-FD374215343E}"/>
              </a:ext>
            </a:extLst>
          </p:cNvPr>
          <p:cNvSpPr/>
          <p:nvPr userDrawn="1">
            <p:custDataLst>
              <p:tags r:id="rId4"/>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400" b="0" i="0" baseline="0" dirty="0">
              <a:latin typeface="Bahnschrift" panose="020B0502040204020203" pitchFamily="34" charset="0"/>
              <a:ea typeface="+mj-ea"/>
              <a:cs typeface="+mj-cs"/>
              <a:sym typeface="Bahnschrift" panose="020B0502040204020203" pitchFamily="34" charset="0"/>
            </a:endParaRPr>
          </a:p>
        </p:txBody>
      </p:sp>
      <p:sp>
        <p:nvSpPr>
          <p:cNvPr id="2" name="Title Placeholder 1">
            <a:extLst>
              <a:ext uri="{FF2B5EF4-FFF2-40B4-BE49-F238E27FC236}">
                <a16:creationId xmlns:a16="http://schemas.microsoft.com/office/drawing/2014/main" id="{70D28C36-06A6-4687-99BA-A709C0EB5F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23D4BD70-3CB1-4CF2-B956-6C0AF1AA7F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0F9440B9-E739-4FE5-9BD0-8C11247179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32A01C-61EC-4D49-878D-066848BDDCD0}" type="datetimeFigureOut">
              <a:rPr lang="en-ID" smtClean="0"/>
              <a:t>03/12/24</a:t>
            </a:fld>
            <a:endParaRPr lang="en-ID"/>
          </a:p>
        </p:txBody>
      </p:sp>
      <p:sp>
        <p:nvSpPr>
          <p:cNvPr id="5" name="Footer Placeholder 4">
            <a:extLst>
              <a:ext uri="{FF2B5EF4-FFF2-40B4-BE49-F238E27FC236}">
                <a16:creationId xmlns:a16="http://schemas.microsoft.com/office/drawing/2014/main" id="{97439059-A5DB-4AFA-87B8-190DB28F7C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74099BD2-E85E-4D1D-BA49-DDEA0BA69E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B828C7-9901-42AB-BCDB-95692AF75EFB}" type="slidenum">
              <a:rPr lang="en-ID" smtClean="0"/>
              <a:t>‹#›</a:t>
            </a:fld>
            <a:endParaRPr lang="en-ID"/>
          </a:p>
        </p:txBody>
      </p:sp>
    </p:spTree>
    <p:extLst>
      <p:ext uri="{BB962C8B-B14F-4D97-AF65-F5344CB8AC3E}">
        <p14:creationId xmlns:p14="http://schemas.microsoft.com/office/powerpoint/2010/main" val="1804467025"/>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varpit94/us-inflation-data-updated-till-may-2021"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descr="Person holding paper">
            <a:extLst>
              <a:ext uri="{FF2B5EF4-FFF2-40B4-BE49-F238E27FC236}">
                <a16:creationId xmlns:a16="http://schemas.microsoft.com/office/drawing/2014/main" id="{5592A2C2-52C1-73D7-EA81-80B7C75CA540}"/>
              </a:ext>
            </a:extLst>
          </p:cNvPr>
          <p:cNvPicPr>
            <a:picLocks noChangeAspect="1"/>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rcRect l="4653" t="12617" r="565" b="7281"/>
          <a:stretch>
            <a:fillRect/>
          </a:stretch>
        </p:blipFill>
        <p:spPr>
          <a:xfrm>
            <a:off x="0" y="0"/>
            <a:ext cx="12192000" cy="6869806"/>
          </a:xfrm>
          <a:custGeom>
            <a:avLst/>
            <a:gdLst>
              <a:gd name="connsiteX0" fmla="*/ 0 w 12192000"/>
              <a:gd name="connsiteY0" fmla="*/ 0 h 6869806"/>
              <a:gd name="connsiteX1" fmla="*/ 12192000 w 12192000"/>
              <a:gd name="connsiteY1" fmla="*/ 0 h 6869806"/>
              <a:gd name="connsiteX2" fmla="*/ 12192000 w 12192000"/>
              <a:gd name="connsiteY2" fmla="*/ 6869806 h 6869806"/>
              <a:gd name="connsiteX3" fmla="*/ 0 w 12192000"/>
              <a:gd name="connsiteY3" fmla="*/ 6869806 h 6869806"/>
            </a:gdLst>
            <a:ahLst/>
            <a:cxnLst>
              <a:cxn ang="0">
                <a:pos x="connsiteX0" y="connsiteY0"/>
              </a:cxn>
              <a:cxn ang="0">
                <a:pos x="connsiteX1" y="connsiteY1"/>
              </a:cxn>
              <a:cxn ang="0">
                <a:pos x="connsiteX2" y="connsiteY2"/>
              </a:cxn>
              <a:cxn ang="0">
                <a:pos x="connsiteX3" y="connsiteY3"/>
              </a:cxn>
            </a:cxnLst>
            <a:rect l="l" t="t" r="r" b="b"/>
            <a:pathLst>
              <a:path w="12192000" h="6869806">
                <a:moveTo>
                  <a:pt x="0" y="0"/>
                </a:moveTo>
                <a:lnTo>
                  <a:pt x="12192000" y="0"/>
                </a:lnTo>
                <a:lnTo>
                  <a:pt x="12192000" y="6869806"/>
                </a:lnTo>
                <a:lnTo>
                  <a:pt x="0" y="6869806"/>
                </a:lnTo>
                <a:close/>
              </a:path>
            </a:pathLst>
          </a:custGeom>
        </p:spPr>
      </p:pic>
      <p:sp>
        <p:nvSpPr>
          <p:cNvPr id="19" name="Rectangle 18">
            <a:extLst>
              <a:ext uri="{FF2B5EF4-FFF2-40B4-BE49-F238E27FC236}">
                <a16:creationId xmlns:a16="http://schemas.microsoft.com/office/drawing/2014/main" id="{B857D70E-E2C7-43C8-A60F-8391144D08B7}"/>
              </a:ext>
            </a:extLst>
          </p:cNvPr>
          <p:cNvSpPr/>
          <p:nvPr/>
        </p:nvSpPr>
        <p:spPr>
          <a:xfrm>
            <a:off x="-1" y="11806"/>
            <a:ext cx="12192000" cy="6869806"/>
          </a:xfrm>
          <a:prstGeom prst="rect">
            <a:avLst/>
          </a:prstGeom>
          <a:gradFill>
            <a:gsLst>
              <a:gs pos="0">
                <a:srgbClr val="114A5E"/>
              </a:gs>
              <a:gs pos="100000">
                <a:srgbClr val="18926F">
                  <a:alpha val="62000"/>
                </a:srgb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F29F1A8A-4556-318D-BE7F-9838052F66DE}"/>
              </a:ext>
            </a:extLst>
          </p:cNvPr>
          <p:cNvSpPr/>
          <p:nvPr/>
        </p:nvSpPr>
        <p:spPr>
          <a:xfrm>
            <a:off x="669470" y="-11806"/>
            <a:ext cx="5426530" cy="6222106"/>
          </a:xfrm>
          <a:custGeom>
            <a:avLst/>
            <a:gdLst>
              <a:gd name="connsiteX0" fmla="*/ 0 w 5426530"/>
              <a:gd name="connsiteY0" fmla="*/ 0 h 5987296"/>
              <a:gd name="connsiteX1" fmla="*/ 5426530 w 5426530"/>
              <a:gd name="connsiteY1" fmla="*/ 0 h 5987296"/>
              <a:gd name="connsiteX2" fmla="*/ 5426530 w 5426530"/>
              <a:gd name="connsiteY2" fmla="*/ 5472806 h 5987296"/>
              <a:gd name="connsiteX3" fmla="*/ 4926997 w 5426530"/>
              <a:gd name="connsiteY3" fmla="*/ 5987296 h 5987296"/>
              <a:gd name="connsiteX4" fmla="*/ 0 w 5426530"/>
              <a:gd name="connsiteY4" fmla="*/ 5987296 h 5987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6530" h="5987296">
                <a:moveTo>
                  <a:pt x="0" y="0"/>
                </a:moveTo>
                <a:lnTo>
                  <a:pt x="5426530" y="0"/>
                </a:lnTo>
                <a:lnTo>
                  <a:pt x="5426530" y="5472806"/>
                </a:lnTo>
                <a:lnTo>
                  <a:pt x="4926997" y="5987296"/>
                </a:lnTo>
                <a:lnTo>
                  <a:pt x="0" y="598729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5EF1ECE-ED00-4094-A343-4F295FED8C39}"/>
              </a:ext>
            </a:extLst>
          </p:cNvPr>
          <p:cNvSpPr>
            <a:spLocks noGrp="1"/>
          </p:cNvSpPr>
          <p:nvPr>
            <p:ph type="ctrTitle"/>
          </p:nvPr>
        </p:nvSpPr>
        <p:spPr>
          <a:xfrm>
            <a:off x="1024426" y="2268777"/>
            <a:ext cx="4572042" cy="2050263"/>
          </a:xfrm>
        </p:spPr>
        <p:txBody>
          <a:bodyPr lIns="0" tIns="0" rIns="0" bIns="0" anchor="t" anchorCtr="0">
            <a:noAutofit/>
          </a:bodyPr>
          <a:lstStyle/>
          <a:p>
            <a:pPr fontAlgn="base"/>
            <a:r>
              <a:rPr lang="en-US" sz="4500" b="1" dirty="0">
                <a:solidFill>
                  <a:schemeClr val="tx2"/>
                </a:solidFill>
                <a:effectLst/>
                <a:latin typeface="inherit"/>
              </a:rPr>
              <a:t>U.S. Inflation Data</a:t>
            </a:r>
            <a:br>
              <a:rPr lang="en-US" sz="4500" b="1" dirty="0">
                <a:solidFill>
                  <a:schemeClr val="tx2"/>
                </a:solidFill>
                <a:effectLst/>
                <a:latin typeface="inherit"/>
              </a:rPr>
            </a:br>
            <a:br>
              <a:rPr lang="en-US" sz="4500" dirty="0">
                <a:solidFill>
                  <a:schemeClr val="tx2"/>
                </a:solidFill>
                <a:effectLst/>
                <a:latin typeface="inherit"/>
              </a:rPr>
            </a:br>
            <a:endParaRPr lang="en-US" sz="4500" dirty="0">
              <a:solidFill>
                <a:schemeClr val="tx2"/>
              </a:solidFill>
              <a:effectLst/>
              <a:latin typeface="inherit"/>
            </a:endParaRPr>
          </a:p>
        </p:txBody>
      </p:sp>
      <p:sp>
        <p:nvSpPr>
          <p:cNvPr id="30" name="Isosceles Triangle 29">
            <a:extLst>
              <a:ext uri="{FF2B5EF4-FFF2-40B4-BE49-F238E27FC236}">
                <a16:creationId xmlns:a16="http://schemas.microsoft.com/office/drawing/2014/main" id="{26F19CD9-2CBD-8C6D-B7A7-F6725D3D0C02}"/>
              </a:ext>
            </a:extLst>
          </p:cNvPr>
          <p:cNvSpPr/>
          <p:nvPr/>
        </p:nvSpPr>
        <p:spPr>
          <a:xfrm flipH="1" flipV="1">
            <a:off x="5596466" y="5675175"/>
            <a:ext cx="499533" cy="535125"/>
          </a:xfrm>
          <a:prstGeom prst="triangle">
            <a:avLst>
              <a:gd name="adj" fmla="val 100000"/>
            </a:avLst>
          </a:prstGeom>
          <a:solidFill>
            <a:srgbClr val="F2E8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7A6A1966-D314-9442-A5B8-F2DBC1FBF124}"/>
              </a:ext>
            </a:extLst>
          </p:cNvPr>
          <p:cNvSpPr/>
          <p:nvPr/>
        </p:nvSpPr>
        <p:spPr>
          <a:xfrm flipV="1">
            <a:off x="1020039" y="4949655"/>
            <a:ext cx="1329461" cy="67462"/>
          </a:xfrm>
          <a:prstGeom prst="roundRect">
            <a:avLst>
              <a:gd name="adj" fmla="val 50000"/>
            </a:avLst>
          </a:prstGeom>
          <a:gradFill>
            <a:gsLst>
              <a:gs pos="0">
                <a:srgbClr val="114A5E"/>
              </a:gs>
              <a:gs pos="100000">
                <a:srgbClr val="18926F">
                  <a:alpha val="62000"/>
                </a:srgb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6" name="Group 35">
            <a:extLst>
              <a:ext uri="{FF2B5EF4-FFF2-40B4-BE49-F238E27FC236}">
                <a16:creationId xmlns:a16="http://schemas.microsoft.com/office/drawing/2014/main" id="{49938B81-F908-3F23-D547-540EC22D790A}"/>
              </a:ext>
            </a:extLst>
          </p:cNvPr>
          <p:cNvGrpSpPr/>
          <p:nvPr/>
        </p:nvGrpSpPr>
        <p:grpSpPr>
          <a:xfrm>
            <a:off x="1024426" y="1169274"/>
            <a:ext cx="670616" cy="661793"/>
            <a:chOff x="5554663" y="3609975"/>
            <a:chExt cx="361950" cy="357188"/>
          </a:xfrm>
          <a:solidFill>
            <a:srgbClr val="114A5E"/>
          </a:solidFill>
        </p:grpSpPr>
        <p:sp>
          <p:nvSpPr>
            <p:cNvPr id="37" name="Freeform 1764">
              <a:extLst>
                <a:ext uri="{FF2B5EF4-FFF2-40B4-BE49-F238E27FC236}">
                  <a16:creationId xmlns:a16="http://schemas.microsoft.com/office/drawing/2014/main" id="{CA1B96DF-9EA5-208E-08D2-8E3FC83467DE}"/>
                </a:ext>
              </a:extLst>
            </p:cNvPr>
            <p:cNvSpPr>
              <a:spLocks/>
            </p:cNvSpPr>
            <p:nvPr/>
          </p:nvSpPr>
          <p:spPr bwMode="auto">
            <a:xfrm>
              <a:off x="5554663" y="3613150"/>
              <a:ext cx="354013" cy="354013"/>
            </a:xfrm>
            <a:custGeom>
              <a:avLst/>
              <a:gdLst>
                <a:gd name="T0" fmla="*/ 92 w 94"/>
                <a:gd name="T1" fmla="*/ 94 h 94"/>
                <a:gd name="T2" fmla="*/ 2 w 94"/>
                <a:gd name="T3" fmla="*/ 94 h 94"/>
                <a:gd name="T4" fmla="*/ 0 w 94"/>
                <a:gd name="T5" fmla="*/ 92 h 94"/>
                <a:gd name="T6" fmla="*/ 0 w 94"/>
                <a:gd name="T7" fmla="*/ 2 h 94"/>
                <a:gd name="T8" fmla="*/ 2 w 94"/>
                <a:gd name="T9" fmla="*/ 0 h 94"/>
                <a:gd name="T10" fmla="*/ 4 w 94"/>
                <a:gd name="T11" fmla="*/ 2 h 94"/>
                <a:gd name="T12" fmla="*/ 4 w 94"/>
                <a:gd name="T13" fmla="*/ 90 h 94"/>
                <a:gd name="T14" fmla="*/ 92 w 94"/>
                <a:gd name="T15" fmla="*/ 90 h 94"/>
                <a:gd name="T16" fmla="*/ 94 w 94"/>
                <a:gd name="T17" fmla="*/ 92 h 94"/>
                <a:gd name="T18" fmla="*/ 92 w 94"/>
                <a:gd name="T19"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94">
                  <a:moveTo>
                    <a:pt x="92" y="94"/>
                  </a:moveTo>
                  <a:cubicBezTo>
                    <a:pt x="2" y="94"/>
                    <a:pt x="2" y="94"/>
                    <a:pt x="2" y="94"/>
                  </a:cubicBezTo>
                  <a:cubicBezTo>
                    <a:pt x="1" y="94"/>
                    <a:pt x="0" y="93"/>
                    <a:pt x="0" y="92"/>
                  </a:cubicBezTo>
                  <a:cubicBezTo>
                    <a:pt x="0" y="2"/>
                    <a:pt x="0" y="2"/>
                    <a:pt x="0" y="2"/>
                  </a:cubicBezTo>
                  <a:cubicBezTo>
                    <a:pt x="0" y="1"/>
                    <a:pt x="1" y="0"/>
                    <a:pt x="2" y="0"/>
                  </a:cubicBezTo>
                  <a:cubicBezTo>
                    <a:pt x="3" y="0"/>
                    <a:pt x="4" y="1"/>
                    <a:pt x="4" y="2"/>
                  </a:cubicBezTo>
                  <a:cubicBezTo>
                    <a:pt x="4" y="90"/>
                    <a:pt x="4" y="90"/>
                    <a:pt x="4" y="90"/>
                  </a:cubicBezTo>
                  <a:cubicBezTo>
                    <a:pt x="92" y="90"/>
                    <a:pt x="92" y="90"/>
                    <a:pt x="92" y="90"/>
                  </a:cubicBezTo>
                  <a:cubicBezTo>
                    <a:pt x="93" y="90"/>
                    <a:pt x="94" y="91"/>
                    <a:pt x="94" y="92"/>
                  </a:cubicBezTo>
                  <a:cubicBezTo>
                    <a:pt x="94" y="93"/>
                    <a:pt x="93" y="94"/>
                    <a:pt x="92"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8" name="Freeform 1765">
              <a:extLst>
                <a:ext uri="{FF2B5EF4-FFF2-40B4-BE49-F238E27FC236}">
                  <a16:creationId xmlns:a16="http://schemas.microsoft.com/office/drawing/2014/main" id="{F864626B-ED05-29A6-BEF1-2F6768379EF9}"/>
                </a:ext>
              </a:extLst>
            </p:cNvPr>
            <p:cNvSpPr>
              <a:spLocks noEditPoints="1"/>
            </p:cNvSpPr>
            <p:nvPr/>
          </p:nvSpPr>
          <p:spPr bwMode="auto">
            <a:xfrm>
              <a:off x="5653088" y="3684588"/>
              <a:ext cx="60325" cy="60325"/>
            </a:xfrm>
            <a:custGeom>
              <a:avLst/>
              <a:gdLst>
                <a:gd name="T0" fmla="*/ 8 w 16"/>
                <a:gd name="T1" fmla="*/ 16 h 16"/>
                <a:gd name="T2" fmla="*/ 0 w 16"/>
                <a:gd name="T3" fmla="*/ 8 h 16"/>
                <a:gd name="T4" fmla="*/ 8 w 16"/>
                <a:gd name="T5" fmla="*/ 0 h 16"/>
                <a:gd name="T6" fmla="*/ 16 w 16"/>
                <a:gd name="T7" fmla="*/ 8 h 16"/>
                <a:gd name="T8" fmla="*/ 8 w 16"/>
                <a:gd name="T9" fmla="*/ 16 h 16"/>
                <a:gd name="T10" fmla="*/ 8 w 16"/>
                <a:gd name="T11" fmla="*/ 4 h 16"/>
                <a:gd name="T12" fmla="*/ 4 w 16"/>
                <a:gd name="T13" fmla="*/ 8 h 16"/>
                <a:gd name="T14" fmla="*/ 8 w 16"/>
                <a:gd name="T15" fmla="*/ 12 h 16"/>
                <a:gd name="T16" fmla="*/ 12 w 16"/>
                <a:gd name="T17" fmla="*/ 8 h 16"/>
                <a:gd name="T18" fmla="*/ 8 w 16"/>
                <a:gd name="T1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6">
                  <a:moveTo>
                    <a:pt x="8" y="16"/>
                  </a:moveTo>
                  <a:cubicBezTo>
                    <a:pt x="4" y="16"/>
                    <a:pt x="0" y="12"/>
                    <a:pt x="0" y="8"/>
                  </a:cubicBezTo>
                  <a:cubicBezTo>
                    <a:pt x="0" y="3"/>
                    <a:pt x="4" y="0"/>
                    <a:pt x="8" y="0"/>
                  </a:cubicBezTo>
                  <a:cubicBezTo>
                    <a:pt x="12" y="0"/>
                    <a:pt x="16" y="3"/>
                    <a:pt x="16" y="8"/>
                  </a:cubicBezTo>
                  <a:cubicBezTo>
                    <a:pt x="16" y="12"/>
                    <a:pt x="12" y="16"/>
                    <a:pt x="8" y="16"/>
                  </a:cubicBezTo>
                  <a:close/>
                  <a:moveTo>
                    <a:pt x="8" y="4"/>
                  </a:moveTo>
                  <a:cubicBezTo>
                    <a:pt x="6" y="4"/>
                    <a:pt x="4" y="6"/>
                    <a:pt x="4" y="8"/>
                  </a:cubicBezTo>
                  <a:cubicBezTo>
                    <a:pt x="4" y="10"/>
                    <a:pt x="6" y="12"/>
                    <a:pt x="8" y="12"/>
                  </a:cubicBezTo>
                  <a:cubicBezTo>
                    <a:pt x="10" y="12"/>
                    <a:pt x="12" y="10"/>
                    <a:pt x="12" y="8"/>
                  </a:cubicBezTo>
                  <a:cubicBezTo>
                    <a:pt x="12" y="6"/>
                    <a:pt x="10" y="4"/>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9" name="Freeform 1766">
              <a:extLst>
                <a:ext uri="{FF2B5EF4-FFF2-40B4-BE49-F238E27FC236}">
                  <a16:creationId xmlns:a16="http://schemas.microsoft.com/office/drawing/2014/main" id="{8C0F5BFC-EDC8-BA5F-1246-373DCE1C0D1A}"/>
                </a:ext>
              </a:extLst>
            </p:cNvPr>
            <p:cNvSpPr>
              <a:spLocks noEditPoints="1"/>
            </p:cNvSpPr>
            <p:nvPr/>
          </p:nvSpPr>
          <p:spPr bwMode="auto">
            <a:xfrm>
              <a:off x="5641975" y="3824288"/>
              <a:ext cx="60325" cy="58738"/>
            </a:xfrm>
            <a:custGeom>
              <a:avLst/>
              <a:gdLst>
                <a:gd name="T0" fmla="*/ 8 w 16"/>
                <a:gd name="T1" fmla="*/ 16 h 16"/>
                <a:gd name="T2" fmla="*/ 0 w 16"/>
                <a:gd name="T3" fmla="*/ 8 h 16"/>
                <a:gd name="T4" fmla="*/ 8 w 16"/>
                <a:gd name="T5" fmla="*/ 0 h 16"/>
                <a:gd name="T6" fmla="*/ 16 w 16"/>
                <a:gd name="T7" fmla="*/ 8 h 16"/>
                <a:gd name="T8" fmla="*/ 8 w 16"/>
                <a:gd name="T9" fmla="*/ 16 h 16"/>
                <a:gd name="T10" fmla="*/ 8 w 16"/>
                <a:gd name="T11" fmla="*/ 4 h 16"/>
                <a:gd name="T12" fmla="*/ 4 w 16"/>
                <a:gd name="T13" fmla="*/ 8 h 16"/>
                <a:gd name="T14" fmla="*/ 8 w 16"/>
                <a:gd name="T15" fmla="*/ 12 h 16"/>
                <a:gd name="T16" fmla="*/ 12 w 16"/>
                <a:gd name="T17" fmla="*/ 8 h 16"/>
                <a:gd name="T18" fmla="*/ 8 w 16"/>
                <a:gd name="T1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6">
                  <a:moveTo>
                    <a:pt x="8" y="16"/>
                  </a:moveTo>
                  <a:cubicBezTo>
                    <a:pt x="3" y="16"/>
                    <a:pt x="0" y="13"/>
                    <a:pt x="0" y="8"/>
                  </a:cubicBezTo>
                  <a:cubicBezTo>
                    <a:pt x="0" y="4"/>
                    <a:pt x="3" y="0"/>
                    <a:pt x="8" y="0"/>
                  </a:cubicBezTo>
                  <a:cubicBezTo>
                    <a:pt x="12" y="0"/>
                    <a:pt x="16" y="4"/>
                    <a:pt x="16" y="8"/>
                  </a:cubicBezTo>
                  <a:cubicBezTo>
                    <a:pt x="16" y="13"/>
                    <a:pt x="12" y="16"/>
                    <a:pt x="8" y="16"/>
                  </a:cubicBezTo>
                  <a:close/>
                  <a:moveTo>
                    <a:pt x="8" y="4"/>
                  </a:moveTo>
                  <a:cubicBezTo>
                    <a:pt x="6" y="4"/>
                    <a:pt x="4" y="6"/>
                    <a:pt x="4" y="8"/>
                  </a:cubicBezTo>
                  <a:cubicBezTo>
                    <a:pt x="4" y="10"/>
                    <a:pt x="6" y="12"/>
                    <a:pt x="8" y="12"/>
                  </a:cubicBezTo>
                  <a:cubicBezTo>
                    <a:pt x="10" y="12"/>
                    <a:pt x="12" y="10"/>
                    <a:pt x="12" y="8"/>
                  </a:cubicBezTo>
                  <a:cubicBezTo>
                    <a:pt x="12" y="6"/>
                    <a:pt x="10" y="4"/>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0" name="Freeform 1767">
              <a:extLst>
                <a:ext uri="{FF2B5EF4-FFF2-40B4-BE49-F238E27FC236}">
                  <a16:creationId xmlns:a16="http://schemas.microsoft.com/office/drawing/2014/main" id="{42379549-18E7-F14F-B6E7-0F246412E835}"/>
                </a:ext>
              </a:extLst>
            </p:cNvPr>
            <p:cNvSpPr>
              <a:spLocks noEditPoints="1"/>
            </p:cNvSpPr>
            <p:nvPr/>
          </p:nvSpPr>
          <p:spPr bwMode="auto">
            <a:xfrm>
              <a:off x="5765800" y="3717925"/>
              <a:ext cx="60325" cy="60325"/>
            </a:xfrm>
            <a:custGeom>
              <a:avLst/>
              <a:gdLst>
                <a:gd name="T0" fmla="*/ 8 w 16"/>
                <a:gd name="T1" fmla="*/ 16 h 16"/>
                <a:gd name="T2" fmla="*/ 0 w 16"/>
                <a:gd name="T3" fmla="*/ 8 h 16"/>
                <a:gd name="T4" fmla="*/ 8 w 16"/>
                <a:gd name="T5" fmla="*/ 0 h 16"/>
                <a:gd name="T6" fmla="*/ 16 w 16"/>
                <a:gd name="T7" fmla="*/ 8 h 16"/>
                <a:gd name="T8" fmla="*/ 8 w 16"/>
                <a:gd name="T9" fmla="*/ 16 h 16"/>
                <a:gd name="T10" fmla="*/ 8 w 16"/>
                <a:gd name="T11" fmla="*/ 4 h 16"/>
                <a:gd name="T12" fmla="*/ 4 w 16"/>
                <a:gd name="T13" fmla="*/ 8 h 16"/>
                <a:gd name="T14" fmla="*/ 8 w 16"/>
                <a:gd name="T15" fmla="*/ 12 h 16"/>
                <a:gd name="T16" fmla="*/ 12 w 16"/>
                <a:gd name="T17" fmla="*/ 8 h 16"/>
                <a:gd name="T18" fmla="*/ 8 w 16"/>
                <a:gd name="T1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6">
                  <a:moveTo>
                    <a:pt x="8" y="16"/>
                  </a:moveTo>
                  <a:cubicBezTo>
                    <a:pt x="4" y="16"/>
                    <a:pt x="0" y="13"/>
                    <a:pt x="0" y="8"/>
                  </a:cubicBezTo>
                  <a:cubicBezTo>
                    <a:pt x="0" y="4"/>
                    <a:pt x="4" y="0"/>
                    <a:pt x="8" y="0"/>
                  </a:cubicBezTo>
                  <a:cubicBezTo>
                    <a:pt x="13" y="0"/>
                    <a:pt x="16" y="4"/>
                    <a:pt x="16" y="8"/>
                  </a:cubicBezTo>
                  <a:cubicBezTo>
                    <a:pt x="16" y="13"/>
                    <a:pt x="13" y="16"/>
                    <a:pt x="8" y="16"/>
                  </a:cubicBezTo>
                  <a:close/>
                  <a:moveTo>
                    <a:pt x="8" y="4"/>
                  </a:moveTo>
                  <a:cubicBezTo>
                    <a:pt x="6" y="4"/>
                    <a:pt x="4" y="6"/>
                    <a:pt x="4" y="8"/>
                  </a:cubicBezTo>
                  <a:cubicBezTo>
                    <a:pt x="4" y="10"/>
                    <a:pt x="6" y="12"/>
                    <a:pt x="8" y="12"/>
                  </a:cubicBezTo>
                  <a:cubicBezTo>
                    <a:pt x="11" y="12"/>
                    <a:pt x="12" y="10"/>
                    <a:pt x="12" y="8"/>
                  </a:cubicBezTo>
                  <a:cubicBezTo>
                    <a:pt x="12" y="6"/>
                    <a:pt x="11" y="4"/>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1" name="Freeform 1768">
              <a:extLst>
                <a:ext uri="{FF2B5EF4-FFF2-40B4-BE49-F238E27FC236}">
                  <a16:creationId xmlns:a16="http://schemas.microsoft.com/office/drawing/2014/main" id="{2EE4240F-8B40-1F2E-3276-C60070851711}"/>
                </a:ext>
              </a:extLst>
            </p:cNvPr>
            <p:cNvSpPr>
              <a:spLocks noEditPoints="1"/>
            </p:cNvSpPr>
            <p:nvPr/>
          </p:nvSpPr>
          <p:spPr bwMode="auto">
            <a:xfrm>
              <a:off x="5749925" y="3824288"/>
              <a:ext cx="60325" cy="58738"/>
            </a:xfrm>
            <a:custGeom>
              <a:avLst/>
              <a:gdLst>
                <a:gd name="T0" fmla="*/ 8 w 16"/>
                <a:gd name="T1" fmla="*/ 16 h 16"/>
                <a:gd name="T2" fmla="*/ 0 w 16"/>
                <a:gd name="T3" fmla="*/ 8 h 16"/>
                <a:gd name="T4" fmla="*/ 8 w 16"/>
                <a:gd name="T5" fmla="*/ 0 h 16"/>
                <a:gd name="T6" fmla="*/ 16 w 16"/>
                <a:gd name="T7" fmla="*/ 8 h 16"/>
                <a:gd name="T8" fmla="*/ 8 w 16"/>
                <a:gd name="T9" fmla="*/ 16 h 16"/>
                <a:gd name="T10" fmla="*/ 8 w 16"/>
                <a:gd name="T11" fmla="*/ 4 h 16"/>
                <a:gd name="T12" fmla="*/ 4 w 16"/>
                <a:gd name="T13" fmla="*/ 8 h 16"/>
                <a:gd name="T14" fmla="*/ 8 w 16"/>
                <a:gd name="T15" fmla="*/ 12 h 16"/>
                <a:gd name="T16" fmla="*/ 12 w 16"/>
                <a:gd name="T17" fmla="*/ 8 h 16"/>
                <a:gd name="T18" fmla="*/ 8 w 16"/>
                <a:gd name="T1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6">
                  <a:moveTo>
                    <a:pt x="8" y="16"/>
                  </a:moveTo>
                  <a:cubicBezTo>
                    <a:pt x="4" y="16"/>
                    <a:pt x="0" y="13"/>
                    <a:pt x="0" y="8"/>
                  </a:cubicBezTo>
                  <a:cubicBezTo>
                    <a:pt x="0" y="4"/>
                    <a:pt x="4" y="0"/>
                    <a:pt x="8" y="0"/>
                  </a:cubicBezTo>
                  <a:cubicBezTo>
                    <a:pt x="13" y="0"/>
                    <a:pt x="16" y="4"/>
                    <a:pt x="16" y="8"/>
                  </a:cubicBezTo>
                  <a:cubicBezTo>
                    <a:pt x="16" y="13"/>
                    <a:pt x="13" y="16"/>
                    <a:pt x="8" y="16"/>
                  </a:cubicBezTo>
                  <a:close/>
                  <a:moveTo>
                    <a:pt x="8" y="4"/>
                  </a:moveTo>
                  <a:cubicBezTo>
                    <a:pt x="6" y="4"/>
                    <a:pt x="4" y="6"/>
                    <a:pt x="4" y="8"/>
                  </a:cubicBezTo>
                  <a:cubicBezTo>
                    <a:pt x="4" y="10"/>
                    <a:pt x="6" y="12"/>
                    <a:pt x="8" y="12"/>
                  </a:cubicBezTo>
                  <a:cubicBezTo>
                    <a:pt x="11" y="12"/>
                    <a:pt x="12" y="10"/>
                    <a:pt x="12" y="8"/>
                  </a:cubicBezTo>
                  <a:cubicBezTo>
                    <a:pt x="12" y="6"/>
                    <a:pt x="11" y="4"/>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2" name="Freeform 1769">
              <a:extLst>
                <a:ext uri="{FF2B5EF4-FFF2-40B4-BE49-F238E27FC236}">
                  <a16:creationId xmlns:a16="http://schemas.microsoft.com/office/drawing/2014/main" id="{C504D861-EB0C-884B-F686-71811C0D47CD}"/>
                </a:ext>
              </a:extLst>
            </p:cNvPr>
            <p:cNvSpPr>
              <a:spLocks noEditPoints="1"/>
            </p:cNvSpPr>
            <p:nvPr/>
          </p:nvSpPr>
          <p:spPr bwMode="auto">
            <a:xfrm>
              <a:off x="5856288" y="3763963"/>
              <a:ext cx="60325" cy="60325"/>
            </a:xfrm>
            <a:custGeom>
              <a:avLst/>
              <a:gdLst>
                <a:gd name="T0" fmla="*/ 8 w 16"/>
                <a:gd name="T1" fmla="*/ 16 h 16"/>
                <a:gd name="T2" fmla="*/ 0 w 16"/>
                <a:gd name="T3" fmla="*/ 8 h 16"/>
                <a:gd name="T4" fmla="*/ 8 w 16"/>
                <a:gd name="T5" fmla="*/ 0 h 16"/>
                <a:gd name="T6" fmla="*/ 16 w 16"/>
                <a:gd name="T7" fmla="*/ 8 h 16"/>
                <a:gd name="T8" fmla="*/ 8 w 16"/>
                <a:gd name="T9" fmla="*/ 16 h 16"/>
                <a:gd name="T10" fmla="*/ 8 w 16"/>
                <a:gd name="T11" fmla="*/ 4 h 16"/>
                <a:gd name="T12" fmla="*/ 4 w 16"/>
                <a:gd name="T13" fmla="*/ 8 h 16"/>
                <a:gd name="T14" fmla="*/ 8 w 16"/>
                <a:gd name="T15" fmla="*/ 12 h 16"/>
                <a:gd name="T16" fmla="*/ 12 w 16"/>
                <a:gd name="T17" fmla="*/ 8 h 16"/>
                <a:gd name="T18" fmla="*/ 8 w 16"/>
                <a:gd name="T1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6">
                  <a:moveTo>
                    <a:pt x="8" y="16"/>
                  </a:moveTo>
                  <a:cubicBezTo>
                    <a:pt x="4" y="16"/>
                    <a:pt x="0" y="13"/>
                    <a:pt x="0" y="8"/>
                  </a:cubicBezTo>
                  <a:cubicBezTo>
                    <a:pt x="0" y="4"/>
                    <a:pt x="4" y="0"/>
                    <a:pt x="8" y="0"/>
                  </a:cubicBezTo>
                  <a:cubicBezTo>
                    <a:pt x="12" y="0"/>
                    <a:pt x="16" y="4"/>
                    <a:pt x="16" y="8"/>
                  </a:cubicBezTo>
                  <a:cubicBezTo>
                    <a:pt x="16" y="13"/>
                    <a:pt x="12" y="16"/>
                    <a:pt x="8" y="16"/>
                  </a:cubicBezTo>
                  <a:close/>
                  <a:moveTo>
                    <a:pt x="8" y="4"/>
                  </a:moveTo>
                  <a:cubicBezTo>
                    <a:pt x="6" y="4"/>
                    <a:pt x="4" y="6"/>
                    <a:pt x="4" y="8"/>
                  </a:cubicBezTo>
                  <a:cubicBezTo>
                    <a:pt x="4" y="10"/>
                    <a:pt x="6" y="12"/>
                    <a:pt x="8" y="12"/>
                  </a:cubicBezTo>
                  <a:cubicBezTo>
                    <a:pt x="10" y="12"/>
                    <a:pt x="12" y="10"/>
                    <a:pt x="12" y="8"/>
                  </a:cubicBezTo>
                  <a:cubicBezTo>
                    <a:pt x="12" y="6"/>
                    <a:pt x="10" y="4"/>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3" name="Freeform 1770">
              <a:extLst>
                <a:ext uri="{FF2B5EF4-FFF2-40B4-BE49-F238E27FC236}">
                  <a16:creationId xmlns:a16="http://schemas.microsoft.com/office/drawing/2014/main" id="{B0C6278F-D86C-C28C-A774-024D0DB2E699}"/>
                </a:ext>
              </a:extLst>
            </p:cNvPr>
            <p:cNvSpPr>
              <a:spLocks noEditPoints="1"/>
            </p:cNvSpPr>
            <p:nvPr/>
          </p:nvSpPr>
          <p:spPr bwMode="auto">
            <a:xfrm>
              <a:off x="5856288" y="3609975"/>
              <a:ext cx="60325" cy="60325"/>
            </a:xfrm>
            <a:custGeom>
              <a:avLst/>
              <a:gdLst>
                <a:gd name="T0" fmla="*/ 8 w 16"/>
                <a:gd name="T1" fmla="*/ 16 h 16"/>
                <a:gd name="T2" fmla="*/ 0 w 16"/>
                <a:gd name="T3" fmla="*/ 8 h 16"/>
                <a:gd name="T4" fmla="*/ 8 w 16"/>
                <a:gd name="T5" fmla="*/ 0 h 16"/>
                <a:gd name="T6" fmla="*/ 16 w 16"/>
                <a:gd name="T7" fmla="*/ 8 h 16"/>
                <a:gd name="T8" fmla="*/ 8 w 16"/>
                <a:gd name="T9" fmla="*/ 16 h 16"/>
                <a:gd name="T10" fmla="*/ 8 w 16"/>
                <a:gd name="T11" fmla="*/ 4 h 16"/>
                <a:gd name="T12" fmla="*/ 4 w 16"/>
                <a:gd name="T13" fmla="*/ 8 h 16"/>
                <a:gd name="T14" fmla="*/ 8 w 16"/>
                <a:gd name="T15" fmla="*/ 12 h 16"/>
                <a:gd name="T16" fmla="*/ 12 w 16"/>
                <a:gd name="T17" fmla="*/ 8 h 16"/>
                <a:gd name="T18" fmla="*/ 8 w 16"/>
                <a:gd name="T1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6">
                  <a:moveTo>
                    <a:pt x="8" y="16"/>
                  </a:moveTo>
                  <a:cubicBezTo>
                    <a:pt x="4" y="16"/>
                    <a:pt x="0" y="12"/>
                    <a:pt x="0" y="8"/>
                  </a:cubicBezTo>
                  <a:cubicBezTo>
                    <a:pt x="0" y="4"/>
                    <a:pt x="4" y="0"/>
                    <a:pt x="8" y="0"/>
                  </a:cubicBezTo>
                  <a:cubicBezTo>
                    <a:pt x="12" y="0"/>
                    <a:pt x="16" y="4"/>
                    <a:pt x="16" y="8"/>
                  </a:cubicBezTo>
                  <a:cubicBezTo>
                    <a:pt x="16" y="12"/>
                    <a:pt x="12" y="16"/>
                    <a:pt x="8" y="16"/>
                  </a:cubicBezTo>
                  <a:close/>
                  <a:moveTo>
                    <a:pt x="8" y="4"/>
                  </a:moveTo>
                  <a:cubicBezTo>
                    <a:pt x="6" y="4"/>
                    <a:pt x="4" y="6"/>
                    <a:pt x="4" y="8"/>
                  </a:cubicBezTo>
                  <a:cubicBezTo>
                    <a:pt x="4" y="10"/>
                    <a:pt x="6" y="12"/>
                    <a:pt x="8" y="12"/>
                  </a:cubicBezTo>
                  <a:cubicBezTo>
                    <a:pt x="10" y="12"/>
                    <a:pt x="12" y="10"/>
                    <a:pt x="12" y="8"/>
                  </a:cubicBezTo>
                  <a:cubicBezTo>
                    <a:pt x="12" y="6"/>
                    <a:pt x="10" y="4"/>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4" name="Freeform 1771">
              <a:extLst>
                <a:ext uri="{FF2B5EF4-FFF2-40B4-BE49-F238E27FC236}">
                  <a16:creationId xmlns:a16="http://schemas.microsoft.com/office/drawing/2014/main" id="{3FF1AB19-38C3-204C-293F-269D9FE3F946}"/>
                </a:ext>
              </a:extLst>
            </p:cNvPr>
            <p:cNvSpPr>
              <a:spLocks/>
            </p:cNvSpPr>
            <p:nvPr/>
          </p:nvSpPr>
          <p:spPr bwMode="auto">
            <a:xfrm>
              <a:off x="5803900" y="3646488"/>
              <a:ext cx="74613" cy="95250"/>
            </a:xfrm>
            <a:custGeom>
              <a:avLst/>
              <a:gdLst>
                <a:gd name="T0" fmla="*/ 2 w 20"/>
                <a:gd name="T1" fmla="*/ 25 h 25"/>
                <a:gd name="T2" fmla="*/ 1 w 20"/>
                <a:gd name="T3" fmla="*/ 24 h 25"/>
                <a:gd name="T4" fmla="*/ 1 w 20"/>
                <a:gd name="T5" fmla="*/ 21 h 25"/>
                <a:gd name="T6" fmla="*/ 16 w 20"/>
                <a:gd name="T7" fmla="*/ 1 h 25"/>
                <a:gd name="T8" fmla="*/ 19 w 20"/>
                <a:gd name="T9" fmla="*/ 1 h 25"/>
                <a:gd name="T10" fmla="*/ 20 w 20"/>
                <a:gd name="T11" fmla="*/ 4 h 25"/>
                <a:gd name="T12" fmla="*/ 4 w 20"/>
                <a:gd name="T13" fmla="*/ 24 h 25"/>
                <a:gd name="T14" fmla="*/ 2 w 20"/>
                <a:gd name="T15" fmla="*/ 25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25">
                  <a:moveTo>
                    <a:pt x="2" y="25"/>
                  </a:moveTo>
                  <a:cubicBezTo>
                    <a:pt x="2" y="25"/>
                    <a:pt x="1" y="24"/>
                    <a:pt x="1" y="24"/>
                  </a:cubicBezTo>
                  <a:cubicBezTo>
                    <a:pt x="0" y="23"/>
                    <a:pt x="0" y="22"/>
                    <a:pt x="1" y="21"/>
                  </a:cubicBezTo>
                  <a:cubicBezTo>
                    <a:pt x="16" y="1"/>
                    <a:pt x="16" y="1"/>
                    <a:pt x="16" y="1"/>
                  </a:cubicBezTo>
                  <a:cubicBezTo>
                    <a:pt x="17" y="0"/>
                    <a:pt x="18" y="0"/>
                    <a:pt x="19" y="1"/>
                  </a:cubicBezTo>
                  <a:cubicBezTo>
                    <a:pt x="20" y="2"/>
                    <a:pt x="20" y="3"/>
                    <a:pt x="20" y="4"/>
                  </a:cubicBezTo>
                  <a:cubicBezTo>
                    <a:pt x="4" y="24"/>
                    <a:pt x="4" y="24"/>
                    <a:pt x="4" y="24"/>
                  </a:cubicBezTo>
                  <a:cubicBezTo>
                    <a:pt x="3" y="24"/>
                    <a:pt x="3" y="25"/>
                    <a:pt x="2"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5" name="Freeform 1772">
              <a:extLst>
                <a:ext uri="{FF2B5EF4-FFF2-40B4-BE49-F238E27FC236}">
                  <a16:creationId xmlns:a16="http://schemas.microsoft.com/office/drawing/2014/main" id="{284023AE-1642-3C27-4C7C-CFE54FD85098}"/>
                </a:ext>
              </a:extLst>
            </p:cNvPr>
            <p:cNvSpPr>
              <a:spLocks/>
            </p:cNvSpPr>
            <p:nvPr/>
          </p:nvSpPr>
          <p:spPr bwMode="auto">
            <a:xfrm>
              <a:off x="5694363" y="3711575"/>
              <a:ext cx="90488" cy="41275"/>
            </a:xfrm>
            <a:custGeom>
              <a:avLst/>
              <a:gdLst>
                <a:gd name="T0" fmla="*/ 22 w 24"/>
                <a:gd name="T1" fmla="*/ 11 h 11"/>
                <a:gd name="T2" fmla="*/ 21 w 24"/>
                <a:gd name="T3" fmla="*/ 11 h 11"/>
                <a:gd name="T4" fmla="*/ 2 w 24"/>
                <a:gd name="T5" fmla="*/ 4 h 11"/>
                <a:gd name="T6" fmla="*/ 1 w 24"/>
                <a:gd name="T7" fmla="*/ 2 h 11"/>
                <a:gd name="T8" fmla="*/ 3 w 24"/>
                <a:gd name="T9" fmla="*/ 1 h 11"/>
                <a:gd name="T10" fmla="*/ 22 w 24"/>
                <a:gd name="T11" fmla="*/ 7 h 11"/>
                <a:gd name="T12" fmla="*/ 24 w 24"/>
                <a:gd name="T13" fmla="*/ 9 h 11"/>
                <a:gd name="T14" fmla="*/ 22 w 24"/>
                <a:gd name="T15" fmla="*/ 1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1">
                  <a:moveTo>
                    <a:pt x="22" y="11"/>
                  </a:moveTo>
                  <a:cubicBezTo>
                    <a:pt x="21" y="11"/>
                    <a:pt x="21" y="11"/>
                    <a:pt x="21" y="11"/>
                  </a:cubicBezTo>
                  <a:cubicBezTo>
                    <a:pt x="2" y="4"/>
                    <a:pt x="2" y="4"/>
                    <a:pt x="2" y="4"/>
                  </a:cubicBezTo>
                  <a:cubicBezTo>
                    <a:pt x="1" y="4"/>
                    <a:pt x="0" y="3"/>
                    <a:pt x="1" y="2"/>
                  </a:cubicBezTo>
                  <a:cubicBezTo>
                    <a:pt x="1" y="1"/>
                    <a:pt x="2" y="0"/>
                    <a:pt x="3" y="1"/>
                  </a:cubicBezTo>
                  <a:cubicBezTo>
                    <a:pt x="22" y="7"/>
                    <a:pt x="22" y="7"/>
                    <a:pt x="22" y="7"/>
                  </a:cubicBezTo>
                  <a:cubicBezTo>
                    <a:pt x="23" y="7"/>
                    <a:pt x="24" y="8"/>
                    <a:pt x="24" y="9"/>
                  </a:cubicBezTo>
                  <a:cubicBezTo>
                    <a:pt x="23" y="10"/>
                    <a:pt x="23" y="11"/>
                    <a:pt x="2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6" name="Freeform 1773">
              <a:extLst>
                <a:ext uri="{FF2B5EF4-FFF2-40B4-BE49-F238E27FC236}">
                  <a16:creationId xmlns:a16="http://schemas.microsoft.com/office/drawing/2014/main" id="{4B9FA98A-7EF6-1C5F-C577-754B0744B01D}"/>
                </a:ext>
              </a:extLst>
            </p:cNvPr>
            <p:cNvSpPr>
              <a:spLocks/>
            </p:cNvSpPr>
            <p:nvPr/>
          </p:nvSpPr>
          <p:spPr bwMode="auto">
            <a:xfrm>
              <a:off x="5554663" y="3717925"/>
              <a:ext cx="117475" cy="76200"/>
            </a:xfrm>
            <a:custGeom>
              <a:avLst/>
              <a:gdLst>
                <a:gd name="T0" fmla="*/ 2 w 31"/>
                <a:gd name="T1" fmla="*/ 20 h 20"/>
                <a:gd name="T2" fmla="*/ 0 w 31"/>
                <a:gd name="T3" fmla="*/ 19 h 20"/>
                <a:gd name="T4" fmla="*/ 1 w 31"/>
                <a:gd name="T5" fmla="*/ 16 h 20"/>
                <a:gd name="T6" fmla="*/ 28 w 31"/>
                <a:gd name="T7" fmla="*/ 0 h 20"/>
                <a:gd name="T8" fmla="*/ 31 w 31"/>
                <a:gd name="T9" fmla="*/ 1 h 20"/>
                <a:gd name="T10" fmla="*/ 30 w 31"/>
                <a:gd name="T11" fmla="*/ 4 h 20"/>
                <a:gd name="T12" fmla="*/ 3 w 31"/>
                <a:gd name="T13" fmla="*/ 20 h 20"/>
                <a:gd name="T14" fmla="*/ 2 w 31"/>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0">
                  <a:moveTo>
                    <a:pt x="2" y="20"/>
                  </a:moveTo>
                  <a:cubicBezTo>
                    <a:pt x="1" y="20"/>
                    <a:pt x="1" y="20"/>
                    <a:pt x="0" y="19"/>
                  </a:cubicBezTo>
                  <a:cubicBezTo>
                    <a:pt x="0" y="18"/>
                    <a:pt x="0" y="17"/>
                    <a:pt x="1" y="16"/>
                  </a:cubicBezTo>
                  <a:cubicBezTo>
                    <a:pt x="28" y="0"/>
                    <a:pt x="28" y="0"/>
                    <a:pt x="28" y="0"/>
                  </a:cubicBezTo>
                  <a:cubicBezTo>
                    <a:pt x="29" y="0"/>
                    <a:pt x="30" y="0"/>
                    <a:pt x="31" y="1"/>
                  </a:cubicBezTo>
                  <a:cubicBezTo>
                    <a:pt x="31" y="2"/>
                    <a:pt x="31" y="3"/>
                    <a:pt x="30" y="4"/>
                  </a:cubicBezTo>
                  <a:cubicBezTo>
                    <a:pt x="3" y="20"/>
                    <a:pt x="3" y="20"/>
                    <a:pt x="3" y="20"/>
                  </a:cubicBezTo>
                  <a:cubicBezTo>
                    <a:pt x="3" y="20"/>
                    <a:pt x="2" y="20"/>
                    <a:pt x="2"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7" name="Freeform 1774">
              <a:extLst>
                <a:ext uri="{FF2B5EF4-FFF2-40B4-BE49-F238E27FC236}">
                  <a16:creationId xmlns:a16="http://schemas.microsoft.com/office/drawing/2014/main" id="{E0211DCF-99AB-096B-137A-6F1FB0D67902}"/>
                </a:ext>
              </a:extLst>
            </p:cNvPr>
            <p:cNvSpPr>
              <a:spLocks/>
            </p:cNvSpPr>
            <p:nvPr/>
          </p:nvSpPr>
          <p:spPr bwMode="auto">
            <a:xfrm>
              <a:off x="5791200" y="3797300"/>
              <a:ext cx="82550" cy="52388"/>
            </a:xfrm>
            <a:custGeom>
              <a:avLst/>
              <a:gdLst>
                <a:gd name="T0" fmla="*/ 3 w 22"/>
                <a:gd name="T1" fmla="*/ 14 h 14"/>
                <a:gd name="T2" fmla="*/ 1 w 22"/>
                <a:gd name="T3" fmla="*/ 13 h 14"/>
                <a:gd name="T4" fmla="*/ 2 w 22"/>
                <a:gd name="T5" fmla="*/ 11 h 14"/>
                <a:gd name="T6" fmla="*/ 19 w 22"/>
                <a:gd name="T7" fmla="*/ 1 h 14"/>
                <a:gd name="T8" fmla="*/ 22 w 22"/>
                <a:gd name="T9" fmla="*/ 1 h 14"/>
                <a:gd name="T10" fmla="*/ 21 w 22"/>
                <a:gd name="T11" fmla="*/ 4 h 14"/>
                <a:gd name="T12" fmla="*/ 4 w 22"/>
                <a:gd name="T13" fmla="*/ 14 h 14"/>
                <a:gd name="T14" fmla="*/ 3 w 22"/>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14">
                  <a:moveTo>
                    <a:pt x="3" y="14"/>
                  </a:moveTo>
                  <a:cubicBezTo>
                    <a:pt x="2" y="14"/>
                    <a:pt x="1" y="14"/>
                    <a:pt x="1" y="13"/>
                  </a:cubicBezTo>
                  <a:cubicBezTo>
                    <a:pt x="0" y="12"/>
                    <a:pt x="1" y="11"/>
                    <a:pt x="2" y="11"/>
                  </a:cubicBezTo>
                  <a:cubicBezTo>
                    <a:pt x="19" y="1"/>
                    <a:pt x="19" y="1"/>
                    <a:pt x="19" y="1"/>
                  </a:cubicBezTo>
                  <a:cubicBezTo>
                    <a:pt x="20" y="0"/>
                    <a:pt x="21" y="0"/>
                    <a:pt x="22" y="1"/>
                  </a:cubicBezTo>
                  <a:cubicBezTo>
                    <a:pt x="22" y="2"/>
                    <a:pt x="22" y="3"/>
                    <a:pt x="21" y="4"/>
                  </a:cubicBezTo>
                  <a:cubicBezTo>
                    <a:pt x="4" y="14"/>
                    <a:pt x="4" y="14"/>
                    <a:pt x="4" y="14"/>
                  </a:cubicBezTo>
                  <a:cubicBezTo>
                    <a:pt x="3" y="14"/>
                    <a:pt x="3" y="14"/>
                    <a:pt x="3"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8" name="Freeform 1775">
              <a:extLst>
                <a:ext uri="{FF2B5EF4-FFF2-40B4-BE49-F238E27FC236}">
                  <a16:creationId xmlns:a16="http://schemas.microsoft.com/office/drawing/2014/main" id="{00EE68AF-AC9A-9E25-6835-D45D0C9BB311}"/>
                </a:ext>
              </a:extLst>
            </p:cNvPr>
            <p:cNvSpPr>
              <a:spLocks/>
            </p:cNvSpPr>
            <p:nvPr/>
          </p:nvSpPr>
          <p:spPr bwMode="auto">
            <a:xfrm>
              <a:off x="5686425" y="3846513"/>
              <a:ext cx="79375" cy="14288"/>
            </a:xfrm>
            <a:custGeom>
              <a:avLst/>
              <a:gdLst>
                <a:gd name="T0" fmla="*/ 19 w 21"/>
                <a:gd name="T1" fmla="*/ 4 h 4"/>
                <a:gd name="T2" fmla="*/ 2 w 21"/>
                <a:gd name="T3" fmla="*/ 4 h 4"/>
                <a:gd name="T4" fmla="*/ 0 w 21"/>
                <a:gd name="T5" fmla="*/ 2 h 4"/>
                <a:gd name="T6" fmla="*/ 2 w 21"/>
                <a:gd name="T7" fmla="*/ 0 h 4"/>
                <a:gd name="T8" fmla="*/ 19 w 21"/>
                <a:gd name="T9" fmla="*/ 0 h 4"/>
                <a:gd name="T10" fmla="*/ 21 w 21"/>
                <a:gd name="T11" fmla="*/ 2 h 4"/>
                <a:gd name="T12" fmla="*/ 19 w 21"/>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1" h="4">
                  <a:moveTo>
                    <a:pt x="19" y="4"/>
                  </a:moveTo>
                  <a:cubicBezTo>
                    <a:pt x="2" y="4"/>
                    <a:pt x="2" y="4"/>
                    <a:pt x="2" y="4"/>
                  </a:cubicBezTo>
                  <a:cubicBezTo>
                    <a:pt x="1" y="4"/>
                    <a:pt x="0" y="3"/>
                    <a:pt x="0" y="2"/>
                  </a:cubicBezTo>
                  <a:cubicBezTo>
                    <a:pt x="0" y="1"/>
                    <a:pt x="1" y="0"/>
                    <a:pt x="2" y="0"/>
                  </a:cubicBezTo>
                  <a:cubicBezTo>
                    <a:pt x="19" y="0"/>
                    <a:pt x="19" y="0"/>
                    <a:pt x="19" y="0"/>
                  </a:cubicBezTo>
                  <a:cubicBezTo>
                    <a:pt x="21" y="0"/>
                    <a:pt x="21" y="1"/>
                    <a:pt x="21" y="2"/>
                  </a:cubicBezTo>
                  <a:cubicBezTo>
                    <a:pt x="21" y="3"/>
                    <a:pt x="21" y="4"/>
                    <a:pt x="1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9" name="Freeform 1776">
              <a:extLst>
                <a:ext uri="{FF2B5EF4-FFF2-40B4-BE49-F238E27FC236}">
                  <a16:creationId xmlns:a16="http://schemas.microsoft.com/office/drawing/2014/main" id="{C91C73CF-ED2B-F6F7-27EC-EB4F258797AA}"/>
                </a:ext>
              </a:extLst>
            </p:cNvPr>
            <p:cNvSpPr>
              <a:spLocks/>
            </p:cNvSpPr>
            <p:nvPr/>
          </p:nvSpPr>
          <p:spPr bwMode="auto">
            <a:xfrm>
              <a:off x="5554663" y="3857625"/>
              <a:ext cx="106363" cy="71438"/>
            </a:xfrm>
            <a:custGeom>
              <a:avLst/>
              <a:gdLst>
                <a:gd name="T0" fmla="*/ 3 w 28"/>
                <a:gd name="T1" fmla="*/ 19 h 19"/>
                <a:gd name="T2" fmla="*/ 1 w 28"/>
                <a:gd name="T3" fmla="*/ 19 h 19"/>
                <a:gd name="T4" fmla="*/ 2 w 28"/>
                <a:gd name="T5" fmla="*/ 16 h 19"/>
                <a:gd name="T6" fmla="*/ 25 w 28"/>
                <a:gd name="T7" fmla="*/ 1 h 19"/>
                <a:gd name="T8" fmla="*/ 27 w 28"/>
                <a:gd name="T9" fmla="*/ 1 h 19"/>
                <a:gd name="T10" fmla="*/ 27 w 28"/>
                <a:gd name="T11" fmla="*/ 4 h 19"/>
                <a:gd name="T12" fmla="*/ 4 w 28"/>
                <a:gd name="T13" fmla="*/ 19 h 19"/>
                <a:gd name="T14" fmla="*/ 3 w 28"/>
                <a:gd name="T15" fmla="*/ 19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19">
                  <a:moveTo>
                    <a:pt x="3" y="19"/>
                  </a:moveTo>
                  <a:cubicBezTo>
                    <a:pt x="2" y="19"/>
                    <a:pt x="1" y="19"/>
                    <a:pt x="1" y="19"/>
                  </a:cubicBezTo>
                  <a:cubicBezTo>
                    <a:pt x="0" y="18"/>
                    <a:pt x="1" y="16"/>
                    <a:pt x="2" y="16"/>
                  </a:cubicBezTo>
                  <a:cubicBezTo>
                    <a:pt x="25" y="1"/>
                    <a:pt x="25" y="1"/>
                    <a:pt x="25" y="1"/>
                  </a:cubicBezTo>
                  <a:cubicBezTo>
                    <a:pt x="26" y="0"/>
                    <a:pt x="27" y="0"/>
                    <a:pt x="27" y="1"/>
                  </a:cubicBezTo>
                  <a:cubicBezTo>
                    <a:pt x="28" y="2"/>
                    <a:pt x="28" y="3"/>
                    <a:pt x="27" y="4"/>
                  </a:cubicBezTo>
                  <a:cubicBezTo>
                    <a:pt x="4" y="19"/>
                    <a:pt x="4" y="19"/>
                    <a:pt x="4" y="19"/>
                  </a:cubicBezTo>
                  <a:cubicBezTo>
                    <a:pt x="3" y="19"/>
                    <a:pt x="3" y="19"/>
                    <a:pt x="3"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cxnSp>
        <p:nvCxnSpPr>
          <p:cNvPr id="16" name="Straight Connector 15">
            <a:extLst>
              <a:ext uri="{FF2B5EF4-FFF2-40B4-BE49-F238E27FC236}">
                <a16:creationId xmlns:a16="http://schemas.microsoft.com/office/drawing/2014/main" id="{4D2FCFC4-070D-7D95-FB67-0304C439B287}"/>
              </a:ext>
            </a:extLst>
          </p:cNvPr>
          <p:cNvCxnSpPr/>
          <p:nvPr/>
        </p:nvCxnSpPr>
        <p:spPr>
          <a:xfrm flipH="1">
            <a:off x="6472767" y="4949655"/>
            <a:ext cx="571923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833E55C-4528-CBE1-B2B7-F205A65F51B3}"/>
              </a:ext>
            </a:extLst>
          </p:cNvPr>
          <p:cNvSpPr txBox="1"/>
          <p:nvPr/>
        </p:nvSpPr>
        <p:spPr>
          <a:xfrm>
            <a:off x="10176912" y="5942737"/>
            <a:ext cx="1692166"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-NIDHIN RAJ</a:t>
            </a:r>
          </a:p>
        </p:txBody>
      </p:sp>
      <p:pic>
        <p:nvPicPr>
          <p:cNvPr id="1026" name="Picture 2" descr="Inflation Inflation in newspapers inflation stock pictures, royalty-free photos &amp; images">
            <a:extLst>
              <a:ext uri="{FF2B5EF4-FFF2-40B4-BE49-F238E27FC236}">
                <a16:creationId xmlns:a16="http://schemas.microsoft.com/office/drawing/2014/main" id="{BD86A5E4-27E6-66FC-5162-76386B2B34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1886" y="11806"/>
            <a:ext cx="6040113" cy="4926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5512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 name="Rectangle 88">
            <a:extLst>
              <a:ext uri="{FF2B5EF4-FFF2-40B4-BE49-F238E27FC236}">
                <a16:creationId xmlns:a16="http://schemas.microsoft.com/office/drawing/2014/main" id="{7A976E23-29EC-4E20-9EF6-B7CC4A821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DF5FCEC6-E657-46F1-925F-13ED19212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3" name="Group 92">
            <a:extLst>
              <a:ext uri="{FF2B5EF4-FFF2-40B4-BE49-F238E27FC236}">
                <a16:creationId xmlns:a16="http://schemas.microsoft.com/office/drawing/2014/main" id="{E5BA8FCE-96F8-40B3-804C-10C27C02F4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94" name="Oval 93">
              <a:extLst>
                <a:ext uri="{FF2B5EF4-FFF2-40B4-BE49-F238E27FC236}">
                  <a16:creationId xmlns:a16="http://schemas.microsoft.com/office/drawing/2014/main" id="{F0593719-0C87-4B1E-B35D-0F97D29692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86F72299-2A02-44FA-A443-EFB406CF15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3B09EF30-0043-45B4-B715-398AB3B37D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30227CAF-D3D1-454C-A6E3-466111AB0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Oval 97">
              <a:extLst>
                <a:ext uri="{FF2B5EF4-FFF2-40B4-BE49-F238E27FC236}">
                  <a16:creationId xmlns:a16="http://schemas.microsoft.com/office/drawing/2014/main" id="{90B68C07-78C0-4A8D-8839-959B33F076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6C367BC4-E8BC-458E-B0F6-2033296CF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Box 22">
            <a:extLst>
              <a:ext uri="{FF2B5EF4-FFF2-40B4-BE49-F238E27FC236}">
                <a16:creationId xmlns:a16="http://schemas.microsoft.com/office/drawing/2014/main" id="{4DBF2CF7-CC2D-2B59-4B49-2429A34C0281}"/>
              </a:ext>
            </a:extLst>
          </p:cNvPr>
          <p:cNvSpPr txBox="1"/>
          <p:nvPr/>
        </p:nvSpPr>
        <p:spPr>
          <a:xfrm>
            <a:off x="1167782" y="1396346"/>
            <a:ext cx="7086460" cy="745214"/>
          </a:xfrm>
          <a:prstGeom prst="rect">
            <a:avLst/>
          </a:prstGeom>
          <a:noFill/>
        </p:spPr>
        <p:txBody>
          <a:bodyPr vert="horz" lIns="91440" tIns="45720" rIns="91440" bIns="45720" rtlCol="0" anchor="t">
            <a:normAutofit/>
          </a:bodyPr>
          <a:lstStyle/>
          <a:p>
            <a:pPr>
              <a:lnSpc>
                <a:spcPct val="90000"/>
              </a:lnSpc>
              <a:spcBef>
                <a:spcPct val="0"/>
              </a:spcBef>
              <a:spcAft>
                <a:spcPts val="600"/>
              </a:spcAft>
            </a:pPr>
            <a:r>
              <a:rPr lang="en-US" sz="4400" kern="1200" dirty="0">
                <a:solidFill>
                  <a:schemeClr val="bg1"/>
                </a:solidFill>
                <a:ea typeface="+mj-ea"/>
                <a:cs typeface="Times New Roman" panose="02020603050405020304" pitchFamily="18" charset="0"/>
              </a:rPr>
              <a:t>Problem S</a:t>
            </a:r>
            <a:r>
              <a:rPr lang="en-US" sz="4400" dirty="0">
                <a:solidFill>
                  <a:schemeClr val="bg1"/>
                </a:solidFill>
                <a:ea typeface="+mj-ea"/>
                <a:cs typeface="Times New Roman" panose="02020603050405020304" pitchFamily="18" charset="0"/>
              </a:rPr>
              <a:t>tatement</a:t>
            </a:r>
            <a:endParaRPr lang="en-US" sz="4400" kern="1200" dirty="0">
              <a:solidFill>
                <a:schemeClr val="bg1"/>
              </a:solidFill>
              <a:ea typeface="+mj-ea"/>
              <a:cs typeface="Times New Roman" panose="02020603050405020304" pitchFamily="18" charset="0"/>
            </a:endParaRPr>
          </a:p>
        </p:txBody>
      </p:sp>
      <p:sp>
        <p:nvSpPr>
          <p:cNvPr id="108" name="Rectangle 107">
            <a:extLst>
              <a:ext uri="{FF2B5EF4-FFF2-40B4-BE49-F238E27FC236}">
                <a16:creationId xmlns:a16="http://schemas.microsoft.com/office/drawing/2014/main" id="{FF0BDB76-BCEC-498E-BA26-C763CD9FA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0" name="Group 109">
            <a:extLst>
              <a:ext uri="{FF2B5EF4-FFF2-40B4-BE49-F238E27FC236}">
                <a16:creationId xmlns:a16="http://schemas.microsoft.com/office/drawing/2014/main" id="{DD8DF5DF-A251-4BC2-8965-4EDDD01FC5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104" name="Straight Connector 103">
              <a:extLst>
                <a:ext uri="{FF2B5EF4-FFF2-40B4-BE49-F238E27FC236}">
                  <a16:creationId xmlns:a16="http://schemas.microsoft.com/office/drawing/2014/main" id="{8930D52D-708D-43A1-B073-469EFDB020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C82491CB-6849-43BB-926B-D979A3DB09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71251642-9512-4A11-9670-BD1C3A9981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D277633-FF55-420D-87BC-0CB11FD6D06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109" name="Rectangle 108">
            <a:extLst>
              <a:ext uri="{FF2B5EF4-FFF2-40B4-BE49-F238E27FC236}">
                <a16:creationId xmlns:a16="http://schemas.microsoft.com/office/drawing/2014/main" id="{1452CEF2-C9EC-4C15-99E4-C781AB08A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1" name="Group 110">
            <a:extLst>
              <a:ext uri="{FF2B5EF4-FFF2-40B4-BE49-F238E27FC236}">
                <a16:creationId xmlns:a16="http://schemas.microsoft.com/office/drawing/2014/main" id="{600459E6-26A3-4EAC-A34C-D0792D88CC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112" name="Straight Connector 111">
              <a:extLst>
                <a:ext uri="{FF2B5EF4-FFF2-40B4-BE49-F238E27FC236}">
                  <a16:creationId xmlns:a16="http://schemas.microsoft.com/office/drawing/2014/main" id="{1264D5E9-C8D4-444A-8B1B-C11FB47CBA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3DD99233-66AB-4E60-AF8A-A3259E6A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64E8492A-EE2A-4BE3-A4B2-2BCE77DA40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F222A220-AA24-4E60-83D6-D32FEB34D8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6" name="TextBox 25">
            <a:extLst>
              <a:ext uri="{FF2B5EF4-FFF2-40B4-BE49-F238E27FC236}">
                <a16:creationId xmlns:a16="http://schemas.microsoft.com/office/drawing/2014/main" id="{3B6901FD-7BD0-615A-B163-D15D00FB7970}"/>
              </a:ext>
            </a:extLst>
          </p:cNvPr>
          <p:cNvSpPr txBox="1"/>
          <p:nvPr/>
        </p:nvSpPr>
        <p:spPr>
          <a:xfrm>
            <a:off x="2180515" y="2925263"/>
            <a:ext cx="7827922" cy="1441318"/>
          </a:xfrm>
          <a:prstGeom prst="rect">
            <a:avLst/>
          </a:prstGeom>
          <a:noFill/>
        </p:spPr>
        <p:txBody>
          <a:bodyPr vert="horz" lIns="91440" tIns="45720" rIns="91440" bIns="45720" rtlCol="0" anchor="t">
            <a:noAutofit/>
          </a:bodyPr>
          <a:lstStyle/>
          <a:p>
            <a:r>
              <a:rPr lang="en-US" sz="2200" dirty="0">
                <a:solidFill>
                  <a:schemeClr val="bg1"/>
                </a:solidFill>
              </a:rPr>
              <a:t>The objective of this project </a:t>
            </a:r>
            <a:r>
              <a:rPr lang="en-US" sz="2400" dirty="0">
                <a:solidFill>
                  <a:schemeClr val="bg1"/>
                </a:solidFill>
              </a:rPr>
              <a:t>is to study past Consumer Price Index (CPI) data to identify trends and seasonal patterns. Using this, we aim to create a reliable forecasting model. The predicted CPI will help in estimating inflation, making better economic decisions, and assisting businesses, policymakers, and financial institutions in planning for the future</a:t>
            </a:r>
            <a:r>
              <a:rPr lang="en-US" sz="2400" dirty="0"/>
              <a:t>.</a:t>
            </a:r>
          </a:p>
          <a:p>
            <a:endParaRPr lang="en-US" sz="2400" dirty="0"/>
          </a:p>
          <a:p>
            <a:pPr algn="just">
              <a:lnSpc>
                <a:spcPct val="90000"/>
              </a:lnSpc>
              <a:spcAft>
                <a:spcPts val="600"/>
              </a:spcAft>
            </a:pPr>
            <a:endParaRPr lang="en-US" sz="2200" dirty="0">
              <a:solidFill>
                <a:schemeClr val="bg1"/>
              </a:solidFill>
            </a:endParaRPr>
          </a:p>
        </p:txBody>
      </p:sp>
      <p:grpSp>
        <p:nvGrpSpPr>
          <p:cNvPr id="117" name="Group 116">
            <a:extLst>
              <a:ext uri="{FF2B5EF4-FFF2-40B4-BE49-F238E27FC236}">
                <a16:creationId xmlns:a16="http://schemas.microsoft.com/office/drawing/2014/main" id="{94F13521-5DF8-4DF5-A0B9-A718234B3A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7120609" y="797789"/>
            <a:ext cx="304800" cy="429768"/>
            <a:chOff x="215328" y="-46937"/>
            <a:chExt cx="304800" cy="2773841"/>
          </a:xfrm>
        </p:grpSpPr>
        <p:cxnSp>
          <p:nvCxnSpPr>
            <p:cNvPr id="118" name="Straight Connector 117">
              <a:extLst>
                <a:ext uri="{FF2B5EF4-FFF2-40B4-BE49-F238E27FC236}">
                  <a16:creationId xmlns:a16="http://schemas.microsoft.com/office/drawing/2014/main" id="{046D4DF8-1672-4FA2-9826-FE37087C6A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0B7A5B2F-EC14-4482-85C2-E1320F14DD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AF6FC815-E502-44E9-B346-1E771A5E2E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1DCBABB-A77B-43CF-94EF-B785F32C4F4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82" name="Group 81">
            <a:extLst>
              <a:ext uri="{FF2B5EF4-FFF2-40B4-BE49-F238E27FC236}">
                <a16:creationId xmlns:a16="http://schemas.microsoft.com/office/drawing/2014/main" id="{714A87C3-3EFB-4722-BF0D-17138DEB6B2B}"/>
              </a:ext>
            </a:extLst>
          </p:cNvPr>
          <p:cNvGrpSpPr/>
          <p:nvPr/>
        </p:nvGrpSpPr>
        <p:grpSpPr>
          <a:xfrm>
            <a:off x="1664006" y="5824566"/>
            <a:ext cx="8771043" cy="647357"/>
            <a:chOff x="0" y="4948862"/>
            <a:chExt cx="12192000" cy="1909138"/>
          </a:xfrm>
        </p:grpSpPr>
        <p:sp>
          <p:nvSpPr>
            <p:cNvPr id="83" name="Freeform: Shape 82">
              <a:extLst>
                <a:ext uri="{FF2B5EF4-FFF2-40B4-BE49-F238E27FC236}">
                  <a16:creationId xmlns:a16="http://schemas.microsoft.com/office/drawing/2014/main" id="{EC99197A-1F6B-4498-BD1A-1E735D7E4EB6}"/>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Shape 83">
              <a:extLst>
                <a:ext uri="{FF2B5EF4-FFF2-40B4-BE49-F238E27FC236}">
                  <a16:creationId xmlns:a16="http://schemas.microsoft.com/office/drawing/2014/main" id="{F9C80C8E-5A49-482B-8FB1-2FEACFCA5ACA}"/>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3673212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 name="Rectangle 88">
            <a:extLst>
              <a:ext uri="{FF2B5EF4-FFF2-40B4-BE49-F238E27FC236}">
                <a16:creationId xmlns:a16="http://schemas.microsoft.com/office/drawing/2014/main" id="{7A976E23-29EC-4E20-9EF6-B7CC4A821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DF5FCEC6-E657-46F1-925F-13ED19212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3" name="Group 92">
            <a:extLst>
              <a:ext uri="{FF2B5EF4-FFF2-40B4-BE49-F238E27FC236}">
                <a16:creationId xmlns:a16="http://schemas.microsoft.com/office/drawing/2014/main" id="{E5BA8FCE-96F8-40B3-804C-10C27C02F4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94" name="Oval 93">
              <a:extLst>
                <a:ext uri="{FF2B5EF4-FFF2-40B4-BE49-F238E27FC236}">
                  <a16:creationId xmlns:a16="http://schemas.microsoft.com/office/drawing/2014/main" id="{F0593719-0C87-4B1E-B35D-0F97D29692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86F72299-2A02-44FA-A443-EFB406CF15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3B09EF30-0043-45B4-B715-398AB3B37D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30227CAF-D3D1-454C-A6E3-466111AB0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Oval 97">
              <a:extLst>
                <a:ext uri="{FF2B5EF4-FFF2-40B4-BE49-F238E27FC236}">
                  <a16:creationId xmlns:a16="http://schemas.microsoft.com/office/drawing/2014/main" id="{90B68C07-78C0-4A8D-8839-959B33F076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6C367BC4-E8BC-458E-B0F6-2033296CF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Box 22">
            <a:extLst>
              <a:ext uri="{FF2B5EF4-FFF2-40B4-BE49-F238E27FC236}">
                <a16:creationId xmlns:a16="http://schemas.microsoft.com/office/drawing/2014/main" id="{4DBF2CF7-CC2D-2B59-4B49-2429A34C0281}"/>
              </a:ext>
            </a:extLst>
          </p:cNvPr>
          <p:cNvSpPr txBox="1"/>
          <p:nvPr/>
        </p:nvSpPr>
        <p:spPr>
          <a:xfrm>
            <a:off x="1167782" y="1403089"/>
            <a:ext cx="3665512" cy="843146"/>
          </a:xfrm>
          <a:prstGeom prst="rect">
            <a:avLst/>
          </a:prstGeom>
          <a:noFill/>
        </p:spPr>
        <p:txBody>
          <a:bodyPr vert="horz" lIns="91440" tIns="45720" rIns="91440" bIns="45720" rtlCol="0" anchor="t">
            <a:normAutofit/>
          </a:bodyPr>
          <a:lstStyle/>
          <a:p>
            <a:r>
              <a:rPr lang="en-US" sz="4400" dirty="0">
                <a:solidFill>
                  <a:schemeClr val="bg1"/>
                </a:solidFill>
              </a:rPr>
              <a:t>About Data</a:t>
            </a:r>
          </a:p>
        </p:txBody>
      </p:sp>
      <p:sp>
        <p:nvSpPr>
          <p:cNvPr id="108" name="Rectangle 107">
            <a:extLst>
              <a:ext uri="{FF2B5EF4-FFF2-40B4-BE49-F238E27FC236}">
                <a16:creationId xmlns:a16="http://schemas.microsoft.com/office/drawing/2014/main" id="{FF0BDB76-BCEC-498E-BA26-C763CD9FA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0" name="Group 109">
            <a:extLst>
              <a:ext uri="{FF2B5EF4-FFF2-40B4-BE49-F238E27FC236}">
                <a16:creationId xmlns:a16="http://schemas.microsoft.com/office/drawing/2014/main" id="{DD8DF5DF-A251-4BC2-8965-4EDDD01FC5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104" name="Straight Connector 103">
              <a:extLst>
                <a:ext uri="{FF2B5EF4-FFF2-40B4-BE49-F238E27FC236}">
                  <a16:creationId xmlns:a16="http://schemas.microsoft.com/office/drawing/2014/main" id="{8930D52D-708D-43A1-B073-469EFDB020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C82491CB-6849-43BB-926B-D979A3DB09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71251642-9512-4A11-9670-BD1C3A9981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D277633-FF55-420D-87BC-0CB11FD6D06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109" name="Rectangle 108">
            <a:extLst>
              <a:ext uri="{FF2B5EF4-FFF2-40B4-BE49-F238E27FC236}">
                <a16:creationId xmlns:a16="http://schemas.microsoft.com/office/drawing/2014/main" id="{1452CEF2-C9EC-4C15-99E4-C781AB08A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1" name="Group 110">
            <a:extLst>
              <a:ext uri="{FF2B5EF4-FFF2-40B4-BE49-F238E27FC236}">
                <a16:creationId xmlns:a16="http://schemas.microsoft.com/office/drawing/2014/main" id="{600459E6-26A3-4EAC-A34C-D0792D88CC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112" name="Straight Connector 111">
              <a:extLst>
                <a:ext uri="{FF2B5EF4-FFF2-40B4-BE49-F238E27FC236}">
                  <a16:creationId xmlns:a16="http://schemas.microsoft.com/office/drawing/2014/main" id="{1264D5E9-C8D4-444A-8B1B-C11FB47CBA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3DD99233-66AB-4E60-AF8A-A3259E6A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64E8492A-EE2A-4BE3-A4B2-2BCE77DA40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F222A220-AA24-4E60-83D6-D32FEB34D8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6" name="TextBox 25">
            <a:extLst>
              <a:ext uri="{FF2B5EF4-FFF2-40B4-BE49-F238E27FC236}">
                <a16:creationId xmlns:a16="http://schemas.microsoft.com/office/drawing/2014/main" id="{3B6901FD-7BD0-615A-B163-D15D00FB7970}"/>
              </a:ext>
            </a:extLst>
          </p:cNvPr>
          <p:cNvSpPr txBox="1"/>
          <p:nvPr/>
        </p:nvSpPr>
        <p:spPr>
          <a:xfrm>
            <a:off x="2180515" y="2350886"/>
            <a:ext cx="7827922" cy="2831577"/>
          </a:xfrm>
          <a:prstGeom prst="rect">
            <a:avLst/>
          </a:prstGeom>
          <a:noFill/>
        </p:spPr>
        <p:txBody>
          <a:bodyPr vert="horz" lIns="91440" tIns="45720" rIns="91440" bIns="45720" rtlCol="0" anchor="t">
            <a:noAutofit/>
          </a:bodyPr>
          <a:lstStyle/>
          <a:p>
            <a:pPr marL="342900" marR="0" lvl="0" indent="-228600" algn="just" fontAlgn="base">
              <a:lnSpc>
                <a:spcPct val="90000"/>
              </a:lnSpc>
              <a:spcAft>
                <a:spcPts val="600"/>
              </a:spcAft>
              <a:buClrTx/>
              <a:buSzTx/>
              <a:buFont typeface="Arial" panose="020B0604020202020204" pitchFamily="34" charset="0"/>
              <a:buChar char="•"/>
              <a:tabLst/>
            </a:pPr>
            <a:r>
              <a:rPr kumimoji="0" lang="en-US" altLang="en-US" sz="2200" b="1" i="0" u="none" strike="noStrike" cap="none" normalizeH="0" baseline="0" dirty="0">
                <a:ln>
                  <a:noFill/>
                </a:ln>
                <a:solidFill>
                  <a:schemeClr val="bg1"/>
                </a:solidFill>
                <a:effectLst/>
                <a:cs typeface="Times New Roman" panose="02020603050405020304" pitchFamily="18" charset="0"/>
              </a:rPr>
              <a:t>Source: </a:t>
            </a:r>
            <a:r>
              <a:rPr kumimoji="0" lang="en-US" altLang="en-US" sz="2200" b="1" i="0" u="none" strike="noStrike" cap="none" normalizeH="0" baseline="0" dirty="0">
                <a:ln>
                  <a:noFill/>
                </a:ln>
                <a:solidFill>
                  <a:schemeClr val="bg1"/>
                </a:solidFill>
                <a:effectLst/>
                <a:cs typeface="Times New Roman" panose="02020603050405020304" pitchFamily="18" charset="0"/>
                <a:hlinkClick r:id="rId3">
                  <a:extLst>
                    <a:ext uri="{A12FA001-AC4F-418D-AE19-62706E023703}">
                      <ahyp:hlinkClr xmlns:ahyp="http://schemas.microsoft.com/office/drawing/2018/hyperlinkcolor" val="tx"/>
                    </a:ext>
                  </a:extLst>
                </a:hlinkClick>
              </a:rPr>
              <a:t>Kaggle </a:t>
            </a:r>
            <a:endParaRPr kumimoji="0" lang="en-US" altLang="en-US" sz="2200" b="1" i="0" u="none" strike="noStrike" cap="none" normalizeH="0" baseline="0" dirty="0">
              <a:ln>
                <a:noFill/>
              </a:ln>
              <a:solidFill>
                <a:schemeClr val="bg1"/>
              </a:solidFill>
              <a:effectLst/>
              <a:cs typeface="Times New Roman" panose="02020603050405020304" pitchFamily="18" charset="0"/>
            </a:endParaRPr>
          </a:p>
          <a:p>
            <a:pPr marL="342900" marR="0" lvl="0" indent="-228600" algn="just" fontAlgn="base">
              <a:lnSpc>
                <a:spcPct val="90000"/>
              </a:lnSpc>
              <a:spcAft>
                <a:spcPts val="600"/>
              </a:spcAft>
              <a:buClrTx/>
              <a:buSzTx/>
              <a:buFont typeface="Arial" panose="020B0604020202020204" pitchFamily="34" charset="0"/>
              <a:buChar char="•"/>
              <a:tabLst/>
            </a:pPr>
            <a:r>
              <a:rPr kumimoji="0" lang="en-US" altLang="en-US" sz="2200" b="1" i="0" u="none" strike="noStrike" cap="none" normalizeH="0" baseline="0" dirty="0">
                <a:ln>
                  <a:noFill/>
                </a:ln>
                <a:solidFill>
                  <a:schemeClr val="bg1"/>
                </a:solidFill>
                <a:effectLst/>
                <a:cs typeface="Times New Roman" panose="02020603050405020304" pitchFamily="18" charset="0"/>
              </a:rPr>
              <a:t>Time Period:</a:t>
            </a:r>
            <a:r>
              <a:rPr kumimoji="0" lang="en-US" altLang="en-US" sz="2200" b="0" i="0" u="none" strike="noStrike" cap="none" normalizeH="0" baseline="0" dirty="0">
                <a:ln>
                  <a:noFill/>
                </a:ln>
                <a:solidFill>
                  <a:schemeClr val="bg1"/>
                </a:solidFill>
                <a:effectLst/>
                <a:cs typeface="Times New Roman" panose="02020603050405020304" pitchFamily="18" charset="0"/>
              </a:rPr>
              <a:t> JAN 2011 to JULY 2021.</a:t>
            </a:r>
          </a:p>
          <a:p>
            <a:pPr marL="342900" marR="0" lvl="0" indent="-228600" algn="just" fontAlgn="base">
              <a:lnSpc>
                <a:spcPct val="90000"/>
              </a:lnSpc>
              <a:spcAft>
                <a:spcPts val="600"/>
              </a:spcAft>
              <a:buClrTx/>
              <a:buSzTx/>
              <a:buFont typeface="Arial" panose="020B0604020202020204" pitchFamily="34" charset="0"/>
              <a:buChar char="•"/>
              <a:tabLst/>
            </a:pPr>
            <a:r>
              <a:rPr kumimoji="0" lang="en-US" altLang="en-US" sz="2200" b="1" i="0" u="none" strike="noStrike" cap="none" normalizeH="0" baseline="0" dirty="0">
                <a:ln>
                  <a:noFill/>
                </a:ln>
                <a:solidFill>
                  <a:schemeClr val="bg1"/>
                </a:solidFill>
                <a:effectLst/>
                <a:cs typeface="Times New Roman" panose="02020603050405020304" pitchFamily="18" charset="0"/>
              </a:rPr>
              <a:t>Variables:</a:t>
            </a:r>
            <a:endParaRPr kumimoji="0" lang="en-US" altLang="en-US" sz="2200" b="0" i="0" u="none" strike="noStrike" cap="none" normalizeH="0" baseline="0" dirty="0">
              <a:ln>
                <a:noFill/>
              </a:ln>
              <a:solidFill>
                <a:schemeClr val="bg1"/>
              </a:solidFill>
              <a:effectLst/>
              <a:cs typeface="Times New Roman" panose="02020603050405020304" pitchFamily="18" charset="0"/>
            </a:endParaRPr>
          </a:p>
          <a:p>
            <a:pPr marL="685800" marR="0" lvl="0" indent="-228600" algn="just" fontAlgn="base">
              <a:lnSpc>
                <a:spcPct val="90000"/>
              </a:lnSpc>
              <a:spcAft>
                <a:spcPts val="600"/>
              </a:spcAft>
              <a:buClrTx/>
              <a:buSzTx/>
              <a:buFont typeface="Arial" panose="020B0604020202020204" pitchFamily="34" charset="0"/>
              <a:buChar char="•"/>
              <a:tabLst/>
            </a:pPr>
            <a:r>
              <a:rPr lang="en-US" sz="2200" b="1" dirty="0" err="1">
                <a:solidFill>
                  <a:schemeClr val="bg1"/>
                </a:solidFill>
              </a:rPr>
              <a:t>Yearmon</a:t>
            </a:r>
            <a:r>
              <a:rPr lang="en-US" sz="2200" dirty="0">
                <a:solidFill>
                  <a:schemeClr val="bg1"/>
                </a:solidFill>
              </a:rPr>
              <a:t>: A time variable representing monthly frequency.</a:t>
            </a:r>
          </a:p>
          <a:p>
            <a:pPr marL="685800" marR="0" lvl="0" indent="-228600" algn="just" fontAlgn="base">
              <a:lnSpc>
                <a:spcPct val="90000"/>
              </a:lnSpc>
              <a:spcAft>
                <a:spcPts val="600"/>
              </a:spcAft>
              <a:buClrTx/>
              <a:buSzTx/>
              <a:buFont typeface="Arial" panose="020B0604020202020204" pitchFamily="34" charset="0"/>
              <a:buChar char="•"/>
              <a:tabLst/>
            </a:pPr>
            <a:r>
              <a:rPr lang="en-US" sz="2200" b="1" dirty="0">
                <a:solidFill>
                  <a:schemeClr val="bg1"/>
                </a:solidFill>
              </a:rPr>
              <a:t>CPI</a:t>
            </a:r>
            <a:r>
              <a:rPr lang="en-US" sz="2200" dirty="0">
                <a:solidFill>
                  <a:schemeClr val="bg1"/>
                </a:solidFill>
              </a:rPr>
              <a:t>: Continuous variable representing the Consumer Price Index, a measure of the average price level for a basket of goods and services.</a:t>
            </a:r>
          </a:p>
          <a:p>
            <a:pPr marL="352425" marR="0" lvl="0" indent="-254000" algn="just" fontAlgn="base">
              <a:lnSpc>
                <a:spcPct val="90000"/>
              </a:lnSpc>
              <a:spcAft>
                <a:spcPts val="600"/>
              </a:spcAft>
              <a:buClrTx/>
              <a:buSzTx/>
              <a:buFont typeface="Arial" panose="020B0604020202020204" pitchFamily="34" charset="0"/>
              <a:buChar char="•"/>
            </a:pPr>
            <a:r>
              <a:rPr kumimoji="0" lang="en-US" altLang="en-US" sz="2200" b="1" i="0" u="none" strike="noStrike" cap="none" normalizeH="0" baseline="0" dirty="0">
                <a:ln>
                  <a:noFill/>
                </a:ln>
                <a:solidFill>
                  <a:schemeClr val="bg1"/>
                </a:solidFill>
                <a:effectLst/>
                <a:cs typeface="Times New Roman" panose="02020603050405020304" pitchFamily="18" charset="0"/>
              </a:rPr>
              <a:t>Number of Observations:</a:t>
            </a:r>
            <a:r>
              <a:rPr kumimoji="0" lang="en-US" altLang="en-US" sz="2200" b="0" i="0" u="none" strike="noStrike" cap="none" normalizeH="0" baseline="0" dirty="0">
                <a:ln>
                  <a:noFill/>
                </a:ln>
                <a:solidFill>
                  <a:schemeClr val="bg1"/>
                </a:solidFill>
                <a:effectLst/>
                <a:cs typeface="Times New Roman" panose="02020603050405020304" pitchFamily="18" charset="0"/>
              </a:rPr>
              <a:t> 127. </a:t>
            </a:r>
          </a:p>
          <a:p>
            <a:pPr algn="just">
              <a:lnSpc>
                <a:spcPct val="90000"/>
              </a:lnSpc>
              <a:spcAft>
                <a:spcPts val="600"/>
              </a:spcAft>
            </a:pPr>
            <a:endParaRPr lang="en-US" sz="2200" dirty="0">
              <a:solidFill>
                <a:schemeClr val="bg1"/>
              </a:solidFill>
            </a:endParaRPr>
          </a:p>
        </p:txBody>
      </p:sp>
      <p:grpSp>
        <p:nvGrpSpPr>
          <p:cNvPr id="117" name="Group 116">
            <a:extLst>
              <a:ext uri="{FF2B5EF4-FFF2-40B4-BE49-F238E27FC236}">
                <a16:creationId xmlns:a16="http://schemas.microsoft.com/office/drawing/2014/main" id="{94F13521-5DF8-4DF5-A0B9-A718234B3A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7120609" y="797789"/>
            <a:ext cx="304800" cy="429768"/>
            <a:chOff x="215328" y="-46937"/>
            <a:chExt cx="304800" cy="2773841"/>
          </a:xfrm>
        </p:grpSpPr>
        <p:cxnSp>
          <p:nvCxnSpPr>
            <p:cNvPr id="118" name="Straight Connector 117">
              <a:extLst>
                <a:ext uri="{FF2B5EF4-FFF2-40B4-BE49-F238E27FC236}">
                  <a16:creationId xmlns:a16="http://schemas.microsoft.com/office/drawing/2014/main" id="{046D4DF8-1672-4FA2-9826-FE37087C6A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0B7A5B2F-EC14-4482-85C2-E1320F14DD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AF6FC815-E502-44E9-B346-1E771A5E2E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1DCBABB-A77B-43CF-94EF-B785F32C4F4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82" name="Group 81">
            <a:extLst>
              <a:ext uri="{FF2B5EF4-FFF2-40B4-BE49-F238E27FC236}">
                <a16:creationId xmlns:a16="http://schemas.microsoft.com/office/drawing/2014/main" id="{714A87C3-3EFB-4722-BF0D-17138DEB6B2B}"/>
              </a:ext>
            </a:extLst>
          </p:cNvPr>
          <p:cNvGrpSpPr/>
          <p:nvPr/>
        </p:nvGrpSpPr>
        <p:grpSpPr>
          <a:xfrm>
            <a:off x="1664006" y="5824566"/>
            <a:ext cx="8771043" cy="647357"/>
            <a:chOff x="0" y="4948862"/>
            <a:chExt cx="12192000" cy="1909138"/>
          </a:xfrm>
        </p:grpSpPr>
        <p:sp>
          <p:nvSpPr>
            <p:cNvPr id="83" name="Freeform: Shape 82">
              <a:extLst>
                <a:ext uri="{FF2B5EF4-FFF2-40B4-BE49-F238E27FC236}">
                  <a16:creationId xmlns:a16="http://schemas.microsoft.com/office/drawing/2014/main" id="{EC99197A-1F6B-4498-BD1A-1E735D7E4EB6}"/>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Shape 83">
              <a:extLst>
                <a:ext uri="{FF2B5EF4-FFF2-40B4-BE49-F238E27FC236}">
                  <a16:creationId xmlns:a16="http://schemas.microsoft.com/office/drawing/2014/main" id="{F9C80C8E-5A49-482B-8FB1-2FEACFCA5ACA}"/>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777350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 name="Rectangle 88">
            <a:extLst>
              <a:ext uri="{FF2B5EF4-FFF2-40B4-BE49-F238E27FC236}">
                <a16:creationId xmlns:a16="http://schemas.microsoft.com/office/drawing/2014/main" id="{7A976E23-29EC-4E20-9EF6-B7CC4A821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DF5FCEC6-E657-46F1-925F-13ED19212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3" name="Group 92">
            <a:extLst>
              <a:ext uri="{FF2B5EF4-FFF2-40B4-BE49-F238E27FC236}">
                <a16:creationId xmlns:a16="http://schemas.microsoft.com/office/drawing/2014/main" id="{E5BA8FCE-96F8-40B3-804C-10C27C02F4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94" name="Oval 93">
              <a:extLst>
                <a:ext uri="{FF2B5EF4-FFF2-40B4-BE49-F238E27FC236}">
                  <a16:creationId xmlns:a16="http://schemas.microsoft.com/office/drawing/2014/main" id="{F0593719-0C87-4B1E-B35D-0F97D29692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86F72299-2A02-44FA-A443-EFB406CF15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3B09EF30-0043-45B4-B715-398AB3B37D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30227CAF-D3D1-454C-A6E3-466111AB0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Oval 97">
              <a:extLst>
                <a:ext uri="{FF2B5EF4-FFF2-40B4-BE49-F238E27FC236}">
                  <a16:creationId xmlns:a16="http://schemas.microsoft.com/office/drawing/2014/main" id="{90B68C07-78C0-4A8D-8839-959B33F076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6C367BC4-E8BC-458E-B0F6-2033296CF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Box 22">
            <a:extLst>
              <a:ext uri="{FF2B5EF4-FFF2-40B4-BE49-F238E27FC236}">
                <a16:creationId xmlns:a16="http://schemas.microsoft.com/office/drawing/2014/main" id="{4DBF2CF7-CC2D-2B59-4B49-2429A34C0281}"/>
              </a:ext>
            </a:extLst>
          </p:cNvPr>
          <p:cNvSpPr txBox="1"/>
          <p:nvPr/>
        </p:nvSpPr>
        <p:spPr>
          <a:xfrm>
            <a:off x="1350784" y="837896"/>
            <a:ext cx="3159012" cy="831262"/>
          </a:xfrm>
          <a:prstGeom prst="rect">
            <a:avLst/>
          </a:prstGeom>
          <a:noFill/>
        </p:spPr>
        <p:txBody>
          <a:bodyPr vert="horz" lIns="91440" tIns="45720" rIns="91440" bIns="45720" rtlCol="0" anchor="t">
            <a:normAutofit/>
          </a:bodyPr>
          <a:lstStyle/>
          <a:p>
            <a:pPr>
              <a:lnSpc>
                <a:spcPct val="90000"/>
              </a:lnSpc>
              <a:spcBef>
                <a:spcPct val="0"/>
              </a:spcBef>
              <a:spcAft>
                <a:spcPts val="600"/>
              </a:spcAft>
            </a:pPr>
            <a:r>
              <a:rPr lang="en-US" sz="4400" kern="1200" dirty="0">
                <a:solidFill>
                  <a:schemeClr val="bg1"/>
                </a:solidFill>
                <a:ea typeface="+mj-ea"/>
                <a:cs typeface="Times New Roman" panose="02020603050405020304" pitchFamily="18" charset="0"/>
              </a:rPr>
              <a:t>Trend</a:t>
            </a:r>
          </a:p>
        </p:txBody>
      </p:sp>
      <p:sp>
        <p:nvSpPr>
          <p:cNvPr id="108" name="Rectangle 107">
            <a:extLst>
              <a:ext uri="{FF2B5EF4-FFF2-40B4-BE49-F238E27FC236}">
                <a16:creationId xmlns:a16="http://schemas.microsoft.com/office/drawing/2014/main" id="{FF0BDB76-BCEC-498E-BA26-C763CD9FA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0" name="Group 109">
            <a:extLst>
              <a:ext uri="{FF2B5EF4-FFF2-40B4-BE49-F238E27FC236}">
                <a16:creationId xmlns:a16="http://schemas.microsoft.com/office/drawing/2014/main" id="{DD8DF5DF-A251-4BC2-8965-4EDDD01FC5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104" name="Straight Connector 103">
              <a:extLst>
                <a:ext uri="{FF2B5EF4-FFF2-40B4-BE49-F238E27FC236}">
                  <a16:creationId xmlns:a16="http://schemas.microsoft.com/office/drawing/2014/main" id="{8930D52D-708D-43A1-B073-469EFDB020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C82491CB-6849-43BB-926B-D979A3DB09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71251642-9512-4A11-9670-BD1C3A9981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D277633-FF55-420D-87BC-0CB11FD6D06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109" name="Rectangle 108">
            <a:extLst>
              <a:ext uri="{FF2B5EF4-FFF2-40B4-BE49-F238E27FC236}">
                <a16:creationId xmlns:a16="http://schemas.microsoft.com/office/drawing/2014/main" id="{1452CEF2-C9EC-4C15-99E4-C781AB08A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1" name="Group 110">
            <a:extLst>
              <a:ext uri="{FF2B5EF4-FFF2-40B4-BE49-F238E27FC236}">
                <a16:creationId xmlns:a16="http://schemas.microsoft.com/office/drawing/2014/main" id="{600459E6-26A3-4EAC-A34C-D0792D88CC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112" name="Straight Connector 111">
              <a:extLst>
                <a:ext uri="{FF2B5EF4-FFF2-40B4-BE49-F238E27FC236}">
                  <a16:creationId xmlns:a16="http://schemas.microsoft.com/office/drawing/2014/main" id="{1264D5E9-C8D4-444A-8B1B-C11FB47CBA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3DD99233-66AB-4E60-AF8A-A3259E6A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64E8492A-EE2A-4BE3-A4B2-2BCE77DA40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F222A220-AA24-4E60-83D6-D32FEB34D8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6" name="TextBox 25">
            <a:extLst>
              <a:ext uri="{FF2B5EF4-FFF2-40B4-BE49-F238E27FC236}">
                <a16:creationId xmlns:a16="http://schemas.microsoft.com/office/drawing/2014/main" id="{3B6901FD-7BD0-615A-B163-D15D00FB7970}"/>
              </a:ext>
            </a:extLst>
          </p:cNvPr>
          <p:cNvSpPr txBox="1"/>
          <p:nvPr/>
        </p:nvSpPr>
        <p:spPr>
          <a:xfrm>
            <a:off x="2339947" y="2771583"/>
            <a:ext cx="7827922" cy="1441318"/>
          </a:xfrm>
          <a:prstGeom prst="rect">
            <a:avLst/>
          </a:prstGeom>
          <a:noFill/>
        </p:spPr>
        <p:txBody>
          <a:bodyPr vert="horz" lIns="91440" tIns="45720" rIns="91440" bIns="45720" rtlCol="0" anchor="t">
            <a:normAutofit/>
          </a:bodyPr>
          <a:lstStyle/>
          <a:p>
            <a:pPr>
              <a:lnSpc>
                <a:spcPct val="90000"/>
              </a:lnSpc>
              <a:spcAft>
                <a:spcPts val="600"/>
              </a:spcAft>
            </a:pPr>
            <a:endParaRPr lang="en-US" dirty="0">
              <a:solidFill>
                <a:schemeClr val="bg1"/>
              </a:solidFill>
            </a:endParaRPr>
          </a:p>
        </p:txBody>
      </p:sp>
      <p:grpSp>
        <p:nvGrpSpPr>
          <p:cNvPr id="117" name="Group 116">
            <a:extLst>
              <a:ext uri="{FF2B5EF4-FFF2-40B4-BE49-F238E27FC236}">
                <a16:creationId xmlns:a16="http://schemas.microsoft.com/office/drawing/2014/main" id="{94F13521-5DF8-4DF5-A0B9-A718234B3A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7120609" y="797789"/>
            <a:ext cx="304800" cy="429768"/>
            <a:chOff x="215328" y="-46937"/>
            <a:chExt cx="304800" cy="2773841"/>
          </a:xfrm>
        </p:grpSpPr>
        <p:cxnSp>
          <p:nvCxnSpPr>
            <p:cNvPr id="118" name="Straight Connector 117">
              <a:extLst>
                <a:ext uri="{FF2B5EF4-FFF2-40B4-BE49-F238E27FC236}">
                  <a16:creationId xmlns:a16="http://schemas.microsoft.com/office/drawing/2014/main" id="{046D4DF8-1672-4FA2-9826-FE37087C6A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0B7A5B2F-EC14-4482-85C2-E1320F14DD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AF6FC815-E502-44E9-B346-1E771A5E2E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1DCBABB-A77B-43CF-94EF-B785F32C4F4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82" name="Group 81">
            <a:extLst>
              <a:ext uri="{FF2B5EF4-FFF2-40B4-BE49-F238E27FC236}">
                <a16:creationId xmlns:a16="http://schemas.microsoft.com/office/drawing/2014/main" id="{714A87C3-3EFB-4722-BF0D-17138DEB6B2B}"/>
              </a:ext>
            </a:extLst>
          </p:cNvPr>
          <p:cNvGrpSpPr/>
          <p:nvPr/>
        </p:nvGrpSpPr>
        <p:grpSpPr>
          <a:xfrm>
            <a:off x="1664006" y="5824566"/>
            <a:ext cx="8771043" cy="647357"/>
            <a:chOff x="0" y="4948862"/>
            <a:chExt cx="12192000" cy="1909138"/>
          </a:xfrm>
        </p:grpSpPr>
        <p:sp>
          <p:nvSpPr>
            <p:cNvPr id="83" name="Freeform: Shape 82">
              <a:extLst>
                <a:ext uri="{FF2B5EF4-FFF2-40B4-BE49-F238E27FC236}">
                  <a16:creationId xmlns:a16="http://schemas.microsoft.com/office/drawing/2014/main" id="{EC99197A-1F6B-4498-BD1A-1E735D7E4EB6}"/>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Shape 83">
              <a:extLst>
                <a:ext uri="{FF2B5EF4-FFF2-40B4-BE49-F238E27FC236}">
                  <a16:creationId xmlns:a16="http://schemas.microsoft.com/office/drawing/2014/main" id="{F9C80C8E-5A49-482B-8FB1-2FEACFCA5ACA}"/>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2" name="Picture 1">
            <a:extLst>
              <a:ext uri="{FF2B5EF4-FFF2-40B4-BE49-F238E27FC236}">
                <a16:creationId xmlns:a16="http://schemas.microsoft.com/office/drawing/2014/main" id="{C748DCBE-CD13-8F0F-BD1B-24E8F14AC2F5}"/>
              </a:ext>
            </a:extLst>
          </p:cNvPr>
          <p:cNvPicPr>
            <a:picLocks noChangeAspect="1"/>
          </p:cNvPicPr>
          <p:nvPr/>
        </p:nvPicPr>
        <p:blipFill>
          <a:blip r:embed="rId3"/>
          <a:stretch>
            <a:fillRect/>
          </a:stretch>
        </p:blipFill>
        <p:spPr>
          <a:xfrm>
            <a:off x="2643272" y="1477516"/>
            <a:ext cx="6902407" cy="4331065"/>
          </a:xfrm>
          <a:prstGeom prst="rect">
            <a:avLst/>
          </a:prstGeom>
        </p:spPr>
      </p:pic>
    </p:spTree>
    <p:extLst>
      <p:ext uri="{BB962C8B-B14F-4D97-AF65-F5344CB8AC3E}">
        <p14:creationId xmlns:p14="http://schemas.microsoft.com/office/powerpoint/2010/main" val="2682050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 name="Rectangle 88">
            <a:extLst>
              <a:ext uri="{FF2B5EF4-FFF2-40B4-BE49-F238E27FC236}">
                <a16:creationId xmlns:a16="http://schemas.microsoft.com/office/drawing/2014/main" id="{7A976E23-29EC-4E20-9EF6-B7CC4A821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DF5FCEC6-E657-46F1-925F-13ED19212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3" name="Group 92">
            <a:extLst>
              <a:ext uri="{FF2B5EF4-FFF2-40B4-BE49-F238E27FC236}">
                <a16:creationId xmlns:a16="http://schemas.microsoft.com/office/drawing/2014/main" id="{E5BA8FCE-96F8-40B3-804C-10C27C02F4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94" name="Oval 93">
              <a:extLst>
                <a:ext uri="{FF2B5EF4-FFF2-40B4-BE49-F238E27FC236}">
                  <a16:creationId xmlns:a16="http://schemas.microsoft.com/office/drawing/2014/main" id="{F0593719-0C87-4B1E-B35D-0F97D29692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86F72299-2A02-44FA-A443-EFB406CF15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3B09EF30-0043-45B4-B715-398AB3B37D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30227CAF-D3D1-454C-A6E3-466111AB0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Oval 97">
              <a:extLst>
                <a:ext uri="{FF2B5EF4-FFF2-40B4-BE49-F238E27FC236}">
                  <a16:creationId xmlns:a16="http://schemas.microsoft.com/office/drawing/2014/main" id="{90B68C07-78C0-4A8D-8839-959B33F076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6C367BC4-E8BC-458E-B0F6-2033296CF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Box 22">
            <a:extLst>
              <a:ext uri="{FF2B5EF4-FFF2-40B4-BE49-F238E27FC236}">
                <a16:creationId xmlns:a16="http://schemas.microsoft.com/office/drawing/2014/main" id="{4DBF2CF7-CC2D-2B59-4B49-2429A34C0281}"/>
              </a:ext>
            </a:extLst>
          </p:cNvPr>
          <p:cNvSpPr txBox="1"/>
          <p:nvPr/>
        </p:nvSpPr>
        <p:spPr>
          <a:xfrm>
            <a:off x="1167782" y="860312"/>
            <a:ext cx="6465161" cy="831262"/>
          </a:xfrm>
          <a:prstGeom prst="rect">
            <a:avLst/>
          </a:prstGeom>
          <a:noFill/>
        </p:spPr>
        <p:txBody>
          <a:bodyPr vert="horz" lIns="91440" tIns="45720" rIns="91440" bIns="45720" rtlCol="0" anchor="t">
            <a:noAutofit/>
          </a:bodyPr>
          <a:lstStyle/>
          <a:p>
            <a:r>
              <a:rPr kumimoji="0" lang="en-US" sz="4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ea typeface="맑은 고딕"/>
                <a:cs typeface="+mn-cs"/>
              </a:rPr>
              <a:t>Decomposition Graph</a:t>
            </a:r>
            <a:endParaRPr lang="en-US" sz="4400" dirty="0">
              <a:solidFill>
                <a:schemeClr val="bg1"/>
              </a:solidFill>
            </a:endParaRPr>
          </a:p>
        </p:txBody>
      </p:sp>
      <p:sp>
        <p:nvSpPr>
          <p:cNvPr id="108" name="Rectangle 107">
            <a:extLst>
              <a:ext uri="{FF2B5EF4-FFF2-40B4-BE49-F238E27FC236}">
                <a16:creationId xmlns:a16="http://schemas.microsoft.com/office/drawing/2014/main" id="{FF0BDB76-BCEC-498E-BA26-C763CD9FA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0" name="Group 109">
            <a:extLst>
              <a:ext uri="{FF2B5EF4-FFF2-40B4-BE49-F238E27FC236}">
                <a16:creationId xmlns:a16="http://schemas.microsoft.com/office/drawing/2014/main" id="{DD8DF5DF-A251-4BC2-8965-4EDDD01FC5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104" name="Straight Connector 103">
              <a:extLst>
                <a:ext uri="{FF2B5EF4-FFF2-40B4-BE49-F238E27FC236}">
                  <a16:creationId xmlns:a16="http://schemas.microsoft.com/office/drawing/2014/main" id="{8930D52D-708D-43A1-B073-469EFDB020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C82491CB-6849-43BB-926B-D979A3DB09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71251642-9512-4A11-9670-BD1C3A9981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D277633-FF55-420D-87BC-0CB11FD6D06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109" name="Rectangle 108">
            <a:extLst>
              <a:ext uri="{FF2B5EF4-FFF2-40B4-BE49-F238E27FC236}">
                <a16:creationId xmlns:a16="http://schemas.microsoft.com/office/drawing/2014/main" id="{1452CEF2-C9EC-4C15-99E4-C781AB08A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1" name="Group 110">
            <a:extLst>
              <a:ext uri="{FF2B5EF4-FFF2-40B4-BE49-F238E27FC236}">
                <a16:creationId xmlns:a16="http://schemas.microsoft.com/office/drawing/2014/main" id="{600459E6-26A3-4EAC-A34C-D0792D88CC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112" name="Straight Connector 111">
              <a:extLst>
                <a:ext uri="{FF2B5EF4-FFF2-40B4-BE49-F238E27FC236}">
                  <a16:creationId xmlns:a16="http://schemas.microsoft.com/office/drawing/2014/main" id="{1264D5E9-C8D4-444A-8B1B-C11FB47CBA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3DD99233-66AB-4E60-AF8A-A3259E6A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64E8492A-EE2A-4BE3-A4B2-2BCE77DA40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F222A220-AA24-4E60-83D6-D32FEB34D8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6" name="TextBox 25">
            <a:extLst>
              <a:ext uri="{FF2B5EF4-FFF2-40B4-BE49-F238E27FC236}">
                <a16:creationId xmlns:a16="http://schemas.microsoft.com/office/drawing/2014/main" id="{3B6901FD-7BD0-615A-B163-D15D00FB7970}"/>
              </a:ext>
            </a:extLst>
          </p:cNvPr>
          <p:cNvSpPr txBox="1"/>
          <p:nvPr/>
        </p:nvSpPr>
        <p:spPr>
          <a:xfrm>
            <a:off x="2339947" y="2771583"/>
            <a:ext cx="7827922" cy="1441318"/>
          </a:xfrm>
          <a:prstGeom prst="rect">
            <a:avLst/>
          </a:prstGeom>
          <a:noFill/>
        </p:spPr>
        <p:txBody>
          <a:bodyPr vert="horz" lIns="91440" tIns="45720" rIns="91440" bIns="45720" rtlCol="0" anchor="t">
            <a:normAutofit/>
          </a:bodyPr>
          <a:lstStyle/>
          <a:p>
            <a:pPr>
              <a:lnSpc>
                <a:spcPct val="90000"/>
              </a:lnSpc>
              <a:spcAft>
                <a:spcPts val="600"/>
              </a:spcAft>
            </a:pPr>
            <a:endParaRPr lang="en-US" dirty="0">
              <a:solidFill>
                <a:schemeClr val="bg1"/>
              </a:solidFill>
            </a:endParaRPr>
          </a:p>
        </p:txBody>
      </p:sp>
      <p:grpSp>
        <p:nvGrpSpPr>
          <p:cNvPr id="117" name="Group 116">
            <a:extLst>
              <a:ext uri="{FF2B5EF4-FFF2-40B4-BE49-F238E27FC236}">
                <a16:creationId xmlns:a16="http://schemas.microsoft.com/office/drawing/2014/main" id="{94F13521-5DF8-4DF5-A0B9-A718234B3A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7120609" y="797789"/>
            <a:ext cx="304800" cy="429768"/>
            <a:chOff x="215328" y="-46937"/>
            <a:chExt cx="304800" cy="2773841"/>
          </a:xfrm>
        </p:grpSpPr>
        <p:cxnSp>
          <p:nvCxnSpPr>
            <p:cNvPr id="118" name="Straight Connector 117">
              <a:extLst>
                <a:ext uri="{FF2B5EF4-FFF2-40B4-BE49-F238E27FC236}">
                  <a16:creationId xmlns:a16="http://schemas.microsoft.com/office/drawing/2014/main" id="{046D4DF8-1672-4FA2-9826-FE37087C6A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0B7A5B2F-EC14-4482-85C2-E1320F14DD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AF6FC815-E502-44E9-B346-1E771A5E2E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1DCBABB-A77B-43CF-94EF-B785F32C4F4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82" name="Group 81">
            <a:extLst>
              <a:ext uri="{FF2B5EF4-FFF2-40B4-BE49-F238E27FC236}">
                <a16:creationId xmlns:a16="http://schemas.microsoft.com/office/drawing/2014/main" id="{714A87C3-3EFB-4722-BF0D-17138DEB6B2B}"/>
              </a:ext>
            </a:extLst>
          </p:cNvPr>
          <p:cNvGrpSpPr/>
          <p:nvPr/>
        </p:nvGrpSpPr>
        <p:grpSpPr>
          <a:xfrm>
            <a:off x="1664006" y="5824566"/>
            <a:ext cx="8771043" cy="647357"/>
            <a:chOff x="0" y="4948862"/>
            <a:chExt cx="12192000" cy="1909138"/>
          </a:xfrm>
        </p:grpSpPr>
        <p:sp>
          <p:nvSpPr>
            <p:cNvPr id="83" name="Freeform: Shape 82">
              <a:extLst>
                <a:ext uri="{FF2B5EF4-FFF2-40B4-BE49-F238E27FC236}">
                  <a16:creationId xmlns:a16="http://schemas.microsoft.com/office/drawing/2014/main" id="{EC99197A-1F6B-4498-BD1A-1E735D7E4EB6}"/>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Shape 83">
              <a:extLst>
                <a:ext uri="{FF2B5EF4-FFF2-40B4-BE49-F238E27FC236}">
                  <a16:creationId xmlns:a16="http://schemas.microsoft.com/office/drawing/2014/main" id="{F9C80C8E-5A49-482B-8FB1-2FEACFCA5ACA}"/>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3" name="Picture 2">
            <a:extLst>
              <a:ext uri="{FF2B5EF4-FFF2-40B4-BE49-F238E27FC236}">
                <a16:creationId xmlns:a16="http://schemas.microsoft.com/office/drawing/2014/main" id="{B8E4A8F1-03D1-56D2-8890-E1461AD6C697}"/>
              </a:ext>
            </a:extLst>
          </p:cNvPr>
          <p:cNvPicPr>
            <a:picLocks noChangeAspect="1"/>
          </p:cNvPicPr>
          <p:nvPr/>
        </p:nvPicPr>
        <p:blipFill>
          <a:blip r:embed="rId3"/>
          <a:stretch>
            <a:fillRect/>
          </a:stretch>
        </p:blipFill>
        <p:spPr>
          <a:xfrm>
            <a:off x="2629215" y="1587681"/>
            <a:ext cx="6927632" cy="4448838"/>
          </a:xfrm>
          <a:prstGeom prst="rect">
            <a:avLst/>
          </a:prstGeom>
        </p:spPr>
      </p:pic>
    </p:spTree>
    <p:extLst>
      <p:ext uri="{BB962C8B-B14F-4D97-AF65-F5344CB8AC3E}">
        <p14:creationId xmlns:p14="http://schemas.microsoft.com/office/powerpoint/2010/main" val="3088170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 name="Rectangle 88">
            <a:extLst>
              <a:ext uri="{FF2B5EF4-FFF2-40B4-BE49-F238E27FC236}">
                <a16:creationId xmlns:a16="http://schemas.microsoft.com/office/drawing/2014/main" id="{7A976E23-29EC-4E20-9EF6-B7CC4A821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DF5FCEC6-E657-46F1-925F-13ED19212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3" name="Group 92">
            <a:extLst>
              <a:ext uri="{FF2B5EF4-FFF2-40B4-BE49-F238E27FC236}">
                <a16:creationId xmlns:a16="http://schemas.microsoft.com/office/drawing/2014/main" id="{E5BA8FCE-96F8-40B3-804C-10C27C02F4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94" name="Oval 93">
              <a:extLst>
                <a:ext uri="{FF2B5EF4-FFF2-40B4-BE49-F238E27FC236}">
                  <a16:creationId xmlns:a16="http://schemas.microsoft.com/office/drawing/2014/main" id="{F0593719-0C87-4B1E-B35D-0F97D29692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86F72299-2A02-44FA-A443-EFB406CF15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3B09EF30-0043-45B4-B715-398AB3B37D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30227CAF-D3D1-454C-A6E3-466111AB0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Oval 97">
              <a:extLst>
                <a:ext uri="{FF2B5EF4-FFF2-40B4-BE49-F238E27FC236}">
                  <a16:creationId xmlns:a16="http://schemas.microsoft.com/office/drawing/2014/main" id="{90B68C07-78C0-4A8D-8839-959B33F076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6C367BC4-E8BC-458E-B0F6-2033296CF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Box 22">
            <a:extLst>
              <a:ext uri="{FF2B5EF4-FFF2-40B4-BE49-F238E27FC236}">
                <a16:creationId xmlns:a16="http://schemas.microsoft.com/office/drawing/2014/main" id="{4DBF2CF7-CC2D-2B59-4B49-2429A34C0281}"/>
              </a:ext>
            </a:extLst>
          </p:cNvPr>
          <p:cNvSpPr txBox="1"/>
          <p:nvPr/>
        </p:nvSpPr>
        <p:spPr>
          <a:xfrm>
            <a:off x="1118288" y="1092874"/>
            <a:ext cx="4364832" cy="1357483"/>
          </a:xfrm>
          <a:prstGeom prst="rect">
            <a:avLst/>
          </a:prstGeom>
          <a:noFill/>
        </p:spPr>
        <p:txBody>
          <a:bodyPr vert="horz" lIns="91440" tIns="45720" rIns="91440" bIns="45720" rtlCol="0" anchor="t">
            <a:noAutofit/>
          </a:bodyPr>
          <a:lstStyle/>
          <a:p>
            <a:r>
              <a:rPr lang="en-US" sz="4400" dirty="0">
                <a:solidFill>
                  <a:schemeClr val="bg1"/>
                </a:solidFill>
                <a:effectLst>
                  <a:outerShdw blurRad="38100" dist="38100" dir="2700000" algn="tl">
                    <a:srgbClr val="000000">
                      <a:alpha val="43137"/>
                    </a:srgbClr>
                  </a:outerShdw>
                </a:effectLst>
                <a:cs typeface="Times New Roman" panose="02020603050405020304" pitchFamily="18" charset="0"/>
              </a:rPr>
              <a:t>Deciding The Forecasting Model</a:t>
            </a:r>
            <a:endParaRPr lang="en-US" sz="4400" dirty="0">
              <a:solidFill>
                <a:schemeClr val="bg1"/>
              </a:solidFill>
              <a:cs typeface="Times New Roman" panose="02020603050405020304" pitchFamily="18" charset="0"/>
            </a:endParaRPr>
          </a:p>
        </p:txBody>
      </p:sp>
      <p:sp>
        <p:nvSpPr>
          <p:cNvPr id="108" name="Rectangle 107">
            <a:extLst>
              <a:ext uri="{FF2B5EF4-FFF2-40B4-BE49-F238E27FC236}">
                <a16:creationId xmlns:a16="http://schemas.microsoft.com/office/drawing/2014/main" id="{FF0BDB76-BCEC-498E-BA26-C763CD9FA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0" name="Group 109">
            <a:extLst>
              <a:ext uri="{FF2B5EF4-FFF2-40B4-BE49-F238E27FC236}">
                <a16:creationId xmlns:a16="http://schemas.microsoft.com/office/drawing/2014/main" id="{DD8DF5DF-A251-4BC2-8965-4EDDD01FC5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104" name="Straight Connector 103">
              <a:extLst>
                <a:ext uri="{FF2B5EF4-FFF2-40B4-BE49-F238E27FC236}">
                  <a16:creationId xmlns:a16="http://schemas.microsoft.com/office/drawing/2014/main" id="{8930D52D-708D-43A1-B073-469EFDB020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C82491CB-6849-43BB-926B-D979A3DB09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71251642-9512-4A11-9670-BD1C3A9981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D277633-FF55-420D-87BC-0CB11FD6D06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109" name="Rectangle 108">
            <a:extLst>
              <a:ext uri="{FF2B5EF4-FFF2-40B4-BE49-F238E27FC236}">
                <a16:creationId xmlns:a16="http://schemas.microsoft.com/office/drawing/2014/main" id="{1452CEF2-C9EC-4C15-99E4-C781AB08A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1" name="Group 110">
            <a:extLst>
              <a:ext uri="{FF2B5EF4-FFF2-40B4-BE49-F238E27FC236}">
                <a16:creationId xmlns:a16="http://schemas.microsoft.com/office/drawing/2014/main" id="{600459E6-26A3-4EAC-A34C-D0792D88CC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112" name="Straight Connector 111">
              <a:extLst>
                <a:ext uri="{FF2B5EF4-FFF2-40B4-BE49-F238E27FC236}">
                  <a16:creationId xmlns:a16="http://schemas.microsoft.com/office/drawing/2014/main" id="{1264D5E9-C8D4-444A-8B1B-C11FB47CBA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3DD99233-66AB-4E60-AF8A-A3259E6A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64E8492A-EE2A-4BE3-A4B2-2BCE77DA40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F222A220-AA24-4E60-83D6-D32FEB34D8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6" name="TextBox 25">
            <a:extLst>
              <a:ext uri="{FF2B5EF4-FFF2-40B4-BE49-F238E27FC236}">
                <a16:creationId xmlns:a16="http://schemas.microsoft.com/office/drawing/2014/main" id="{3B6901FD-7BD0-615A-B163-D15D00FB7970}"/>
              </a:ext>
            </a:extLst>
          </p:cNvPr>
          <p:cNvSpPr txBox="1"/>
          <p:nvPr/>
        </p:nvSpPr>
        <p:spPr>
          <a:xfrm>
            <a:off x="2371047" y="3058186"/>
            <a:ext cx="7827922" cy="1752013"/>
          </a:xfrm>
          <a:prstGeom prst="rect">
            <a:avLst/>
          </a:prstGeom>
          <a:noFill/>
        </p:spPr>
        <p:txBody>
          <a:bodyPr vert="horz" lIns="91440" tIns="45720" rIns="91440" bIns="45720" rtlCol="0" anchor="t">
            <a:noAutofit/>
          </a:bodyPr>
          <a:lstStyle/>
          <a:p>
            <a:pPr marL="342900" indent="-342900">
              <a:spcAft>
                <a:spcPts val="1200"/>
              </a:spcAft>
              <a:buFont typeface="Wingdings" pitchFamily="2" charset="2"/>
              <a:buChar char="q"/>
            </a:pPr>
            <a:r>
              <a:rPr lang="en-US" sz="2200" b="1" dirty="0">
                <a:solidFill>
                  <a:schemeClr val="bg1"/>
                </a:solidFill>
                <a:cs typeface="Times New Roman" panose="02020603050405020304" pitchFamily="18" charset="0"/>
              </a:rPr>
              <a:t>Seasonal ARIMA (SARIMA): </a:t>
            </a:r>
            <a:r>
              <a:rPr lang="en-US" sz="2200" dirty="0">
                <a:solidFill>
                  <a:schemeClr val="bg1"/>
                </a:solidFill>
                <a:cs typeface="Times New Roman" panose="02020603050405020304" pitchFamily="18" charset="0"/>
              </a:rPr>
              <a:t>Perfect for capturing both trend and recurring seasonal patterns in the data.</a:t>
            </a:r>
          </a:p>
          <a:p>
            <a:pPr marL="342900" indent="-342900">
              <a:spcAft>
                <a:spcPts val="1200"/>
              </a:spcAft>
              <a:buFont typeface="Wingdings" pitchFamily="2" charset="2"/>
              <a:buChar char="q"/>
            </a:pPr>
            <a:r>
              <a:rPr lang="en-US" sz="2200" b="1" dirty="0">
                <a:solidFill>
                  <a:schemeClr val="bg1"/>
                </a:solidFill>
                <a:cs typeface="Times New Roman" panose="02020603050405020304" pitchFamily="18" charset="0"/>
              </a:rPr>
              <a:t>Holt-Winters Smoothing: </a:t>
            </a:r>
            <a:r>
              <a:rPr lang="en-US" sz="2200" dirty="0">
                <a:solidFill>
                  <a:schemeClr val="bg1"/>
                </a:solidFill>
                <a:cs typeface="Times New Roman" panose="02020603050405020304" pitchFamily="18" charset="0"/>
              </a:rPr>
              <a:t>A reliable approach for handling time series with trend and seasonality effectively.</a:t>
            </a:r>
          </a:p>
          <a:p>
            <a:pPr>
              <a:lnSpc>
                <a:spcPct val="90000"/>
              </a:lnSpc>
              <a:spcAft>
                <a:spcPts val="600"/>
              </a:spcAft>
            </a:pPr>
            <a:endParaRPr lang="en-US" sz="2200" dirty="0">
              <a:solidFill>
                <a:schemeClr val="bg1"/>
              </a:solidFill>
            </a:endParaRPr>
          </a:p>
        </p:txBody>
      </p:sp>
      <p:grpSp>
        <p:nvGrpSpPr>
          <p:cNvPr id="117" name="Group 116">
            <a:extLst>
              <a:ext uri="{FF2B5EF4-FFF2-40B4-BE49-F238E27FC236}">
                <a16:creationId xmlns:a16="http://schemas.microsoft.com/office/drawing/2014/main" id="{94F13521-5DF8-4DF5-A0B9-A718234B3A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7120609" y="797789"/>
            <a:ext cx="304800" cy="429768"/>
            <a:chOff x="215328" y="-46937"/>
            <a:chExt cx="304800" cy="2773841"/>
          </a:xfrm>
        </p:grpSpPr>
        <p:cxnSp>
          <p:nvCxnSpPr>
            <p:cNvPr id="118" name="Straight Connector 117">
              <a:extLst>
                <a:ext uri="{FF2B5EF4-FFF2-40B4-BE49-F238E27FC236}">
                  <a16:creationId xmlns:a16="http://schemas.microsoft.com/office/drawing/2014/main" id="{046D4DF8-1672-4FA2-9826-FE37087C6A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0B7A5B2F-EC14-4482-85C2-E1320F14DD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AF6FC815-E502-44E9-B346-1E771A5E2E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1DCBABB-A77B-43CF-94EF-B785F32C4F4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82" name="Group 81">
            <a:extLst>
              <a:ext uri="{FF2B5EF4-FFF2-40B4-BE49-F238E27FC236}">
                <a16:creationId xmlns:a16="http://schemas.microsoft.com/office/drawing/2014/main" id="{714A87C3-3EFB-4722-BF0D-17138DEB6B2B}"/>
              </a:ext>
            </a:extLst>
          </p:cNvPr>
          <p:cNvGrpSpPr/>
          <p:nvPr/>
        </p:nvGrpSpPr>
        <p:grpSpPr>
          <a:xfrm>
            <a:off x="1664006" y="5824566"/>
            <a:ext cx="8771043" cy="647357"/>
            <a:chOff x="0" y="4948862"/>
            <a:chExt cx="12192000" cy="1909138"/>
          </a:xfrm>
        </p:grpSpPr>
        <p:sp>
          <p:nvSpPr>
            <p:cNvPr id="83" name="Freeform: Shape 82">
              <a:extLst>
                <a:ext uri="{FF2B5EF4-FFF2-40B4-BE49-F238E27FC236}">
                  <a16:creationId xmlns:a16="http://schemas.microsoft.com/office/drawing/2014/main" id="{EC99197A-1F6B-4498-BD1A-1E735D7E4EB6}"/>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Shape 83">
              <a:extLst>
                <a:ext uri="{FF2B5EF4-FFF2-40B4-BE49-F238E27FC236}">
                  <a16:creationId xmlns:a16="http://schemas.microsoft.com/office/drawing/2014/main" id="{F9C80C8E-5A49-482B-8FB1-2FEACFCA5ACA}"/>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3754518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 name="Rectangle 88">
            <a:extLst>
              <a:ext uri="{FF2B5EF4-FFF2-40B4-BE49-F238E27FC236}">
                <a16:creationId xmlns:a16="http://schemas.microsoft.com/office/drawing/2014/main" id="{7A976E23-29EC-4E20-9EF6-B7CC4A821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DF5FCEC6-E657-46F1-925F-13ED19212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3" name="Group 92">
            <a:extLst>
              <a:ext uri="{FF2B5EF4-FFF2-40B4-BE49-F238E27FC236}">
                <a16:creationId xmlns:a16="http://schemas.microsoft.com/office/drawing/2014/main" id="{E5BA8FCE-96F8-40B3-804C-10C27C02F4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94" name="Oval 93">
              <a:extLst>
                <a:ext uri="{FF2B5EF4-FFF2-40B4-BE49-F238E27FC236}">
                  <a16:creationId xmlns:a16="http://schemas.microsoft.com/office/drawing/2014/main" id="{F0593719-0C87-4B1E-B35D-0F97D29692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86F72299-2A02-44FA-A443-EFB406CF15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3B09EF30-0043-45B4-B715-398AB3B37D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30227CAF-D3D1-454C-A6E3-466111AB0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Oval 97">
              <a:extLst>
                <a:ext uri="{FF2B5EF4-FFF2-40B4-BE49-F238E27FC236}">
                  <a16:creationId xmlns:a16="http://schemas.microsoft.com/office/drawing/2014/main" id="{90B68C07-78C0-4A8D-8839-959B33F076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6C367BC4-E8BC-458E-B0F6-2033296CF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Box 22">
            <a:extLst>
              <a:ext uri="{FF2B5EF4-FFF2-40B4-BE49-F238E27FC236}">
                <a16:creationId xmlns:a16="http://schemas.microsoft.com/office/drawing/2014/main" id="{4DBF2CF7-CC2D-2B59-4B49-2429A34C0281}"/>
              </a:ext>
            </a:extLst>
          </p:cNvPr>
          <p:cNvSpPr txBox="1"/>
          <p:nvPr/>
        </p:nvSpPr>
        <p:spPr>
          <a:xfrm>
            <a:off x="1664006" y="1072033"/>
            <a:ext cx="8615268" cy="4608252"/>
          </a:xfrm>
          <a:prstGeom prst="rect">
            <a:avLst/>
          </a:prstGeom>
          <a:noFill/>
        </p:spPr>
        <p:txBody>
          <a:bodyPr vert="horz" lIns="91440" tIns="45720" rIns="91440" bIns="45720" rtlCol="0" anchor="t">
            <a:normAutofit/>
          </a:bodyPr>
          <a:lstStyle/>
          <a:p>
            <a:r>
              <a:rPr lang="en-US" sz="4400" b="1" dirty="0">
                <a:solidFill>
                  <a:schemeClr val="bg1"/>
                </a:solidFill>
              </a:rPr>
              <a:t>Conclusion</a:t>
            </a:r>
          </a:p>
          <a:p>
            <a:endParaRPr lang="en-US" sz="3600" b="1" dirty="0">
              <a:solidFill>
                <a:schemeClr val="bg1"/>
              </a:solidFill>
            </a:endParaRPr>
          </a:p>
          <a:p>
            <a:pPr marL="457200" indent="-457200" algn="just">
              <a:buFont typeface="Wingdings" pitchFamily="2" charset="2"/>
              <a:buChar char="ü"/>
            </a:pPr>
            <a:r>
              <a:rPr lang="en-US" sz="2600" dirty="0">
                <a:solidFill>
                  <a:schemeClr val="bg1"/>
                </a:solidFill>
              </a:rPr>
              <a:t>The analysis of the Consumer Price Index (CPI) revealed strong </a:t>
            </a:r>
            <a:r>
              <a:rPr lang="en-US" sz="2600" b="1" dirty="0">
                <a:solidFill>
                  <a:schemeClr val="bg1"/>
                </a:solidFill>
              </a:rPr>
              <a:t>trend and seasonal patterns</a:t>
            </a:r>
            <a:r>
              <a:rPr lang="en-US" sz="2600" dirty="0">
                <a:solidFill>
                  <a:schemeClr val="bg1"/>
                </a:solidFill>
              </a:rPr>
              <a:t>, which are critical for accurate forecasting.</a:t>
            </a:r>
          </a:p>
          <a:p>
            <a:pPr algn="just"/>
            <a:endParaRPr lang="en-US" sz="2600" dirty="0">
              <a:solidFill>
                <a:schemeClr val="bg1"/>
              </a:solidFill>
            </a:endParaRPr>
          </a:p>
          <a:p>
            <a:pPr marL="457200" indent="-457200" algn="just">
              <a:buFont typeface="Wingdings" pitchFamily="2" charset="2"/>
              <a:buChar char="ü"/>
            </a:pPr>
            <a:r>
              <a:rPr lang="en-US" sz="2600" b="1" dirty="0">
                <a:solidFill>
                  <a:schemeClr val="bg1"/>
                </a:solidFill>
              </a:rPr>
              <a:t>Seasonal ARIMA (SARIMA)</a:t>
            </a:r>
            <a:r>
              <a:rPr lang="en-US" sz="2600" dirty="0">
                <a:solidFill>
                  <a:schemeClr val="bg1"/>
                </a:solidFill>
              </a:rPr>
              <a:t> and </a:t>
            </a:r>
            <a:r>
              <a:rPr lang="en-US" sz="2600" b="1" dirty="0">
                <a:solidFill>
                  <a:schemeClr val="bg1"/>
                </a:solidFill>
              </a:rPr>
              <a:t>Holt-Winters Exponential Smoothing</a:t>
            </a:r>
            <a:r>
              <a:rPr lang="en-US" sz="2600" dirty="0">
                <a:solidFill>
                  <a:schemeClr val="bg1"/>
                </a:solidFill>
              </a:rPr>
              <a:t> were identified as suitable forecasting models based on the data decomposition results.</a:t>
            </a:r>
          </a:p>
        </p:txBody>
      </p:sp>
      <p:sp>
        <p:nvSpPr>
          <p:cNvPr id="108" name="Rectangle 107">
            <a:extLst>
              <a:ext uri="{FF2B5EF4-FFF2-40B4-BE49-F238E27FC236}">
                <a16:creationId xmlns:a16="http://schemas.microsoft.com/office/drawing/2014/main" id="{FF0BDB76-BCEC-498E-BA26-C763CD9FA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0" name="Group 109">
            <a:extLst>
              <a:ext uri="{FF2B5EF4-FFF2-40B4-BE49-F238E27FC236}">
                <a16:creationId xmlns:a16="http://schemas.microsoft.com/office/drawing/2014/main" id="{DD8DF5DF-A251-4BC2-8965-4EDDD01FC5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104" name="Straight Connector 103">
              <a:extLst>
                <a:ext uri="{FF2B5EF4-FFF2-40B4-BE49-F238E27FC236}">
                  <a16:creationId xmlns:a16="http://schemas.microsoft.com/office/drawing/2014/main" id="{8930D52D-708D-43A1-B073-469EFDB020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C82491CB-6849-43BB-926B-D979A3DB09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71251642-9512-4A11-9670-BD1C3A9981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D277633-FF55-420D-87BC-0CB11FD6D06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109" name="Rectangle 108">
            <a:extLst>
              <a:ext uri="{FF2B5EF4-FFF2-40B4-BE49-F238E27FC236}">
                <a16:creationId xmlns:a16="http://schemas.microsoft.com/office/drawing/2014/main" id="{1452CEF2-C9EC-4C15-99E4-C781AB08A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1" name="Group 110">
            <a:extLst>
              <a:ext uri="{FF2B5EF4-FFF2-40B4-BE49-F238E27FC236}">
                <a16:creationId xmlns:a16="http://schemas.microsoft.com/office/drawing/2014/main" id="{600459E6-26A3-4EAC-A34C-D0792D88CC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112" name="Straight Connector 111">
              <a:extLst>
                <a:ext uri="{FF2B5EF4-FFF2-40B4-BE49-F238E27FC236}">
                  <a16:creationId xmlns:a16="http://schemas.microsoft.com/office/drawing/2014/main" id="{1264D5E9-C8D4-444A-8B1B-C11FB47CBA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3DD99233-66AB-4E60-AF8A-A3259E6A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64E8492A-EE2A-4BE3-A4B2-2BCE77DA40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F222A220-AA24-4E60-83D6-D32FEB34D8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117" name="Group 116">
            <a:extLst>
              <a:ext uri="{FF2B5EF4-FFF2-40B4-BE49-F238E27FC236}">
                <a16:creationId xmlns:a16="http://schemas.microsoft.com/office/drawing/2014/main" id="{94F13521-5DF8-4DF5-A0B9-A718234B3A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7120609" y="797789"/>
            <a:ext cx="304800" cy="429768"/>
            <a:chOff x="215328" y="-46937"/>
            <a:chExt cx="304800" cy="2773841"/>
          </a:xfrm>
        </p:grpSpPr>
        <p:cxnSp>
          <p:nvCxnSpPr>
            <p:cNvPr id="118" name="Straight Connector 117">
              <a:extLst>
                <a:ext uri="{FF2B5EF4-FFF2-40B4-BE49-F238E27FC236}">
                  <a16:creationId xmlns:a16="http://schemas.microsoft.com/office/drawing/2014/main" id="{046D4DF8-1672-4FA2-9826-FE37087C6A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0B7A5B2F-EC14-4482-85C2-E1320F14DD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AF6FC815-E502-44E9-B346-1E771A5E2E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1DCBABB-A77B-43CF-94EF-B785F32C4F4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82" name="Group 81">
            <a:extLst>
              <a:ext uri="{FF2B5EF4-FFF2-40B4-BE49-F238E27FC236}">
                <a16:creationId xmlns:a16="http://schemas.microsoft.com/office/drawing/2014/main" id="{714A87C3-3EFB-4722-BF0D-17138DEB6B2B}"/>
              </a:ext>
            </a:extLst>
          </p:cNvPr>
          <p:cNvGrpSpPr/>
          <p:nvPr/>
        </p:nvGrpSpPr>
        <p:grpSpPr>
          <a:xfrm>
            <a:off x="1664006" y="5824566"/>
            <a:ext cx="8771043" cy="647357"/>
            <a:chOff x="0" y="4948862"/>
            <a:chExt cx="12192000" cy="1909138"/>
          </a:xfrm>
        </p:grpSpPr>
        <p:sp>
          <p:nvSpPr>
            <p:cNvPr id="83" name="Freeform: Shape 82">
              <a:extLst>
                <a:ext uri="{FF2B5EF4-FFF2-40B4-BE49-F238E27FC236}">
                  <a16:creationId xmlns:a16="http://schemas.microsoft.com/office/drawing/2014/main" id="{EC99197A-1F6B-4498-BD1A-1E735D7E4EB6}"/>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Shape 83">
              <a:extLst>
                <a:ext uri="{FF2B5EF4-FFF2-40B4-BE49-F238E27FC236}">
                  <a16:creationId xmlns:a16="http://schemas.microsoft.com/office/drawing/2014/main" id="{F9C80C8E-5A49-482B-8FB1-2FEACFCA5ACA}"/>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1047795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text&#10;&#10;Description automatically generated">
            <a:extLst>
              <a:ext uri="{FF2B5EF4-FFF2-40B4-BE49-F238E27FC236}">
                <a16:creationId xmlns:a16="http://schemas.microsoft.com/office/drawing/2014/main" id="{4394E148-F1D7-50E9-1FD7-AA46FAB67F32}"/>
              </a:ext>
            </a:extLst>
          </p:cNvPr>
          <p:cNvPicPr>
            <a:picLocks noChangeAspect="1"/>
          </p:cNvPicPr>
          <p:nvPr/>
        </p:nvPicPr>
        <p:blipFill rotWithShape="1">
          <a:blip r:embed="rId3">
            <a:extLst>
              <a:ext uri="{28A0092B-C50C-407E-A947-70E740481C1C}">
                <a14:useLocalDpi xmlns:a14="http://schemas.microsoft.com/office/drawing/2010/main" val="0"/>
              </a:ext>
            </a:extLst>
          </a:blip>
          <a:srcRect t="18232" r="23879" b="17541"/>
          <a:stretch/>
        </p:blipFill>
        <p:spPr>
          <a:xfrm>
            <a:off x="-1" y="0"/>
            <a:ext cx="12191999" cy="6858000"/>
          </a:xfrm>
          <a:prstGeom prst="rect">
            <a:avLst/>
          </a:prstGeom>
        </p:spPr>
      </p:pic>
      <p:sp>
        <p:nvSpPr>
          <p:cNvPr id="5" name="Rectangle 4">
            <a:extLst>
              <a:ext uri="{FF2B5EF4-FFF2-40B4-BE49-F238E27FC236}">
                <a16:creationId xmlns:a16="http://schemas.microsoft.com/office/drawing/2014/main" id="{DB914CCC-446B-2E21-34F7-EC0F1AFD9443}"/>
              </a:ext>
            </a:extLst>
          </p:cNvPr>
          <p:cNvSpPr/>
          <p:nvPr/>
        </p:nvSpPr>
        <p:spPr>
          <a:xfrm>
            <a:off x="1" y="0"/>
            <a:ext cx="12192000" cy="6869806"/>
          </a:xfrm>
          <a:prstGeom prst="rect">
            <a:avLst/>
          </a:prstGeom>
          <a:gradFill>
            <a:gsLst>
              <a:gs pos="0">
                <a:srgbClr val="114A5E"/>
              </a:gs>
              <a:gs pos="100000">
                <a:srgbClr val="18926F">
                  <a:alpha val="62000"/>
                </a:srgb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D4CE9D7D-CB97-5529-F28E-7CF731B547DF}"/>
              </a:ext>
            </a:extLst>
          </p:cNvPr>
          <p:cNvSpPr>
            <a:spLocks noGrp="1"/>
          </p:cNvSpPr>
          <p:nvPr>
            <p:ph type="sldNum" sz="quarter" idx="12"/>
          </p:nvPr>
        </p:nvSpPr>
        <p:spPr/>
        <p:txBody>
          <a:bodyPr/>
          <a:lstStyle/>
          <a:p>
            <a:fld id="{9D6A4950-2E50-4A2B-B8A2-4ABC9E129430}" type="slidenum">
              <a:rPr lang="en-ID" smtClean="0"/>
              <a:t>8</a:t>
            </a:fld>
            <a:endParaRPr lang="en-ID"/>
          </a:p>
        </p:txBody>
      </p:sp>
      <p:sp>
        <p:nvSpPr>
          <p:cNvPr id="12" name="Freeform: Shape 11">
            <a:extLst>
              <a:ext uri="{FF2B5EF4-FFF2-40B4-BE49-F238E27FC236}">
                <a16:creationId xmlns:a16="http://schemas.microsoft.com/office/drawing/2014/main" id="{889998D7-B83C-19DA-C594-6080A00648E3}"/>
              </a:ext>
            </a:extLst>
          </p:cNvPr>
          <p:cNvSpPr/>
          <p:nvPr/>
        </p:nvSpPr>
        <p:spPr>
          <a:xfrm>
            <a:off x="-4" y="2487418"/>
            <a:ext cx="6096004" cy="2781300"/>
          </a:xfrm>
          <a:custGeom>
            <a:avLst/>
            <a:gdLst>
              <a:gd name="connsiteX0" fmla="*/ 0 w 6096004"/>
              <a:gd name="connsiteY0" fmla="*/ 0 h 2781300"/>
              <a:gd name="connsiteX1" fmla="*/ 6096004 w 6096004"/>
              <a:gd name="connsiteY1" fmla="*/ 0 h 2781300"/>
              <a:gd name="connsiteX2" fmla="*/ 6096004 w 6096004"/>
              <a:gd name="connsiteY2" fmla="*/ 2252078 h 2781300"/>
              <a:gd name="connsiteX3" fmla="*/ 5601982 w 6096004"/>
              <a:gd name="connsiteY3" fmla="*/ 2781300 h 2781300"/>
              <a:gd name="connsiteX4" fmla="*/ 0 w 6096004"/>
              <a:gd name="connsiteY4" fmla="*/ 2781300 h 2781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4" h="2781300">
                <a:moveTo>
                  <a:pt x="0" y="0"/>
                </a:moveTo>
                <a:lnTo>
                  <a:pt x="6096004" y="0"/>
                </a:lnTo>
                <a:lnTo>
                  <a:pt x="6096004" y="2252078"/>
                </a:lnTo>
                <a:lnTo>
                  <a:pt x="5601982" y="2781300"/>
                </a:lnTo>
                <a:lnTo>
                  <a:pt x="0" y="27813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Isosceles Triangle 9">
            <a:extLst>
              <a:ext uri="{FF2B5EF4-FFF2-40B4-BE49-F238E27FC236}">
                <a16:creationId xmlns:a16="http://schemas.microsoft.com/office/drawing/2014/main" id="{1E2FE09F-0F4F-1F22-6DBA-BDB2522A6D3E}"/>
              </a:ext>
            </a:extLst>
          </p:cNvPr>
          <p:cNvSpPr/>
          <p:nvPr/>
        </p:nvSpPr>
        <p:spPr>
          <a:xfrm flipH="1" flipV="1">
            <a:off x="5596466" y="4739496"/>
            <a:ext cx="499533" cy="535125"/>
          </a:xfrm>
          <a:prstGeom prst="triangle">
            <a:avLst>
              <a:gd name="adj" fmla="val 100000"/>
            </a:avLst>
          </a:prstGeom>
          <a:solidFill>
            <a:srgbClr val="F2E8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FAA353A2-3A3E-8166-758C-32A6471674FC}"/>
              </a:ext>
            </a:extLst>
          </p:cNvPr>
          <p:cNvSpPr txBox="1">
            <a:spLocks/>
          </p:cNvSpPr>
          <p:nvPr/>
        </p:nvSpPr>
        <p:spPr>
          <a:xfrm>
            <a:off x="647698" y="3326981"/>
            <a:ext cx="4948768" cy="1102174"/>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4400" b="1" kern="1200">
                <a:solidFill>
                  <a:schemeClr val="tx1"/>
                </a:solidFill>
                <a:latin typeface="Segoe UI" panose="020B0502040204020203" pitchFamily="34" charset="0"/>
                <a:ea typeface="+mj-ea"/>
                <a:cs typeface="Segoe UI" panose="020B0502040204020203" pitchFamily="34" charset="0"/>
              </a:defRPr>
            </a:lvl1pPr>
          </a:lstStyle>
          <a:p>
            <a:pPr>
              <a:lnSpc>
                <a:spcPct val="100000"/>
              </a:lnSpc>
            </a:pPr>
            <a:r>
              <a:rPr lang="en-ID" sz="8400" dirty="0">
                <a:solidFill>
                  <a:srgbClr val="114A5E"/>
                </a:solidFill>
                <a:latin typeface="+mn-lt"/>
              </a:rPr>
              <a:t>Thank You</a:t>
            </a:r>
          </a:p>
        </p:txBody>
      </p:sp>
    </p:spTree>
    <p:extLst>
      <p:ext uri="{BB962C8B-B14F-4D97-AF65-F5344CB8AC3E}">
        <p14:creationId xmlns:p14="http://schemas.microsoft.com/office/powerpoint/2010/main" val="37995118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rc12IWFFnY9pdUs5SHwuB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Custom 2">
      <a:majorFont>
        <a:latin typeface="Bahnschrift"/>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1791</TotalTime>
  <Words>767</Words>
  <Application>Microsoft Macintosh PowerPoint</Application>
  <PresentationFormat>Widescreen</PresentationFormat>
  <Paragraphs>59</Paragraphs>
  <Slides>8</Slides>
  <Notes>8</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1</vt:i4>
      </vt:variant>
      <vt:variant>
        <vt:lpstr>Slide Titles</vt:lpstr>
      </vt:variant>
      <vt:variant>
        <vt:i4>8</vt:i4>
      </vt:variant>
    </vt:vector>
  </HeadingPairs>
  <TitlesOfParts>
    <vt:vector size="21" baseType="lpstr">
      <vt:lpstr>맑은 고딕</vt:lpstr>
      <vt:lpstr>Aptos</vt:lpstr>
      <vt:lpstr>Arial</vt:lpstr>
      <vt:lpstr>Bahnschrift</vt:lpstr>
      <vt:lpstr>Calibri</vt:lpstr>
      <vt:lpstr>Calibri Light</vt:lpstr>
      <vt:lpstr>inherit</vt:lpstr>
      <vt:lpstr>Segoe UI</vt:lpstr>
      <vt:lpstr>Times New Roman</vt:lpstr>
      <vt:lpstr>Wingdings</vt:lpstr>
      <vt:lpstr>Office Theme</vt:lpstr>
      <vt:lpstr>1_Office Theme</vt:lpstr>
      <vt:lpstr>think-cell Slide</vt:lpstr>
      <vt:lpstr>U.S. Inflation Data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Slack Powerpoint Template</dc:title>
  <dc:creator>it 24slides3</dc:creator>
  <cp:lastModifiedBy>Nidhin Raj Motaboina Deepak</cp:lastModifiedBy>
  <cp:revision>24</cp:revision>
  <dcterms:created xsi:type="dcterms:W3CDTF">2022-01-20T05:04:38Z</dcterms:created>
  <dcterms:modified xsi:type="dcterms:W3CDTF">2024-12-03T20:13:27Z</dcterms:modified>
</cp:coreProperties>
</file>