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6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76" r:id="rId2"/>
    <p:sldId id="289" r:id="rId3"/>
    <p:sldId id="391" r:id="rId4"/>
    <p:sldId id="424" r:id="rId5"/>
    <p:sldId id="307" r:id="rId6"/>
    <p:sldId id="280" r:id="rId7"/>
    <p:sldId id="407" r:id="rId8"/>
    <p:sldId id="363" r:id="rId9"/>
    <p:sldId id="400" r:id="rId10"/>
    <p:sldId id="401" r:id="rId11"/>
    <p:sldId id="404" r:id="rId12"/>
    <p:sldId id="422" r:id="rId13"/>
    <p:sldId id="438" r:id="rId14"/>
    <p:sldId id="402" r:id="rId15"/>
    <p:sldId id="319" r:id="rId16"/>
    <p:sldId id="364" r:id="rId17"/>
    <p:sldId id="351" r:id="rId18"/>
    <p:sldId id="395" r:id="rId19"/>
    <p:sldId id="396" r:id="rId20"/>
    <p:sldId id="373" r:id="rId21"/>
    <p:sldId id="425" r:id="rId22"/>
    <p:sldId id="439" r:id="rId23"/>
    <p:sldId id="440" r:id="rId24"/>
    <p:sldId id="441" r:id="rId25"/>
    <p:sldId id="369" r:id="rId26"/>
    <p:sldId id="408" r:id="rId27"/>
    <p:sldId id="372" r:id="rId28"/>
    <p:sldId id="426" r:id="rId29"/>
    <p:sldId id="427" r:id="rId30"/>
    <p:sldId id="428" r:id="rId31"/>
    <p:sldId id="429" r:id="rId32"/>
    <p:sldId id="415" r:id="rId33"/>
    <p:sldId id="416" r:id="rId34"/>
    <p:sldId id="386" r:id="rId35"/>
    <p:sldId id="417" r:id="rId36"/>
    <p:sldId id="385" r:id="rId37"/>
    <p:sldId id="379" r:id="rId38"/>
    <p:sldId id="383" r:id="rId39"/>
    <p:sldId id="418" r:id="rId40"/>
    <p:sldId id="432" r:id="rId41"/>
    <p:sldId id="430" r:id="rId42"/>
    <p:sldId id="380" r:id="rId43"/>
    <p:sldId id="431" r:id="rId44"/>
    <p:sldId id="434" r:id="rId45"/>
    <p:sldId id="419" r:id="rId46"/>
    <p:sldId id="338" r:id="rId47"/>
    <p:sldId id="421" r:id="rId48"/>
    <p:sldId id="443" r:id="rId4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40BACE7E-A453-4F8D-89D1-DB8B51346051}">
          <p14:sldIdLst>
            <p14:sldId id="276"/>
            <p14:sldId id="289"/>
            <p14:sldId id="391"/>
            <p14:sldId id="424"/>
            <p14:sldId id="307"/>
            <p14:sldId id="280"/>
            <p14:sldId id="407"/>
            <p14:sldId id="363"/>
            <p14:sldId id="400"/>
            <p14:sldId id="401"/>
            <p14:sldId id="404"/>
            <p14:sldId id="422"/>
            <p14:sldId id="438"/>
            <p14:sldId id="402"/>
            <p14:sldId id="319"/>
            <p14:sldId id="364"/>
            <p14:sldId id="351"/>
            <p14:sldId id="395"/>
            <p14:sldId id="396"/>
            <p14:sldId id="373"/>
            <p14:sldId id="425"/>
            <p14:sldId id="439"/>
            <p14:sldId id="440"/>
            <p14:sldId id="441"/>
            <p14:sldId id="369"/>
            <p14:sldId id="408"/>
            <p14:sldId id="372"/>
            <p14:sldId id="426"/>
            <p14:sldId id="427"/>
            <p14:sldId id="428"/>
            <p14:sldId id="429"/>
            <p14:sldId id="415"/>
            <p14:sldId id="416"/>
            <p14:sldId id="386"/>
            <p14:sldId id="417"/>
            <p14:sldId id="385"/>
            <p14:sldId id="379"/>
            <p14:sldId id="383"/>
            <p14:sldId id="418"/>
            <p14:sldId id="432"/>
            <p14:sldId id="430"/>
            <p14:sldId id="380"/>
            <p14:sldId id="431"/>
            <p14:sldId id="434"/>
            <p14:sldId id="419"/>
          </p14:sldIdLst>
        </p14:section>
        <p14:section name="Seção sem Título" id="{AC495D67-6FA1-416B-9F4C-30C4061D5F58}">
          <p14:sldIdLst>
            <p14:sldId id="338"/>
            <p14:sldId id="421"/>
            <p14:sldId id="4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ívian Costa Alves" initials="VCA" lastIdx="3" clrIdx="0">
    <p:extLst>
      <p:ext uri="{19B8F6BF-5375-455C-9EA6-DF929625EA0E}">
        <p15:presenceInfo xmlns:p15="http://schemas.microsoft.com/office/powerpoint/2012/main" xmlns="" userId="437581d91814c559" providerId="Windows Live"/>
      </p:ext>
    </p:extLst>
  </p:cmAuthor>
  <p:cmAuthor id="2" name="Bruno" initials="B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B00"/>
    <a:srgbClr val="D3DE44"/>
    <a:srgbClr val="258BCC"/>
    <a:srgbClr val="1E7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6619" autoAdjust="0"/>
  </p:normalViewPr>
  <p:slideViewPr>
    <p:cSldViewPr>
      <p:cViewPr>
        <p:scale>
          <a:sx n="73" d="100"/>
          <a:sy n="73" d="100"/>
        </p:scale>
        <p:origin x="-11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7174C-0474-4B20-83B3-FF807B9C610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49FA43F-9820-466C-A398-3E1C3BACEEFC}">
      <dgm:prSet phldrT="[Texto]"/>
      <dgm:spPr/>
      <dgm:t>
        <a:bodyPr/>
        <a:lstStyle/>
        <a:p>
          <a:r>
            <a:rPr lang="pt-BR" b="1" dirty="0" smtClean="0"/>
            <a:t>Aprova</a:t>
          </a:r>
          <a:endParaRPr lang="pt-BR" b="1" dirty="0"/>
        </a:p>
      </dgm:t>
    </dgm:pt>
    <dgm:pt modelId="{5180155A-B094-44F6-B501-EEFD09955328}" type="parTrans" cxnId="{9A04F972-758F-4EC2-A939-C66855324429}">
      <dgm:prSet/>
      <dgm:spPr/>
      <dgm:t>
        <a:bodyPr/>
        <a:lstStyle/>
        <a:p>
          <a:endParaRPr lang="pt-BR" b="1"/>
        </a:p>
      </dgm:t>
    </dgm:pt>
    <dgm:pt modelId="{4B7DFD70-885A-41D2-89E3-87CA0D52C9EB}" type="sibTrans" cxnId="{9A04F972-758F-4EC2-A939-C66855324429}">
      <dgm:prSet/>
      <dgm:spPr/>
      <dgm:t>
        <a:bodyPr/>
        <a:lstStyle/>
        <a:p>
          <a:endParaRPr lang="pt-BR" b="1"/>
        </a:p>
      </dgm:t>
    </dgm:pt>
    <dgm:pt modelId="{687361AA-1CDB-4962-989E-0F43AC76A1F3}">
      <dgm:prSet phldrT="[Texto]"/>
      <dgm:spPr/>
      <dgm:t>
        <a:bodyPr/>
        <a:lstStyle/>
        <a:p>
          <a:r>
            <a:rPr lang="pt-BR" b="1" dirty="0" smtClean="0"/>
            <a:t>Avalia</a:t>
          </a:r>
          <a:endParaRPr lang="pt-BR" b="1" dirty="0"/>
        </a:p>
      </dgm:t>
    </dgm:pt>
    <dgm:pt modelId="{98830B4E-777B-41FF-A5C2-4396F0BA980E}" type="parTrans" cxnId="{50A2718B-F0E5-4362-BE33-A8CFD74D7E23}">
      <dgm:prSet/>
      <dgm:spPr/>
      <dgm:t>
        <a:bodyPr/>
        <a:lstStyle/>
        <a:p>
          <a:endParaRPr lang="pt-BR" b="1"/>
        </a:p>
      </dgm:t>
    </dgm:pt>
    <dgm:pt modelId="{42BF7620-B087-4228-988C-2E0C42A727DE}" type="sibTrans" cxnId="{50A2718B-F0E5-4362-BE33-A8CFD74D7E23}">
      <dgm:prSet/>
      <dgm:spPr/>
      <dgm:t>
        <a:bodyPr/>
        <a:lstStyle/>
        <a:p>
          <a:endParaRPr lang="pt-BR" b="1"/>
        </a:p>
      </dgm:t>
    </dgm:pt>
    <dgm:pt modelId="{C4D349CE-A5BE-4070-92A7-38D19A0DBD2F}">
      <dgm:prSet phldrT="[Texto]"/>
      <dgm:spPr/>
      <dgm:t>
        <a:bodyPr/>
        <a:lstStyle/>
        <a:p>
          <a:r>
            <a:rPr lang="pt-BR" b="1" dirty="0" smtClean="0"/>
            <a:t>Acompanha</a:t>
          </a:r>
          <a:endParaRPr lang="pt-BR" b="1" dirty="0"/>
        </a:p>
      </dgm:t>
    </dgm:pt>
    <dgm:pt modelId="{BD0E88BB-ECAB-4A27-9637-5E5A33888440}" type="parTrans" cxnId="{CB93BF87-A393-4CB9-9A70-AFC2A8D95C41}">
      <dgm:prSet/>
      <dgm:spPr/>
      <dgm:t>
        <a:bodyPr/>
        <a:lstStyle/>
        <a:p>
          <a:endParaRPr lang="pt-BR" b="1"/>
        </a:p>
      </dgm:t>
    </dgm:pt>
    <dgm:pt modelId="{CBADFDCA-A7B6-448E-AB5A-5659A4A4630D}" type="sibTrans" cxnId="{CB93BF87-A393-4CB9-9A70-AFC2A8D95C41}">
      <dgm:prSet/>
      <dgm:spPr/>
      <dgm:t>
        <a:bodyPr/>
        <a:lstStyle/>
        <a:p>
          <a:endParaRPr lang="pt-BR" b="1"/>
        </a:p>
      </dgm:t>
    </dgm:pt>
    <dgm:pt modelId="{0984E8A4-93DA-40B4-9A78-E20A2FCDD9E4}" type="pres">
      <dgm:prSet presAssocID="{2C17174C-0474-4B20-83B3-FF807B9C6105}" presName="Name0" presStyleCnt="0">
        <dgm:presLayoutVars>
          <dgm:dir/>
          <dgm:animLvl val="lvl"/>
          <dgm:resizeHandles val="exact"/>
        </dgm:presLayoutVars>
      </dgm:prSet>
      <dgm:spPr/>
    </dgm:pt>
    <dgm:pt modelId="{A3579D73-02E7-4208-9ED8-ED6321F96910}" type="pres">
      <dgm:prSet presAssocID="{C49FA43F-9820-466C-A398-3E1C3BACEEF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6BC846-B2E0-4113-8521-4EA66B7B873A}" type="pres">
      <dgm:prSet presAssocID="{4B7DFD70-885A-41D2-89E3-87CA0D52C9EB}" presName="parTxOnlySpace" presStyleCnt="0"/>
      <dgm:spPr/>
    </dgm:pt>
    <dgm:pt modelId="{ACC33B30-8235-477F-B897-F4CB2CA2557D}" type="pres">
      <dgm:prSet presAssocID="{687361AA-1CDB-4962-989E-0F43AC76A1F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AD1A88-3142-4457-AF06-84667F19C48C}" type="pres">
      <dgm:prSet presAssocID="{42BF7620-B087-4228-988C-2E0C42A727DE}" presName="parTxOnlySpace" presStyleCnt="0"/>
      <dgm:spPr/>
    </dgm:pt>
    <dgm:pt modelId="{5B1C2E87-06C8-4A74-8FA4-66D10D25B865}" type="pres">
      <dgm:prSet presAssocID="{C4D349CE-A5BE-4070-92A7-38D19A0DBD2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A2718B-F0E5-4362-BE33-A8CFD74D7E23}" srcId="{2C17174C-0474-4B20-83B3-FF807B9C6105}" destId="{687361AA-1CDB-4962-989E-0F43AC76A1F3}" srcOrd="1" destOrd="0" parTransId="{98830B4E-777B-41FF-A5C2-4396F0BA980E}" sibTransId="{42BF7620-B087-4228-988C-2E0C42A727DE}"/>
    <dgm:cxn modelId="{36CF505F-F157-4D45-8AFA-441E325DE0F5}" type="presOf" srcId="{C49FA43F-9820-466C-A398-3E1C3BACEEFC}" destId="{A3579D73-02E7-4208-9ED8-ED6321F96910}" srcOrd="0" destOrd="0" presId="urn:microsoft.com/office/officeart/2005/8/layout/chevron1"/>
    <dgm:cxn modelId="{25CF9F33-F8B4-431E-9293-2E453838E131}" type="presOf" srcId="{2C17174C-0474-4B20-83B3-FF807B9C6105}" destId="{0984E8A4-93DA-40B4-9A78-E20A2FCDD9E4}" srcOrd="0" destOrd="0" presId="urn:microsoft.com/office/officeart/2005/8/layout/chevron1"/>
    <dgm:cxn modelId="{440426F7-850F-405A-8F54-AC4589898395}" type="presOf" srcId="{C4D349CE-A5BE-4070-92A7-38D19A0DBD2F}" destId="{5B1C2E87-06C8-4A74-8FA4-66D10D25B865}" srcOrd="0" destOrd="0" presId="urn:microsoft.com/office/officeart/2005/8/layout/chevron1"/>
    <dgm:cxn modelId="{CB93BF87-A393-4CB9-9A70-AFC2A8D95C41}" srcId="{2C17174C-0474-4B20-83B3-FF807B9C6105}" destId="{C4D349CE-A5BE-4070-92A7-38D19A0DBD2F}" srcOrd="2" destOrd="0" parTransId="{BD0E88BB-ECAB-4A27-9637-5E5A33888440}" sibTransId="{CBADFDCA-A7B6-448E-AB5A-5659A4A4630D}"/>
    <dgm:cxn modelId="{4B58889B-287A-40F0-8083-EF4DB5805F8E}" type="presOf" srcId="{687361AA-1CDB-4962-989E-0F43AC76A1F3}" destId="{ACC33B30-8235-477F-B897-F4CB2CA2557D}" srcOrd="0" destOrd="0" presId="urn:microsoft.com/office/officeart/2005/8/layout/chevron1"/>
    <dgm:cxn modelId="{9A04F972-758F-4EC2-A939-C66855324429}" srcId="{2C17174C-0474-4B20-83B3-FF807B9C6105}" destId="{C49FA43F-9820-466C-A398-3E1C3BACEEFC}" srcOrd="0" destOrd="0" parTransId="{5180155A-B094-44F6-B501-EEFD09955328}" sibTransId="{4B7DFD70-885A-41D2-89E3-87CA0D52C9EB}"/>
    <dgm:cxn modelId="{24DE1E45-506E-46AD-B354-C30AEAB28F5E}" type="presParOf" srcId="{0984E8A4-93DA-40B4-9A78-E20A2FCDD9E4}" destId="{A3579D73-02E7-4208-9ED8-ED6321F96910}" srcOrd="0" destOrd="0" presId="urn:microsoft.com/office/officeart/2005/8/layout/chevron1"/>
    <dgm:cxn modelId="{045335F3-94AC-4B4B-B8C2-B9030CD386A7}" type="presParOf" srcId="{0984E8A4-93DA-40B4-9A78-E20A2FCDD9E4}" destId="{DA6BC846-B2E0-4113-8521-4EA66B7B873A}" srcOrd="1" destOrd="0" presId="urn:microsoft.com/office/officeart/2005/8/layout/chevron1"/>
    <dgm:cxn modelId="{08E4371A-FD7C-4CCB-AD40-5533F9A9E34A}" type="presParOf" srcId="{0984E8A4-93DA-40B4-9A78-E20A2FCDD9E4}" destId="{ACC33B30-8235-477F-B897-F4CB2CA2557D}" srcOrd="2" destOrd="0" presId="urn:microsoft.com/office/officeart/2005/8/layout/chevron1"/>
    <dgm:cxn modelId="{7DA38708-5E3C-4DAC-9522-21160F2563BE}" type="presParOf" srcId="{0984E8A4-93DA-40B4-9A78-E20A2FCDD9E4}" destId="{68AD1A88-3142-4457-AF06-84667F19C48C}" srcOrd="3" destOrd="0" presId="urn:microsoft.com/office/officeart/2005/8/layout/chevron1"/>
    <dgm:cxn modelId="{59D2D1A1-9CA9-4346-80F5-DAD71273F9B1}" type="presParOf" srcId="{0984E8A4-93DA-40B4-9A78-E20A2FCDD9E4}" destId="{5B1C2E87-06C8-4A74-8FA4-66D10D25B8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29EA0-3AA8-4727-9A40-DFB748AB5C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1A15FA3-87C8-4CAA-A0CF-B91D20208919}">
      <dgm:prSet phldrT="[Texto]" custT="1"/>
      <dgm:spPr/>
      <dgm:t>
        <a:bodyPr/>
        <a:lstStyle/>
        <a:p>
          <a:r>
            <a:rPr lang="pt-BR" sz="2400" dirty="0"/>
            <a:t>Natureza: </a:t>
          </a:r>
          <a:r>
            <a:rPr lang="pt-BR" sz="2400" dirty="0" smtClean="0"/>
            <a:t>Aplicada</a:t>
          </a:r>
          <a:endParaRPr lang="pt-BR" sz="2400" dirty="0"/>
        </a:p>
      </dgm:t>
    </dgm:pt>
    <dgm:pt modelId="{BE3CF46F-A49B-4F11-B625-161A0D215510}" type="parTrans" cxnId="{EE0E2E0C-8674-4448-85D4-3C3FFFA09DEE}">
      <dgm:prSet/>
      <dgm:spPr/>
      <dgm:t>
        <a:bodyPr/>
        <a:lstStyle/>
        <a:p>
          <a:endParaRPr lang="pt-BR" sz="2000"/>
        </a:p>
      </dgm:t>
    </dgm:pt>
    <dgm:pt modelId="{5049A1CB-456B-4064-937E-009C744394DE}" type="sibTrans" cxnId="{EE0E2E0C-8674-4448-85D4-3C3FFFA09DEE}">
      <dgm:prSet/>
      <dgm:spPr/>
      <dgm:t>
        <a:bodyPr/>
        <a:lstStyle/>
        <a:p>
          <a:endParaRPr lang="pt-BR" sz="2000"/>
        </a:p>
      </dgm:t>
    </dgm:pt>
    <dgm:pt modelId="{54539812-7F70-47B3-8FE6-447E79E5DC09}">
      <dgm:prSet phldrT="[Texto]" custT="1"/>
      <dgm:spPr/>
      <dgm:t>
        <a:bodyPr/>
        <a:lstStyle/>
        <a:p>
          <a:r>
            <a:rPr lang="pt-BR" sz="2400" dirty="0"/>
            <a:t>Classificação: Descritiva</a:t>
          </a:r>
        </a:p>
      </dgm:t>
    </dgm:pt>
    <dgm:pt modelId="{B8E9ACD0-FE82-4541-A6FF-41A9EF728B41}" type="parTrans" cxnId="{A8C342C9-03AD-4FFD-B1BF-078ACEAB86CA}">
      <dgm:prSet/>
      <dgm:spPr/>
      <dgm:t>
        <a:bodyPr/>
        <a:lstStyle/>
        <a:p>
          <a:endParaRPr lang="pt-BR" sz="2000"/>
        </a:p>
      </dgm:t>
    </dgm:pt>
    <dgm:pt modelId="{B579B89D-CBA1-4EB0-ADB7-E251E39E4D37}" type="sibTrans" cxnId="{A8C342C9-03AD-4FFD-B1BF-078ACEAB86CA}">
      <dgm:prSet/>
      <dgm:spPr/>
      <dgm:t>
        <a:bodyPr/>
        <a:lstStyle/>
        <a:p>
          <a:endParaRPr lang="pt-BR" sz="2000"/>
        </a:p>
      </dgm:t>
    </dgm:pt>
    <dgm:pt modelId="{F20FB6D6-6E95-45C4-B9A6-6C5953F25AF5}">
      <dgm:prSet phldrT="[Texto]" custT="1"/>
      <dgm:spPr/>
      <dgm:t>
        <a:bodyPr/>
        <a:lstStyle/>
        <a:p>
          <a:r>
            <a:rPr lang="pt-BR" sz="2400" dirty="0"/>
            <a:t>Abordagem: Quantitativa</a:t>
          </a:r>
          <a:endParaRPr lang="pt-BR" sz="2400" b="0" i="0" dirty="0">
            <a:solidFill>
              <a:schemeClr val="bg1"/>
            </a:solidFill>
          </a:endParaRPr>
        </a:p>
      </dgm:t>
    </dgm:pt>
    <dgm:pt modelId="{D351C0D7-CE27-42A8-93C7-66DF391C9D90}" type="parTrans" cxnId="{70976C3B-E2C1-4E75-8B89-446B6F607756}">
      <dgm:prSet/>
      <dgm:spPr/>
      <dgm:t>
        <a:bodyPr/>
        <a:lstStyle/>
        <a:p>
          <a:endParaRPr lang="pt-BR" sz="2000"/>
        </a:p>
      </dgm:t>
    </dgm:pt>
    <dgm:pt modelId="{8D84800A-C74E-4722-B76B-DAD0B6BA99CE}" type="sibTrans" cxnId="{70976C3B-E2C1-4E75-8B89-446B6F607756}">
      <dgm:prSet/>
      <dgm:spPr/>
      <dgm:t>
        <a:bodyPr/>
        <a:lstStyle/>
        <a:p>
          <a:endParaRPr lang="pt-BR" sz="2000"/>
        </a:p>
      </dgm:t>
    </dgm:pt>
    <dgm:pt modelId="{1A9AB5C9-1CDC-435D-9FAD-7A9591DB92CE}" type="pres">
      <dgm:prSet presAssocID="{BD929EA0-3AA8-4727-9A40-DFB748AB5C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CD4CA20-D122-40FA-8E5A-C2A9CB29CAE0}" type="pres">
      <dgm:prSet presAssocID="{01A15FA3-87C8-4CAA-A0CF-B91D20208919}" presName="parentLin" presStyleCnt="0"/>
      <dgm:spPr/>
    </dgm:pt>
    <dgm:pt modelId="{6CA50583-FBC6-4EA3-8D25-2CC3680B8A75}" type="pres">
      <dgm:prSet presAssocID="{01A15FA3-87C8-4CAA-A0CF-B91D20208919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3608C320-4741-404F-8DBC-7993487B9630}" type="pres">
      <dgm:prSet presAssocID="{01A15FA3-87C8-4CAA-A0CF-B91D202089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F913FA-77FD-46D7-854D-5671DE5BCEE4}" type="pres">
      <dgm:prSet presAssocID="{01A15FA3-87C8-4CAA-A0CF-B91D20208919}" presName="negativeSpace" presStyleCnt="0"/>
      <dgm:spPr/>
    </dgm:pt>
    <dgm:pt modelId="{6C3760E6-78A6-45B5-8F12-820C59F619CC}" type="pres">
      <dgm:prSet presAssocID="{01A15FA3-87C8-4CAA-A0CF-B91D20208919}" presName="childText" presStyleLbl="conFgAcc1" presStyleIdx="0" presStyleCnt="3">
        <dgm:presLayoutVars>
          <dgm:bulletEnabled val="1"/>
        </dgm:presLayoutVars>
      </dgm:prSet>
      <dgm:spPr/>
    </dgm:pt>
    <dgm:pt modelId="{F9F41F70-CE8F-4545-A217-59C60777BADD}" type="pres">
      <dgm:prSet presAssocID="{5049A1CB-456B-4064-937E-009C744394DE}" presName="spaceBetweenRectangles" presStyleCnt="0"/>
      <dgm:spPr/>
    </dgm:pt>
    <dgm:pt modelId="{02284D19-1340-47D0-94CC-DDF254D96DF1}" type="pres">
      <dgm:prSet presAssocID="{54539812-7F70-47B3-8FE6-447E79E5DC09}" presName="parentLin" presStyleCnt="0"/>
      <dgm:spPr/>
    </dgm:pt>
    <dgm:pt modelId="{965F15C6-9764-4F63-8159-8F2D80E26327}" type="pres">
      <dgm:prSet presAssocID="{54539812-7F70-47B3-8FE6-447E79E5DC09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FA1287D0-2CA7-462F-8C32-4E9090D513CB}" type="pres">
      <dgm:prSet presAssocID="{54539812-7F70-47B3-8FE6-447E79E5DC09}" presName="parentText" presStyleLbl="node1" presStyleIdx="1" presStyleCnt="3" custLinFactNeighborX="-13586" custLinFactNeighborY="22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603759-4641-442C-B077-1A8DBAD5498B}" type="pres">
      <dgm:prSet presAssocID="{54539812-7F70-47B3-8FE6-447E79E5DC09}" presName="negativeSpace" presStyleCnt="0"/>
      <dgm:spPr/>
    </dgm:pt>
    <dgm:pt modelId="{31399E6C-D177-49EC-8165-7DAF1FA78B11}" type="pres">
      <dgm:prSet presAssocID="{54539812-7F70-47B3-8FE6-447E79E5DC09}" presName="childText" presStyleLbl="conFgAcc1" presStyleIdx="1" presStyleCnt="3">
        <dgm:presLayoutVars>
          <dgm:bulletEnabled val="1"/>
        </dgm:presLayoutVars>
      </dgm:prSet>
      <dgm:spPr/>
    </dgm:pt>
    <dgm:pt modelId="{AFA6BC8F-E5D7-4905-A876-C90F3FCDC570}" type="pres">
      <dgm:prSet presAssocID="{B579B89D-CBA1-4EB0-ADB7-E251E39E4D37}" presName="spaceBetweenRectangles" presStyleCnt="0"/>
      <dgm:spPr/>
    </dgm:pt>
    <dgm:pt modelId="{E06F3850-CE32-4671-89AD-5C96192FBBDB}" type="pres">
      <dgm:prSet presAssocID="{F20FB6D6-6E95-45C4-B9A6-6C5953F25AF5}" presName="parentLin" presStyleCnt="0"/>
      <dgm:spPr/>
    </dgm:pt>
    <dgm:pt modelId="{A3C29619-364E-434A-A672-C09EBCFC6CC1}" type="pres">
      <dgm:prSet presAssocID="{F20FB6D6-6E95-45C4-B9A6-6C5953F25AF5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32D69DD8-2081-4793-80DE-E3AEF5B567C2}" type="pres">
      <dgm:prSet presAssocID="{F20FB6D6-6E95-45C4-B9A6-6C5953F25AF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4168D6-BAA9-4483-B83D-09017212C9CB}" type="pres">
      <dgm:prSet presAssocID="{F20FB6D6-6E95-45C4-B9A6-6C5953F25AF5}" presName="negativeSpace" presStyleCnt="0"/>
      <dgm:spPr/>
    </dgm:pt>
    <dgm:pt modelId="{DB286EF9-4D65-4769-B734-E69D227A2665}" type="pres">
      <dgm:prSet presAssocID="{F20FB6D6-6E95-45C4-B9A6-6C5953F25A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48880B-BE42-45C7-BEA2-05A6E622042F}" type="presOf" srcId="{54539812-7F70-47B3-8FE6-447E79E5DC09}" destId="{965F15C6-9764-4F63-8159-8F2D80E26327}" srcOrd="0" destOrd="0" presId="urn:microsoft.com/office/officeart/2005/8/layout/list1"/>
    <dgm:cxn modelId="{EE0E2E0C-8674-4448-85D4-3C3FFFA09DEE}" srcId="{BD929EA0-3AA8-4727-9A40-DFB748AB5CE6}" destId="{01A15FA3-87C8-4CAA-A0CF-B91D20208919}" srcOrd="0" destOrd="0" parTransId="{BE3CF46F-A49B-4F11-B625-161A0D215510}" sibTransId="{5049A1CB-456B-4064-937E-009C744394DE}"/>
    <dgm:cxn modelId="{542E75AE-BD0B-45C8-B42C-F8C448D0A33B}" type="presOf" srcId="{54539812-7F70-47B3-8FE6-447E79E5DC09}" destId="{FA1287D0-2CA7-462F-8C32-4E9090D513CB}" srcOrd="1" destOrd="0" presId="urn:microsoft.com/office/officeart/2005/8/layout/list1"/>
    <dgm:cxn modelId="{E7C97AE4-0438-436B-BD6E-A0AC73052858}" type="presOf" srcId="{F20FB6D6-6E95-45C4-B9A6-6C5953F25AF5}" destId="{A3C29619-364E-434A-A672-C09EBCFC6CC1}" srcOrd="0" destOrd="0" presId="urn:microsoft.com/office/officeart/2005/8/layout/list1"/>
    <dgm:cxn modelId="{0CECD443-C008-4668-8A84-209146EC6D12}" type="presOf" srcId="{01A15FA3-87C8-4CAA-A0CF-B91D20208919}" destId="{3608C320-4741-404F-8DBC-7993487B9630}" srcOrd="1" destOrd="0" presId="urn:microsoft.com/office/officeart/2005/8/layout/list1"/>
    <dgm:cxn modelId="{A8C342C9-03AD-4FFD-B1BF-078ACEAB86CA}" srcId="{BD929EA0-3AA8-4727-9A40-DFB748AB5CE6}" destId="{54539812-7F70-47B3-8FE6-447E79E5DC09}" srcOrd="1" destOrd="0" parTransId="{B8E9ACD0-FE82-4541-A6FF-41A9EF728B41}" sibTransId="{B579B89D-CBA1-4EB0-ADB7-E251E39E4D37}"/>
    <dgm:cxn modelId="{70976C3B-E2C1-4E75-8B89-446B6F607756}" srcId="{BD929EA0-3AA8-4727-9A40-DFB748AB5CE6}" destId="{F20FB6D6-6E95-45C4-B9A6-6C5953F25AF5}" srcOrd="2" destOrd="0" parTransId="{D351C0D7-CE27-42A8-93C7-66DF391C9D90}" sibTransId="{8D84800A-C74E-4722-B76B-DAD0B6BA99CE}"/>
    <dgm:cxn modelId="{FAC5BAF3-8760-4FBD-97CE-BEB93A0E922D}" type="presOf" srcId="{F20FB6D6-6E95-45C4-B9A6-6C5953F25AF5}" destId="{32D69DD8-2081-4793-80DE-E3AEF5B567C2}" srcOrd="1" destOrd="0" presId="urn:microsoft.com/office/officeart/2005/8/layout/list1"/>
    <dgm:cxn modelId="{A0CA9DDB-C1D1-414E-8864-55A6504E2B4A}" type="presOf" srcId="{01A15FA3-87C8-4CAA-A0CF-B91D20208919}" destId="{6CA50583-FBC6-4EA3-8D25-2CC3680B8A75}" srcOrd="0" destOrd="0" presId="urn:microsoft.com/office/officeart/2005/8/layout/list1"/>
    <dgm:cxn modelId="{F67D8205-4CE2-42B0-A821-8AF783896FFA}" type="presOf" srcId="{BD929EA0-3AA8-4727-9A40-DFB748AB5CE6}" destId="{1A9AB5C9-1CDC-435D-9FAD-7A9591DB92CE}" srcOrd="0" destOrd="0" presId="urn:microsoft.com/office/officeart/2005/8/layout/list1"/>
    <dgm:cxn modelId="{34E86795-FFAE-4AE9-A5C3-4B2E19B643A6}" type="presParOf" srcId="{1A9AB5C9-1CDC-435D-9FAD-7A9591DB92CE}" destId="{1CD4CA20-D122-40FA-8E5A-C2A9CB29CAE0}" srcOrd="0" destOrd="0" presId="urn:microsoft.com/office/officeart/2005/8/layout/list1"/>
    <dgm:cxn modelId="{2CB24793-65EA-4A1A-BA51-E5C06C83C3D3}" type="presParOf" srcId="{1CD4CA20-D122-40FA-8E5A-C2A9CB29CAE0}" destId="{6CA50583-FBC6-4EA3-8D25-2CC3680B8A75}" srcOrd="0" destOrd="0" presId="urn:microsoft.com/office/officeart/2005/8/layout/list1"/>
    <dgm:cxn modelId="{9B8A55C2-8D07-4A85-BBEF-D60C749488F7}" type="presParOf" srcId="{1CD4CA20-D122-40FA-8E5A-C2A9CB29CAE0}" destId="{3608C320-4741-404F-8DBC-7993487B9630}" srcOrd="1" destOrd="0" presId="urn:microsoft.com/office/officeart/2005/8/layout/list1"/>
    <dgm:cxn modelId="{755FB8F9-1631-4BCB-95C4-085BE036DC1A}" type="presParOf" srcId="{1A9AB5C9-1CDC-435D-9FAD-7A9591DB92CE}" destId="{34F913FA-77FD-46D7-854D-5671DE5BCEE4}" srcOrd="1" destOrd="0" presId="urn:microsoft.com/office/officeart/2005/8/layout/list1"/>
    <dgm:cxn modelId="{1BCEE781-22BF-4EAF-97EF-E891CA5E2826}" type="presParOf" srcId="{1A9AB5C9-1CDC-435D-9FAD-7A9591DB92CE}" destId="{6C3760E6-78A6-45B5-8F12-820C59F619CC}" srcOrd="2" destOrd="0" presId="urn:microsoft.com/office/officeart/2005/8/layout/list1"/>
    <dgm:cxn modelId="{2F9EFC52-6C58-4A91-9C90-CB79F00855C2}" type="presParOf" srcId="{1A9AB5C9-1CDC-435D-9FAD-7A9591DB92CE}" destId="{F9F41F70-CE8F-4545-A217-59C60777BADD}" srcOrd="3" destOrd="0" presId="urn:microsoft.com/office/officeart/2005/8/layout/list1"/>
    <dgm:cxn modelId="{2BE9CEE7-B14F-4684-AAD3-D1B2EE41C7B0}" type="presParOf" srcId="{1A9AB5C9-1CDC-435D-9FAD-7A9591DB92CE}" destId="{02284D19-1340-47D0-94CC-DDF254D96DF1}" srcOrd="4" destOrd="0" presId="urn:microsoft.com/office/officeart/2005/8/layout/list1"/>
    <dgm:cxn modelId="{73A7B305-4920-4910-B676-0F61990244AD}" type="presParOf" srcId="{02284D19-1340-47D0-94CC-DDF254D96DF1}" destId="{965F15C6-9764-4F63-8159-8F2D80E26327}" srcOrd="0" destOrd="0" presId="urn:microsoft.com/office/officeart/2005/8/layout/list1"/>
    <dgm:cxn modelId="{BEAD6940-44DE-4EC3-A399-6A2BC8D4D853}" type="presParOf" srcId="{02284D19-1340-47D0-94CC-DDF254D96DF1}" destId="{FA1287D0-2CA7-462F-8C32-4E9090D513CB}" srcOrd="1" destOrd="0" presId="urn:microsoft.com/office/officeart/2005/8/layout/list1"/>
    <dgm:cxn modelId="{A6801A10-16E1-4B0A-BB02-CD83AE469C82}" type="presParOf" srcId="{1A9AB5C9-1CDC-435D-9FAD-7A9591DB92CE}" destId="{51603759-4641-442C-B077-1A8DBAD5498B}" srcOrd="5" destOrd="0" presId="urn:microsoft.com/office/officeart/2005/8/layout/list1"/>
    <dgm:cxn modelId="{130F38B2-E139-49FD-9727-BC724CE9F7F6}" type="presParOf" srcId="{1A9AB5C9-1CDC-435D-9FAD-7A9591DB92CE}" destId="{31399E6C-D177-49EC-8165-7DAF1FA78B11}" srcOrd="6" destOrd="0" presId="urn:microsoft.com/office/officeart/2005/8/layout/list1"/>
    <dgm:cxn modelId="{78FD32A0-D91A-4B1F-BA09-1414FD257762}" type="presParOf" srcId="{1A9AB5C9-1CDC-435D-9FAD-7A9591DB92CE}" destId="{AFA6BC8F-E5D7-4905-A876-C90F3FCDC570}" srcOrd="7" destOrd="0" presId="urn:microsoft.com/office/officeart/2005/8/layout/list1"/>
    <dgm:cxn modelId="{0048C279-DD82-4629-8FCB-FA9B46499C69}" type="presParOf" srcId="{1A9AB5C9-1CDC-435D-9FAD-7A9591DB92CE}" destId="{E06F3850-CE32-4671-89AD-5C96192FBBDB}" srcOrd="8" destOrd="0" presId="urn:microsoft.com/office/officeart/2005/8/layout/list1"/>
    <dgm:cxn modelId="{5A0665FC-80A2-46CE-AFD5-39B72E96BEDE}" type="presParOf" srcId="{E06F3850-CE32-4671-89AD-5C96192FBBDB}" destId="{A3C29619-364E-434A-A672-C09EBCFC6CC1}" srcOrd="0" destOrd="0" presId="urn:microsoft.com/office/officeart/2005/8/layout/list1"/>
    <dgm:cxn modelId="{187A0E8C-951E-4D9F-BF01-BFEEE65AE82C}" type="presParOf" srcId="{E06F3850-CE32-4671-89AD-5C96192FBBDB}" destId="{32D69DD8-2081-4793-80DE-E3AEF5B567C2}" srcOrd="1" destOrd="0" presId="urn:microsoft.com/office/officeart/2005/8/layout/list1"/>
    <dgm:cxn modelId="{E38382A4-21E8-49A4-8C5F-36BD6CCECA6A}" type="presParOf" srcId="{1A9AB5C9-1CDC-435D-9FAD-7A9591DB92CE}" destId="{764168D6-BAA9-4483-B83D-09017212C9CB}" srcOrd="9" destOrd="0" presId="urn:microsoft.com/office/officeart/2005/8/layout/list1"/>
    <dgm:cxn modelId="{6CCFE9BE-BF49-483B-8D1A-13FF179ED12C}" type="presParOf" srcId="{1A9AB5C9-1CDC-435D-9FAD-7A9591DB92CE}" destId="{DB286EF9-4D65-4769-B734-E69D227A26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9D73-02E7-4208-9ED8-ED6321F96910}">
      <dsp:nvSpPr>
        <dsp:cNvPr id="0" name=""/>
        <dsp:cNvSpPr/>
      </dsp:nvSpPr>
      <dsp:spPr>
        <a:xfrm>
          <a:off x="1618" y="701270"/>
          <a:ext cx="1972441" cy="7889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Aprova</a:t>
          </a:r>
          <a:endParaRPr lang="pt-BR" sz="1700" b="1" kern="1200" dirty="0"/>
        </a:p>
      </dsp:txBody>
      <dsp:txXfrm>
        <a:off x="396106" y="701270"/>
        <a:ext cx="1183465" cy="788976"/>
      </dsp:txXfrm>
    </dsp:sp>
    <dsp:sp modelId="{ACC33B30-8235-477F-B897-F4CB2CA2557D}">
      <dsp:nvSpPr>
        <dsp:cNvPr id="0" name=""/>
        <dsp:cNvSpPr/>
      </dsp:nvSpPr>
      <dsp:spPr>
        <a:xfrm>
          <a:off x="1776815" y="701270"/>
          <a:ext cx="1972441" cy="7889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Avalia</a:t>
          </a:r>
          <a:endParaRPr lang="pt-BR" sz="1700" b="1" kern="1200" dirty="0"/>
        </a:p>
      </dsp:txBody>
      <dsp:txXfrm>
        <a:off x="2171303" y="701270"/>
        <a:ext cx="1183465" cy="788976"/>
      </dsp:txXfrm>
    </dsp:sp>
    <dsp:sp modelId="{5B1C2E87-06C8-4A74-8FA4-66D10D25B865}">
      <dsp:nvSpPr>
        <dsp:cNvPr id="0" name=""/>
        <dsp:cNvSpPr/>
      </dsp:nvSpPr>
      <dsp:spPr>
        <a:xfrm>
          <a:off x="3552012" y="701270"/>
          <a:ext cx="1972441" cy="7889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Acompanha</a:t>
          </a:r>
          <a:endParaRPr lang="pt-BR" sz="1700" b="1" kern="1200" dirty="0"/>
        </a:p>
      </dsp:txBody>
      <dsp:txXfrm>
        <a:off x="3946500" y="701270"/>
        <a:ext cx="1183465" cy="788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760E6-78A6-45B5-8F12-820C59F619CC}">
      <dsp:nvSpPr>
        <dsp:cNvPr id="0" name=""/>
        <dsp:cNvSpPr/>
      </dsp:nvSpPr>
      <dsp:spPr>
        <a:xfrm>
          <a:off x="0" y="464019"/>
          <a:ext cx="712879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C320-4741-404F-8DBC-7993487B9630}">
      <dsp:nvSpPr>
        <dsp:cNvPr id="0" name=""/>
        <dsp:cNvSpPr/>
      </dsp:nvSpPr>
      <dsp:spPr>
        <a:xfrm>
          <a:off x="356439" y="6459"/>
          <a:ext cx="499015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Natureza: </a:t>
          </a:r>
          <a:r>
            <a:rPr lang="pt-BR" sz="2400" kern="1200" dirty="0" smtClean="0"/>
            <a:t>Aplicada</a:t>
          </a:r>
          <a:endParaRPr lang="pt-BR" sz="2400" kern="1200" dirty="0"/>
        </a:p>
      </dsp:txBody>
      <dsp:txXfrm>
        <a:off x="401111" y="51131"/>
        <a:ext cx="4900810" cy="825776"/>
      </dsp:txXfrm>
    </dsp:sp>
    <dsp:sp modelId="{31399E6C-D177-49EC-8165-7DAF1FA78B11}">
      <dsp:nvSpPr>
        <dsp:cNvPr id="0" name=""/>
        <dsp:cNvSpPr/>
      </dsp:nvSpPr>
      <dsp:spPr>
        <a:xfrm>
          <a:off x="0" y="1870179"/>
          <a:ext cx="712879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287D0-2CA7-462F-8C32-4E9090D513CB}">
      <dsp:nvSpPr>
        <dsp:cNvPr id="0" name=""/>
        <dsp:cNvSpPr/>
      </dsp:nvSpPr>
      <dsp:spPr>
        <a:xfrm>
          <a:off x="308013" y="1414651"/>
          <a:ext cx="499015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Classificação: Descritiva</a:t>
          </a:r>
        </a:p>
      </dsp:txBody>
      <dsp:txXfrm>
        <a:off x="352685" y="1459323"/>
        <a:ext cx="4900810" cy="825776"/>
      </dsp:txXfrm>
    </dsp:sp>
    <dsp:sp modelId="{DB286EF9-4D65-4769-B734-E69D227A2665}">
      <dsp:nvSpPr>
        <dsp:cNvPr id="0" name=""/>
        <dsp:cNvSpPr/>
      </dsp:nvSpPr>
      <dsp:spPr>
        <a:xfrm>
          <a:off x="0" y="3276340"/>
          <a:ext cx="712879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69DD8-2081-4793-80DE-E3AEF5B567C2}">
      <dsp:nvSpPr>
        <dsp:cNvPr id="0" name=""/>
        <dsp:cNvSpPr/>
      </dsp:nvSpPr>
      <dsp:spPr>
        <a:xfrm>
          <a:off x="356439" y="2818780"/>
          <a:ext cx="499015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Abordagem: Quantitativa</a:t>
          </a:r>
          <a:endParaRPr lang="pt-BR" sz="2400" b="0" i="0" kern="1200" dirty="0">
            <a:solidFill>
              <a:schemeClr val="bg1"/>
            </a:solidFill>
          </a:endParaRPr>
        </a:p>
      </dsp:txBody>
      <dsp:txXfrm>
        <a:off x="401111" y="2863452"/>
        <a:ext cx="4900810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81BBEC7D-4123-44FC-9B67-601FBEE6EC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FFE3F3D-B11E-4A9E-B6BB-78FC46DB8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F92F3-F5F6-4D8C-9E41-B804690B7DF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D976282-F4F2-43C7-9D00-725D776269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EA6BBE-82CF-4DD1-A4EE-DB70E71C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0266-834A-4B74-B940-03664E01E4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083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3D63F-9529-4E26-AABE-A63DD6BAEA86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97886-563B-405A-AFC0-7CE635483E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Retificar o título no slide mestre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7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Verificar se tem algum autor que vinculou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 autor - fonte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69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Tentar vincular ao número de habitantes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81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 autor da básica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6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6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Alertar o leitor sobre a incoerência da palavra técnica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4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 autor que sugere os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indices</a:t>
            </a:r>
            <a:r>
              <a:rPr lang="pt-BR" baseline="0" dirty="0" smtClean="0"/>
              <a:t> de correlação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4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37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 os autores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3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Colocar fonte na cor branca e negrito. Inserir autores</a:t>
            </a:r>
          </a:p>
          <a:p>
            <a:endParaRPr lang="pt-BR" dirty="0" smtClean="0"/>
          </a:p>
          <a:p>
            <a:r>
              <a:rPr lang="pt-BR" dirty="0" smtClean="0"/>
              <a:t>Buscar </a:t>
            </a:r>
            <a:r>
              <a:rPr lang="pt-BR" dirty="0"/>
              <a:t>hipóteses de casualidade, positivas, negativas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A comprovação desta hipótese permite que politicas públicas que visem produção tecnológica competitiva priorizem incentivos a PG que realiza </a:t>
            </a:r>
            <a:r>
              <a:rPr lang="pt-BR" dirty="0" err="1"/>
              <a:t>trabalhaos</a:t>
            </a:r>
            <a:r>
              <a:rPr lang="pt-BR" dirty="0"/>
              <a:t> com equipes multi/interdisciplinares. Verificar se existe uma relação entre a avaliação do PPG e os resultados da análise dessa hipótese (exemplo: programas da CA </a:t>
            </a:r>
            <a:r>
              <a:rPr lang="pt-BR" dirty="0" err="1"/>
              <a:t>inter</a:t>
            </a:r>
            <a:r>
              <a:rPr lang="pt-BR" dirty="0"/>
              <a:t> tiveram indicies probabilísticos mais altos que o da computação?)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5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8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 tópicos que diferenciam os modos de produção</a:t>
            </a:r>
            <a:r>
              <a:rPr lang="pt-BR" baseline="0" dirty="0" smtClean="0"/>
              <a:t> do conhecimento</a:t>
            </a:r>
          </a:p>
          <a:p>
            <a:r>
              <a:rPr lang="pt-BR" baseline="0" dirty="0" smtClean="0"/>
              <a:t>Colocar autor no modo 1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1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 o</a:t>
            </a:r>
            <a:r>
              <a:rPr lang="pt-BR" baseline="0" dirty="0" smtClean="0"/>
              <a:t> autor de 1 tópico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2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7886-563B-405A-AFC0-7CE635483E1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651B1-6289-4143-99E9-9FB1FD0D54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D70737DA-6D3B-44D7-8488-B39EBB13D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181"/>
            <a:ext cx="1250197" cy="43963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DFA59-8D08-4CB4-9B82-41CA7B17E7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A7E1FB6-4D95-461C-B425-35EA3878A4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63E2-82B9-40A9-83EC-7A90649381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0E91CCD-5537-4732-B13A-D1291B6CB3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3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5F01-C94F-44F5-A002-E8C6765B2B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4A19343-F57B-4E6E-9B56-B314ADF1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C233B69-BA85-4B49-9A32-88F633797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7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068960"/>
            <a:ext cx="7772400" cy="1337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1C44684A-F7A2-4021-929E-67AAF58620D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4DFE67C5-88A5-4F01-8FB6-6D6248455D2F}" type="datetimeFigureOut">
              <a:rPr lang="pt-BR"/>
              <a:pPr>
                <a:defRPr/>
              </a:pPr>
              <a:t>06/09/2019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138B3968-2F9A-4B66-9507-6E5B9AE03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18370"/>
            <a:ext cx="1250197" cy="43963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ED46-5189-4C0B-9820-E1299FFC9B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F62ECA00-026F-44F7-BEF2-35217F47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8BC6BC8-DBB9-44F3-9126-7F8D6EE9B7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59B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59B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67CE7-2CBD-46E9-BEEA-A481C8C5DD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xmlns="" id="{4CAEEFB1-931E-416C-8A90-CB663EAA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99FADD4-29CF-48ED-B9B0-C05971F49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3FDA-6FB3-419D-B60C-A1E3C4C283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1DD38C5E-62B0-472A-9524-63DF23577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6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17A4E-F03E-4AA2-9876-165AFC01F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0712B11-9963-4EE4-838B-80922EE5F8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1DA5C-31CC-4524-B412-2232401283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4ED5AAE9-D0E0-40A0-B55E-9DBFB38FC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D069-778A-4470-A839-B29815D1C6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692696"/>
            <a:ext cx="8229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3200" b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43329D7-F309-4AD8-AA45-B2C3A971646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1B7EE1D-37D0-4CF6-B8EF-D94590346266}"/>
              </a:ext>
            </a:extLst>
          </p:cNvPr>
          <p:cNvSpPr txBox="1"/>
          <p:nvPr userDrawn="1"/>
        </p:nvSpPr>
        <p:spPr>
          <a:xfrm>
            <a:off x="9435" y="-27384"/>
            <a:ext cx="9134565" cy="50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300" b="1" dirty="0"/>
              <a:t>Vívian Costa Alves, GC, Dr.</a:t>
            </a:r>
          </a:p>
          <a:p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relação entre perfis </a:t>
            </a:r>
            <a:r>
              <a:rPr lang="pt-BR" sz="1300" b="1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pt-B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/interdisciplinares de atores acadêmicos do SNCTI brasileiro e os seus produtos tecnológicos</a:t>
            </a:r>
            <a:r>
              <a:rPr lang="pt-BR" sz="14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4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29BDB69C-44AC-49A7-8A98-3F95DC2EDCB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435" y="6406424"/>
            <a:ext cx="1250197" cy="4396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3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700" b="1" kern="1200">
          <a:solidFill>
            <a:srgbClr val="258BCC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700" b="1">
          <a:solidFill>
            <a:srgbClr val="258BC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dosabertos.capes.gov.br/dataset?organization=diretoria-de-avaliacao" TargetMode="Externa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5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es.gov.br/images/stories/download/avaliacao/2000_045_Doc_Area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195" y="548680"/>
            <a:ext cx="9159984" cy="1728192"/>
          </a:xfrm>
        </p:spPr>
        <p:txBody>
          <a:bodyPr/>
          <a:lstStyle/>
          <a:p>
            <a:r>
              <a:rPr lang="pt-BR" sz="2000" dirty="0"/>
              <a:t>A relação entre perfis </a:t>
            </a:r>
            <a:r>
              <a:rPr lang="pt-BR" sz="2000" dirty="0" err="1" smtClean="0"/>
              <a:t>multi</a:t>
            </a:r>
            <a:r>
              <a:rPr lang="pt-BR" sz="2000" dirty="0" smtClean="0"/>
              <a:t>/interdisciplinares </a:t>
            </a:r>
            <a:r>
              <a:rPr lang="pt-BR" sz="2000" dirty="0"/>
              <a:t>de atores acadêmicos do SNCTI brasileiro e os seus resultados tecnológicos.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636912"/>
            <a:ext cx="9144000" cy="3384376"/>
          </a:xfrm>
        </p:spPr>
        <p:txBody>
          <a:bodyPr/>
          <a:lstStyle/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r>
              <a:rPr lang="pt-BR" sz="2800" b="1" dirty="0" err="1"/>
              <a:t>Vívian</a:t>
            </a:r>
            <a:r>
              <a:rPr lang="pt-BR" sz="2800" b="1" dirty="0"/>
              <a:t> Costa Alves </a:t>
            </a:r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Qualificação Doutorado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</a:rPr>
              <a:t>| Gestão do Conhecimento</a:t>
            </a:r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endParaRPr lang="pt-BR" sz="1600" b="1" dirty="0"/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r>
              <a:rPr lang="pt-BR" sz="1600" b="1" dirty="0">
                <a:solidFill>
                  <a:srgbClr val="1E72A6"/>
                </a:solidFill>
              </a:rPr>
              <a:t>Orientador: </a:t>
            </a:r>
            <a:r>
              <a:rPr lang="pt-BR" sz="1800" b="1" dirty="0"/>
              <a:t>Roberto Carlos dos Santos Pacheco</a:t>
            </a:r>
            <a:endParaRPr lang="pt-BR" sz="1600" b="1" dirty="0"/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r>
              <a:rPr lang="pt-BR" sz="1600" b="1" dirty="0" smtClean="0">
                <a:solidFill>
                  <a:srgbClr val="1E72A6"/>
                </a:solidFill>
              </a:rPr>
              <a:t>Co-orientadora: </a:t>
            </a:r>
            <a:r>
              <a:rPr lang="pt-BR" sz="1800" b="1" dirty="0"/>
              <a:t>Gertrudes Dandoline</a:t>
            </a:r>
            <a:endParaRPr lang="pt-BR" sz="2000" b="1" dirty="0"/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r>
              <a:rPr lang="pt-BR" sz="1600" b="1" dirty="0">
                <a:solidFill>
                  <a:srgbClr val="1E72A6"/>
                </a:solidFill>
              </a:rPr>
              <a:t>Co-orientador Externo</a:t>
            </a:r>
            <a:r>
              <a:rPr lang="pt-BR" sz="1600" b="1" dirty="0"/>
              <a:t>: </a:t>
            </a:r>
            <a:r>
              <a:rPr lang="pt-BR" sz="1800" b="1" dirty="0"/>
              <a:t>Gesil Sampaio Amarante Segundo </a:t>
            </a:r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endParaRPr lang="pt-BR" sz="1600" b="1" dirty="0"/>
          </a:p>
          <a:p>
            <a:pPr marL="354013" indent="-354013">
              <a:lnSpc>
                <a:spcPct val="80000"/>
              </a:lnSpc>
              <a:spcBef>
                <a:spcPct val="40000"/>
              </a:spcBef>
            </a:pPr>
            <a:r>
              <a:rPr lang="pt-BR" sz="1600" b="1" dirty="0">
                <a:solidFill>
                  <a:srgbClr val="1E72A6"/>
                </a:solidFill>
              </a:rPr>
              <a:t>Linha de Pesquisa: </a:t>
            </a:r>
            <a:r>
              <a:rPr lang="pt-BR" sz="1600" b="1" dirty="0"/>
              <a:t>Teoria e Prática de Gestão do Conhecimento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51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05" y="1158723"/>
            <a:ext cx="5842416" cy="53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E6D214D-6722-4A6E-B5D1-16563391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" y="604837"/>
            <a:ext cx="8229600" cy="519907"/>
          </a:xfrm>
        </p:spPr>
        <p:txBody>
          <a:bodyPr/>
          <a:lstStyle/>
          <a:p>
            <a:pPr algn="l"/>
            <a:r>
              <a:rPr lang="pt-BR" sz="2800" dirty="0"/>
              <a:t>6. Aderência ao EGC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0EB3188-B7B2-4E2E-B8E2-195D2B918F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2769" y="1988840"/>
            <a:ext cx="996280" cy="9962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DF3B7AD-06D2-4720-8684-FC7DABCC6DA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1916" y="996041"/>
            <a:ext cx="889325" cy="8640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6BA82C3-CFE7-4215-AA0E-AAA0B3F824E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3448" y="4415471"/>
            <a:ext cx="838734" cy="8974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3017BBCA-D10A-4720-8B5B-88AE6A91665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672" y="4399447"/>
            <a:ext cx="864096" cy="8640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951E5992-3426-4CF7-809C-7C0B2101486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8589" y="1988840"/>
            <a:ext cx="775992" cy="86409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498493" y="6482583"/>
            <a:ext cx="309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Elaboração da autora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372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xmlns="" id="{59E5478C-5DEC-4F1F-B8ED-04C8EBE1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230"/>
            <a:ext cx="8229600" cy="387968"/>
          </a:xfrm>
        </p:spPr>
        <p:txBody>
          <a:bodyPr/>
          <a:lstStyle/>
          <a:p>
            <a:pPr algn="l"/>
            <a:r>
              <a:rPr lang="pt-BR" sz="2400" dirty="0"/>
              <a:t>7</a:t>
            </a:r>
            <a:r>
              <a:rPr lang="pt-BR" sz="2400" dirty="0" smtClean="0"/>
              <a:t>. Revisão de literatura – Problemas complexos</a:t>
            </a:r>
            <a:endParaRPr lang="pt-BR" sz="2400" dirty="0"/>
          </a:p>
        </p:txBody>
      </p:sp>
      <p:pic>
        <p:nvPicPr>
          <p:cNvPr id="14" name="Imagem 12">
            <a:extLst>
              <a:ext uri="{FF2B5EF4-FFF2-40B4-BE49-F238E27FC236}">
                <a16:creationId xmlns:a16="http://schemas.microsoft.com/office/drawing/2014/main" xmlns="" id="{1A58793F-58DF-421C-99DA-8E8C617CFA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027" y="1390262"/>
            <a:ext cx="1989088" cy="1962684"/>
          </a:xfrm>
          <a:prstGeom prst="rect">
            <a:avLst/>
          </a:prstGeom>
        </p:spPr>
      </p:pic>
      <p:grpSp>
        <p:nvGrpSpPr>
          <p:cNvPr id="15" name="14 Grupo"/>
          <p:cNvGrpSpPr/>
          <p:nvPr/>
        </p:nvGrpSpPr>
        <p:grpSpPr>
          <a:xfrm>
            <a:off x="5377680" y="1065582"/>
            <a:ext cx="3236582" cy="2952329"/>
            <a:chOff x="323529" y="2142864"/>
            <a:chExt cx="2539462" cy="2319006"/>
          </a:xfrm>
        </p:grpSpPr>
        <p:sp>
          <p:nvSpPr>
            <p:cNvPr id="16" name="Elipse 17">
              <a:extLst>
                <a:ext uri="{FF2B5EF4-FFF2-40B4-BE49-F238E27FC236}">
                  <a16:creationId xmlns:a16="http://schemas.microsoft.com/office/drawing/2014/main" xmlns="" id="{9B4CEF53-3B2F-4871-8D6F-45340564AD44}"/>
                </a:ext>
              </a:extLst>
            </p:cNvPr>
            <p:cNvSpPr/>
            <p:nvPr/>
          </p:nvSpPr>
          <p:spPr>
            <a:xfrm>
              <a:off x="323529" y="2142864"/>
              <a:ext cx="2539462" cy="231900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bg1"/>
                </a:solidFill>
              </a:endParaRPr>
            </a:p>
          </p:txBody>
        </p:sp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xmlns="" id="{16AE13B0-7C62-439F-9C15-84E8AE40361E}"/>
                </a:ext>
              </a:extLst>
            </p:cNvPr>
            <p:cNvSpPr/>
            <p:nvPr/>
          </p:nvSpPr>
          <p:spPr>
            <a:xfrm>
              <a:off x="590510" y="2660830"/>
              <a:ext cx="627781" cy="27645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>
                  <a:solidFill>
                    <a:schemeClr val="bg1"/>
                  </a:solidFill>
                </a:rPr>
                <a:t>Fome </a:t>
              </a:r>
            </a:p>
          </p:txBody>
        </p:sp>
        <p:sp>
          <p:nvSpPr>
            <p:cNvPr id="18" name="Retângulo 7">
              <a:extLst>
                <a:ext uri="{FF2B5EF4-FFF2-40B4-BE49-F238E27FC236}">
                  <a16:creationId xmlns:a16="http://schemas.microsoft.com/office/drawing/2014/main" xmlns="" id="{F4633311-60D2-4F3F-AC50-34F36A7B303F}"/>
                </a:ext>
              </a:extLst>
            </p:cNvPr>
            <p:cNvSpPr/>
            <p:nvPr/>
          </p:nvSpPr>
          <p:spPr>
            <a:xfrm>
              <a:off x="1346633" y="3178903"/>
              <a:ext cx="971345" cy="24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</a:rPr>
                <a:t>Enfermidades  </a:t>
              </a:r>
            </a:p>
          </p:txBody>
        </p:sp>
        <p:sp>
          <p:nvSpPr>
            <p:cNvPr id="19" name="Retângulo 8">
              <a:extLst>
                <a:ext uri="{FF2B5EF4-FFF2-40B4-BE49-F238E27FC236}">
                  <a16:creationId xmlns:a16="http://schemas.microsoft.com/office/drawing/2014/main" xmlns="" id="{02F263B8-F833-4A66-BA2D-F6643AF544F1}"/>
                </a:ext>
              </a:extLst>
            </p:cNvPr>
            <p:cNvSpPr/>
            <p:nvPr/>
          </p:nvSpPr>
          <p:spPr>
            <a:xfrm>
              <a:off x="920942" y="3996813"/>
              <a:ext cx="1291994" cy="23412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Sustentabilidade </a:t>
              </a:r>
            </a:p>
          </p:txBody>
        </p:sp>
        <p:sp>
          <p:nvSpPr>
            <p:cNvPr id="20" name="Retângulo 9">
              <a:extLst>
                <a:ext uri="{FF2B5EF4-FFF2-40B4-BE49-F238E27FC236}">
                  <a16:creationId xmlns:a16="http://schemas.microsoft.com/office/drawing/2014/main" xmlns="" id="{AA921DCB-47EE-4F8A-8005-9630A8787BE6}"/>
                </a:ext>
              </a:extLst>
            </p:cNvPr>
            <p:cNvSpPr/>
            <p:nvPr/>
          </p:nvSpPr>
          <p:spPr>
            <a:xfrm>
              <a:off x="554938" y="3401966"/>
              <a:ext cx="731434" cy="3156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</a:rPr>
                <a:t>Meio ambiente </a:t>
              </a:r>
            </a:p>
          </p:txBody>
        </p:sp>
        <p:sp>
          <p:nvSpPr>
            <p:cNvPr id="21" name="Retângulo 10">
              <a:extLst>
                <a:ext uri="{FF2B5EF4-FFF2-40B4-BE49-F238E27FC236}">
                  <a16:creationId xmlns:a16="http://schemas.microsoft.com/office/drawing/2014/main" xmlns="" id="{76165CEE-2E8A-431F-BAEF-2CE1E4B3A249}"/>
                </a:ext>
              </a:extLst>
            </p:cNvPr>
            <p:cNvSpPr/>
            <p:nvPr/>
          </p:nvSpPr>
          <p:spPr>
            <a:xfrm>
              <a:off x="1832305" y="2737215"/>
              <a:ext cx="788854" cy="33263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</a:rPr>
                <a:t>Questões políticas </a:t>
              </a:r>
            </a:p>
          </p:txBody>
        </p:sp>
        <p:sp>
          <p:nvSpPr>
            <p:cNvPr id="22" name="Retângulo 11">
              <a:extLst>
                <a:ext uri="{FF2B5EF4-FFF2-40B4-BE49-F238E27FC236}">
                  <a16:creationId xmlns:a16="http://schemas.microsoft.com/office/drawing/2014/main" xmlns="" id="{4CC08603-6866-47F6-8F60-8503A507ED5A}"/>
                </a:ext>
              </a:extLst>
            </p:cNvPr>
            <p:cNvSpPr/>
            <p:nvPr/>
          </p:nvSpPr>
          <p:spPr>
            <a:xfrm>
              <a:off x="1346633" y="2397895"/>
              <a:ext cx="628047" cy="2629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</a:rPr>
                <a:t>Pobreza </a:t>
              </a:r>
            </a:p>
          </p:txBody>
        </p:sp>
        <p:sp>
          <p:nvSpPr>
            <p:cNvPr id="23" name="Retângulo 12">
              <a:extLst>
                <a:ext uri="{FF2B5EF4-FFF2-40B4-BE49-F238E27FC236}">
                  <a16:creationId xmlns:a16="http://schemas.microsoft.com/office/drawing/2014/main" xmlns="" id="{C82DD044-383E-40EC-9626-FDCAE5B2C148}"/>
                </a:ext>
              </a:extLst>
            </p:cNvPr>
            <p:cNvSpPr/>
            <p:nvPr/>
          </p:nvSpPr>
          <p:spPr>
            <a:xfrm>
              <a:off x="1948785" y="3591143"/>
              <a:ext cx="672374" cy="24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Guerras  </a:t>
              </a:r>
            </a:p>
          </p:txBody>
        </p:sp>
      </p:grpSp>
      <p:sp>
        <p:nvSpPr>
          <p:cNvPr id="24" name="Seta: para a Direita 5">
            <a:extLst>
              <a:ext uri="{FF2B5EF4-FFF2-40B4-BE49-F238E27FC236}">
                <a16:creationId xmlns:a16="http://schemas.microsoft.com/office/drawing/2014/main" xmlns="" id="{95DFB21E-89EB-4D8E-AFFA-B7391237F8D2}"/>
              </a:ext>
            </a:extLst>
          </p:cNvPr>
          <p:cNvSpPr/>
          <p:nvPr/>
        </p:nvSpPr>
        <p:spPr>
          <a:xfrm>
            <a:off x="3589457" y="2522911"/>
            <a:ext cx="1187901" cy="34750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7" y="4310226"/>
            <a:ext cx="3112840" cy="23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Seta: para a Direita 5">
            <a:extLst>
              <a:ext uri="{FF2B5EF4-FFF2-40B4-BE49-F238E27FC236}">
                <a16:creationId xmlns:a16="http://schemas.microsoft.com/office/drawing/2014/main" xmlns="" id="{95DFB21E-89EB-4D8E-AFFA-B7391237F8D2}"/>
              </a:ext>
            </a:extLst>
          </p:cNvPr>
          <p:cNvSpPr/>
          <p:nvPr/>
        </p:nvSpPr>
        <p:spPr>
          <a:xfrm rot="10800000">
            <a:off x="3875403" y="5333721"/>
            <a:ext cx="1187901" cy="34750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1 Rectángulo redondeado"/>
          <p:cNvSpPr/>
          <p:nvPr/>
        </p:nvSpPr>
        <p:spPr>
          <a:xfrm>
            <a:off x="476616" y="5333721"/>
            <a:ext cx="2799239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Multi/interdisciplinaridade</a:t>
            </a:r>
            <a:endParaRPr lang="pt-BR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2987824" y="1860934"/>
            <a:ext cx="230425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Problemas complexos</a:t>
            </a:r>
            <a:endParaRPr lang="pt-BR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1052495" y="2254827"/>
            <a:ext cx="1368152" cy="410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15" y="5734495"/>
            <a:ext cx="705343" cy="70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307668" y="5165604"/>
            <a:ext cx="3641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As soluções, </a:t>
            </a:r>
            <a:r>
              <a:rPr lang="pt-BR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quando </a:t>
            </a:r>
            <a:r>
              <a:rPr lang="pt-BR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orientadas para aplicação na sociedade,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raramente vêm de uma única disciplina </a:t>
            </a:r>
            <a:r>
              <a:rPr lang="pt-BR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científica </a:t>
            </a:r>
            <a:r>
              <a:rPr lang="pt-BR" sz="1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(GIBBONS et. al; 1994)</a:t>
            </a:r>
            <a:endParaRPr lang="pt-BR" sz="1400" dirty="0"/>
          </a:p>
        </p:txBody>
      </p:sp>
      <p:sp>
        <p:nvSpPr>
          <p:cNvPr id="26" name="Seta: para a Direita 5">
            <a:extLst>
              <a:ext uri="{FF2B5EF4-FFF2-40B4-BE49-F238E27FC236}">
                <a16:creationId xmlns:a16="http://schemas.microsoft.com/office/drawing/2014/main" xmlns="" id="{95DFB21E-89EB-4D8E-AFFA-B7391237F8D2}"/>
              </a:ext>
            </a:extLst>
          </p:cNvPr>
          <p:cNvSpPr/>
          <p:nvPr/>
        </p:nvSpPr>
        <p:spPr>
          <a:xfrm rot="5400000" flipV="1">
            <a:off x="6784014" y="4303393"/>
            <a:ext cx="593951" cy="3760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" grpId="0" animBg="1"/>
      <p:bldP spid="28" grpId="0" animBg="1"/>
      <p:bldP spid="29" grpId="0" animBg="1"/>
      <p:bldP spid="3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ta: Curva para Baixo 10">
            <a:extLst>
              <a:ext uri="{FF2B5EF4-FFF2-40B4-BE49-F238E27FC236}">
                <a16:creationId xmlns:a16="http://schemas.microsoft.com/office/drawing/2014/main" xmlns="" id="{C71DBA80-177D-4B46-A99E-3112EE946D93}"/>
              </a:ext>
            </a:extLst>
          </p:cNvPr>
          <p:cNvSpPr/>
          <p:nvPr/>
        </p:nvSpPr>
        <p:spPr>
          <a:xfrm rot="8753480">
            <a:off x="5065454" y="4262576"/>
            <a:ext cx="2888222" cy="95942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xmlns="" id="{AE6D214D-6722-4A6E-B5D1-16563391E033}"/>
              </a:ext>
            </a:extLst>
          </p:cNvPr>
          <p:cNvSpPr txBox="1">
            <a:spLocks/>
          </p:cNvSpPr>
          <p:nvPr/>
        </p:nvSpPr>
        <p:spPr>
          <a:xfrm>
            <a:off x="26264" y="604836"/>
            <a:ext cx="8938224" cy="5199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150" dirty="0"/>
              <a:t>7</a:t>
            </a:r>
            <a:r>
              <a:rPr lang="pt-BR" sz="2150" dirty="0" smtClean="0"/>
              <a:t>. Revisão de Literatura – Modo de produção do conhecimento</a:t>
            </a:r>
            <a:endParaRPr lang="pt-BR" sz="2150" dirty="0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xmlns="" id="{861760CA-BEFE-46E8-97B7-738E7BF9E0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418" y="3101944"/>
            <a:ext cx="1502945" cy="1803534"/>
          </a:xfrm>
          <a:prstGeom prst="rect">
            <a:avLst/>
          </a:prstGeom>
        </p:spPr>
      </p:pic>
      <p:sp>
        <p:nvSpPr>
          <p:cNvPr id="4" name="Seta: para a Direita 5">
            <a:extLst>
              <a:ext uri="{FF2B5EF4-FFF2-40B4-BE49-F238E27FC236}">
                <a16:creationId xmlns:a16="http://schemas.microsoft.com/office/drawing/2014/main" xmlns="" id="{95DFB21E-89EB-4D8E-AFFA-B7391237F8D2}"/>
              </a:ext>
            </a:extLst>
          </p:cNvPr>
          <p:cNvSpPr/>
          <p:nvPr/>
        </p:nvSpPr>
        <p:spPr>
          <a:xfrm>
            <a:off x="2093664" y="3528185"/>
            <a:ext cx="1187901" cy="34750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6">
            <a:extLst>
              <a:ext uri="{FF2B5EF4-FFF2-40B4-BE49-F238E27FC236}">
                <a16:creationId xmlns:a16="http://schemas.microsoft.com/office/drawing/2014/main" xmlns="" id="{AB90D541-DFAD-4781-9ABB-E70E85B9DAC7}"/>
              </a:ext>
            </a:extLst>
          </p:cNvPr>
          <p:cNvSpPr txBox="1"/>
          <p:nvPr/>
        </p:nvSpPr>
        <p:spPr>
          <a:xfrm>
            <a:off x="83408" y="1710994"/>
            <a:ext cx="354680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Modo 1 de Produção </a:t>
            </a:r>
            <a:r>
              <a:rPr lang="pt-BR" sz="2000" dirty="0"/>
              <a:t>do </a:t>
            </a:r>
            <a:r>
              <a:rPr lang="pt-BR" sz="2000" dirty="0" smtClean="0"/>
              <a:t>conhecimento</a:t>
            </a:r>
          </a:p>
          <a:p>
            <a:pPr algn="ctr"/>
            <a:r>
              <a:rPr lang="pt-BR" sz="2000" dirty="0" smtClean="0"/>
              <a:t> </a:t>
            </a:r>
            <a:r>
              <a:rPr lang="pt-BR" sz="1600" dirty="0"/>
              <a:t>(até a década de 80</a:t>
            </a:r>
            <a:r>
              <a:rPr lang="pt-BR" sz="1600" dirty="0" smtClean="0"/>
              <a:t>) </a:t>
            </a:r>
            <a:endParaRPr lang="pt-BR" dirty="0"/>
          </a:p>
        </p:txBody>
      </p:sp>
      <p:sp>
        <p:nvSpPr>
          <p:cNvPr id="6" name="CaixaDeTexto 7">
            <a:extLst>
              <a:ext uri="{FF2B5EF4-FFF2-40B4-BE49-F238E27FC236}">
                <a16:creationId xmlns:a16="http://schemas.microsoft.com/office/drawing/2014/main" xmlns="" id="{1E8FCA1D-FB2A-4328-BA69-E049A4C7A688}"/>
              </a:ext>
            </a:extLst>
          </p:cNvPr>
          <p:cNvSpPr txBox="1"/>
          <p:nvPr/>
        </p:nvSpPr>
        <p:spPr>
          <a:xfrm>
            <a:off x="170418" y="48790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Cientista</a:t>
            </a:r>
            <a:endParaRPr lang="pt-BR" dirty="0"/>
          </a:p>
        </p:txBody>
      </p:sp>
      <p:pic>
        <p:nvPicPr>
          <p:cNvPr id="8" name="Imagem 9">
            <a:extLst>
              <a:ext uri="{FF2B5EF4-FFF2-40B4-BE49-F238E27FC236}">
                <a16:creationId xmlns:a16="http://schemas.microsoft.com/office/drawing/2014/main" xmlns="" id="{AD1632E8-4AE3-437B-9835-CFE45FD42F1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0211" y="3117175"/>
            <a:ext cx="1380940" cy="1362609"/>
          </a:xfrm>
          <a:prstGeom prst="rect">
            <a:avLst/>
          </a:prstGeom>
        </p:spPr>
      </p:pic>
      <p:pic>
        <p:nvPicPr>
          <p:cNvPr id="9" name="Imagem 10">
            <a:extLst>
              <a:ext uri="{FF2B5EF4-FFF2-40B4-BE49-F238E27FC236}">
                <a16:creationId xmlns:a16="http://schemas.microsoft.com/office/drawing/2014/main" xmlns="" id="{F194A593-2DB6-4AD6-854E-AB8C6AC27F3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6964" y="3985163"/>
            <a:ext cx="802032" cy="727266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xmlns="" id="{7C33476E-3C7A-460D-9BE2-A0D14EA2EDE3}"/>
              </a:ext>
            </a:extLst>
          </p:cNvPr>
          <p:cNvSpPr txBox="1">
            <a:spLocks/>
          </p:cNvSpPr>
          <p:nvPr/>
        </p:nvSpPr>
        <p:spPr>
          <a:xfrm>
            <a:off x="5431497" y="1710994"/>
            <a:ext cx="36724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pt-BR" sz="2000" dirty="0" smtClean="0">
                <a:latin typeface="+mj-lt"/>
              </a:rPr>
              <a:t>Modo 2 de Produção do conhecimento</a:t>
            </a:r>
          </a:p>
          <a:p>
            <a:pPr marL="0" indent="0" algn="ctr">
              <a:buFont typeface="Arial" charset="0"/>
              <a:buNone/>
            </a:pPr>
            <a:r>
              <a:rPr lang="pt-BR" sz="1600" dirty="0" smtClean="0">
                <a:latin typeface="+mj-lt"/>
              </a:rPr>
              <a:t>(a partir da década de 90</a:t>
            </a:r>
            <a:r>
              <a:rPr lang="pt-BR" sz="1400" dirty="0" smtClean="0">
                <a:latin typeface="+mj-lt"/>
              </a:rPr>
              <a:t>)</a:t>
            </a:r>
            <a:endParaRPr lang="pt-BR" sz="1400" dirty="0">
              <a:latin typeface="+mj-lt"/>
            </a:endParaRPr>
          </a:p>
        </p:txBody>
      </p:sp>
      <p:pic>
        <p:nvPicPr>
          <p:cNvPr id="13" name="Imagem 8">
            <a:extLst>
              <a:ext uri="{FF2B5EF4-FFF2-40B4-BE49-F238E27FC236}">
                <a16:creationId xmlns:a16="http://schemas.microsoft.com/office/drawing/2014/main" xmlns="" id="{3B39AB90-6454-4874-912B-2F6FA17733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8822" y="3186064"/>
            <a:ext cx="2277674" cy="1293720"/>
          </a:xfrm>
          <a:prstGeom prst="rect">
            <a:avLst/>
          </a:prstGeom>
        </p:spPr>
      </p:pic>
      <p:sp>
        <p:nvSpPr>
          <p:cNvPr id="16" name="Seta: para a Direita 5">
            <a:extLst>
              <a:ext uri="{FF2B5EF4-FFF2-40B4-BE49-F238E27FC236}">
                <a16:creationId xmlns:a16="http://schemas.microsoft.com/office/drawing/2014/main" xmlns="" id="{95DFB21E-89EB-4D8E-AFFA-B7391237F8D2}"/>
              </a:ext>
            </a:extLst>
          </p:cNvPr>
          <p:cNvSpPr/>
          <p:nvPr/>
        </p:nvSpPr>
        <p:spPr>
          <a:xfrm>
            <a:off x="5321664" y="3577374"/>
            <a:ext cx="1187901" cy="34750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0 Rectángulo"/>
          <p:cNvSpPr/>
          <p:nvPr/>
        </p:nvSpPr>
        <p:spPr>
          <a:xfrm>
            <a:off x="5280922" y="6556130"/>
            <a:ext cx="38229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BOTTERILL</a:t>
            </a:r>
            <a:r>
              <a:rPr lang="pt-BR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; HARPE, </a:t>
            </a:r>
            <a:r>
              <a:rPr lang="pt-BR" sz="11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(2010); </a:t>
            </a:r>
            <a:r>
              <a:rPr lang="pt-BR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LOUVEL, </a:t>
            </a:r>
            <a:r>
              <a:rPr lang="pt-BR" sz="11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(2016)</a:t>
            </a:r>
            <a:endParaRPr lang="pt-BR" sz="1100" dirty="0"/>
          </a:p>
        </p:txBody>
      </p:sp>
      <p:sp>
        <p:nvSpPr>
          <p:cNvPr id="12" name="11 Elipse"/>
          <p:cNvSpPr/>
          <p:nvPr/>
        </p:nvSpPr>
        <p:spPr>
          <a:xfrm>
            <a:off x="3474954" y="3016155"/>
            <a:ext cx="1667612" cy="163749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8">
            <a:extLst>
              <a:ext uri="{FF2B5EF4-FFF2-40B4-BE49-F238E27FC236}">
                <a16:creationId xmlns:a16="http://schemas.microsoft.com/office/drawing/2014/main" xmlns="" id="{7F3766EA-7CA7-459F-905B-42477E5FE977}"/>
              </a:ext>
            </a:extLst>
          </p:cNvPr>
          <p:cNvSpPr txBox="1"/>
          <p:nvPr/>
        </p:nvSpPr>
        <p:spPr>
          <a:xfrm>
            <a:off x="3818265" y="3634379"/>
            <a:ext cx="10048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Mundo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77223" y="4742287"/>
            <a:ext cx="1286913" cy="45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Demandas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8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 animBg="1"/>
      <p:bldP spid="6" grpId="0"/>
      <p:bldP spid="10" grpId="0" animBg="1"/>
      <p:bldP spid="16" grpId="0" animBg="1"/>
      <p:bldP spid="11" grpId="0"/>
      <p:bldP spid="12" grpId="0" animBg="1"/>
      <p:bldP spid="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2"/>
          <p:cNvSpPr txBox="1">
            <a:spLocks noChangeArrowheads="1"/>
          </p:cNvSpPr>
          <p:nvPr/>
        </p:nvSpPr>
        <p:spPr bwMode="auto">
          <a:xfrm>
            <a:off x="387320" y="1747219"/>
            <a:ext cx="3824640" cy="41044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A pesquisa é o foco </a:t>
            </a:r>
            <a:r>
              <a:rPr lang="pt-BR" sz="1400" dirty="0" smtClean="0">
                <a:effectLst/>
                <a:latin typeface="Calibri"/>
                <a:ea typeface="Calibri"/>
                <a:cs typeface="Times New Roman"/>
              </a:rPr>
              <a:t>central </a:t>
            </a: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da vida acadêmica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Qualidade mantida por revisão por pares e autonomia profissional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Conhecimento perseguido por seu próprio bem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A tarefa do acadêmico é a busca da verdade cognitiva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 smtClean="0">
                <a:effectLst/>
                <a:latin typeface="Calibri"/>
                <a:ea typeface="Calibri"/>
                <a:cs typeface="Times New Roman"/>
              </a:rPr>
              <a:t>Conhecimento </a:t>
            </a: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melhor organizado de acordo com a disciplina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Reputações estabelecidas através de atividades profissionais, como publicação, assistência à conferência e bolsas de pesquisa.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As recompensas vêm para aqueles que se especializam em sua disciplina</a:t>
            </a:r>
          </a:p>
        </p:txBody>
      </p:sp>
      <p:sp>
        <p:nvSpPr>
          <p:cNvPr id="3" name="Caixa de Texto 2"/>
          <p:cNvSpPr txBox="1">
            <a:spLocks noChangeArrowheads="1"/>
          </p:cNvSpPr>
          <p:nvPr/>
        </p:nvSpPr>
        <p:spPr bwMode="auto">
          <a:xfrm>
            <a:off x="4936420" y="1860865"/>
            <a:ext cx="3740035" cy="356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A comercialização da pesquisa é o foco central </a:t>
            </a:r>
            <a:r>
              <a:rPr lang="pt-BR" sz="1400" dirty="0" smtClean="0">
                <a:effectLst/>
                <a:latin typeface="Calibri"/>
                <a:ea typeface="Calibri"/>
                <a:cs typeface="Times New Roman"/>
              </a:rPr>
              <a:t> da </a:t>
            </a: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vida acadêmica.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Qualidade mantida pela responsabilidade social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O conhecimento é perseguido por sua </a:t>
            </a:r>
            <a:r>
              <a:rPr lang="pt-BR" sz="1400" dirty="0" smtClean="0">
                <a:effectLst/>
                <a:latin typeface="Calibri"/>
                <a:ea typeface="Calibri"/>
                <a:cs typeface="Times New Roman"/>
              </a:rPr>
              <a:t>performance</a:t>
            </a:r>
            <a:endParaRPr lang="pt-BR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Tarefa do acadêmico é a busca do conhecimento ao serviço da inovação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 smtClean="0">
                <a:effectLst/>
                <a:latin typeface="Calibri"/>
                <a:ea typeface="Calibri"/>
                <a:cs typeface="Times New Roman"/>
              </a:rPr>
              <a:t>Conhecimento </a:t>
            </a: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melhor organizado de forma transdisciplinar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Reputações estabelecidas por links com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empresas</a:t>
            </a:r>
            <a:endParaRPr lang="pt-BR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pt-BR" sz="1400" dirty="0">
                <a:effectLst/>
                <a:latin typeface="Calibri"/>
                <a:ea typeface="Calibri"/>
                <a:cs typeface="Times New Roman"/>
              </a:rPr>
              <a:t>Recompensas vêm para aqueles que melhor comercializam sua propriedade intelectual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49987" y="1323648"/>
            <a:ext cx="3299305" cy="335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Universidade Tradicional</a:t>
            </a:r>
            <a:endParaRPr lang="pt-BR" dirty="0"/>
          </a:p>
        </p:txBody>
      </p:sp>
      <p:sp>
        <p:nvSpPr>
          <p:cNvPr id="6" name="5 Rectángulo redondeado"/>
          <p:cNvSpPr/>
          <p:nvPr/>
        </p:nvSpPr>
        <p:spPr>
          <a:xfrm>
            <a:off x="4971837" y="1234778"/>
            <a:ext cx="3529035" cy="5124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Universidade na economia do conhecimento</a:t>
            </a:r>
            <a:endParaRPr lang="pt-BR" dirty="0"/>
          </a:p>
        </p:txBody>
      </p:sp>
      <p:sp>
        <p:nvSpPr>
          <p:cNvPr id="7" name="6 Rectángulo"/>
          <p:cNvSpPr/>
          <p:nvPr/>
        </p:nvSpPr>
        <p:spPr>
          <a:xfrm>
            <a:off x="6579407" y="5456257"/>
            <a:ext cx="2097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BOTTERILL; HARPE, (2010)</a:t>
            </a:r>
            <a:endParaRPr lang="pt-BR" sz="1200" dirty="0"/>
          </a:p>
        </p:txBody>
      </p:sp>
      <p:sp>
        <p:nvSpPr>
          <p:cNvPr id="9" name="Seta: para a Direita 5">
            <a:extLst>
              <a:ext uri="{FF2B5EF4-FFF2-40B4-BE49-F238E27FC236}">
                <a16:creationId xmlns:a16="http://schemas.microsoft.com/office/drawing/2014/main" xmlns="" id="{95DFB21E-89EB-4D8E-AFFA-B7391237F8D2}"/>
              </a:ext>
            </a:extLst>
          </p:cNvPr>
          <p:cNvSpPr/>
          <p:nvPr/>
        </p:nvSpPr>
        <p:spPr>
          <a:xfrm>
            <a:off x="4049585" y="3477543"/>
            <a:ext cx="886835" cy="34750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xmlns="" id="{AE6D214D-6722-4A6E-B5D1-16563391E033}"/>
              </a:ext>
            </a:extLst>
          </p:cNvPr>
          <p:cNvSpPr txBox="1">
            <a:spLocks/>
          </p:cNvSpPr>
          <p:nvPr/>
        </p:nvSpPr>
        <p:spPr>
          <a:xfrm>
            <a:off x="26264" y="604836"/>
            <a:ext cx="8938224" cy="5199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150" dirty="0"/>
              <a:t>7</a:t>
            </a:r>
            <a:r>
              <a:rPr lang="pt-BR" sz="2150" dirty="0" smtClean="0"/>
              <a:t>. Revisão de Literatura – Modo de produção do conhecimento</a:t>
            </a:r>
            <a:endParaRPr lang="pt-BR" sz="2150" dirty="0"/>
          </a:p>
        </p:txBody>
      </p:sp>
    </p:spTree>
    <p:extLst>
      <p:ext uri="{BB962C8B-B14F-4D97-AF65-F5344CB8AC3E}">
        <p14:creationId xmlns:p14="http://schemas.microsoft.com/office/powerpoint/2010/main" val="26025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32">
            <a:extLst>
              <a:ext uri="{FF2B5EF4-FFF2-40B4-BE49-F238E27FC236}">
                <a16:creationId xmlns:a16="http://schemas.microsoft.com/office/drawing/2014/main" xmlns="" id="{8D354351-DD1E-4596-960A-7D0934B94682}"/>
              </a:ext>
            </a:extLst>
          </p:cNvPr>
          <p:cNvSpPr txBox="1"/>
          <p:nvPr/>
        </p:nvSpPr>
        <p:spPr>
          <a:xfrm>
            <a:off x="611560" y="1484784"/>
            <a:ext cx="789527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pt-BR" sz="2400" dirty="0" smtClean="0"/>
              <a:t>A </a:t>
            </a:r>
            <a:r>
              <a:rPr lang="pt-BR" sz="2400" dirty="0"/>
              <a:t>interdisciplinaridade </a:t>
            </a:r>
            <a:r>
              <a:rPr lang="pt-BR" sz="2400" dirty="0" smtClean="0"/>
              <a:t>em </a:t>
            </a:r>
            <a:r>
              <a:rPr lang="pt-BR" sz="2400" dirty="0"/>
              <a:t>evidência </a:t>
            </a:r>
            <a:r>
              <a:rPr lang="pt-BR" sz="2400" dirty="0" smtClean="0"/>
              <a:t>n</a:t>
            </a: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processo de desenvolvimento de </a:t>
            </a:r>
            <a:r>
              <a:rPr lang="pt-BR" sz="2400" dirty="0" smtClean="0">
                <a:solidFill>
                  <a:schemeClr val="tx1"/>
                </a:solidFill>
              </a:rPr>
              <a:t>inovação e nas atividades </a:t>
            </a:r>
            <a:r>
              <a:rPr lang="pt-BR" sz="2400" dirty="0">
                <a:solidFill>
                  <a:schemeClr val="tx1"/>
                </a:solidFill>
              </a:rPr>
              <a:t>de pesquisa e </a:t>
            </a:r>
            <a:r>
              <a:rPr lang="pt-BR" sz="2400" dirty="0" smtClean="0">
                <a:solidFill>
                  <a:schemeClr val="tx1"/>
                </a:solidFill>
              </a:rPr>
              <a:t>desenvolvimento </a:t>
            </a:r>
            <a:r>
              <a:rPr lang="pt-BR" sz="2000" dirty="0" smtClean="0">
                <a:solidFill>
                  <a:schemeClr val="tx1"/>
                </a:solidFill>
              </a:rPr>
              <a:t>(</a:t>
            </a:r>
            <a:r>
              <a:rPr lang="pt-BR" dirty="0" smtClean="0">
                <a:solidFill>
                  <a:schemeClr val="tx1"/>
                </a:solidFill>
              </a:rPr>
              <a:t>KLEIN</a:t>
            </a:r>
            <a:r>
              <a:rPr lang="pt-BR" dirty="0">
                <a:solidFill>
                  <a:schemeClr val="tx1"/>
                </a:solidFill>
              </a:rPr>
              <a:t>, J. T.; FALK-KRZESINSKI, H. </a:t>
            </a:r>
            <a:r>
              <a:rPr lang="pt-BR" dirty="0" smtClean="0">
                <a:solidFill>
                  <a:schemeClr val="tx1"/>
                </a:solidFill>
              </a:rPr>
              <a:t>J, 2017)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pt-BR" sz="2400" dirty="0" smtClean="0"/>
              <a:t>Mudanças </a:t>
            </a:r>
            <a:r>
              <a:rPr lang="pt-BR" sz="2400" dirty="0"/>
              <a:t>na forma de </a:t>
            </a:r>
            <a:r>
              <a:rPr lang="pt-BR" sz="2400" dirty="0" smtClean="0"/>
              <a:t>realizar e financiar </a:t>
            </a:r>
            <a:r>
              <a:rPr lang="pt-BR" sz="2400" dirty="0"/>
              <a:t>pesquisa </a:t>
            </a:r>
            <a:r>
              <a:rPr lang="pt-BR" sz="2400" dirty="0" smtClean="0"/>
              <a:t>acadêmicas </a:t>
            </a:r>
            <a:r>
              <a:rPr lang="pt-PT" dirty="0"/>
              <a:t>(CALVERT, 2006)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pt-PT" sz="2400" dirty="0"/>
              <a:t>Equipes multi/interdisciplinares são buscadas pela sua capacidade de produzirem inovações</a:t>
            </a:r>
            <a:r>
              <a:rPr lang="pt-PT" sz="2800" dirty="0"/>
              <a:t>. </a:t>
            </a:r>
            <a:r>
              <a:rPr lang="pt-PT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(CHENG; ZHANG, 2018; LONDON, 2014; LOUVEL 2016; MAJCHRZAK; MORE; FARAJ, 2012</a:t>
            </a:r>
            <a:r>
              <a:rPr lang="pt-PT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pt-BR" sz="14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pt-BR" sz="2400" dirty="0" smtClean="0"/>
              <a:t>Pressões para que a pesquisa seja social ou economicamente relevantes </a:t>
            </a:r>
            <a:r>
              <a:rPr lang="pt-PT" sz="2000" dirty="0"/>
              <a:t>(</a:t>
            </a:r>
            <a:r>
              <a:rPr lang="pt-PT" dirty="0"/>
              <a:t>CALVERT, 2006</a:t>
            </a:r>
            <a:r>
              <a:rPr lang="pt-PT" sz="2000" dirty="0"/>
              <a:t>). </a:t>
            </a:r>
            <a:endParaRPr lang="pt-BR" sz="28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E6D214D-6722-4A6E-B5D1-16563391E033}"/>
              </a:ext>
            </a:extLst>
          </p:cNvPr>
          <p:cNvSpPr txBox="1">
            <a:spLocks/>
          </p:cNvSpPr>
          <p:nvPr/>
        </p:nvSpPr>
        <p:spPr>
          <a:xfrm>
            <a:off x="7749" y="604836"/>
            <a:ext cx="8229600" cy="5199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800" dirty="0"/>
              <a:t>7</a:t>
            </a:r>
            <a:r>
              <a:rPr lang="pt-BR" sz="2800" dirty="0" smtClean="0"/>
              <a:t>. Revisão de Literatura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4739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EADA6DC6-D50E-4C07-B5A2-75B800A44D8F}"/>
              </a:ext>
            </a:extLst>
          </p:cNvPr>
          <p:cNvSpPr txBox="1"/>
          <p:nvPr/>
        </p:nvSpPr>
        <p:spPr>
          <a:xfrm>
            <a:off x="1795705" y="12381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Interação entre Equipes Multi e Interdisciplinar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7D38FB4-8D56-4004-8EB1-DA19553A4D5D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8568952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200" dirty="0"/>
              <a:t>7</a:t>
            </a:r>
            <a:r>
              <a:rPr lang="pt-BR" sz="2200" dirty="0" smtClean="0"/>
              <a:t>. Revisão de literatura - equipe </a:t>
            </a:r>
            <a:r>
              <a:rPr lang="pt-BR" sz="2200" dirty="0"/>
              <a:t>Multi/Interdisciplinar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88542BEB-F1A2-41A3-A33B-56D1D18A0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700808"/>
            <a:ext cx="7343775" cy="4314825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188132" y="6032791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Elaboração da autora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789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E21FA53-4F7E-438D-AF1F-8034CDA528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29278"/>
            <a:ext cx="8029400" cy="416572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A7D38FB4-8D56-4004-8EB1-DA19553A4D5D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8568952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200" dirty="0"/>
              <a:t>7. Revisão de literatura - </a:t>
            </a:r>
            <a:r>
              <a:rPr lang="pt-BR" sz="2200" dirty="0" smtClean="0"/>
              <a:t>equipe </a:t>
            </a:r>
            <a:r>
              <a:rPr lang="pt-BR" sz="2200" dirty="0"/>
              <a:t>Multi/Interdisciplinar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1560" y="5595002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Elaboração da autora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9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: Curva para Baixo 20">
            <a:extLst>
              <a:ext uri="{FF2B5EF4-FFF2-40B4-BE49-F238E27FC236}">
                <a16:creationId xmlns:a16="http://schemas.microsoft.com/office/drawing/2014/main" xmlns="" id="{FDE707D7-F304-45A3-B9BE-AAEF5FCFEAE4}"/>
              </a:ext>
            </a:extLst>
          </p:cNvPr>
          <p:cNvSpPr/>
          <p:nvPr/>
        </p:nvSpPr>
        <p:spPr>
          <a:xfrm rot="2168359">
            <a:off x="6641201" y="4141024"/>
            <a:ext cx="2217585" cy="115212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06590CD-0977-4058-9A92-FD44A4CF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1" y="423129"/>
            <a:ext cx="8229600" cy="833438"/>
          </a:xfrm>
        </p:spPr>
        <p:txBody>
          <a:bodyPr/>
          <a:lstStyle/>
          <a:p>
            <a:pPr algn="l"/>
            <a:r>
              <a:rPr lang="pt-BR" sz="2000" dirty="0"/>
              <a:t>7. Revisão de </a:t>
            </a:r>
            <a:r>
              <a:rPr lang="pt-BR" sz="2000" dirty="0" smtClean="0"/>
              <a:t>literatura – </a:t>
            </a:r>
            <a:r>
              <a:rPr lang="pt-BR" sz="2000" dirty="0"/>
              <a:t>o contexto multi/interdisciplinar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4E8E1F8B-513E-4B6C-91DD-3E8FA3DAA1E5}"/>
              </a:ext>
            </a:extLst>
          </p:cNvPr>
          <p:cNvSpPr/>
          <p:nvPr/>
        </p:nvSpPr>
        <p:spPr>
          <a:xfrm>
            <a:off x="323528" y="1189434"/>
            <a:ext cx="7698322" cy="516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Curva para Baixo 25">
            <a:extLst>
              <a:ext uri="{FF2B5EF4-FFF2-40B4-BE49-F238E27FC236}">
                <a16:creationId xmlns:a16="http://schemas.microsoft.com/office/drawing/2014/main" xmlns="" id="{ABA0FC4F-5370-4FFA-ABAB-C26D403C7C0C}"/>
              </a:ext>
            </a:extLst>
          </p:cNvPr>
          <p:cNvSpPr/>
          <p:nvPr/>
        </p:nvSpPr>
        <p:spPr>
          <a:xfrm rot="18517220">
            <a:off x="1722421" y="2711883"/>
            <a:ext cx="2950790" cy="91176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B5765B5C-9C81-46BA-950D-ACF28BEF9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901" y="3527570"/>
            <a:ext cx="4512523" cy="2651327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5E8EA810-7A21-48C9-81EE-2C2C5467699C}"/>
              </a:ext>
            </a:extLst>
          </p:cNvPr>
          <p:cNvGrpSpPr/>
          <p:nvPr/>
        </p:nvGrpSpPr>
        <p:grpSpPr>
          <a:xfrm>
            <a:off x="4355976" y="1448654"/>
            <a:ext cx="3312626" cy="2563118"/>
            <a:chOff x="884214" y="1794019"/>
            <a:chExt cx="2889867" cy="209527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D649166D-141E-49D7-A6F9-27DAF9916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934" y="1794019"/>
              <a:ext cx="2785819" cy="1599963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xmlns="" id="{CE2DF06A-FE2E-426A-AB1C-D3EEF46BE6B8}"/>
                </a:ext>
              </a:extLst>
            </p:cNvPr>
            <p:cNvSpPr txBox="1"/>
            <p:nvPr/>
          </p:nvSpPr>
          <p:spPr>
            <a:xfrm>
              <a:off x="884214" y="3366069"/>
              <a:ext cx="2889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Universidades, centros e institutos de pesquisa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6E8BBCC-5641-4B25-B8A9-3A301FC3BC5F}"/>
              </a:ext>
            </a:extLst>
          </p:cNvPr>
          <p:cNvSpPr txBox="1"/>
          <p:nvPr/>
        </p:nvSpPr>
        <p:spPr>
          <a:xfrm>
            <a:off x="6669808" y="5843056"/>
            <a:ext cx="215066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SNCTI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76651" y="6366275"/>
            <a:ext cx="3096344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/>
              <a:t>Fonte: Elaboração da autora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50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0D67D650-105B-44F0-8526-2E19377A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54" y="1556792"/>
            <a:ext cx="7763691" cy="40324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pt-BR" sz="2300" dirty="0" smtClean="0"/>
              <a:t>Surgem em países cujo </a:t>
            </a:r>
            <a:r>
              <a:rPr lang="pt-BR" sz="2300" dirty="0"/>
              <a:t>o sistema de ciência e tecnologia não se </a:t>
            </a:r>
            <a:r>
              <a:rPr lang="pt-BR" sz="2300" dirty="0">
                <a:solidFill>
                  <a:schemeClr val="tx1"/>
                </a:solidFill>
              </a:rPr>
              <a:t>transformaram em sistema de inovação. </a:t>
            </a:r>
            <a:endParaRPr lang="pt-BR" sz="2300" dirty="0" smtClean="0">
              <a:solidFill>
                <a:schemeClr val="tx1"/>
              </a:solidFill>
            </a:endParaRPr>
          </a:p>
          <a:p>
            <a:pPr algn="just"/>
            <a:r>
              <a:rPr lang="pt-BR" sz="2300" dirty="0" smtClean="0">
                <a:solidFill>
                  <a:schemeClr val="tx1"/>
                </a:solidFill>
              </a:rPr>
              <a:t>São </a:t>
            </a:r>
            <a:r>
              <a:rPr lang="pt-BR" sz="2300" dirty="0">
                <a:solidFill>
                  <a:schemeClr val="tx1"/>
                </a:solidFill>
              </a:rPr>
              <a:t>países periféricos e semindustrializados, que construíram uma infraestrutura mínima de CT. </a:t>
            </a:r>
            <a:endParaRPr lang="pt-BR" sz="2300" dirty="0" smtClean="0">
              <a:solidFill>
                <a:schemeClr val="tx1"/>
              </a:solidFill>
            </a:endParaRPr>
          </a:p>
          <a:p>
            <a:pPr algn="just"/>
            <a:r>
              <a:rPr lang="pt-BR" sz="2300" dirty="0" smtClean="0"/>
              <a:t>Possuem baixa </a:t>
            </a:r>
            <a:r>
              <a:rPr lang="pt-BR" sz="2300" dirty="0"/>
              <a:t>articulação com o setor produtivo e pequena eficiência com o desenvolvimento econômico do </a:t>
            </a:r>
            <a:r>
              <a:rPr lang="pt-BR" sz="2300" dirty="0" smtClean="0"/>
              <a:t>país.</a:t>
            </a:r>
          </a:p>
          <a:p>
            <a:pPr algn="just"/>
            <a:r>
              <a:rPr lang="pt-BR" sz="2300" dirty="0" smtClean="0"/>
              <a:t>Inclui-se </a:t>
            </a:r>
            <a:r>
              <a:rPr lang="pt-BR" sz="2300" dirty="0"/>
              <a:t>nesse conjunto de países: Brasil, Argentina, Índia e México. </a:t>
            </a:r>
            <a:r>
              <a:rPr lang="pt-BR" sz="2300" dirty="0" smtClean="0"/>
              <a:t>				</a:t>
            </a:r>
            <a:endParaRPr lang="pt-BR" sz="16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xmlns="" id="{8CE1A5AA-4106-4F71-A3C1-3B9E8D43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9" y="456208"/>
            <a:ext cx="8229600" cy="833438"/>
          </a:xfrm>
        </p:spPr>
        <p:txBody>
          <a:bodyPr/>
          <a:lstStyle/>
          <a:p>
            <a:pPr algn="l"/>
            <a:r>
              <a:rPr lang="pt-BR" sz="2400" dirty="0"/>
              <a:t>7. Revisão de literatura - </a:t>
            </a:r>
            <a:r>
              <a:rPr lang="pt-BR" sz="2400" dirty="0" smtClean="0"/>
              <a:t>SNCTI</a:t>
            </a:r>
            <a:endParaRPr lang="pt-BR" sz="2400" dirty="0"/>
          </a:p>
        </p:txBody>
      </p:sp>
      <p:sp>
        <p:nvSpPr>
          <p:cNvPr id="3" name="2 Rectángulo"/>
          <p:cNvSpPr/>
          <p:nvPr/>
        </p:nvSpPr>
        <p:spPr>
          <a:xfrm>
            <a:off x="6686643" y="5613698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None/>
            </a:pPr>
            <a:r>
              <a:rPr lang="pt-BR" sz="1400" dirty="0"/>
              <a:t>Albuquerque (1996)</a:t>
            </a:r>
          </a:p>
        </p:txBody>
      </p:sp>
    </p:spTree>
    <p:extLst>
      <p:ext uri="{BB962C8B-B14F-4D97-AF65-F5344CB8AC3E}">
        <p14:creationId xmlns:p14="http://schemas.microsoft.com/office/powerpoint/2010/main" val="760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DC35015-61D2-447F-86B1-FC3EE56B60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9" y="1412776"/>
            <a:ext cx="7734840" cy="4079592"/>
          </a:xfrm>
          <a:prstGeom prst="rect">
            <a:avLst/>
          </a:prstGeom>
          <a:noFill/>
        </p:spPr>
      </p:pic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6FA879AC-58B8-4D74-98B2-AECD78C7D4E2}"/>
              </a:ext>
            </a:extLst>
          </p:cNvPr>
          <p:cNvSpPr/>
          <p:nvPr/>
        </p:nvSpPr>
        <p:spPr>
          <a:xfrm>
            <a:off x="2829490" y="5157192"/>
            <a:ext cx="6192688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000" dirty="0"/>
              <a:t>O SNCTI é uma rede de instituições nos setores público e privado cujas atividades e interações </a:t>
            </a:r>
            <a:r>
              <a:rPr lang="pt-BR" sz="2000" dirty="0">
                <a:solidFill>
                  <a:srgbClr val="FF0000"/>
                </a:solidFill>
              </a:rPr>
              <a:t>iniciam, geram, importam, modificam e difundem novas tecnologias</a:t>
            </a:r>
            <a:r>
              <a:rPr lang="pt-BR" sz="2000" dirty="0"/>
              <a:t>. </a:t>
            </a:r>
            <a:r>
              <a:rPr lang="pt-BR" sz="1600" dirty="0" smtClean="0"/>
              <a:t>(</a:t>
            </a:r>
            <a:r>
              <a:rPr lang="pt-BR" sz="1600" dirty="0"/>
              <a:t>SÁNCHEZ e PAULA, 2010) 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xmlns="" id="{8CE1A5AA-4106-4F71-A3C1-3B9E8D43B3D0}"/>
              </a:ext>
            </a:extLst>
          </p:cNvPr>
          <p:cNvSpPr txBox="1">
            <a:spLocks/>
          </p:cNvSpPr>
          <p:nvPr/>
        </p:nvSpPr>
        <p:spPr bwMode="auto">
          <a:xfrm>
            <a:off x="-8709" y="456208"/>
            <a:ext cx="8229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400" dirty="0"/>
              <a:t>7. Revisão de literatura - </a:t>
            </a:r>
            <a:r>
              <a:rPr lang="pt-BR" sz="2400" dirty="0" smtClean="0"/>
              <a:t>SNCTI</a:t>
            </a:r>
            <a:endParaRPr lang="pt-B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965" y="5674416"/>
            <a:ext cx="265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adaptação do MCTIC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943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6565"/>
            <a:ext cx="2664296" cy="1080120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603" y="1556792"/>
            <a:ext cx="4048001" cy="3024336"/>
          </a:xfrm>
        </p:spPr>
        <p:txBody>
          <a:bodyPr/>
          <a:lstStyle/>
          <a:p>
            <a:pPr marL="361950" indent="-361950" algn="just">
              <a:buFont typeface="+mj-lt"/>
              <a:buAutoNum type="arabicPeriod"/>
            </a:pPr>
            <a:r>
              <a:rPr lang="pt-BR" sz="2000" b="1" dirty="0"/>
              <a:t>Problemática </a:t>
            </a:r>
          </a:p>
          <a:p>
            <a:pPr marL="361950" indent="-361950" algn="just">
              <a:buFont typeface="+mj-lt"/>
              <a:buAutoNum type="arabicPeriod"/>
            </a:pPr>
            <a:r>
              <a:rPr lang="pt-BR" sz="2000" b="1" dirty="0"/>
              <a:t>Problema de pesquisa</a:t>
            </a:r>
          </a:p>
          <a:p>
            <a:pPr marL="361950" indent="-361950" algn="just">
              <a:buFont typeface="+mj-lt"/>
              <a:buAutoNum type="arabicPeriod"/>
            </a:pPr>
            <a:r>
              <a:rPr lang="pt-BR" sz="2000" b="1" dirty="0"/>
              <a:t>Hipótese</a:t>
            </a:r>
          </a:p>
          <a:p>
            <a:pPr marL="361950" indent="-361950" algn="just">
              <a:buFont typeface="+mj-lt"/>
              <a:buAutoNum type="arabicPeriod"/>
            </a:pPr>
            <a:r>
              <a:rPr lang="pt-BR" sz="2000" b="1" dirty="0"/>
              <a:t>Objetivos </a:t>
            </a:r>
          </a:p>
          <a:p>
            <a:pPr marL="361950" indent="-361950" algn="just">
              <a:buFont typeface="+mj-lt"/>
              <a:buAutoNum type="arabicPeriod"/>
            </a:pPr>
            <a:r>
              <a:rPr lang="pt-BR" sz="2000" b="1" dirty="0"/>
              <a:t>Justificativa </a:t>
            </a:r>
          </a:p>
          <a:p>
            <a:pPr marL="361950" indent="-361950" algn="just">
              <a:buFont typeface="+mj-lt"/>
              <a:buAutoNum type="arabicPeriod"/>
            </a:pPr>
            <a:r>
              <a:rPr lang="pt-BR" sz="2000" b="1" dirty="0"/>
              <a:t>Aderência ao EGC </a:t>
            </a:r>
            <a:endParaRPr lang="pt-BR" sz="2000" b="1" dirty="0" smtClean="0"/>
          </a:p>
          <a:p>
            <a:pPr marL="361950" indent="-361950">
              <a:buFont typeface="+mj-lt"/>
              <a:buAutoNum type="arabicPeriod"/>
            </a:pPr>
            <a:r>
              <a:rPr lang="pt-BR" sz="2000" b="1" dirty="0" smtClean="0"/>
              <a:t>Revisão de literatura</a:t>
            </a:r>
            <a:endParaRPr lang="pt-BR" sz="2000" b="1" dirty="0"/>
          </a:p>
          <a:p>
            <a:pPr marL="361950" indent="-361950" algn="just">
              <a:buFont typeface="+mj-lt"/>
              <a:buAutoNum type="arabicPeriod"/>
            </a:pPr>
            <a:r>
              <a:rPr lang="pt-BR" sz="2000" b="1" dirty="0" smtClean="0"/>
              <a:t>Aspectos Metodológicos</a:t>
            </a:r>
            <a:endParaRPr lang="pt-BR" sz="2000" b="1" dirty="0"/>
          </a:p>
        </p:txBody>
      </p:sp>
      <p:sp>
        <p:nvSpPr>
          <p:cNvPr id="5" name="AutoShape 6" descr="Resultado de imagem para Unijor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9" descr="Resultado de imagem para fapes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4231051" y="2924944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Objetivos </a:t>
            </a:r>
            <a:r>
              <a:rPr lang="pt-B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específicos 1</a:t>
            </a:r>
          </a:p>
          <a:p>
            <a:pPr algn="just">
              <a:spcAft>
                <a:spcPts val="600"/>
              </a:spcAft>
            </a:pP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10. Objetivos específicos 2 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11. Apresentação </a:t>
            </a:r>
            <a:r>
              <a:rPr lang="pt-B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dos resultados</a:t>
            </a:r>
          </a:p>
          <a:p>
            <a:pPr algn="just">
              <a:spcAft>
                <a:spcPts val="600"/>
              </a:spcAft>
            </a:pP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12. Cronograma</a:t>
            </a:r>
          </a:p>
          <a:p>
            <a:pPr algn="just">
              <a:spcAft>
                <a:spcPts val="600"/>
              </a:spcAft>
            </a:pP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13.Contribuições Científicas  Esperadas 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14. Referências 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30B1508-BF26-4BE6-B7C4-B96F64621B4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569" y="2276139"/>
            <a:ext cx="6260787" cy="1221462"/>
          </a:xfrm>
          <a:prstGeom prst="rect">
            <a:avLst/>
          </a:prstGeom>
        </p:spPr>
      </p:pic>
      <p:sp>
        <p:nvSpPr>
          <p:cNvPr id="6" name="Seta: Curva para a Esquerda 5">
            <a:extLst>
              <a:ext uri="{FF2B5EF4-FFF2-40B4-BE49-F238E27FC236}">
                <a16:creationId xmlns:a16="http://schemas.microsoft.com/office/drawing/2014/main" xmlns="" id="{121FC247-F3AF-41B2-A322-A508FA7FA430}"/>
              </a:ext>
            </a:extLst>
          </p:cNvPr>
          <p:cNvSpPr/>
          <p:nvPr/>
        </p:nvSpPr>
        <p:spPr>
          <a:xfrm rot="737458">
            <a:off x="7328317" y="2417437"/>
            <a:ext cx="895931" cy="1639905"/>
          </a:xfrm>
          <a:prstGeom prst="curvedLeftArrow">
            <a:avLst>
              <a:gd name="adj1" fmla="val 25000"/>
              <a:gd name="adj2" fmla="val 3711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91268C5-9D4F-4C8C-A65F-F2D1DECC8444}"/>
              </a:ext>
            </a:extLst>
          </p:cNvPr>
          <p:cNvSpPr txBox="1"/>
          <p:nvPr/>
        </p:nvSpPr>
        <p:spPr>
          <a:xfrm>
            <a:off x="62685" y="1289649"/>
            <a:ext cx="462552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Atores de CTI analisados na Tese</a:t>
            </a:r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xmlns="" id="{E432DB4C-2100-4B31-9AD8-405310DF64ED}"/>
              </a:ext>
            </a:extLst>
          </p:cNvPr>
          <p:cNvSpPr/>
          <p:nvPr/>
        </p:nvSpPr>
        <p:spPr>
          <a:xfrm rot="17796438">
            <a:off x="3306906" y="3422071"/>
            <a:ext cx="680332" cy="1820614"/>
          </a:xfrm>
          <a:prstGeom prst="curvedRightArrow">
            <a:avLst>
              <a:gd name="adj1" fmla="val 25000"/>
              <a:gd name="adj2" fmla="val 50000"/>
              <a:gd name="adj3" fmla="val 435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E5BE2B60-F156-44A2-95F5-A6AE79B6099D}"/>
              </a:ext>
            </a:extLst>
          </p:cNvPr>
          <p:cNvGrpSpPr/>
          <p:nvPr/>
        </p:nvGrpSpPr>
        <p:grpSpPr>
          <a:xfrm>
            <a:off x="90486" y="2180040"/>
            <a:ext cx="4945384" cy="1360176"/>
            <a:chOff x="611559" y="4077071"/>
            <a:chExt cx="4536504" cy="864097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xmlns="" id="{1347C561-25C8-4836-AC67-48602A11E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296" y="4509120"/>
              <a:ext cx="0" cy="43204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xmlns="" id="{B4C9607E-0A93-4838-A064-BFA6CEC89F50}"/>
                </a:ext>
              </a:extLst>
            </p:cNvPr>
            <p:cNvGrpSpPr/>
            <p:nvPr/>
          </p:nvGrpSpPr>
          <p:grpSpPr>
            <a:xfrm>
              <a:off x="611559" y="4077071"/>
              <a:ext cx="4536504" cy="864097"/>
              <a:chOff x="611559" y="4077071"/>
              <a:chExt cx="4536504" cy="864097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xmlns="" id="{350D318A-23FD-4ABF-AECE-D4777A439EE7}"/>
                  </a:ext>
                </a:extLst>
              </p:cNvPr>
              <p:cNvCxnSpPr/>
              <p:nvPr/>
            </p:nvCxnSpPr>
            <p:spPr>
              <a:xfrm>
                <a:off x="611560" y="4077072"/>
                <a:ext cx="0" cy="86409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xmlns="" id="{1861A5AA-7DA3-49F8-B854-28258B2C7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4941168"/>
                <a:ext cx="3096344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xmlns="" id="{DD8204FF-FBD0-4001-BB66-48D71EC81CF3}"/>
                  </a:ext>
                </a:extLst>
              </p:cNvPr>
              <p:cNvGrpSpPr/>
              <p:nvPr/>
            </p:nvGrpSpPr>
            <p:grpSpPr>
              <a:xfrm>
                <a:off x="611559" y="4077071"/>
                <a:ext cx="4536504" cy="432048"/>
                <a:chOff x="611560" y="4077072"/>
                <a:chExt cx="4536504" cy="432048"/>
              </a:xfrm>
            </p:grpSpPr>
            <p:cxnSp>
              <p:nvCxnSpPr>
                <p:cNvPr id="15" name="Conector reto 14">
                  <a:extLst>
                    <a:ext uri="{FF2B5EF4-FFF2-40B4-BE49-F238E27FC236}">
                      <a16:creationId xmlns:a16="http://schemas.microsoft.com/office/drawing/2014/main" xmlns="" id="{D45082AF-3A96-4315-851F-3BC16D05F880}"/>
                    </a:ext>
                  </a:extLst>
                </p:cNvPr>
                <p:cNvCxnSpPr/>
                <p:nvPr/>
              </p:nvCxnSpPr>
              <p:spPr>
                <a:xfrm>
                  <a:off x="611560" y="4077072"/>
                  <a:ext cx="4536504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>
                  <a:extLst>
                    <a:ext uri="{FF2B5EF4-FFF2-40B4-BE49-F238E27FC236}">
                      <a16:creationId xmlns:a16="http://schemas.microsoft.com/office/drawing/2014/main" xmlns="" id="{7A1D15A1-AF97-4F82-B836-C3D8126C3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7904" y="4509120"/>
                  <a:ext cx="144016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>
                  <a:extLst>
                    <a:ext uri="{FF2B5EF4-FFF2-40B4-BE49-F238E27FC236}">
                      <a16:creationId xmlns:a16="http://schemas.microsoft.com/office/drawing/2014/main" xmlns="" id="{48E77493-C7E7-493F-9D19-0F2E3575E975}"/>
                    </a:ext>
                  </a:extLst>
                </p:cNvPr>
                <p:cNvCxnSpPr/>
                <p:nvPr/>
              </p:nvCxnSpPr>
              <p:spPr>
                <a:xfrm>
                  <a:off x="5148064" y="4077072"/>
                  <a:ext cx="0" cy="43204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1FB6207E-CEA0-4B15-89E0-5318B8BB9A93}"/>
              </a:ext>
            </a:extLst>
          </p:cNvPr>
          <p:cNvSpPr txBox="1"/>
          <p:nvPr/>
        </p:nvSpPr>
        <p:spPr>
          <a:xfrm>
            <a:off x="4572000" y="3698241"/>
            <a:ext cx="23105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Programas  de Pós Graduação</a:t>
            </a:r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xmlns="" id="{6612746B-CC3A-4142-9920-7F8A9E1B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" y="393053"/>
            <a:ext cx="8229600" cy="833438"/>
          </a:xfrm>
        </p:spPr>
        <p:txBody>
          <a:bodyPr/>
          <a:lstStyle/>
          <a:p>
            <a:pPr algn="l"/>
            <a:r>
              <a:rPr lang="pt-BR" sz="2200" dirty="0"/>
              <a:t>7. Revisão de literatura - SNCTI (brasileiro)</a:t>
            </a:r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xmlns="" id="{89B8E743-94D2-46C9-B3EF-F916548FB846}"/>
              </a:ext>
            </a:extLst>
          </p:cNvPr>
          <p:cNvSpPr txBox="1">
            <a:spLocks/>
          </p:cNvSpPr>
          <p:nvPr/>
        </p:nvSpPr>
        <p:spPr>
          <a:xfrm>
            <a:off x="142167" y="5145479"/>
            <a:ext cx="8748972" cy="1165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No contexto acadêmico a produção de conhecimento pode ser </a:t>
            </a:r>
            <a:r>
              <a:rPr lang="pt-BR" sz="2400" dirty="0" smtClean="0"/>
              <a:t>observada pela </a:t>
            </a:r>
            <a:r>
              <a:rPr lang="pt-BR" sz="2400" b="1" dirty="0" smtClean="0">
                <a:solidFill>
                  <a:schemeClr val="tx1"/>
                </a:solidFill>
              </a:rPr>
              <a:t>produção tecnológica,  </a:t>
            </a:r>
            <a:r>
              <a:rPr lang="pt-BR" sz="2400" b="1" dirty="0">
                <a:solidFill>
                  <a:schemeClr val="tx1"/>
                </a:solidFill>
              </a:rPr>
              <a:t>especialmente </a:t>
            </a:r>
            <a:r>
              <a:rPr lang="pt-BR" sz="2400" b="1" dirty="0" smtClean="0">
                <a:solidFill>
                  <a:schemeClr val="tx1"/>
                </a:solidFill>
              </a:rPr>
              <a:t>aquelas desenvolvidas  pelos PPG </a:t>
            </a:r>
            <a:r>
              <a:rPr lang="pt-BR" sz="1600" b="1" dirty="0" smtClean="0">
                <a:solidFill>
                  <a:schemeClr val="tx1"/>
                </a:solidFill>
              </a:rPr>
              <a:t>(</a:t>
            </a:r>
            <a:r>
              <a:rPr lang="pt-BR" sz="1600" dirty="0" smtClean="0"/>
              <a:t>VELHO, 2007).</a:t>
            </a:r>
            <a:endParaRPr lang="pt-BR" sz="1600" b="1" dirty="0">
              <a:solidFill>
                <a:schemeClr val="tx1"/>
              </a:solidFill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42905D9D-9FEB-4875-A10D-B058A0372B5E}"/>
              </a:ext>
            </a:extLst>
          </p:cNvPr>
          <p:cNvGrpSpPr/>
          <p:nvPr/>
        </p:nvGrpSpPr>
        <p:grpSpPr>
          <a:xfrm>
            <a:off x="5903055" y="620688"/>
            <a:ext cx="3115885" cy="2065984"/>
            <a:chOff x="207926" y="1138081"/>
            <a:chExt cx="7698322" cy="5161887"/>
          </a:xfrm>
          <a:scene3d>
            <a:camera prst="perspectiveHeroicExtremeLeftFacing"/>
            <a:lightRig rig="threePt" dir="t"/>
          </a:scene3d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xmlns="" id="{5D3D45A0-DB60-44FD-B2CF-466693909176}"/>
                </a:ext>
              </a:extLst>
            </p:cNvPr>
            <p:cNvSpPr/>
            <p:nvPr/>
          </p:nvSpPr>
          <p:spPr>
            <a:xfrm>
              <a:off x="207926" y="1138081"/>
              <a:ext cx="7698322" cy="5161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Seta: Curva para Baixo 22">
              <a:extLst>
                <a:ext uri="{FF2B5EF4-FFF2-40B4-BE49-F238E27FC236}">
                  <a16:creationId xmlns:a16="http://schemas.microsoft.com/office/drawing/2014/main" xmlns="" id="{F8E5FF7F-5BB9-46E8-AFF3-7FEA2CC7962D}"/>
                </a:ext>
              </a:extLst>
            </p:cNvPr>
            <p:cNvSpPr/>
            <p:nvPr/>
          </p:nvSpPr>
          <p:spPr>
            <a:xfrm rot="18517220">
              <a:off x="1722421" y="2711883"/>
              <a:ext cx="2950790" cy="911766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4AF7A1EF-DE60-4694-AF91-ED1743393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28" y="3356992"/>
              <a:ext cx="4512523" cy="2651327"/>
            </a:xfrm>
            <a:prstGeom prst="rect">
              <a:avLst/>
            </a:prstGeom>
          </p:spPr>
        </p:pic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xmlns="" id="{F669316B-CCF2-47F4-93E9-04F45FD6A6DA}"/>
                </a:ext>
              </a:extLst>
            </p:cNvPr>
            <p:cNvGrpSpPr/>
            <p:nvPr/>
          </p:nvGrpSpPr>
          <p:grpSpPr>
            <a:xfrm>
              <a:off x="4355976" y="1448654"/>
              <a:ext cx="3312626" cy="2562784"/>
              <a:chOff x="884214" y="1794019"/>
              <a:chExt cx="2889867" cy="209499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xmlns="" id="{75F9186E-3C67-4F3E-BACE-FC6BF2461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43934" y="1794019"/>
                <a:ext cx="2785819" cy="1599963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xmlns="" id="{0B04560E-DDE5-4918-8490-E35B92D8D987}"/>
                  </a:ext>
                </a:extLst>
              </p:cNvPr>
              <p:cNvSpPr txBox="1"/>
              <p:nvPr/>
            </p:nvSpPr>
            <p:spPr>
              <a:xfrm>
                <a:off x="884214" y="3366069"/>
                <a:ext cx="2889867" cy="52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dirty="0"/>
                  <a:t>Universidades, centros e institutos de pesquisa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xmlns="" id="{6612746B-CC3A-4142-9920-7F8A9E1B3FF4}"/>
              </a:ext>
            </a:extLst>
          </p:cNvPr>
          <p:cNvSpPr txBox="1">
            <a:spLocks/>
          </p:cNvSpPr>
          <p:nvPr/>
        </p:nvSpPr>
        <p:spPr>
          <a:xfrm>
            <a:off x="4573" y="620688"/>
            <a:ext cx="8229600" cy="50405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200" dirty="0"/>
              <a:t>7. Revisão de literatura– </a:t>
            </a:r>
            <a:r>
              <a:rPr lang="pt-BR" sz="2200" dirty="0" smtClean="0"/>
              <a:t>A PG brasileira</a:t>
            </a:r>
            <a:endParaRPr lang="pt-BR" sz="2200" dirty="0"/>
          </a:p>
        </p:txBody>
      </p:sp>
      <p:sp>
        <p:nvSpPr>
          <p:cNvPr id="3" name="2 Rectángulo redondeado"/>
          <p:cNvSpPr/>
          <p:nvPr/>
        </p:nvSpPr>
        <p:spPr>
          <a:xfrm rot="16200000">
            <a:off x="6446670" y="3031332"/>
            <a:ext cx="3694254" cy="55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 Pós Graduação Brasileira</a:t>
            </a:r>
            <a:endParaRPr lang="pt-BR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60276" y="3054508"/>
            <a:ext cx="253845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/>
              <a:t> 5,95 - Norte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/>
              <a:t> 8,41 </a:t>
            </a:r>
            <a:r>
              <a:rPr lang="pt-BR" sz="1600" dirty="0"/>
              <a:t>- </a:t>
            </a:r>
            <a:r>
              <a:rPr lang="pt-BR" sz="1600" dirty="0" smtClean="0"/>
              <a:t>Centro </a:t>
            </a:r>
            <a:r>
              <a:rPr lang="pt-BR" sz="1600" dirty="0"/>
              <a:t>Oeste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/>
              <a:t>20,63 – Nordeste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/>
              <a:t>21,44 – Sul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/>
              <a:t>43,57 </a:t>
            </a:r>
            <a:r>
              <a:rPr lang="pt-BR" sz="1600" dirty="0" smtClean="0"/>
              <a:t>– Sudeste 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261329" y="2334046"/>
            <a:ext cx="7281436" cy="8789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b="1" dirty="0"/>
              <a:t>4.590 Programas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2520359" y="2782458"/>
            <a:ext cx="5022406" cy="7274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6.930 cursos</a:t>
            </a:r>
            <a:endParaRPr lang="pt-B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37597" y="3374410"/>
            <a:ext cx="253845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/>
              <a:t> </a:t>
            </a:r>
            <a:r>
              <a:rPr lang="pt-BR" sz="1600" dirty="0" smtClean="0"/>
              <a:t>5,31 </a:t>
            </a:r>
            <a:r>
              <a:rPr lang="pt-BR" sz="1600" dirty="0"/>
              <a:t>- Norte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/>
              <a:t> 8,04 </a:t>
            </a:r>
            <a:r>
              <a:rPr lang="pt-BR" sz="1600" dirty="0"/>
              <a:t>- </a:t>
            </a:r>
            <a:r>
              <a:rPr lang="pt-BR" sz="1600" dirty="0" smtClean="0"/>
              <a:t>Centro </a:t>
            </a:r>
            <a:r>
              <a:rPr lang="pt-BR" sz="1600" dirty="0"/>
              <a:t>Oeste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/>
              <a:t>19,06 </a:t>
            </a:r>
            <a:r>
              <a:rPr lang="pt-BR" sz="1600" dirty="0"/>
              <a:t>– Nordeste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/>
              <a:t>21,77 </a:t>
            </a:r>
            <a:r>
              <a:rPr lang="pt-BR" sz="1600" dirty="0"/>
              <a:t>– Sul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/>
              <a:t>45,87 – Sudeste</a:t>
            </a:r>
          </a:p>
        </p:txBody>
      </p:sp>
      <p:sp>
        <p:nvSpPr>
          <p:cNvPr id="11" name="10 Flecha derecha"/>
          <p:cNvSpPr/>
          <p:nvPr/>
        </p:nvSpPr>
        <p:spPr>
          <a:xfrm>
            <a:off x="5031563" y="3159403"/>
            <a:ext cx="2511203" cy="7274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49 áreas de avaliação</a:t>
            </a:r>
            <a:endParaRPr lang="pt-BR" sz="16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50522" y="3761745"/>
            <a:ext cx="211376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>
                <a:solidFill>
                  <a:schemeClr val="tx1"/>
                </a:solidFill>
              </a:rPr>
              <a:t>8 – Inter.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>
                <a:solidFill>
                  <a:schemeClr val="tx1"/>
                </a:solidFill>
              </a:rPr>
              <a:t>4,9 – C. agrárias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>
                <a:solidFill>
                  <a:schemeClr val="tx1"/>
                </a:solidFill>
              </a:rPr>
              <a:t>4,20 - ADM</a:t>
            </a:r>
            <a:endParaRPr lang="pt-BR" sz="1600" dirty="0">
              <a:solidFill>
                <a:schemeClr val="tx1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>
                <a:solidFill>
                  <a:schemeClr val="tx1"/>
                </a:solidFill>
              </a:rPr>
              <a:t>4,07 - Educação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pt-BR" sz="1600" dirty="0" smtClean="0">
                <a:solidFill>
                  <a:schemeClr val="tx1"/>
                </a:solidFill>
              </a:rPr>
              <a:t>3,94 – Ensino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8" y="1196753"/>
            <a:ext cx="1380217" cy="121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758771308"/>
              </p:ext>
            </p:extLst>
          </p:nvPr>
        </p:nvGraphicFramePr>
        <p:xfrm>
          <a:off x="1926247" y="836712"/>
          <a:ext cx="5526073" cy="219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6985181" y="6450852"/>
            <a:ext cx="207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Capes; IBGE</a:t>
            </a:r>
            <a:endParaRPr lang="pt-BR" sz="1400" dirty="0"/>
          </a:p>
        </p:txBody>
      </p:sp>
      <p:sp>
        <p:nvSpPr>
          <p:cNvPr id="5" name="4 Rectángulo"/>
          <p:cNvSpPr/>
          <p:nvPr/>
        </p:nvSpPr>
        <p:spPr>
          <a:xfrm>
            <a:off x="2229935" y="5055614"/>
            <a:ext cx="2520280" cy="1588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Norte – 8,72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Centro Oeste – 7,72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Sul – 14,27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/>
              <a:t>Nordeste – </a:t>
            </a:r>
            <a:r>
              <a:rPr lang="pt-BR" dirty="0" smtClean="0"/>
              <a:t>27,22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Sudeste – 42,07</a:t>
            </a:r>
            <a:endParaRPr lang="pt-BR" dirty="0"/>
          </a:p>
        </p:txBody>
      </p:sp>
      <p:sp>
        <p:nvSpPr>
          <p:cNvPr id="15" name="14 Flecha derecha"/>
          <p:cNvSpPr/>
          <p:nvPr/>
        </p:nvSpPr>
        <p:spPr>
          <a:xfrm>
            <a:off x="216903" y="5394408"/>
            <a:ext cx="1980240" cy="7274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População BRA</a:t>
            </a:r>
            <a:endParaRPr lang="pt-BR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551388" y="33698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%</a:t>
            </a:r>
            <a:endParaRPr lang="pt-B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071667" y="3087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%</a:t>
            </a:r>
            <a:endParaRPr lang="pt-B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732240" y="37617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%</a:t>
            </a:r>
            <a:endParaRPr lang="pt-B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45295" y="50556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9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Graphic spid="13" grpId="0">
        <p:bldAsOne/>
      </p:bldGraphic>
      <p:bldP spid="4" grpId="0"/>
      <p:bldP spid="5" grpId="0" animBg="1"/>
      <p:bldP spid="15" grpId="0" animBg="1"/>
      <p:bldP spid="14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EEC6193B-BD72-49DB-B7A6-6C9A4D1F9646}"/>
              </a:ext>
            </a:extLst>
          </p:cNvPr>
          <p:cNvSpPr txBox="1">
            <a:spLocks/>
          </p:cNvSpPr>
          <p:nvPr/>
        </p:nvSpPr>
        <p:spPr bwMode="auto">
          <a:xfrm>
            <a:off x="19930" y="589136"/>
            <a:ext cx="82296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500" dirty="0"/>
              <a:t>8</a:t>
            </a:r>
            <a:r>
              <a:rPr lang="pt-BR" sz="2500" dirty="0" smtClean="0"/>
              <a:t>. </a:t>
            </a:r>
            <a:r>
              <a:rPr lang="pt-BR" sz="2500" dirty="0"/>
              <a:t>Aspectos Metodológicos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xmlns="" id="{CFE6D31C-75D6-4037-B379-CE1C8E1B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093878"/>
              </p:ext>
            </p:extLst>
          </p:nvPr>
        </p:nvGraphicFramePr>
        <p:xfrm>
          <a:off x="1331640" y="1556792"/>
          <a:ext cx="7128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3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329826-2045-43FB-A918-6D199778ADAA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975" y="429360"/>
            <a:ext cx="8229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500" dirty="0"/>
              <a:t>8</a:t>
            </a:r>
            <a:r>
              <a:rPr lang="pt-BR" sz="2500" dirty="0" smtClean="0"/>
              <a:t>. </a:t>
            </a:r>
            <a:r>
              <a:rPr lang="pt-BR" sz="2500" dirty="0"/>
              <a:t>Aspectos Metodológicos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CF60C74-9797-4D13-88DA-0C1A7D159191}"/>
              </a:ext>
            </a:extLst>
          </p:cNvPr>
          <p:cNvSpPr/>
          <p:nvPr/>
        </p:nvSpPr>
        <p:spPr>
          <a:xfrm>
            <a:off x="404215" y="1497302"/>
            <a:ext cx="6264696" cy="4436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A7902ACA-ABE1-4ED6-B57E-DA13F7EC4D2C}"/>
              </a:ext>
            </a:extLst>
          </p:cNvPr>
          <p:cNvGrpSpPr/>
          <p:nvPr/>
        </p:nvGrpSpPr>
        <p:grpSpPr>
          <a:xfrm>
            <a:off x="107504" y="1237426"/>
            <a:ext cx="4385287" cy="519752"/>
            <a:chOff x="356439" y="6459"/>
            <a:chExt cx="4990154" cy="915120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BDDC647-61A8-4A48-986A-13994BFB0498}"/>
                </a:ext>
              </a:extLst>
            </p:cNvPr>
            <p:cNvSpPr/>
            <p:nvPr/>
          </p:nvSpPr>
          <p:spPr>
            <a:xfrm>
              <a:off x="356439" y="6459"/>
              <a:ext cx="4990154" cy="9151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xmlns="" id="{FC3415A4-8649-4876-B1EB-E675D549F8DB}"/>
                </a:ext>
              </a:extLst>
            </p:cNvPr>
            <p:cNvSpPr txBox="1"/>
            <p:nvPr/>
          </p:nvSpPr>
          <p:spPr>
            <a:xfrm>
              <a:off x="401111" y="51131"/>
              <a:ext cx="4900810" cy="8257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8616" tIns="0" rIns="188616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kern="1200" dirty="0"/>
                <a:t>Natureza: Básica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8FC7907-D107-42D1-A860-00F72DC60235}"/>
              </a:ext>
            </a:extLst>
          </p:cNvPr>
          <p:cNvSpPr txBox="1"/>
          <p:nvPr/>
        </p:nvSpPr>
        <p:spPr>
          <a:xfrm>
            <a:off x="1097082" y="1907160"/>
            <a:ext cx="7141493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Envolve verdades e interesses universais, procurando gerar novos conhecimentos úteis para o avanço da ciência, sem aplicação prática prevista </a:t>
            </a:r>
            <a:r>
              <a:rPr lang="pt-BR" sz="1400" dirty="0"/>
              <a:t>(PRODANOV, FREITAS  2013).</a:t>
            </a:r>
          </a:p>
          <a:p>
            <a:pPr algn="just"/>
            <a:endParaRPr lang="pt-BR" sz="2000" dirty="0"/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xmlns="" id="{9CF60C74-9797-4D13-88DA-0C1A7D159191}"/>
              </a:ext>
            </a:extLst>
          </p:cNvPr>
          <p:cNvSpPr/>
          <p:nvPr/>
        </p:nvSpPr>
        <p:spPr>
          <a:xfrm>
            <a:off x="404215" y="3223879"/>
            <a:ext cx="6264696" cy="4436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Agrupar 8">
            <a:extLst>
              <a:ext uri="{FF2B5EF4-FFF2-40B4-BE49-F238E27FC236}">
                <a16:creationId xmlns:a16="http://schemas.microsoft.com/office/drawing/2014/main" xmlns="" id="{A7902ACA-ABE1-4ED6-B57E-DA13F7EC4D2C}"/>
              </a:ext>
            </a:extLst>
          </p:cNvPr>
          <p:cNvGrpSpPr/>
          <p:nvPr/>
        </p:nvGrpSpPr>
        <p:grpSpPr>
          <a:xfrm>
            <a:off x="146761" y="2925973"/>
            <a:ext cx="4385287" cy="519752"/>
            <a:chOff x="356439" y="6459"/>
            <a:chExt cx="4990154" cy="915120"/>
          </a:xfrm>
        </p:grpSpPr>
        <p:sp>
          <p:nvSpPr>
            <p:cNvPr id="15" name="Retângulo: Cantos Arredondados 9">
              <a:extLst>
                <a:ext uri="{FF2B5EF4-FFF2-40B4-BE49-F238E27FC236}">
                  <a16:creationId xmlns:a16="http://schemas.microsoft.com/office/drawing/2014/main" xmlns="" id="{7BDDC647-61A8-4A48-986A-13994BFB0498}"/>
                </a:ext>
              </a:extLst>
            </p:cNvPr>
            <p:cNvSpPr/>
            <p:nvPr/>
          </p:nvSpPr>
          <p:spPr>
            <a:xfrm>
              <a:off x="356439" y="6459"/>
              <a:ext cx="4990154" cy="9151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tângulo: Cantos Arredondados 5">
              <a:extLst>
                <a:ext uri="{FF2B5EF4-FFF2-40B4-BE49-F238E27FC236}">
                  <a16:creationId xmlns:a16="http://schemas.microsoft.com/office/drawing/2014/main" xmlns="" id="{FC3415A4-8649-4876-B1EB-E675D549F8DB}"/>
                </a:ext>
              </a:extLst>
            </p:cNvPr>
            <p:cNvSpPr txBox="1"/>
            <p:nvPr/>
          </p:nvSpPr>
          <p:spPr>
            <a:xfrm>
              <a:off x="401111" y="51131"/>
              <a:ext cx="4900810" cy="8257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8616" tIns="0" rIns="188616" bIns="0" numCol="1" spcCol="1270" anchor="ctr" anchorCtr="0">
              <a:noAutofit/>
            </a:bodyPr>
            <a:lstStyle/>
            <a:p>
              <a:pPr lvl="0"/>
              <a:r>
                <a:rPr lang="pt-BR" sz="2400" dirty="0"/>
                <a:t>Classificação: Descritiva</a:t>
              </a:r>
            </a:p>
          </p:txBody>
        </p:sp>
      </p:grpSp>
      <p:sp>
        <p:nvSpPr>
          <p:cNvPr id="17" name="CaixaDeTexto 11">
            <a:extLst>
              <a:ext uri="{FF2B5EF4-FFF2-40B4-BE49-F238E27FC236}">
                <a16:creationId xmlns:a16="http://schemas.microsoft.com/office/drawing/2014/main" xmlns="" id="{58FC7907-D107-42D1-A860-00F72DC60235}"/>
              </a:ext>
            </a:extLst>
          </p:cNvPr>
          <p:cNvSpPr txBox="1"/>
          <p:nvPr/>
        </p:nvSpPr>
        <p:spPr>
          <a:xfrm>
            <a:off x="1331640" y="3667570"/>
            <a:ext cx="72378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Aquela que analisa, observa, registra e correlaciona aspectos (variáveis) que envolvem fatos ou fenômenos sem </a:t>
            </a:r>
            <a:r>
              <a:rPr lang="pt-BR" dirty="0" smtClean="0"/>
              <a:t>manipulá-los  </a:t>
            </a:r>
            <a:r>
              <a:rPr lang="pt-BR" sz="1400" dirty="0" smtClean="0"/>
              <a:t>(MOTTA et </a:t>
            </a:r>
            <a:r>
              <a:rPr lang="pt-BR" sz="1400" dirty="0"/>
              <a:t>al. </a:t>
            </a:r>
            <a:r>
              <a:rPr lang="pt-BR" sz="1400" dirty="0" smtClean="0"/>
              <a:t>2013</a:t>
            </a:r>
            <a:r>
              <a:rPr lang="pt-BR" sz="1400" dirty="0"/>
              <a:t>) . </a:t>
            </a:r>
          </a:p>
        </p:txBody>
      </p:sp>
      <p:sp>
        <p:nvSpPr>
          <p:cNvPr id="18" name="Retângulo 7">
            <a:extLst>
              <a:ext uri="{FF2B5EF4-FFF2-40B4-BE49-F238E27FC236}">
                <a16:creationId xmlns:a16="http://schemas.microsoft.com/office/drawing/2014/main" xmlns="" id="{9CF60C74-9797-4D13-88DA-0C1A7D159191}"/>
              </a:ext>
            </a:extLst>
          </p:cNvPr>
          <p:cNvSpPr/>
          <p:nvPr/>
        </p:nvSpPr>
        <p:spPr>
          <a:xfrm>
            <a:off x="327423" y="4608596"/>
            <a:ext cx="6264696" cy="4436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Agrupar 8">
            <a:extLst>
              <a:ext uri="{FF2B5EF4-FFF2-40B4-BE49-F238E27FC236}">
                <a16:creationId xmlns:a16="http://schemas.microsoft.com/office/drawing/2014/main" xmlns="" id="{A7902ACA-ABE1-4ED6-B57E-DA13F7EC4D2C}"/>
              </a:ext>
            </a:extLst>
          </p:cNvPr>
          <p:cNvGrpSpPr/>
          <p:nvPr/>
        </p:nvGrpSpPr>
        <p:grpSpPr>
          <a:xfrm>
            <a:off x="107504" y="4365104"/>
            <a:ext cx="4943351" cy="451593"/>
            <a:chOff x="356439" y="14285"/>
            <a:chExt cx="4990154" cy="613527"/>
          </a:xfrm>
        </p:grpSpPr>
        <p:sp>
          <p:nvSpPr>
            <p:cNvPr id="20" name="Retângulo: Cantos Arredondados 9">
              <a:extLst>
                <a:ext uri="{FF2B5EF4-FFF2-40B4-BE49-F238E27FC236}">
                  <a16:creationId xmlns:a16="http://schemas.microsoft.com/office/drawing/2014/main" xmlns="" id="{7BDDC647-61A8-4A48-986A-13994BFB0498}"/>
                </a:ext>
              </a:extLst>
            </p:cNvPr>
            <p:cNvSpPr/>
            <p:nvPr/>
          </p:nvSpPr>
          <p:spPr>
            <a:xfrm>
              <a:off x="356439" y="14285"/>
              <a:ext cx="4990154" cy="61352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5">
              <a:extLst>
                <a:ext uri="{FF2B5EF4-FFF2-40B4-BE49-F238E27FC236}">
                  <a16:creationId xmlns:a16="http://schemas.microsoft.com/office/drawing/2014/main" xmlns="" id="{FC3415A4-8649-4876-B1EB-E675D549F8DB}"/>
                </a:ext>
              </a:extLst>
            </p:cNvPr>
            <p:cNvSpPr txBox="1"/>
            <p:nvPr/>
          </p:nvSpPr>
          <p:spPr>
            <a:xfrm>
              <a:off x="429982" y="76879"/>
              <a:ext cx="4900810" cy="524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8616" tIns="0" rIns="188616" bIns="0" numCol="1" spcCol="1270" anchor="ctr" anchorCtr="0">
              <a:noAutofit/>
            </a:bodyPr>
            <a:lstStyle/>
            <a:p>
              <a:pPr lvl="0"/>
              <a:r>
                <a:rPr lang="pt-BR" sz="2400" dirty="0"/>
                <a:t>Abordagem: Quantitativa</a:t>
              </a:r>
            </a:p>
          </p:txBody>
        </p:sp>
      </p:grpSp>
      <p:sp>
        <p:nvSpPr>
          <p:cNvPr id="22" name="CaixaDeTexto 11">
            <a:extLst>
              <a:ext uri="{FF2B5EF4-FFF2-40B4-BE49-F238E27FC236}">
                <a16:creationId xmlns:a16="http://schemas.microsoft.com/office/drawing/2014/main" xmlns="" id="{58FC7907-D107-42D1-A860-00F72DC60235}"/>
              </a:ext>
            </a:extLst>
          </p:cNvPr>
          <p:cNvSpPr txBox="1"/>
          <p:nvPr/>
        </p:nvSpPr>
        <p:spPr>
          <a:xfrm>
            <a:off x="834606" y="5052287"/>
            <a:ext cx="7734887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Busca </a:t>
            </a:r>
            <a:r>
              <a:rPr lang="pt-BR" dirty="0"/>
              <a:t>a relação causa-efeito entre os fenômenos e </a:t>
            </a:r>
            <a:r>
              <a:rPr lang="pt-BR" dirty="0" smtClean="0"/>
              <a:t>a </a:t>
            </a:r>
            <a:r>
              <a:rPr lang="pt-BR" dirty="0"/>
              <a:t>análise da interação de variáveis, via a compreensão e classificação de processos </a:t>
            </a:r>
            <a:r>
              <a:rPr lang="pt-BR" dirty="0" smtClean="0"/>
              <a:t>dinâmicos </a:t>
            </a:r>
            <a:r>
              <a:rPr lang="pt-BR" sz="1400" dirty="0" smtClean="0"/>
              <a:t>(</a:t>
            </a:r>
            <a:r>
              <a:rPr lang="pt-BR" sz="1400" dirty="0"/>
              <a:t>PRODANOV</a:t>
            </a:r>
            <a:r>
              <a:rPr lang="pt-BR" sz="1400" dirty="0" smtClean="0"/>
              <a:t>, FREITAS  2013).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5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329826-2045-43FB-A918-6D199778ADAA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9507" y="548680"/>
            <a:ext cx="8229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500" dirty="0"/>
              <a:t>8</a:t>
            </a:r>
            <a:r>
              <a:rPr lang="pt-BR" sz="2500" dirty="0" smtClean="0"/>
              <a:t>. </a:t>
            </a:r>
            <a:r>
              <a:rPr lang="pt-BR" sz="2500" dirty="0"/>
              <a:t>Aspectos Metodológicos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633156" y="209467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Dados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771800" y="2022666"/>
            <a:ext cx="410445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Dados abertos da Sucupira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Dados extraídos da Plataforma Lattes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6732240" y="2022666"/>
            <a:ext cx="641246" cy="5422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542892" y="4077072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Análise Temporal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3132348" y="4077072"/>
            <a:ext cx="169168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2013 -2017</a:t>
            </a:r>
            <a:endParaRPr lang="pt-BR" dirty="0"/>
          </a:p>
        </p:txBody>
      </p:sp>
      <p:sp>
        <p:nvSpPr>
          <p:cNvPr id="29" name="28 Flecha derecha"/>
          <p:cNvSpPr/>
          <p:nvPr/>
        </p:nvSpPr>
        <p:spPr>
          <a:xfrm>
            <a:off x="2051720" y="2402178"/>
            <a:ext cx="572724" cy="2494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29 Flecha derecha"/>
          <p:cNvSpPr/>
          <p:nvPr/>
        </p:nvSpPr>
        <p:spPr>
          <a:xfrm>
            <a:off x="2367244" y="4384385"/>
            <a:ext cx="572724" cy="2494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74" y="5805264"/>
            <a:ext cx="1732536" cy="70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15" y="5492682"/>
            <a:ext cx="1327012" cy="13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86" y="870694"/>
            <a:ext cx="1586444" cy="134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90391" y="6507113"/>
            <a:ext cx="4867019" cy="2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5"/>
              </a:rPr>
              <a:t>https://dadosabertos.capes.gov.br/dataset?organization=diretoria-de-avaliacao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4482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2" y="1732479"/>
            <a:ext cx="8640960" cy="450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05873" cy="452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8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8" y="1556791"/>
            <a:ext cx="8634012" cy="42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128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29181" y="2020198"/>
            <a:ext cx="3600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Formação Acadêmica </a:t>
            </a:r>
            <a:endParaRPr lang="pt-BR" dirty="0"/>
          </a:p>
        </p:txBody>
      </p:sp>
      <p:sp>
        <p:nvSpPr>
          <p:cNvPr id="6" name="5 CuadroTexto"/>
          <p:cNvSpPr txBox="1"/>
          <p:nvPr/>
        </p:nvSpPr>
        <p:spPr>
          <a:xfrm>
            <a:off x="621831" y="3244334"/>
            <a:ext cx="3600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Colaboração Científica</a:t>
            </a:r>
            <a:endParaRPr lang="pt-BR" dirty="0"/>
          </a:p>
        </p:txBody>
      </p:sp>
      <p:sp>
        <p:nvSpPr>
          <p:cNvPr id="7" name="6 CuadroTexto"/>
          <p:cNvSpPr txBox="1"/>
          <p:nvPr/>
        </p:nvSpPr>
        <p:spPr>
          <a:xfrm>
            <a:off x="629181" y="4505455"/>
            <a:ext cx="3600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Contexto profissional</a:t>
            </a:r>
            <a:endParaRPr lang="pt-BR" dirty="0"/>
          </a:p>
        </p:txBody>
      </p:sp>
      <p:sp>
        <p:nvSpPr>
          <p:cNvPr id="8" name="7 Rectángulo redondeado"/>
          <p:cNvSpPr/>
          <p:nvPr/>
        </p:nvSpPr>
        <p:spPr>
          <a:xfrm>
            <a:off x="6401635" y="1772816"/>
            <a:ext cx="180020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dirty="0" smtClean="0"/>
              <a:t>Docentes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dirty="0" smtClean="0"/>
              <a:t>Discentes</a:t>
            </a:r>
            <a:endParaRPr lang="pt-BR" dirty="0"/>
          </a:p>
        </p:txBody>
      </p:sp>
      <p:sp>
        <p:nvSpPr>
          <p:cNvPr id="9" name="8 Rectángulo redondeado"/>
          <p:cNvSpPr/>
          <p:nvPr/>
        </p:nvSpPr>
        <p:spPr>
          <a:xfrm>
            <a:off x="6401635" y="2996952"/>
            <a:ext cx="180020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Projetos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Instituições</a:t>
            </a:r>
            <a:endParaRPr lang="pt-B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444208" y="4149080"/>
            <a:ext cx="180020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dirty="0" smtClean="0"/>
              <a:t>Área de atuação</a:t>
            </a:r>
            <a:endParaRPr lang="pt-BR" dirty="0"/>
          </a:p>
        </p:txBody>
      </p:sp>
      <p:sp>
        <p:nvSpPr>
          <p:cNvPr id="11" name="10 Flecha derecha"/>
          <p:cNvSpPr/>
          <p:nvPr/>
        </p:nvSpPr>
        <p:spPr>
          <a:xfrm>
            <a:off x="4968425" y="2020198"/>
            <a:ext cx="936104" cy="3693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1 Flecha derecha"/>
          <p:cNvSpPr/>
          <p:nvPr/>
        </p:nvSpPr>
        <p:spPr>
          <a:xfrm>
            <a:off x="4961475" y="3282007"/>
            <a:ext cx="936104" cy="3693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2 Flecha derecha"/>
          <p:cNvSpPr/>
          <p:nvPr/>
        </p:nvSpPr>
        <p:spPr>
          <a:xfrm>
            <a:off x="4961475" y="4489267"/>
            <a:ext cx="936104" cy="3693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3 Cerrar llave"/>
          <p:cNvSpPr/>
          <p:nvPr/>
        </p:nvSpPr>
        <p:spPr>
          <a:xfrm rot="5400000">
            <a:off x="4058390" y="1311978"/>
            <a:ext cx="787930" cy="7910609"/>
          </a:xfrm>
          <a:prstGeom prst="rightBrace">
            <a:avLst>
              <a:gd name="adj1" fmla="val 8333"/>
              <a:gd name="adj2" fmla="val 479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4 Rectángulo redondeado"/>
          <p:cNvSpPr/>
          <p:nvPr/>
        </p:nvSpPr>
        <p:spPr>
          <a:xfrm>
            <a:off x="2843808" y="5661248"/>
            <a:ext cx="3528392" cy="6926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Índice de Multi/interdisciplinaridade (IMI)</a:t>
            </a:r>
            <a:endParaRPr lang="pt-BR" i="1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0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96" y="1354451"/>
            <a:ext cx="676875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339752" y="6165304"/>
            <a:ext cx="44644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Formação Acadêmica docente </a:t>
            </a:r>
            <a:endParaRPr lang="pt-BR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492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FD728BE4-4F95-4094-B82C-57958EA17368}"/>
              </a:ext>
            </a:extLst>
          </p:cNvPr>
          <p:cNvSpPr/>
          <p:nvPr/>
        </p:nvSpPr>
        <p:spPr>
          <a:xfrm>
            <a:off x="1475656" y="1047474"/>
            <a:ext cx="6290987" cy="50458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F06D401-871E-4934-97FA-B5DA2A52529A}"/>
              </a:ext>
            </a:extLst>
          </p:cNvPr>
          <p:cNvSpPr txBox="1"/>
          <p:nvPr/>
        </p:nvSpPr>
        <p:spPr>
          <a:xfrm>
            <a:off x="-252536" y="631961"/>
            <a:ext cx="316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1E72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Problemática 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A44E5A8-44A4-4263-A7ED-5F1EAAF0EDB3}"/>
              </a:ext>
            </a:extLst>
          </p:cNvPr>
          <p:cNvSpPr txBox="1"/>
          <p:nvPr/>
        </p:nvSpPr>
        <p:spPr>
          <a:xfrm>
            <a:off x="621931" y="4786819"/>
            <a:ext cx="1173404" cy="55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Problemas complexos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479B6DE-3068-447E-9593-E29E51204D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529" y="3223798"/>
            <a:ext cx="2006209" cy="15330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AE19DF0-7E21-4979-B91C-C8A1DB473522}"/>
              </a:ext>
            </a:extLst>
          </p:cNvPr>
          <p:cNvSpPr txBox="1"/>
          <p:nvPr/>
        </p:nvSpPr>
        <p:spPr>
          <a:xfrm>
            <a:off x="750053" y="1628800"/>
            <a:ext cx="1173404" cy="32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Inovações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2C1C2F3-0131-4E7A-994B-51D3374926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521" y="1951499"/>
            <a:ext cx="2117239" cy="13050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140C79CC-6BB6-4657-858B-B72D08391DED}"/>
              </a:ext>
            </a:extLst>
          </p:cNvPr>
          <p:cNvSpPr txBox="1"/>
          <p:nvPr/>
        </p:nvSpPr>
        <p:spPr>
          <a:xfrm>
            <a:off x="193699" y="2276872"/>
            <a:ext cx="221806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Modo 2 de produção do conhecimento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20DDE2E9-F00E-4EFE-9C91-F236EF7B81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239" y="4479394"/>
            <a:ext cx="3364411" cy="204581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EC96FBD-03CD-4D54-B78C-B140FBC90BD1}"/>
              </a:ext>
            </a:extLst>
          </p:cNvPr>
          <p:cNvSpPr txBox="1"/>
          <p:nvPr/>
        </p:nvSpPr>
        <p:spPr>
          <a:xfrm>
            <a:off x="2389414" y="6495596"/>
            <a:ext cx="45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Produção de conhecimento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C293A241-B9AB-4CB1-896C-0028BE5545F2}"/>
              </a:ext>
            </a:extLst>
          </p:cNvPr>
          <p:cNvSpPr/>
          <p:nvPr/>
        </p:nvSpPr>
        <p:spPr>
          <a:xfrm>
            <a:off x="3707904" y="476672"/>
            <a:ext cx="1841521" cy="14748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 smtClean="0"/>
              <a:t>Produção de tecnologias  </a:t>
            </a:r>
            <a:endParaRPr lang="pt-BR" sz="16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31824E06-3D44-46FA-9375-B61ECB0872BA}"/>
              </a:ext>
            </a:extLst>
          </p:cNvPr>
          <p:cNvGrpSpPr/>
          <p:nvPr/>
        </p:nvGrpSpPr>
        <p:grpSpPr>
          <a:xfrm>
            <a:off x="6643158" y="2395809"/>
            <a:ext cx="2249322" cy="1969295"/>
            <a:chOff x="6415541" y="2210230"/>
            <a:chExt cx="2416781" cy="2066048"/>
          </a:xfrm>
          <a:solidFill>
            <a:schemeClr val="bg1"/>
          </a:solidFill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8008A0CE-0741-44A8-BDF3-1654E3309367}"/>
                </a:ext>
              </a:extLst>
            </p:cNvPr>
            <p:cNvSpPr txBox="1"/>
            <p:nvPr/>
          </p:nvSpPr>
          <p:spPr>
            <a:xfrm>
              <a:off x="7439687" y="3888800"/>
              <a:ext cx="954286" cy="3874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SNCTI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xmlns="" id="{BCDFFA2A-FE7E-435F-923A-CB1657B46833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895" y="2210230"/>
              <a:ext cx="2413427" cy="1724112"/>
            </a:xfrm>
            <a:prstGeom prst="rect">
              <a:avLst/>
            </a:prstGeom>
            <a:grpFill/>
          </p:spPr>
        </p:pic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C737C442-B219-4C9B-8A1D-1C1FCA583316}"/>
                </a:ext>
              </a:extLst>
            </p:cNvPr>
            <p:cNvGrpSpPr/>
            <p:nvPr/>
          </p:nvGrpSpPr>
          <p:grpSpPr>
            <a:xfrm>
              <a:off x="6415541" y="3277721"/>
              <a:ext cx="1848673" cy="397873"/>
              <a:chOff x="611559" y="4077071"/>
              <a:chExt cx="4536504" cy="864097"/>
            </a:xfrm>
            <a:grpFill/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xmlns="" id="{C8CC2929-D903-4DC4-B5D9-BB6D20BD66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8296" y="4509120"/>
                <a:ext cx="0" cy="432048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CA02B767-FBEC-423E-B8BD-ADE9D20607AA}"/>
                  </a:ext>
                </a:extLst>
              </p:cNvPr>
              <p:cNvGrpSpPr/>
              <p:nvPr/>
            </p:nvGrpSpPr>
            <p:grpSpPr>
              <a:xfrm>
                <a:off x="611559" y="4077071"/>
                <a:ext cx="4536504" cy="864097"/>
                <a:chOff x="611559" y="4077071"/>
                <a:chExt cx="4536504" cy="864097"/>
              </a:xfrm>
              <a:grpFill/>
            </p:grpSpPr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xmlns="" id="{758E1621-701B-405C-96F9-BA37D323352F}"/>
                    </a:ext>
                  </a:extLst>
                </p:cNvPr>
                <p:cNvCxnSpPr/>
                <p:nvPr/>
              </p:nvCxnSpPr>
              <p:spPr>
                <a:xfrm>
                  <a:off x="611560" y="4077072"/>
                  <a:ext cx="0" cy="8640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>
                  <a:extLst>
                    <a:ext uri="{FF2B5EF4-FFF2-40B4-BE49-F238E27FC236}">
                      <a16:creationId xmlns:a16="http://schemas.microsoft.com/office/drawing/2014/main" xmlns="" id="{0EBF57D2-011B-4CB2-BDC7-EF550F265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0" y="4941168"/>
                  <a:ext cx="3096344" cy="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5808557C-4EE9-4B91-A75E-7BFAB30444A9}"/>
                    </a:ext>
                  </a:extLst>
                </p:cNvPr>
                <p:cNvGrpSpPr/>
                <p:nvPr/>
              </p:nvGrpSpPr>
              <p:grpSpPr>
                <a:xfrm>
                  <a:off x="611559" y="4077071"/>
                  <a:ext cx="4536504" cy="432048"/>
                  <a:chOff x="611560" y="4077072"/>
                  <a:chExt cx="4536504" cy="432048"/>
                </a:xfrm>
                <a:grpFill/>
              </p:grpSpPr>
              <p:cxnSp>
                <p:nvCxnSpPr>
                  <p:cNvPr id="22" name="Conector reto 21">
                    <a:extLst>
                      <a:ext uri="{FF2B5EF4-FFF2-40B4-BE49-F238E27FC236}">
                        <a16:creationId xmlns:a16="http://schemas.microsoft.com/office/drawing/2014/main" xmlns="" id="{59C4AEF3-0FF7-4812-9BDC-328BAEAC02FD}"/>
                      </a:ext>
                    </a:extLst>
                  </p:cNvPr>
                  <p:cNvCxnSpPr/>
                  <p:nvPr/>
                </p:nvCxnSpPr>
                <p:spPr>
                  <a:xfrm>
                    <a:off x="611560" y="4077072"/>
                    <a:ext cx="4536504" cy="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ctor reto 22">
                    <a:extLst>
                      <a:ext uri="{FF2B5EF4-FFF2-40B4-BE49-F238E27FC236}">
                        <a16:creationId xmlns:a16="http://schemas.microsoft.com/office/drawing/2014/main" xmlns="" id="{C9E98F08-B1EA-4E73-8CC9-01E69AA167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07905" y="4509120"/>
                    <a:ext cx="1440159" cy="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to 23">
                    <a:extLst>
                      <a:ext uri="{FF2B5EF4-FFF2-40B4-BE49-F238E27FC236}">
                        <a16:creationId xmlns:a16="http://schemas.microsoft.com/office/drawing/2014/main" xmlns="" id="{2DBAD35A-DA23-4A75-A9E4-02C42584DA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4077072"/>
                    <a:ext cx="0" cy="432048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CF163903-E7D3-48FF-9C88-77DBE29DC04F}"/>
              </a:ext>
            </a:extLst>
          </p:cNvPr>
          <p:cNvCxnSpPr>
            <a:cxnSpLocks/>
          </p:cNvCxnSpPr>
          <p:nvPr/>
        </p:nvCxnSpPr>
        <p:spPr>
          <a:xfrm flipH="1" flipV="1">
            <a:off x="2808831" y="2777513"/>
            <a:ext cx="3566819" cy="82541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AB6A8CA6-B710-4D3C-B053-5E497C20A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4452" flipH="1">
            <a:off x="7446313" y="4322854"/>
            <a:ext cx="233934" cy="22842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37CA03BA-64C8-4B4F-8B84-8FE1F103A8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32852" flipH="1">
            <a:off x="6216245" y="1333511"/>
            <a:ext cx="214689" cy="21987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482E54FC-510D-4982-9680-31862134BD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05851" flipH="1">
            <a:off x="2973979" y="1252923"/>
            <a:ext cx="224863" cy="23029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xmlns="" id="{51DDBC54-8074-4273-B1D9-C57588855A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4453" flipH="1">
            <a:off x="2007431" y="4974855"/>
            <a:ext cx="214689" cy="2198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72AE32A-E91A-4F74-922A-853A430780D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4255" flipH="1">
            <a:off x="6692175" y="5275990"/>
            <a:ext cx="228421" cy="23393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617D6262-06DA-44F7-A12D-C5854F06543C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35036" y="1693720"/>
            <a:ext cx="1001734" cy="1001734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808831" y="5393586"/>
            <a:ext cx="3745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Multi</a:t>
            </a:r>
            <a:r>
              <a:rPr lang="pt-BR" dirty="0" smtClean="0"/>
              <a:t>/interdisciplinaridade</a:t>
            </a:r>
            <a:endParaRPr lang="pt-BR" dirty="0"/>
          </a:p>
        </p:txBody>
      </p:sp>
      <p:cxnSp>
        <p:nvCxnSpPr>
          <p:cNvPr id="36" name="Conector de Seta Reta 24">
            <a:extLst>
              <a:ext uri="{FF2B5EF4-FFF2-40B4-BE49-F238E27FC236}">
                <a16:creationId xmlns:a16="http://schemas.microsoft.com/office/drawing/2014/main" xmlns="" id="{CF163903-E7D3-48FF-9C88-77DBE29DC04F}"/>
              </a:ext>
            </a:extLst>
          </p:cNvPr>
          <p:cNvCxnSpPr>
            <a:cxnSpLocks/>
          </p:cNvCxnSpPr>
          <p:nvPr/>
        </p:nvCxnSpPr>
        <p:spPr>
          <a:xfrm flipH="1">
            <a:off x="5724127" y="3671325"/>
            <a:ext cx="651523" cy="6190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7258594" y="994005"/>
            <a:ext cx="131591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Sistema de Inovação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568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" grpId="0"/>
      <p:bldP spid="6" grpId="0"/>
      <p:bldP spid="8" grpId="0" animBg="1"/>
      <p:bldP spid="11" grpId="0"/>
      <p:bldP spid="12" grpId="0" animBg="1"/>
      <p:bldP spid="2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616624" cy="224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48051"/>
            <a:ext cx="5904656" cy="191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491880" y="5980638"/>
            <a:ext cx="44644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Colaboração Científica </a:t>
            </a:r>
            <a:endParaRPr lang="pt-BR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563724"/>
            <a:ext cx="44644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Formação Acadêmica Discente </a:t>
            </a:r>
            <a:endParaRPr lang="pt-BR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multi/interdisciplinares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737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4578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291630" y="3287394"/>
            <a:ext cx="44644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Atuação Profissional</a:t>
            </a:r>
            <a:endParaRPr lang="pt-BR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1520" y="4678921"/>
            <a:ext cx="3528392" cy="6926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Índice de Multi/interdisciplinaridade (IMI)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5220072" y="4760681"/>
                <a:ext cx="339868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𝐼𝑀𝐼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𝐹𝐴𝐷𝑜</m:t>
                          </m:r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𝐹𝐴𝐷𝑖</m:t>
                          </m:r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𝐶𝐶</m:t>
                          </m:r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𝐶𝑃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760681"/>
                <a:ext cx="3398686" cy="61093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4095219" y="4881483"/>
            <a:ext cx="936104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61222" cy="329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99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014"/>
            <a:ext cx="3910793" cy="36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4" y="1988014"/>
            <a:ext cx="3970044" cy="360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2831150-92FA-4E11-869E-9B649225F291}"/>
              </a:ext>
            </a:extLst>
          </p:cNvPr>
          <p:cNvSpPr txBox="1">
            <a:spLocks/>
          </p:cNvSpPr>
          <p:nvPr/>
        </p:nvSpPr>
        <p:spPr bwMode="auto">
          <a:xfrm>
            <a:off x="13387" y="476672"/>
            <a:ext cx="9108504" cy="8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/>
              <a:t>9</a:t>
            </a:r>
            <a:r>
              <a:rPr lang="pt-BR" sz="2000" dirty="0" smtClean="0"/>
              <a:t>. </a:t>
            </a:r>
            <a:r>
              <a:rPr lang="pt-BR" sz="2000" dirty="0"/>
              <a:t>OE 1 - Definir variáveis e atributos que permitam verificar perfis </a:t>
            </a:r>
            <a:r>
              <a:rPr lang="pt-BR" sz="2000" dirty="0" err="1"/>
              <a:t>multi</a:t>
            </a:r>
            <a:r>
              <a:rPr lang="pt-BR" sz="2000" dirty="0"/>
              <a:t>/interdisciplinares dos </a:t>
            </a:r>
            <a:r>
              <a:rPr lang="pt-BR" sz="2000" dirty="0" smtClean="0"/>
              <a:t>PPG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502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249928E-FE0B-419F-9190-0F00040F0052}"/>
              </a:ext>
            </a:extLst>
          </p:cNvPr>
          <p:cNvSpPr/>
          <p:nvPr/>
        </p:nvSpPr>
        <p:spPr>
          <a:xfrm>
            <a:off x="4227161" y="2829802"/>
            <a:ext cx="4827662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 smtClean="0"/>
              <a:t>a </a:t>
            </a:r>
            <a:r>
              <a:rPr lang="pt-BR" sz="1100" dirty="0"/>
              <a:t>ciência da técnica, que surge como exigência social numa etapa posterior da história evolutiva da espécie humana  (PINTO, 2005)</a:t>
            </a:r>
            <a:endParaRPr lang="pt-BR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o próprio dizer da técnica, ou seja, o modo como ela é organizada, elencada, sistematizada e pensada (KUSSLER, 2015)</a:t>
            </a:r>
            <a:endParaRPr lang="pt-BR" sz="1100" dirty="0">
              <a:latin typeface="+mn-lt"/>
              <a:ea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+mn-lt"/>
                <a:ea typeface="Calibri" panose="020F0502020204030204" pitchFamily="34" charset="0"/>
              </a:rPr>
              <a:t>o conjunto de conhecimentos científicos e empíricos, de habilidades, experiências e organização requeridos para produzir, distribuir, comercializar e utilizar bens e serviços. Inclui tanto conhecimentos teóricos como práticos, meios físicos, </a:t>
            </a:r>
            <a:r>
              <a:rPr lang="pt-BR" sz="1100" i="1" dirty="0" err="1">
                <a:latin typeface="+mn-lt"/>
                <a:ea typeface="Calibri" panose="020F0502020204030204" pitchFamily="34" charset="0"/>
              </a:rPr>
              <a:t>know</a:t>
            </a:r>
            <a:r>
              <a:rPr lang="pt-BR" sz="1100" i="1" dirty="0">
                <a:latin typeface="+mn-lt"/>
                <a:ea typeface="Calibri" panose="020F0502020204030204" pitchFamily="34" charset="0"/>
              </a:rPr>
              <a:t> </a:t>
            </a:r>
            <a:r>
              <a:rPr lang="pt-BR" sz="1100" i="1" dirty="0" err="1">
                <a:latin typeface="+mn-lt"/>
                <a:ea typeface="Calibri" panose="020F0502020204030204" pitchFamily="34" charset="0"/>
              </a:rPr>
              <a:t>how</a:t>
            </a:r>
            <a:r>
              <a:rPr lang="pt-BR" sz="1100" dirty="0">
                <a:latin typeface="+mn-lt"/>
                <a:ea typeface="Calibri" panose="020F0502020204030204" pitchFamily="34" charset="0"/>
              </a:rPr>
              <a:t>, métodos e procedimentos produtivos, gerenciais e organizacionais. (</a:t>
            </a:r>
            <a:r>
              <a:rPr lang="pt-BR" sz="1100" dirty="0">
                <a:latin typeface="+mn-lt"/>
              </a:rPr>
              <a:t>Sánchez e Paula, 2010)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um conjunto de atividades humanas associadas a um sistema de símbolos, instrumentos e máquinas, e assim, visa a construção de obras e a fabricação de produtos, segundo teorias, métodos e processos da ciência moderna (VERASZTO ET AL., 2009)</a:t>
            </a:r>
            <a:endParaRPr lang="pt-BR" sz="1100" dirty="0">
              <a:latin typeface="+mn-lt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+mn-lt"/>
              </a:rPr>
              <a:t>um componente físico que abrange itens como produtos, ferramentas, equipamentos, plantas, técnicas e processos (KUMAR; KUMAR; PERSAUD,  1999)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+mn-lt"/>
              </a:rPr>
              <a:t>Uma tecnologia pode se apresentar de diferentes formas; pode ser um produto tecnológico (tangível), um processo tecnológico (método intangível) ou em um tipo incorporado no outro (tangível e intangível), um conhecimento ou um modelo conceitual pronto para ser produzido (conhecimento explicitado em patentes, relatórios de pesquisa aplicada, manuais, dentre outros) (CYSNE, 2005).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724443C-4939-473A-A80A-FC2127AC03DD}"/>
              </a:ext>
            </a:extLst>
          </p:cNvPr>
          <p:cNvSpPr txBox="1"/>
          <p:nvPr/>
        </p:nvSpPr>
        <p:spPr>
          <a:xfrm>
            <a:off x="2931579" y="1340768"/>
            <a:ext cx="3600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Produção técnica e tecnológica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090E8238-3B2D-4DA6-A8C4-0D673EF75B9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51270" y="1733545"/>
            <a:ext cx="2680510" cy="48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6FF10F8A-903A-4A48-87EF-00112A4C6A64}"/>
              </a:ext>
            </a:extLst>
          </p:cNvPr>
          <p:cNvSpPr txBox="1"/>
          <p:nvPr/>
        </p:nvSpPr>
        <p:spPr>
          <a:xfrm>
            <a:off x="1364012" y="2213626"/>
            <a:ext cx="13745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Técnica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818DD35A-1D06-4C33-BF8A-EDCEB2078DAA}"/>
              </a:ext>
            </a:extLst>
          </p:cNvPr>
          <p:cNvSpPr txBox="1"/>
          <p:nvPr/>
        </p:nvSpPr>
        <p:spPr>
          <a:xfrm>
            <a:off x="5780332" y="2213626"/>
            <a:ext cx="176554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Tecnologia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9055742A-F87E-41A4-B2DE-790C3291954A}"/>
              </a:ext>
            </a:extLst>
          </p:cNvPr>
          <p:cNvCxnSpPr>
            <a:cxnSpLocks/>
          </p:cNvCxnSpPr>
          <p:nvPr/>
        </p:nvCxnSpPr>
        <p:spPr>
          <a:xfrm flipH="1" flipV="1">
            <a:off x="4731779" y="1740878"/>
            <a:ext cx="2332002" cy="48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BF64EF22-E8A0-48D9-849D-B49B3A3DB6A5}"/>
              </a:ext>
            </a:extLst>
          </p:cNvPr>
          <p:cNvSpPr/>
          <p:nvPr/>
        </p:nvSpPr>
        <p:spPr>
          <a:xfrm>
            <a:off x="119944" y="2855860"/>
            <a:ext cx="386265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rPr>
              <a:t>faz referência à aplicação ou replicação de algo previamente desenvolvido (</a:t>
            </a:r>
            <a:r>
              <a:rPr lang="pt-BR" sz="1100" dirty="0">
                <a:latin typeface="+mn-lt"/>
                <a:ea typeface="Tahoma" pitchFamily="34" charset="0"/>
                <a:cs typeface="Tahoma" pitchFamily="34" charset="0"/>
              </a:rPr>
              <a:t>BRASIL, 2016b).</a:t>
            </a:r>
            <a:endParaRPr lang="pt-BR" sz="1100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um conjunto de meios instrumentais e sociais com os quais o homem realiza sua vida, produz e ao mesmo tempo, cria espaços (SANTOS, 2002)</a:t>
            </a:r>
            <a:endParaRPr lang="pt-BR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acepção em torno da habilidade de/para fazer algo, uma espécie de conhecimento específico para que uma determinada função seja desempenhada (KUSSLER, 2015)</a:t>
            </a:r>
            <a:endParaRPr lang="pt-BR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um conjunto de conhecimentos (habilidades e competências) eficazes que o homem desenvolveu ao longo dos tempos para melhorar sua maneira prática de viver (VERASZTO ET Al., 2009)</a:t>
            </a:r>
            <a:endParaRPr lang="pt-BR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inerente à espécie humana, a única, dentre todas as demais espécies vivas, que tem por natureza própria a faculdade de produzir e inventar meios artificiais de resolver problemas (PINTO, 2005)</a:t>
            </a:r>
            <a:endParaRPr lang="pt-BR" sz="110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/>
              <a:t>originalmente um saber fazer que caracteriza a presença de uma cultura humana  (OLIVEIRA, 2000)</a:t>
            </a:r>
            <a:endParaRPr lang="pt-BR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520E2AE9-A535-4E51-ADD1-0ACFFE6516C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051270" y="2582958"/>
            <a:ext cx="0" cy="27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CA298BEC-EF04-4C35-AA9C-B5886061DB2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663106" y="2582958"/>
            <a:ext cx="0" cy="24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58325AE4-EDEC-4CF8-AACC-CEE5B9A30F70}"/>
              </a:ext>
            </a:extLst>
          </p:cNvPr>
          <p:cNvSpPr txBox="1">
            <a:spLocks/>
          </p:cNvSpPr>
          <p:nvPr/>
        </p:nvSpPr>
        <p:spPr bwMode="auto">
          <a:xfrm>
            <a:off x="0" y="476672"/>
            <a:ext cx="9108504" cy="7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1800" dirty="0" smtClean="0"/>
              <a:t>10. </a:t>
            </a:r>
            <a:r>
              <a:rPr lang="pt-BR" sz="1800" dirty="0"/>
              <a:t>OE 2 - Definir variáveis e atributos que permitam verificar produtos de natureza tecnológica dos </a:t>
            </a:r>
            <a:r>
              <a:rPr lang="pt-BR" sz="1800" dirty="0" smtClean="0"/>
              <a:t>PPG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917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30042" cy="518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58325AE4-EDEC-4CF8-AACC-CEE5B9A30F70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9108504" cy="7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1800" dirty="0" smtClean="0"/>
              <a:t>10. </a:t>
            </a:r>
            <a:r>
              <a:rPr lang="pt-BR" sz="1800" dirty="0"/>
              <a:t>OE 2 - Definir variáveis e atributos que permitam verificar produtos de natureza tecnológica dos </a:t>
            </a:r>
            <a:r>
              <a:rPr lang="pt-BR" sz="1800" dirty="0" smtClean="0"/>
              <a:t>PPG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448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4" y="1844824"/>
            <a:ext cx="8843916" cy="401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7" y="5971168"/>
            <a:ext cx="872407" cy="7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Resultado de imagem para plataforma sucupi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7" descr="Resultado de imagem para plataforma sucupi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9" descr="Resultado de imagem para plataforma sucupir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80" y="6093296"/>
            <a:ext cx="1732536" cy="70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58325AE4-EDEC-4CF8-AACC-CEE5B9A30F70}"/>
              </a:ext>
            </a:extLst>
          </p:cNvPr>
          <p:cNvSpPr txBox="1">
            <a:spLocks/>
          </p:cNvSpPr>
          <p:nvPr/>
        </p:nvSpPr>
        <p:spPr bwMode="auto">
          <a:xfrm>
            <a:off x="0" y="476672"/>
            <a:ext cx="9108504" cy="7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1800" dirty="0" smtClean="0"/>
              <a:t>10. </a:t>
            </a:r>
            <a:r>
              <a:rPr lang="pt-BR" sz="1800" dirty="0"/>
              <a:t>OE 2 - Definir variáveis e atributos que permitam verificar produtos de natureza tecnológica dos </a:t>
            </a:r>
            <a:r>
              <a:rPr lang="pt-BR" sz="1800" dirty="0" smtClean="0"/>
              <a:t>PPG</a:t>
            </a:r>
            <a:endParaRPr lang="pt-BR" sz="1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957" y="6121910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Elaboração da autora</a:t>
            </a:r>
            <a:endParaRPr lang="pt-BR" sz="1200" dirty="0"/>
          </a:p>
        </p:txBody>
      </p:sp>
      <p:sp>
        <p:nvSpPr>
          <p:cNvPr id="11" name="10 Rectángulo"/>
          <p:cNvSpPr/>
          <p:nvPr/>
        </p:nvSpPr>
        <p:spPr>
          <a:xfrm>
            <a:off x="2061860" y="1311048"/>
            <a:ext cx="6626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Conhecimento </a:t>
            </a:r>
            <a:r>
              <a:rPr lang="pt-BR" dirty="0"/>
              <a:t>científico embarcado em processos e </a:t>
            </a:r>
            <a:r>
              <a:rPr lang="pt-BR" dirty="0" smtClean="0"/>
              <a:t>produtos.</a:t>
            </a:r>
            <a:endParaRPr lang="pt-BR" dirty="0"/>
          </a:p>
        </p:txBody>
      </p:sp>
      <p:sp>
        <p:nvSpPr>
          <p:cNvPr id="12" name="11 Rectángulo"/>
          <p:cNvSpPr/>
          <p:nvPr/>
        </p:nvSpPr>
        <p:spPr>
          <a:xfrm>
            <a:off x="251520" y="1311048"/>
            <a:ext cx="12875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dirty="0"/>
              <a:t>Tecnologia</a:t>
            </a:r>
          </a:p>
        </p:txBody>
      </p:sp>
      <p:sp>
        <p:nvSpPr>
          <p:cNvPr id="13" name="12 Flecha derecha"/>
          <p:cNvSpPr/>
          <p:nvPr/>
        </p:nvSpPr>
        <p:spPr>
          <a:xfrm>
            <a:off x="1403648" y="1403632"/>
            <a:ext cx="484037" cy="1846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6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6D08BDEF-5896-413E-B3DC-6595E3C59C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14" y="1412776"/>
            <a:ext cx="8863970" cy="446142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7" y="5971168"/>
            <a:ext cx="872407" cy="7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80" y="6093296"/>
            <a:ext cx="1732536" cy="70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58325AE4-EDEC-4CF8-AACC-CEE5B9A30F70}"/>
              </a:ext>
            </a:extLst>
          </p:cNvPr>
          <p:cNvSpPr txBox="1">
            <a:spLocks/>
          </p:cNvSpPr>
          <p:nvPr/>
        </p:nvSpPr>
        <p:spPr bwMode="auto">
          <a:xfrm>
            <a:off x="0" y="476672"/>
            <a:ext cx="9108504" cy="7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1800" dirty="0" smtClean="0"/>
              <a:t>10. </a:t>
            </a:r>
            <a:r>
              <a:rPr lang="pt-BR" sz="1800" dirty="0"/>
              <a:t>OE 2 - Definir variáveis e atributos que permitam verificar produtos de natureza tecnológica dos </a:t>
            </a:r>
            <a:r>
              <a:rPr lang="pt-BR" sz="1800" dirty="0" smtClean="0"/>
              <a:t>PPG</a:t>
            </a:r>
            <a:endParaRPr lang="pt-BR" sz="1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79887" y="6447642"/>
            <a:ext cx="3096344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Fonte: Elaboração da autora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6543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17340" y="1790254"/>
            <a:ext cx="3600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Produção tecnológica  </a:t>
            </a:r>
            <a:endParaRPr lang="pt-BR" dirty="0"/>
          </a:p>
        </p:txBody>
      </p:sp>
      <p:sp>
        <p:nvSpPr>
          <p:cNvPr id="6" name="5 Rectángulo redondeado"/>
          <p:cNvSpPr/>
          <p:nvPr/>
        </p:nvSpPr>
        <p:spPr>
          <a:xfrm>
            <a:off x="6012160" y="1542872"/>
            <a:ext cx="180020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dirty="0" smtClean="0"/>
              <a:t>Produtos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dirty="0" smtClean="0"/>
              <a:t>Patentes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dirty="0" smtClean="0"/>
              <a:t>Aplicativos</a:t>
            </a:r>
            <a:endParaRPr lang="pt-BR" dirty="0"/>
          </a:p>
        </p:txBody>
      </p:sp>
      <p:sp>
        <p:nvSpPr>
          <p:cNvPr id="8" name="7 Flecha derecha"/>
          <p:cNvSpPr/>
          <p:nvPr/>
        </p:nvSpPr>
        <p:spPr>
          <a:xfrm>
            <a:off x="4788024" y="1790254"/>
            <a:ext cx="936104" cy="3693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86" y="2708920"/>
            <a:ext cx="6167537" cy="290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717540" y="5616137"/>
            <a:ext cx="3600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Produção tecnológica  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58325AE4-EDEC-4CF8-AACC-CEE5B9A30F70}"/>
              </a:ext>
            </a:extLst>
          </p:cNvPr>
          <p:cNvSpPr txBox="1">
            <a:spLocks/>
          </p:cNvSpPr>
          <p:nvPr/>
        </p:nvSpPr>
        <p:spPr bwMode="auto">
          <a:xfrm>
            <a:off x="0" y="476672"/>
            <a:ext cx="9108504" cy="7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1800" dirty="0" smtClean="0"/>
              <a:t>10. </a:t>
            </a:r>
            <a:r>
              <a:rPr lang="pt-BR" sz="1800" dirty="0"/>
              <a:t>OE 2 - Definir variáveis e atributos que permitam verificar produtos de natureza tecnológica dos </a:t>
            </a:r>
            <a:r>
              <a:rPr lang="pt-BR" sz="1800" dirty="0" smtClean="0"/>
              <a:t>PPG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837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1" y="1484784"/>
            <a:ext cx="4248472" cy="352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errar llave"/>
          <p:cNvSpPr/>
          <p:nvPr/>
        </p:nvSpPr>
        <p:spPr>
          <a:xfrm rot="5400000">
            <a:off x="2142562" y="3280371"/>
            <a:ext cx="787930" cy="4248472"/>
          </a:xfrm>
          <a:prstGeom prst="rightBrace">
            <a:avLst>
              <a:gd name="adj1" fmla="val 8333"/>
              <a:gd name="adj2" fmla="val 479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 Rectángulo redondeado"/>
          <p:cNvSpPr/>
          <p:nvPr/>
        </p:nvSpPr>
        <p:spPr>
          <a:xfrm>
            <a:off x="755576" y="5616624"/>
            <a:ext cx="3653146" cy="6926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Índice de Produção tecnológica  (IPT)</a:t>
            </a:r>
            <a:endParaRPr lang="pt-BR" i="1" dirty="0"/>
          </a:p>
        </p:txBody>
      </p:sp>
      <p:sp>
        <p:nvSpPr>
          <p:cNvPr id="7" name="6 Flecha derecha"/>
          <p:cNvSpPr/>
          <p:nvPr/>
        </p:nvSpPr>
        <p:spPr>
          <a:xfrm rot="18960547">
            <a:off x="4239074" y="4845995"/>
            <a:ext cx="2675972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5724128" y="3247713"/>
                <a:ext cx="29049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𝐼𝑃𝑇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𝑄𝑃𝑃</m:t>
                          </m:r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𝑄𝑃𝑃𝑟</m:t>
                          </m:r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𝑄𝑃𝐴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247713"/>
                <a:ext cx="2904961" cy="6127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58325AE4-EDEC-4CF8-AACC-CEE5B9A30F70}"/>
              </a:ext>
            </a:extLst>
          </p:cNvPr>
          <p:cNvSpPr txBox="1">
            <a:spLocks/>
          </p:cNvSpPr>
          <p:nvPr/>
        </p:nvSpPr>
        <p:spPr bwMode="auto">
          <a:xfrm>
            <a:off x="0" y="476672"/>
            <a:ext cx="9108504" cy="7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1800" dirty="0" smtClean="0"/>
              <a:t>10. </a:t>
            </a:r>
            <a:r>
              <a:rPr lang="pt-BR" sz="1800" dirty="0"/>
              <a:t>OE 2 - Definir variáveis e atributos que permitam verificar produtos de natureza tecnológica dos </a:t>
            </a:r>
            <a:r>
              <a:rPr lang="pt-BR" sz="1800" dirty="0" smtClean="0"/>
              <a:t>PPG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277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F06D401-871E-4934-97FA-B5DA2A52529A}"/>
              </a:ext>
            </a:extLst>
          </p:cNvPr>
          <p:cNvSpPr txBox="1"/>
          <p:nvPr/>
        </p:nvSpPr>
        <p:spPr>
          <a:xfrm>
            <a:off x="0" y="615067"/>
            <a:ext cx="272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1E72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Problema </a:t>
            </a:r>
            <a:endParaRPr lang="pt-BR" sz="24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AB6A8CA6-B710-4D3C-B053-5E497C20A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4452" flipH="1">
            <a:off x="7446313" y="4322854"/>
            <a:ext cx="233934" cy="22842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37CA03BA-64C8-4B4F-8B84-8FE1F103A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32852" flipH="1">
            <a:off x="6216245" y="1333511"/>
            <a:ext cx="214689" cy="21987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482E54FC-510D-4982-9680-31862134BD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05851" flipH="1">
            <a:off x="2973979" y="1252923"/>
            <a:ext cx="224863" cy="23029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xmlns="" id="{51DDBC54-8074-4273-B1D9-C57588855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4453" flipH="1">
            <a:off x="2007431" y="4974855"/>
            <a:ext cx="214689" cy="2198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72AE32A-E91A-4F74-922A-853A430780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4255" flipH="1">
            <a:off x="6692175" y="5275990"/>
            <a:ext cx="228421" cy="233934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072788" y="972528"/>
            <a:ext cx="12961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PPG</a:t>
            </a:r>
            <a:endParaRPr lang="pt-BR" sz="2400" b="1" dirty="0"/>
          </a:p>
        </p:txBody>
      </p:sp>
      <p:sp>
        <p:nvSpPr>
          <p:cNvPr id="9" name="8 Flecha arriba"/>
          <p:cNvSpPr/>
          <p:nvPr/>
        </p:nvSpPr>
        <p:spPr>
          <a:xfrm>
            <a:off x="7605869" y="1547729"/>
            <a:ext cx="163511" cy="56578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EC96FBD-03CD-4D54-B78C-B140FBC90BD1}"/>
              </a:ext>
            </a:extLst>
          </p:cNvPr>
          <p:cNvSpPr txBox="1"/>
          <p:nvPr/>
        </p:nvSpPr>
        <p:spPr>
          <a:xfrm>
            <a:off x="2380114" y="6472033"/>
            <a:ext cx="45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Produção de conhecimento</a:t>
            </a:r>
          </a:p>
        </p:txBody>
      </p:sp>
      <p:grpSp>
        <p:nvGrpSpPr>
          <p:cNvPr id="38" name="37 Grupo"/>
          <p:cNvGrpSpPr/>
          <p:nvPr/>
        </p:nvGrpSpPr>
        <p:grpSpPr>
          <a:xfrm>
            <a:off x="212054" y="476672"/>
            <a:ext cx="8843071" cy="6381328"/>
            <a:chOff x="212054" y="476672"/>
            <a:chExt cx="8843071" cy="6381328"/>
          </a:xfrm>
        </p:grpSpPr>
        <p:grpSp>
          <p:nvGrpSpPr>
            <p:cNvPr id="30" name="29 Grupo"/>
            <p:cNvGrpSpPr/>
            <p:nvPr/>
          </p:nvGrpSpPr>
          <p:grpSpPr>
            <a:xfrm>
              <a:off x="212054" y="476672"/>
              <a:ext cx="8843071" cy="6381328"/>
              <a:chOff x="193699" y="476672"/>
              <a:chExt cx="8843071" cy="6381328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xmlns="" id="{6DD08ADD-1141-4800-9387-54AFCBDA1F99}"/>
                  </a:ext>
                </a:extLst>
              </p:cNvPr>
              <p:cNvSpPr/>
              <p:nvPr/>
            </p:nvSpPr>
            <p:spPr>
              <a:xfrm>
                <a:off x="2993926" y="476672"/>
                <a:ext cx="3476577" cy="6381328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6" name="25 Grupo"/>
              <p:cNvGrpSpPr/>
              <p:nvPr/>
            </p:nvGrpSpPr>
            <p:grpSpPr>
              <a:xfrm>
                <a:off x="193699" y="1047474"/>
                <a:ext cx="8843071" cy="5477736"/>
                <a:chOff x="193699" y="1047474"/>
                <a:chExt cx="8843071" cy="5477736"/>
              </a:xfrm>
            </p:grpSpPr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xmlns="" id="{FD728BE4-4F95-4094-B82C-57958EA17368}"/>
                    </a:ext>
                  </a:extLst>
                </p:cNvPr>
                <p:cNvSpPr/>
                <p:nvPr/>
              </p:nvSpPr>
              <p:spPr>
                <a:xfrm>
                  <a:off x="1475656" y="1047474"/>
                  <a:ext cx="6290987" cy="50458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xmlns="" id="{BA44E5A8-44A4-4263-A7ED-5F1EAAF0EDB3}"/>
                    </a:ext>
                  </a:extLst>
                </p:cNvPr>
                <p:cNvSpPr txBox="1"/>
                <p:nvPr/>
              </p:nvSpPr>
              <p:spPr>
                <a:xfrm>
                  <a:off x="621931" y="4786819"/>
                  <a:ext cx="1173404" cy="557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/>
                    <a:t>Problemas complexos </a:t>
                  </a:r>
                </a:p>
              </p:txBody>
            </p:sp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xmlns="" id="{D479B6DE-3068-447E-9593-E29E51204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05529" y="3223798"/>
                  <a:ext cx="2006209" cy="1533066"/>
                </a:xfrm>
                <a:prstGeom prst="rect">
                  <a:avLst/>
                </a:prstGeom>
              </p:spPr>
            </p:pic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EAE19DF0-7E21-4979-B91C-C8A1DB473522}"/>
                    </a:ext>
                  </a:extLst>
                </p:cNvPr>
                <p:cNvSpPr txBox="1"/>
                <p:nvPr/>
              </p:nvSpPr>
              <p:spPr>
                <a:xfrm>
                  <a:off x="750053" y="1628800"/>
                  <a:ext cx="1173404" cy="322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/>
                    <a:t>Inovações</a:t>
                  </a:r>
                </a:p>
              </p:txBody>
            </p:sp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xmlns="" id="{E2C1C2F3-0131-4E7A-994B-51D337492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94521" y="1951499"/>
                  <a:ext cx="2117239" cy="1305056"/>
                </a:xfrm>
                <a:prstGeom prst="rect">
                  <a:avLst/>
                </a:prstGeom>
              </p:spPr>
            </p:pic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140C79CC-6BB6-4657-858B-B72D08391DED}"/>
                    </a:ext>
                  </a:extLst>
                </p:cNvPr>
                <p:cNvSpPr txBox="1"/>
                <p:nvPr/>
              </p:nvSpPr>
              <p:spPr>
                <a:xfrm>
                  <a:off x="193699" y="2276872"/>
                  <a:ext cx="2218061" cy="5847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/>
                    <a:t>Modo 2 de produção do conhecimento</a:t>
                  </a:r>
                </a:p>
              </p:txBody>
            </p:sp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xmlns="" id="{20DDE2E9-F00E-4EFE-9C91-F236EF7B8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038668" y="4479395"/>
                  <a:ext cx="3364411" cy="2045815"/>
                </a:xfrm>
                <a:prstGeom prst="rect">
                  <a:avLst/>
                </a:prstGeom>
              </p:spPr>
            </p:pic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xmlns="" id="{31824E06-3D44-46FA-9375-B61ECB0872BA}"/>
                    </a:ext>
                  </a:extLst>
                </p:cNvPr>
                <p:cNvGrpSpPr/>
                <p:nvPr/>
              </p:nvGrpSpPr>
              <p:grpSpPr>
                <a:xfrm>
                  <a:off x="6643158" y="2395809"/>
                  <a:ext cx="2249322" cy="1969295"/>
                  <a:chOff x="6415541" y="2210230"/>
                  <a:chExt cx="2416781" cy="2066048"/>
                </a:xfrm>
                <a:solidFill>
                  <a:schemeClr val="bg1"/>
                </a:solidFill>
              </p:grpSpPr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xmlns="" id="{8008A0CE-0741-44A8-BDF3-1654E3309367}"/>
                      </a:ext>
                    </a:extLst>
                  </p:cNvPr>
                  <p:cNvSpPr txBox="1"/>
                  <p:nvPr/>
                </p:nvSpPr>
                <p:spPr>
                  <a:xfrm>
                    <a:off x="7439687" y="3888800"/>
                    <a:ext cx="954286" cy="3874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SNCTI</a:t>
                    </a:r>
                  </a:p>
                </p:txBody>
              </p:sp>
              <p:pic>
                <p:nvPicPr>
                  <p:cNvPr id="15" name="Imagem 14">
                    <a:extLst>
                      <a:ext uri="{FF2B5EF4-FFF2-40B4-BE49-F238E27FC236}">
                        <a16:creationId xmlns:a16="http://schemas.microsoft.com/office/drawing/2014/main" xmlns="" id="{BCDFFA2A-FE7E-435F-923A-CB1657B46833}"/>
                      </a:ext>
                    </a:extLst>
                  </p:cNvPr>
                  <p:cNvPicPr/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18895" y="2210230"/>
                    <a:ext cx="2413427" cy="1724112"/>
                  </a:xfrm>
                  <a:prstGeom prst="rect">
                    <a:avLst/>
                  </a:prstGeom>
                  <a:grpFill/>
                </p:spPr>
              </p:pic>
              <p:grpSp>
                <p:nvGrpSpPr>
                  <p:cNvPr id="16" name="Agrupar 15">
                    <a:extLst>
                      <a:ext uri="{FF2B5EF4-FFF2-40B4-BE49-F238E27FC236}">
                        <a16:creationId xmlns:a16="http://schemas.microsoft.com/office/drawing/2014/main" xmlns="" id="{C737C442-B219-4C9B-8A1D-1C1FCA583316}"/>
                      </a:ext>
                    </a:extLst>
                  </p:cNvPr>
                  <p:cNvGrpSpPr/>
                  <p:nvPr/>
                </p:nvGrpSpPr>
                <p:grpSpPr>
                  <a:xfrm>
                    <a:off x="6415541" y="3277721"/>
                    <a:ext cx="1848673" cy="397873"/>
                    <a:chOff x="611559" y="4077071"/>
                    <a:chExt cx="4536504" cy="864097"/>
                  </a:xfrm>
                  <a:grpFill/>
                </p:grpSpPr>
                <p:cxnSp>
                  <p:nvCxnSpPr>
                    <p:cNvPr id="17" name="Conector reto 16">
                      <a:extLst>
                        <a:ext uri="{FF2B5EF4-FFF2-40B4-BE49-F238E27FC236}">
                          <a16:creationId xmlns:a16="http://schemas.microsoft.com/office/drawing/2014/main" xmlns="" id="{C8CC2929-D903-4DC4-B5D9-BB6D20BD66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08296" y="4509120"/>
                      <a:ext cx="0" cy="432048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" name="Agrupar 17">
                      <a:extLst>
                        <a:ext uri="{FF2B5EF4-FFF2-40B4-BE49-F238E27FC236}">
                          <a16:creationId xmlns:a16="http://schemas.microsoft.com/office/drawing/2014/main" xmlns="" id="{CA02B767-FBEC-423E-B8BD-ADE9D2060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559" y="4077071"/>
                      <a:ext cx="4536504" cy="864097"/>
                      <a:chOff x="611559" y="4077071"/>
                      <a:chExt cx="4536504" cy="864097"/>
                    </a:xfrm>
                    <a:grpFill/>
                  </p:grpSpPr>
                  <p:cxnSp>
                    <p:nvCxnSpPr>
                      <p:cNvPr id="19" name="Conector reto 18">
                        <a:extLst>
                          <a:ext uri="{FF2B5EF4-FFF2-40B4-BE49-F238E27FC236}">
                            <a16:creationId xmlns:a16="http://schemas.microsoft.com/office/drawing/2014/main" xmlns="" id="{758E1621-701B-405C-96F9-BA37D323352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1560" y="4077072"/>
                        <a:ext cx="0" cy="864096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Conector reto 19">
                        <a:extLst>
                          <a:ext uri="{FF2B5EF4-FFF2-40B4-BE49-F238E27FC236}">
                            <a16:creationId xmlns:a16="http://schemas.microsoft.com/office/drawing/2014/main" xmlns="" id="{0EBF57D2-011B-4CB2-BDC7-EF550F2652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1560" y="4941168"/>
                        <a:ext cx="309634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1" name="Agrupar 20">
                        <a:extLst>
                          <a:ext uri="{FF2B5EF4-FFF2-40B4-BE49-F238E27FC236}">
                            <a16:creationId xmlns:a16="http://schemas.microsoft.com/office/drawing/2014/main" xmlns="" id="{5808557C-4EE9-4B91-A75E-7BFAB3044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1559" y="4077071"/>
                        <a:ext cx="4536504" cy="432048"/>
                        <a:chOff x="611560" y="4077072"/>
                        <a:chExt cx="4536504" cy="432048"/>
                      </a:xfrm>
                      <a:grpFill/>
                    </p:grpSpPr>
                    <p:cxnSp>
                      <p:nvCxnSpPr>
                        <p:cNvPr id="22" name="Conector reto 21">
                          <a:extLst>
                            <a:ext uri="{FF2B5EF4-FFF2-40B4-BE49-F238E27FC236}">
                              <a16:creationId xmlns:a16="http://schemas.microsoft.com/office/drawing/2014/main" xmlns="" id="{59C4AEF3-0FF7-4812-9BDC-328BAEAC02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11560" y="4077072"/>
                          <a:ext cx="453650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accent2"/>
                        </a:lnRef>
                        <a:fillRef idx="0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ector reto 22">
                          <a:extLst>
                            <a:ext uri="{FF2B5EF4-FFF2-40B4-BE49-F238E27FC236}">
                              <a16:creationId xmlns:a16="http://schemas.microsoft.com/office/drawing/2014/main" xmlns="" id="{C9E98F08-B1EA-4E73-8CC9-01E69AA167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07905" y="4509120"/>
                          <a:ext cx="1440159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accent2"/>
                        </a:lnRef>
                        <a:fillRef idx="0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Conector reto 23">
                          <a:extLst>
                            <a:ext uri="{FF2B5EF4-FFF2-40B4-BE49-F238E27FC236}">
                              <a16:creationId xmlns:a16="http://schemas.microsoft.com/office/drawing/2014/main" xmlns="" id="{2DBAD35A-DA23-4A75-A9E4-02C42584DA6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148064" y="4077072"/>
                          <a:ext cx="0" cy="43204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accent2"/>
                        </a:lnRef>
                        <a:fillRef idx="0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cxnSp>
              <p:nvCxnSpPr>
                <p:cNvPr id="25" name="Conector de Seta Reta 24">
                  <a:extLst>
                    <a:ext uri="{FF2B5EF4-FFF2-40B4-BE49-F238E27FC236}">
                      <a16:creationId xmlns:a16="http://schemas.microsoft.com/office/drawing/2014/main" xmlns="" id="{CF163903-E7D3-48FF-9C88-77DBE29DC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8831" y="2777513"/>
                  <a:ext cx="3357256" cy="783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4" name="Seta: de Cima para Baixo 33">
                  <a:extLst>
                    <a:ext uri="{FF2B5EF4-FFF2-40B4-BE49-F238E27FC236}">
                      <a16:creationId xmlns:a16="http://schemas.microsoft.com/office/drawing/2014/main" xmlns="" id="{A73CE1FE-241B-4D95-8A27-1010B27AA7B4}"/>
                    </a:ext>
                  </a:extLst>
                </p:cNvPr>
                <p:cNvSpPr/>
                <p:nvPr/>
              </p:nvSpPr>
              <p:spPr>
                <a:xfrm>
                  <a:off x="4508926" y="2194587"/>
                  <a:ext cx="423114" cy="2045815"/>
                </a:xfrm>
                <a:prstGeom prst="upDown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5" name="Imagem 34">
                  <a:extLst>
                    <a:ext uri="{FF2B5EF4-FFF2-40B4-BE49-F238E27FC236}">
                      <a16:creationId xmlns:a16="http://schemas.microsoft.com/office/drawing/2014/main" xmlns="" id="{617D6262-06DA-44F7-A12D-C5854F065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035036" y="1693720"/>
                  <a:ext cx="1001734" cy="1001734"/>
                </a:xfrm>
                <a:prstGeom prst="rect">
                  <a:avLst/>
                </a:prstGeom>
              </p:spPr>
            </p:pic>
            <p:sp>
              <p:nvSpPr>
                <p:cNvPr id="37" name="36 CuadroTexto"/>
                <p:cNvSpPr txBox="1"/>
                <p:nvPr/>
              </p:nvSpPr>
              <p:spPr>
                <a:xfrm>
                  <a:off x="3180644" y="5344209"/>
                  <a:ext cx="3079678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Multi</a:t>
                  </a:r>
                  <a:r>
                    <a:rPr lang="pt-BR" dirty="0" smtClean="0"/>
                    <a:t>/interdisciplinaridade</a:t>
                  </a:r>
                  <a:endParaRPr lang="pt-BR" dirty="0"/>
                </a:p>
              </p:txBody>
            </p:sp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1485" y="3584609"/>
                  <a:ext cx="858837" cy="822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39" name="Elipse 11">
              <a:extLst>
                <a:ext uri="{FF2B5EF4-FFF2-40B4-BE49-F238E27FC236}">
                  <a16:creationId xmlns:a16="http://schemas.microsoft.com/office/drawing/2014/main" xmlns="" id="{C293A241-B9AB-4CB1-896C-0028BE5545F2}"/>
                </a:ext>
              </a:extLst>
            </p:cNvPr>
            <p:cNvSpPr/>
            <p:nvPr/>
          </p:nvSpPr>
          <p:spPr>
            <a:xfrm>
              <a:off x="3818077" y="486108"/>
              <a:ext cx="1841521" cy="1474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 dirty="0" smtClean="0"/>
                <a:t>Produção de tecnologias  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42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" y="2564904"/>
            <a:ext cx="1256167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193366" y="1495159"/>
            <a:ext cx="367240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área de avaliação da Capes 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5CE42EEA-92AE-40A8-975A-C20F34441699}"/>
              </a:ext>
            </a:extLst>
          </p:cNvPr>
          <p:cNvSpPr txBox="1">
            <a:spLocks/>
          </p:cNvSpPr>
          <p:nvPr/>
        </p:nvSpPr>
        <p:spPr bwMode="auto">
          <a:xfrm>
            <a:off x="0" y="476672"/>
            <a:ext cx="91085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 smtClean="0"/>
              <a:t>11. Apresentação dos resultados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8" y="2276872"/>
            <a:ext cx="12919149" cy="189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CE42EEA-92AE-40A8-975A-C20F34441699}"/>
              </a:ext>
            </a:extLst>
          </p:cNvPr>
          <p:cNvSpPr txBox="1">
            <a:spLocks/>
          </p:cNvSpPr>
          <p:nvPr/>
        </p:nvSpPr>
        <p:spPr bwMode="auto">
          <a:xfrm>
            <a:off x="2027" y="548680"/>
            <a:ext cx="91085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 smtClean="0"/>
              <a:t>11. Apresentação dos resultados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79512" y="1340768"/>
            <a:ext cx="367240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Pelo índice das variáveis </a:t>
            </a:r>
            <a:endParaRPr lang="pt-B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3" y="4192772"/>
            <a:ext cx="12529392" cy="214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CE42EEA-92AE-40A8-975A-C20F34441699}"/>
              </a:ext>
            </a:extLst>
          </p:cNvPr>
          <p:cNvSpPr txBox="1">
            <a:spLocks/>
          </p:cNvSpPr>
          <p:nvPr/>
        </p:nvSpPr>
        <p:spPr bwMode="auto">
          <a:xfrm>
            <a:off x="-974" y="476672"/>
            <a:ext cx="91085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000" dirty="0" smtClean="0"/>
              <a:t>11. Apresentação dos resultados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85276" y="1314631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Teste de Correlação</a:t>
            </a:r>
            <a:endParaRPr lang="pt-BR" b="1" dirty="0"/>
          </a:p>
        </p:txBody>
      </p:sp>
      <p:sp>
        <p:nvSpPr>
          <p:cNvPr id="7" name="6 Rectángulo"/>
          <p:cNvSpPr/>
          <p:nvPr/>
        </p:nvSpPr>
        <p:spPr>
          <a:xfrm>
            <a:off x="1835696" y="5157192"/>
            <a:ext cx="59046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§"/>
            </a:pPr>
            <a:r>
              <a:rPr lang="pt-BR" dirty="0"/>
              <a:t>se 0,00 &lt; ρ &lt; 0, 30 , existe fraca correlação </a:t>
            </a:r>
            <a:r>
              <a:rPr lang="pt-BR" dirty="0" smtClean="0"/>
              <a:t>linear</a:t>
            </a:r>
            <a:endParaRPr lang="pt-BR" dirty="0"/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pt-BR" dirty="0"/>
              <a:t>se 0,30 ≤ ρ &lt; 0, 60, existe moderada correlação </a:t>
            </a:r>
            <a:r>
              <a:rPr lang="pt-BR" dirty="0" smtClean="0"/>
              <a:t>linear</a:t>
            </a:r>
            <a:endParaRPr lang="pt-BR" dirty="0"/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pt-BR" dirty="0"/>
              <a:t>se 0,60 ≤ ρ &lt; 0, </a:t>
            </a:r>
            <a:r>
              <a:rPr lang="pt-BR" dirty="0" smtClean="0"/>
              <a:t>90, </a:t>
            </a:r>
            <a:r>
              <a:rPr lang="pt-BR" dirty="0"/>
              <a:t>existe forte correlação </a:t>
            </a:r>
            <a:r>
              <a:rPr lang="pt-BR" dirty="0" smtClean="0"/>
              <a:t>linear</a:t>
            </a:r>
            <a:endParaRPr lang="pt-BR" dirty="0"/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pt-BR" dirty="0"/>
              <a:t>se 0,90 ≤ ρ &lt; 1, </a:t>
            </a:r>
            <a:r>
              <a:rPr lang="pt-BR" dirty="0" smtClean="0"/>
              <a:t>00, </a:t>
            </a:r>
            <a:r>
              <a:rPr lang="pt-BR" dirty="0"/>
              <a:t>existe correlação linear muito </a:t>
            </a:r>
            <a:r>
              <a:rPr lang="pt-BR" dirty="0" smtClean="0"/>
              <a:t>forte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218"/>
            <a:ext cx="11191144" cy="30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/>
          <p:cNvSpPr/>
          <p:nvPr/>
        </p:nvSpPr>
        <p:spPr>
          <a:xfrm>
            <a:off x="4257328" y="2466810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CuadroTexto"/>
          <p:cNvSpPr txBox="1"/>
          <p:nvPr/>
        </p:nvSpPr>
        <p:spPr>
          <a:xfrm>
            <a:off x="5966075" y="2528839"/>
            <a:ext cx="1926214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Índice de Correlação</a:t>
            </a:r>
            <a:endParaRPr lang="pt-BR" sz="2000" b="1" dirty="0"/>
          </a:p>
        </p:txBody>
      </p:sp>
      <p:sp>
        <p:nvSpPr>
          <p:cNvPr id="10" name="9 Flecha derecha"/>
          <p:cNvSpPr/>
          <p:nvPr/>
        </p:nvSpPr>
        <p:spPr>
          <a:xfrm rot="7608451">
            <a:off x="5691356" y="3844284"/>
            <a:ext cx="1134126" cy="552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1 CuadroTexto"/>
          <p:cNvSpPr txBox="1"/>
          <p:nvPr/>
        </p:nvSpPr>
        <p:spPr>
          <a:xfrm>
            <a:off x="7813153" y="6506658"/>
            <a:ext cx="125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(Lira, 2004)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383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E42EEA-92AE-40A8-975A-C20F34441699}"/>
              </a:ext>
            </a:extLst>
          </p:cNvPr>
          <p:cNvSpPr txBox="1">
            <a:spLocks/>
          </p:cNvSpPr>
          <p:nvPr/>
        </p:nvSpPr>
        <p:spPr bwMode="auto">
          <a:xfrm>
            <a:off x="-16070" y="510830"/>
            <a:ext cx="784273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400" dirty="0" smtClean="0"/>
              <a:t>12. Próximas Etapas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66183" y="2088867"/>
            <a:ext cx="230517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Tratamento e limpeza dos dados</a:t>
            </a:r>
            <a:endParaRPr lang="pt-BR" sz="2000" dirty="0"/>
          </a:p>
        </p:txBody>
      </p:sp>
      <p:sp>
        <p:nvSpPr>
          <p:cNvPr id="6" name="5 Flecha derecha"/>
          <p:cNvSpPr/>
          <p:nvPr/>
        </p:nvSpPr>
        <p:spPr>
          <a:xfrm>
            <a:off x="2403831" y="2088867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" name="6 CuadroTexto"/>
          <p:cNvSpPr txBox="1"/>
          <p:nvPr/>
        </p:nvSpPr>
        <p:spPr>
          <a:xfrm>
            <a:off x="3203848" y="1916832"/>
            <a:ext cx="24482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Modelagem e Integração dos dados </a:t>
            </a:r>
          </a:p>
          <a:p>
            <a:pPr algn="ctr"/>
            <a:r>
              <a:rPr lang="pt-BR" sz="2000" dirty="0" smtClean="0"/>
              <a:t>(MySQL)</a:t>
            </a:r>
            <a:endParaRPr lang="pt-BR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395626" y="2022956"/>
            <a:ext cx="20361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Aplicação das variáveis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66184" y="3540163"/>
            <a:ext cx="230517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Calculo dos índices gerais</a:t>
            </a:r>
          </a:p>
          <a:p>
            <a:pPr algn="ctr"/>
            <a:r>
              <a:rPr lang="pt-BR" sz="2000" dirty="0" smtClean="0"/>
              <a:t>(</a:t>
            </a:r>
            <a:r>
              <a:rPr lang="pt-BR" sz="2000" i="1" dirty="0" smtClean="0"/>
              <a:t>IMI e IPT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8" name="7 Flecha derecha"/>
          <p:cNvSpPr/>
          <p:nvPr/>
        </p:nvSpPr>
        <p:spPr>
          <a:xfrm>
            <a:off x="2447311" y="3813141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" name="10 CuadroTexto"/>
          <p:cNvSpPr txBox="1"/>
          <p:nvPr/>
        </p:nvSpPr>
        <p:spPr>
          <a:xfrm>
            <a:off x="3251104" y="3501008"/>
            <a:ext cx="24482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Distribuição dos Programas por </a:t>
            </a:r>
            <a:r>
              <a:rPr lang="pt-BR" sz="2000" i="1" dirty="0" smtClean="0"/>
              <a:t>ranking</a:t>
            </a:r>
            <a:r>
              <a:rPr lang="pt-BR" sz="2000" dirty="0" smtClean="0"/>
              <a:t> (</a:t>
            </a:r>
            <a:r>
              <a:rPr lang="pt-BR" sz="2000" i="1" dirty="0" smtClean="0"/>
              <a:t>IMI e IPT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2" name="11 Flecha derecha"/>
          <p:cNvSpPr/>
          <p:nvPr/>
        </p:nvSpPr>
        <p:spPr>
          <a:xfrm>
            <a:off x="5543816" y="381314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13 CuadroTexto"/>
          <p:cNvSpPr txBox="1"/>
          <p:nvPr/>
        </p:nvSpPr>
        <p:spPr>
          <a:xfrm>
            <a:off x="6343689" y="3543311"/>
            <a:ext cx="208807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Aplicação do coeficiente de Pearson</a:t>
            </a:r>
            <a:endParaRPr lang="pt-BR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823844" y="5147900"/>
            <a:ext cx="72008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Análise e interpretação dos resultados</a:t>
            </a:r>
            <a:endParaRPr lang="pt-BR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5580112" y="2132856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" name="2 CuadroTexto"/>
          <p:cNvSpPr txBox="1"/>
          <p:nvPr/>
        </p:nvSpPr>
        <p:spPr>
          <a:xfrm>
            <a:off x="1645567" y="116539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</a:t>
            </a:r>
            <a:r>
              <a:rPr lang="pt-BR" dirty="0" smtClean="0"/>
              <a:t>onsultoria-estatistica@hotmail.com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4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5CE42EEA-92AE-40A8-975A-C20F34441699}"/>
              </a:ext>
            </a:extLst>
          </p:cNvPr>
          <p:cNvSpPr txBox="1">
            <a:spLocks/>
          </p:cNvSpPr>
          <p:nvPr/>
        </p:nvSpPr>
        <p:spPr bwMode="auto">
          <a:xfrm>
            <a:off x="17748" y="616977"/>
            <a:ext cx="91085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400" dirty="0" smtClean="0"/>
              <a:t>13. Contribuições Científicas </a:t>
            </a:r>
            <a:r>
              <a:rPr lang="pt-BR" sz="2400" dirty="0"/>
              <a:t>E</a:t>
            </a:r>
            <a:r>
              <a:rPr lang="pt-BR" sz="2400" dirty="0" smtClean="0"/>
              <a:t>speradas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8543" y="1556792"/>
            <a:ext cx="822691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Identificar a </a:t>
            </a:r>
            <a:r>
              <a:rPr lang="pt-BR" sz="2400" dirty="0" err="1" smtClean="0"/>
              <a:t>multi</a:t>
            </a:r>
            <a:r>
              <a:rPr lang="pt-BR" sz="2400" dirty="0" smtClean="0"/>
              <a:t>/interdisciplinaridade dos PPG sob o aspecto da formação acadêmica de suas equipes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Auxiliar as plataformas de CTI para abordagens   multi/interdisciplinares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Surgimento de novas formas ou modelo de fomento a pesquisa voltada à inovação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A</a:t>
            </a:r>
            <a:r>
              <a:rPr lang="pt-BR" sz="2400" dirty="0" smtClean="0"/>
              <a:t>poiar </a:t>
            </a:r>
            <a:r>
              <a:rPr lang="pt-BR" sz="2400" dirty="0"/>
              <a:t>em decisões estratégicas para o sistema de </a:t>
            </a:r>
            <a:r>
              <a:rPr lang="pt-BR" sz="2400" dirty="0" smtClean="0"/>
              <a:t>PG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Empresas e governo possam identificar grupos com características </a:t>
            </a:r>
            <a:r>
              <a:rPr lang="pt-BR" sz="2400" dirty="0" err="1" smtClean="0"/>
              <a:t>multi</a:t>
            </a:r>
            <a:r>
              <a:rPr lang="pt-BR" sz="2400" dirty="0" smtClean="0"/>
              <a:t>/interdisciplinares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Empresas e governo possam identificar grupos com maior produção tecnológica </a:t>
            </a:r>
          </a:p>
        </p:txBody>
      </p:sp>
    </p:spTree>
    <p:extLst>
      <p:ext uri="{BB962C8B-B14F-4D97-AF65-F5344CB8AC3E}">
        <p14:creationId xmlns:p14="http://schemas.microsoft.com/office/powerpoint/2010/main" val="2257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5CE42EEA-92AE-40A8-975A-C20F34441699}"/>
              </a:ext>
            </a:extLst>
          </p:cNvPr>
          <p:cNvSpPr txBox="1">
            <a:spLocks/>
          </p:cNvSpPr>
          <p:nvPr/>
        </p:nvSpPr>
        <p:spPr bwMode="auto">
          <a:xfrm>
            <a:off x="17748" y="585233"/>
            <a:ext cx="91085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/>
            <a:r>
              <a:rPr lang="pt-BR" sz="2400" dirty="0" smtClean="0"/>
              <a:t>14. Cronograma de Atividades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9CE768A-C866-4BCB-A9E0-1C3E7E89AC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552" y="1484784"/>
            <a:ext cx="7698651" cy="42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E2904EF3-D600-468F-A5B1-CCDC48185697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8229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000" dirty="0" smtClean="0"/>
              <a:t>14. </a:t>
            </a:r>
            <a:r>
              <a:rPr lang="pt-BR" sz="2000" dirty="0"/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27261689-9020-46EA-88EE-76087F554B03}"/>
              </a:ext>
            </a:extLst>
          </p:cNvPr>
          <p:cNvSpPr txBox="1"/>
          <p:nvPr/>
        </p:nvSpPr>
        <p:spPr>
          <a:xfrm>
            <a:off x="290059" y="105273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ALBUQUERQUE, E. DA M. Sistema nacional de inovação no Brasil: uma análise introdutória a partir de dados disponíveis sobre ciência e tecnologia,. </a:t>
            </a:r>
            <a:r>
              <a:rPr lang="pt-BR" sz="1200" b="1" dirty="0"/>
              <a:t>Revista de Economia Política</a:t>
            </a:r>
            <a:r>
              <a:rPr lang="pt-BR" sz="1200" dirty="0"/>
              <a:t>, v. 16, n. 3, p. 56–72, 1996. </a:t>
            </a:r>
          </a:p>
          <a:p>
            <a:r>
              <a:rPr lang="pt-BR" sz="1200" dirty="0"/>
              <a:t>BENOLIEL, P.; SOMECH, A. The Role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Leader</a:t>
            </a:r>
            <a:r>
              <a:rPr lang="pt-BR" sz="1200" dirty="0"/>
              <a:t> </a:t>
            </a:r>
            <a:r>
              <a:rPr lang="pt-BR" sz="1200" dirty="0" err="1"/>
              <a:t>Boundary</a:t>
            </a:r>
            <a:r>
              <a:rPr lang="pt-BR" sz="1200" dirty="0"/>
              <a:t> </a:t>
            </a:r>
            <a:r>
              <a:rPr lang="pt-BR" sz="1200" dirty="0" err="1"/>
              <a:t>Activities</a:t>
            </a:r>
            <a:r>
              <a:rPr lang="pt-BR" sz="1200" dirty="0"/>
              <a:t> in </a:t>
            </a:r>
            <a:r>
              <a:rPr lang="pt-BR" sz="1200" dirty="0" err="1"/>
              <a:t>Enhancing</a:t>
            </a:r>
            <a:r>
              <a:rPr lang="pt-BR" sz="1200" dirty="0"/>
              <a:t> </a:t>
            </a:r>
            <a:r>
              <a:rPr lang="pt-BR" sz="1200" dirty="0" err="1"/>
              <a:t>Interdisciplinary</a:t>
            </a:r>
            <a:r>
              <a:rPr lang="pt-BR" sz="1200" dirty="0"/>
              <a:t> Team </a:t>
            </a:r>
            <a:r>
              <a:rPr lang="pt-BR" sz="1200" dirty="0" err="1"/>
              <a:t>Effectiveness</a:t>
            </a:r>
            <a:r>
              <a:rPr lang="pt-BR" sz="1200" dirty="0"/>
              <a:t>. </a:t>
            </a:r>
            <a:r>
              <a:rPr lang="pt-BR" sz="1200" b="1" dirty="0" err="1"/>
              <a:t>Small</a:t>
            </a:r>
            <a:r>
              <a:rPr lang="pt-BR" sz="1200" b="1" dirty="0"/>
              <a:t> </a:t>
            </a:r>
            <a:r>
              <a:rPr lang="pt-BR" sz="1200" b="1" dirty="0" err="1"/>
              <a:t>Group</a:t>
            </a:r>
            <a:r>
              <a:rPr lang="pt-BR" sz="1200" b="1" dirty="0"/>
              <a:t> </a:t>
            </a:r>
            <a:r>
              <a:rPr lang="pt-BR" sz="1200" b="1" dirty="0" err="1"/>
              <a:t>Research</a:t>
            </a:r>
            <a:r>
              <a:rPr lang="pt-BR" sz="1200" dirty="0"/>
              <a:t>, v. 46, n. 1, 2015. </a:t>
            </a:r>
          </a:p>
          <a:p>
            <a:r>
              <a:rPr lang="pt-BR" sz="1200" dirty="0"/>
              <a:t>BOTTERILL, M.; HARPE, B. Cahpter4: </a:t>
            </a:r>
            <a:r>
              <a:rPr lang="pt-BR" sz="1200" dirty="0" err="1"/>
              <a:t>Working</a:t>
            </a:r>
            <a:r>
              <a:rPr lang="pt-BR" sz="1200" dirty="0"/>
              <a:t> </a:t>
            </a:r>
            <a:r>
              <a:rPr lang="pt-BR" sz="1200" dirty="0" err="1"/>
              <a:t>successfully</a:t>
            </a:r>
            <a:r>
              <a:rPr lang="pt-BR" sz="1200" dirty="0"/>
              <a:t> in </a:t>
            </a:r>
            <a:r>
              <a:rPr lang="pt-BR" sz="1200" dirty="0" err="1"/>
              <a:t>university</a:t>
            </a:r>
            <a:r>
              <a:rPr lang="pt-BR" sz="1200" dirty="0"/>
              <a:t> </a:t>
            </a:r>
            <a:r>
              <a:rPr lang="pt-BR" sz="1200" dirty="0" err="1"/>
              <a:t>interdisciplinary</a:t>
            </a:r>
            <a:r>
              <a:rPr lang="pt-BR" sz="1200" dirty="0"/>
              <a:t> </a:t>
            </a:r>
            <a:r>
              <a:rPr lang="pt-BR" sz="1200" dirty="0" err="1"/>
              <a:t>teams</a:t>
            </a:r>
            <a:r>
              <a:rPr lang="pt-BR" sz="1200" dirty="0"/>
              <a:t>: </a:t>
            </a:r>
            <a:r>
              <a:rPr lang="pt-BR" sz="1200" dirty="0" err="1"/>
              <a:t>learning</a:t>
            </a:r>
            <a:r>
              <a:rPr lang="pt-BR" sz="1200" dirty="0"/>
              <a:t> </a:t>
            </a: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embedded</a:t>
            </a:r>
            <a:r>
              <a:rPr lang="pt-BR" sz="1200" dirty="0"/>
              <a:t> </a:t>
            </a:r>
            <a:r>
              <a:rPr lang="pt-BR" sz="1200" dirty="0" err="1"/>
              <a:t>intergroup</a:t>
            </a:r>
            <a:r>
              <a:rPr lang="pt-BR" sz="1200" dirty="0"/>
              <a:t> </a:t>
            </a:r>
            <a:r>
              <a:rPr lang="pt-BR" sz="1200" dirty="0" err="1"/>
              <a:t>relations</a:t>
            </a:r>
            <a:r>
              <a:rPr lang="pt-BR" sz="1200" dirty="0"/>
              <a:t> </a:t>
            </a:r>
            <a:r>
              <a:rPr lang="pt-BR" sz="1200" dirty="0" err="1"/>
              <a:t>theory</a:t>
            </a:r>
            <a:r>
              <a:rPr lang="pt-BR" sz="1200" dirty="0"/>
              <a:t>. </a:t>
            </a:r>
            <a:r>
              <a:rPr lang="pt-BR" sz="1200" b="1" dirty="0" err="1"/>
              <a:t>International</a:t>
            </a:r>
            <a:r>
              <a:rPr lang="pt-BR" sz="1200" b="1" dirty="0"/>
              <a:t> Perspectives </a:t>
            </a:r>
            <a:r>
              <a:rPr lang="pt-BR" sz="1200" b="1" dirty="0" err="1"/>
              <a:t>on</a:t>
            </a:r>
            <a:r>
              <a:rPr lang="pt-BR" sz="1200" b="1" dirty="0"/>
              <a:t> </a:t>
            </a:r>
            <a:r>
              <a:rPr lang="pt-BR" sz="1200" b="1" dirty="0" err="1"/>
              <a:t>Higher</a:t>
            </a:r>
            <a:r>
              <a:rPr lang="pt-BR" sz="1200" b="1" dirty="0"/>
              <a:t> </a:t>
            </a:r>
            <a:r>
              <a:rPr lang="pt-BR" sz="1200" b="1" dirty="0" err="1"/>
              <a:t>Education</a:t>
            </a:r>
            <a:r>
              <a:rPr lang="pt-BR" sz="1200" b="1" dirty="0"/>
              <a:t> </a:t>
            </a:r>
            <a:r>
              <a:rPr lang="pt-BR" sz="1200" b="1" dirty="0" err="1"/>
              <a:t>Research</a:t>
            </a:r>
            <a:r>
              <a:rPr lang="pt-BR" sz="1200" dirty="0"/>
              <a:t>, v. 5, p. 279–292, 2010. </a:t>
            </a:r>
          </a:p>
          <a:p>
            <a:r>
              <a:rPr lang="pt-BR" sz="1200" dirty="0" smtClean="0"/>
              <a:t>BRASIL</a:t>
            </a:r>
            <a:r>
              <a:rPr lang="pt-BR" sz="1200" dirty="0"/>
              <a:t>. MINISTÉRIO DA EDUCAÇÃO. COORDENAÇÃO DE APERFEIÇOAMENTO DE PESSOAL DE NÍVEL SUPERIOR. </a:t>
            </a:r>
            <a:r>
              <a:rPr lang="pt-BR" sz="1200" b="1" dirty="0"/>
              <a:t>Documento da área interdisciplinar -2001.</a:t>
            </a:r>
            <a:r>
              <a:rPr lang="pt-BR" sz="1200" dirty="0"/>
              <a:t>Brasilia-DF, 2001. Disponível em: </a:t>
            </a:r>
            <a:r>
              <a:rPr lang="pt-BR" sz="1200" dirty="0">
                <a:hlinkClick r:id="rId2"/>
              </a:rPr>
              <a:t>https://www.capes.gov.br/images/stories/download/avaliacao/2000_045_Doc_Area.pdf</a:t>
            </a:r>
            <a:endParaRPr lang="pt-BR" sz="1200" dirty="0"/>
          </a:p>
          <a:p>
            <a:r>
              <a:rPr lang="pt-BR" sz="1200" dirty="0"/>
              <a:t>BLACKMORE, P.; KANDIKO, C. B. </a:t>
            </a:r>
            <a:r>
              <a:rPr lang="pt-BR" sz="1200" dirty="0" err="1"/>
              <a:t>Interdisciplinarity</a:t>
            </a:r>
            <a:r>
              <a:rPr lang="pt-BR" sz="1200" dirty="0"/>
              <a:t> </a:t>
            </a:r>
            <a:r>
              <a:rPr lang="pt-BR" sz="1200" dirty="0" err="1"/>
              <a:t>within</a:t>
            </a:r>
            <a:r>
              <a:rPr lang="pt-BR" sz="1200" dirty="0"/>
              <a:t> </a:t>
            </a:r>
            <a:r>
              <a:rPr lang="pt-BR" sz="1200" dirty="0" err="1"/>
              <a:t>an</a:t>
            </a:r>
            <a:r>
              <a:rPr lang="pt-BR" sz="1200" dirty="0"/>
              <a:t> </a:t>
            </a:r>
            <a:r>
              <a:rPr lang="pt-BR" sz="1200" dirty="0" err="1"/>
              <a:t>academic</a:t>
            </a:r>
            <a:r>
              <a:rPr lang="pt-BR" sz="1200" dirty="0"/>
              <a:t> </a:t>
            </a:r>
            <a:r>
              <a:rPr lang="pt-BR" sz="1200" dirty="0" err="1"/>
              <a:t>career</a:t>
            </a:r>
            <a:r>
              <a:rPr lang="pt-BR" sz="1200" dirty="0"/>
              <a:t>. </a:t>
            </a:r>
            <a:r>
              <a:rPr lang="pt-BR" sz="1200" b="1" dirty="0" err="1"/>
              <a:t>Research</a:t>
            </a:r>
            <a:r>
              <a:rPr lang="pt-BR" sz="1200" b="1" dirty="0"/>
              <a:t> in Post-</a:t>
            </a:r>
            <a:r>
              <a:rPr lang="pt-BR" sz="1200" b="1" dirty="0" err="1"/>
              <a:t>Compulsory</a:t>
            </a:r>
            <a:r>
              <a:rPr lang="pt-BR" sz="1200" b="1" dirty="0"/>
              <a:t> </a:t>
            </a:r>
            <a:r>
              <a:rPr lang="pt-BR" sz="1200" b="1" dirty="0" err="1"/>
              <a:t>Education</a:t>
            </a:r>
            <a:r>
              <a:rPr lang="pt-BR" sz="1200" dirty="0"/>
              <a:t>, v. 16, n. 1, p. 123–134, 2011.</a:t>
            </a:r>
          </a:p>
          <a:p>
            <a:r>
              <a:rPr lang="pt-BR" sz="1200" dirty="0"/>
              <a:t>BLEICHER, S. </a:t>
            </a:r>
            <a:r>
              <a:rPr lang="pt-BR" sz="1200" b="1" dirty="0"/>
              <a:t>Processos flexíveis para a produção de materiais didáticos para a educação à distância: recomendações pautadas na perspectiva interdisciplinar</a:t>
            </a:r>
            <a:r>
              <a:rPr lang="pt-BR" sz="1200" dirty="0"/>
              <a:t>. Tese. PPGEGC, UFSC, 2015.</a:t>
            </a:r>
          </a:p>
          <a:p>
            <a:r>
              <a:rPr lang="pt-BR" sz="1200" dirty="0"/>
              <a:t>BREWER, G. D. The </a:t>
            </a:r>
            <a:r>
              <a:rPr lang="pt-BR" sz="1200" dirty="0" err="1"/>
              <a:t>challenges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interdisciplinarity</a:t>
            </a:r>
            <a:r>
              <a:rPr lang="pt-BR" sz="1200" dirty="0"/>
              <a:t>. </a:t>
            </a:r>
            <a:r>
              <a:rPr lang="pt-BR" sz="1200" b="1" dirty="0" err="1"/>
              <a:t>Policy</a:t>
            </a:r>
            <a:r>
              <a:rPr lang="pt-BR" sz="1200" b="1" dirty="0"/>
              <a:t> </a:t>
            </a:r>
            <a:r>
              <a:rPr lang="pt-BR" sz="1200" b="1" dirty="0" err="1"/>
              <a:t>Sciences</a:t>
            </a:r>
            <a:r>
              <a:rPr lang="pt-BR" sz="1200" dirty="0"/>
              <a:t>, v. 32, n. 4, p. 327–337, 1999. </a:t>
            </a:r>
          </a:p>
          <a:p>
            <a:r>
              <a:rPr lang="pt-BR" sz="1200" dirty="0"/>
              <a:t>CALDAS, R. DE A. A construção de um modelo de arcabouço legal para Ciência , Tecnologia e Inovação. </a:t>
            </a:r>
            <a:r>
              <a:rPr lang="pt-BR" sz="1200" b="1" dirty="0"/>
              <a:t>Parcerias Estratégicas</a:t>
            </a:r>
            <a:r>
              <a:rPr lang="pt-BR" sz="1200" dirty="0"/>
              <a:t>, v. 6, n. 11, p. 05–27, 2010. </a:t>
            </a:r>
          </a:p>
          <a:p>
            <a:r>
              <a:rPr lang="pt-BR" sz="1200" dirty="0"/>
              <a:t>CONRAD, J. </a:t>
            </a:r>
            <a:r>
              <a:rPr lang="pt-BR" sz="1200" dirty="0" err="1"/>
              <a:t>Limitations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Interdisciplinarity</a:t>
            </a:r>
            <a:r>
              <a:rPr lang="pt-BR" sz="1200" dirty="0"/>
              <a:t> in. </a:t>
            </a:r>
            <a:r>
              <a:rPr lang="pt-BR" sz="1200" b="1" dirty="0"/>
              <a:t>The </a:t>
            </a:r>
            <a:r>
              <a:rPr lang="pt-BR" sz="1200" b="1" dirty="0" err="1"/>
              <a:t>Journal</a:t>
            </a:r>
            <a:r>
              <a:rPr lang="pt-BR" sz="1200" b="1" dirty="0"/>
              <a:t> </a:t>
            </a:r>
            <a:r>
              <a:rPr lang="pt-BR" sz="1200" b="1" dirty="0" err="1"/>
              <a:t>of</a:t>
            </a:r>
            <a:r>
              <a:rPr lang="pt-BR" sz="1200" b="1" dirty="0"/>
              <a:t> </a:t>
            </a:r>
            <a:r>
              <a:rPr lang="pt-BR" sz="1200" b="1" dirty="0" err="1"/>
              <a:t>Transdisciplinary</a:t>
            </a:r>
            <a:r>
              <a:rPr lang="pt-BR" sz="1200" b="1" dirty="0"/>
              <a:t> Environmental </a:t>
            </a:r>
            <a:r>
              <a:rPr lang="pt-BR" sz="1200" b="1" dirty="0" err="1"/>
              <a:t>Studies</a:t>
            </a:r>
            <a:r>
              <a:rPr lang="pt-BR" sz="1200" dirty="0"/>
              <a:t>, v. 1, n. 1, p. 1–15, 2002.</a:t>
            </a:r>
          </a:p>
          <a:p>
            <a:r>
              <a:rPr lang="pt-BR" sz="1200" dirty="0"/>
              <a:t>CHOI, B.; PAK, A. </a:t>
            </a:r>
            <a:r>
              <a:rPr lang="pt-BR" sz="1200" dirty="0" err="1"/>
              <a:t>Multidisciplinary</a:t>
            </a:r>
            <a:r>
              <a:rPr lang="pt-BR" sz="1200" dirty="0"/>
              <a:t>, </a:t>
            </a:r>
            <a:r>
              <a:rPr lang="pt-BR" sz="1200" dirty="0" err="1"/>
              <a:t>interdisciplinary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transdisciplinarity</a:t>
            </a:r>
            <a:r>
              <a:rPr lang="pt-BR" sz="1200" dirty="0"/>
              <a:t> in </a:t>
            </a:r>
            <a:r>
              <a:rPr lang="pt-BR" sz="1200" dirty="0" err="1"/>
              <a:t>health</a:t>
            </a:r>
            <a:r>
              <a:rPr lang="pt-BR" sz="1200" dirty="0"/>
              <a:t> </a:t>
            </a:r>
            <a:r>
              <a:rPr lang="pt-BR" sz="1200" dirty="0" err="1"/>
              <a:t>research</a:t>
            </a:r>
            <a:r>
              <a:rPr lang="pt-BR" sz="1200" dirty="0"/>
              <a:t>, </a:t>
            </a:r>
            <a:r>
              <a:rPr lang="pt-BR" sz="1200" dirty="0" err="1"/>
              <a:t>services</a:t>
            </a:r>
            <a:r>
              <a:rPr lang="pt-BR" sz="1200" dirty="0"/>
              <a:t>, </a:t>
            </a:r>
            <a:r>
              <a:rPr lang="pt-BR" sz="1200" dirty="0" err="1"/>
              <a:t>education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policy</a:t>
            </a:r>
            <a:r>
              <a:rPr lang="pt-BR" sz="1200" dirty="0"/>
              <a:t>: 1. </a:t>
            </a:r>
            <a:r>
              <a:rPr lang="pt-BR" sz="1200" dirty="0" err="1"/>
              <a:t>Defintions</a:t>
            </a:r>
            <a:r>
              <a:rPr lang="pt-BR" sz="1200" dirty="0"/>
              <a:t>, </a:t>
            </a:r>
            <a:r>
              <a:rPr lang="pt-BR" sz="1200" dirty="0" err="1"/>
              <a:t>objectives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evidence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effectiveness</a:t>
            </a:r>
            <a:r>
              <a:rPr lang="pt-BR" sz="1200" dirty="0"/>
              <a:t>. </a:t>
            </a:r>
            <a:r>
              <a:rPr lang="pt-BR" sz="1200" b="1" dirty="0" err="1"/>
              <a:t>Clin</a:t>
            </a:r>
            <a:r>
              <a:rPr lang="pt-BR" sz="1200" b="1" dirty="0"/>
              <a:t> </a:t>
            </a:r>
            <a:r>
              <a:rPr lang="pt-BR" sz="1200" b="1" dirty="0" err="1"/>
              <a:t>Invest</a:t>
            </a:r>
            <a:r>
              <a:rPr lang="pt-BR" sz="1200" b="1" dirty="0"/>
              <a:t> </a:t>
            </a:r>
            <a:r>
              <a:rPr lang="pt-BR" sz="1200" b="1" dirty="0" err="1"/>
              <a:t>Med</a:t>
            </a:r>
            <a:r>
              <a:rPr lang="pt-BR" sz="1200" dirty="0"/>
              <a:t>, v. 29, n. 6, p. 351–364, 2006.</a:t>
            </a:r>
          </a:p>
          <a:p>
            <a:endParaRPr lang="pt-BR" sz="1200" dirty="0"/>
          </a:p>
          <a:p>
            <a:r>
              <a:rPr lang="pt-BR" sz="1200" dirty="0"/>
              <a:t>CALVERT, J. </a:t>
            </a:r>
            <a:r>
              <a:rPr lang="pt-BR" sz="1200" dirty="0" err="1"/>
              <a:t>What</a:t>
            </a:r>
            <a:r>
              <a:rPr lang="pt-BR" sz="1200" dirty="0"/>
              <a:t> ’ s </a:t>
            </a:r>
            <a:r>
              <a:rPr lang="pt-BR" sz="1200" dirty="0" err="1"/>
              <a:t>Special</a:t>
            </a:r>
            <a:r>
              <a:rPr lang="pt-BR" sz="1200" dirty="0"/>
              <a:t> </a:t>
            </a:r>
            <a:r>
              <a:rPr lang="pt-BR" sz="1200" dirty="0" err="1"/>
              <a:t>about</a:t>
            </a:r>
            <a:r>
              <a:rPr lang="pt-BR" sz="1200" dirty="0"/>
              <a:t> Basic </a:t>
            </a:r>
            <a:r>
              <a:rPr lang="pt-BR" sz="1200" dirty="0" err="1"/>
              <a:t>Research</a:t>
            </a:r>
            <a:r>
              <a:rPr lang="pt-BR" sz="1200" dirty="0"/>
              <a:t> ? </a:t>
            </a:r>
            <a:r>
              <a:rPr lang="pt-BR" sz="1200" b="1" dirty="0"/>
              <a:t>Science, Technology, &amp; </a:t>
            </a:r>
            <a:r>
              <a:rPr lang="pt-BR" sz="1200" b="1" dirty="0" err="1"/>
              <a:t>Human</a:t>
            </a:r>
            <a:r>
              <a:rPr lang="pt-BR" sz="1200" b="1" dirty="0"/>
              <a:t> </a:t>
            </a:r>
            <a:r>
              <a:rPr lang="pt-BR" sz="1200" b="1" dirty="0" err="1"/>
              <a:t>Values</a:t>
            </a:r>
            <a:r>
              <a:rPr lang="pt-BR" sz="1200" dirty="0"/>
              <a:t>, v. 31, n. 2, p. 199–220, 2006.</a:t>
            </a:r>
          </a:p>
          <a:p>
            <a:r>
              <a:rPr lang="pt-BR" sz="1200" dirty="0"/>
              <a:t>COIMBRA, J. DE Á. A. Considerações sobre a Interdisciplinaridade. In: PHILIPPI JR., A. et al. (Eds.). . </a:t>
            </a:r>
            <a:r>
              <a:rPr lang="pt-BR" sz="1200" b="1" dirty="0"/>
              <a:t>Interdisciplinaridade em </a:t>
            </a:r>
            <a:r>
              <a:rPr lang="pt-BR" sz="1200" b="1" dirty="0" err="1"/>
              <a:t>CIiências</a:t>
            </a:r>
            <a:r>
              <a:rPr lang="pt-BR" sz="1200" b="1" dirty="0"/>
              <a:t> Ambientais</a:t>
            </a:r>
            <a:r>
              <a:rPr lang="pt-BR" sz="1200" dirty="0"/>
              <a:t>. São Paulo: </a:t>
            </a:r>
            <a:r>
              <a:rPr lang="pt-BR" sz="1200" dirty="0" err="1"/>
              <a:t>Signus</a:t>
            </a:r>
            <a:r>
              <a:rPr lang="pt-BR" sz="1200" dirty="0"/>
              <a:t> Editora, 2000. p. 52–70. </a:t>
            </a:r>
          </a:p>
          <a:p>
            <a:r>
              <a:rPr lang="pt-BR" sz="1200" dirty="0"/>
              <a:t>DUARTE, K. </a:t>
            </a:r>
            <a:r>
              <a:rPr lang="pt-BR" sz="1200" b="1" dirty="0" err="1"/>
              <a:t>Assessing</a:t>
            </a:r>
            <a:r>
              <a:rPr lang="pt-BR" sz="1200" b="1" dirty="0"/>
              <a:t> </a:t>
            </a:r>
            <a:r>
              <a:rPr lang="pt-BR" sz="1200" b="1" dirty="0" err="1"/>
              <a:t>researcher</a:t>
            </a:r>
            <a:r>
              <a:rPr lang="pt-BR" sz="1200" b="1" dirty="0"/>
              <a:t> </a:t>
            </a:r>
            <a:r>
              <a:rPr lang="pt-BR" sz="1200" b="1" dirty="0" err="1"/>
              <a:t>quality</a:t>
            </a:r>
            <a:r>
              <a:rPr lang="pt-BR" sz="1200" b="1" dirty="0"/>
              <a:t> for </a:t>
            </a:r>
            <a:r>
              <a:rPr lang="pt-BR" sz="1200" b="1" dirty="0" err="1"/>
              <a:t>collaborative</a:t>
            </a:r>
            <a:r>
              <a:rPr lang="pt-BR" sz="1200" b="1" dirty="0"/>
              <a:t> </a:t>
            </a:r>
            <a:r>
              <a:rPr lang="pt-BR" sz="1200" b="1" dirty="0" err="1"/>
              <a:t>purposes</a:t>
            </a:r>
            <a:r>
              <a:rPr lang="pt-BR" sz="1200" dirty="0"/>
              <a:t>. Tese, PPGEGC UFSC, 2017.</a:t>
            </a:r>
          </a:p>
          <a:p>
            <a:r>
              <a:rPr lang="pt-BR" sz="1200" dirty="0"/>
              <a:t>GIBBONS, M. et al. </a:t>
            </a:r>
            <a:r>
              <a:rPr lang="pt-BR" sz="1200" b="1" dirty="0"/>
              <a:t>The new </a:t>
            </a:r>
            <a:r>
              <a:rPr lang="pt-BR" sz="1200" b="1" dirty="0" err="1"/>
              <a:t>peoduction</a:t>
            </a:r>
            <a:r>
              <a:rPr lang="pt-BR" sz="1200" b="1" dirty="0"/>
              <a:t> </a:t>
            </a:r>
            <a:r>
              <a:rPr lang="pt-BR" sz="1200" b="1" dirty="0" err="1"/>
              <a:t>of</a:t>
            </a:r>
            <a:r>
              <a:rPr lang="pt-BR" sz="1200" b="1" dirty="0"/>
              <a:t> </a:t>
            </a:r>
            <a:r>
              <a:rPr lang="pt-BR" sz="1200" b="1" dirty="0" err="1"/>
              <a:t>knowledge</a:t>
            </a:r>
            <a:r>
              <a:rPr lang="pt-BR" sz="1200" b="1" dirty="0"/>
              <a:t>. The dynamics os </a:t>
            </a:r>
            <a:r>
              <a:rPr lang="pt-BR" sz="1200" b="1" dirty="0" err="1"/>
              <a:t>science</a:t>
            </a:r>
            <a:r>
              <a:rPr lang="pt-BR" sz="1200" b="1" dirty="0"/>
              <a:t> </a:t>
            </a:r>
            <a:r>
              <a:rPr lang="pt-BR" sz="1200" b="1" dirty="0" err="1"/>
              <a:t>and</a:t>
            </a:r>
            <a:r>
              <a:rPr lang="pt-BR" sz="1200" b="1" dirty="0"/>
              <a:t> </a:t>
            </a:r>
            <a:r>
              <a:rPr lang="pt-BR" sz="1200" b="1" dirty="0" err="1"/>
              <a:t>research</a:t>
            </a:r>
            <a:r>
              <a:rPr lang="pt-BR" sz="1200" b="1" dirty="0"/>
              <a:t> in </a:t>
            </a:r>
            <a:r>
              <a:rPr lang="pt-BR" sz="1200" b="1" dirty="0" err="1"/>
              <a:t>contemporary</a:t>
            </a:r>
            <a:r>
              <a:rPr lang="pt-BR" sz="1200" b="1" dirty="0"/>
              <a:t> </a:t>
            </a:r>
            <a:r>
              <a:rPr lang="pt-BR" sz="1200" b="1" dirty="0" err="1"/>
              <a:t>societies</a:t>
            </a:r>
            <a:r>
              <a:rPr lang="pt-BR" sz="1200" b="1" dirty="0"/>
              <a:t>.</a:t>
            </a:r>
            <a:r>
              <a:rPr lang="pt-BR" sz="1200" dirty="0"/>
              <a:t> [</a:t>
            </a:r>
            <a:r>
              <a:rPr lang="pt-BR" sz="1200" dirty="0" err="1"/>
              <a:t>s.l</a:t>
            </a:r>
            <a:r>
              <a:rPr lang="pt-BR" sz="1200" dirty="0"/>
              <a:t>.] SAGE </a:t>
            </a:r>
            <a:r>
              <a:rPr lang="pt-BR" sz="1200" dirty="0" err="1"/>
              <a:t>Publications</a:t>
            </a:r>
            <a:r>
              <a:rPr lang="pt-BR" sz="1200" dirty="0"/>
              <a:t> </a:t>
            </a:r>
            <a:r>
              <a:rPr lang="pt-BR" sz="1200" dirty="0" err="1"/>
              <a:t>Ltd</a:t>
            </a:r>
            <a:r>
              <a:rPr lang="pt-BR" sz="1200" dirty="0"/>
              <a:t>, 1994. </a:t>
            </a:r>
          </a:p>
          <a:p>
            <a:r>
              <a:rPr lang="pt-BR" sz="1200" dirty="0"/>
              <a:t>JAPIASSU, H. </a:t>
            </a:r>
            <a:r>
              <a:rPr lang="pt-BR" sz="1200" b="1" dirty="0"/>
              <a:t>Interdisciplinaridade e a patologia do saber</a:t>
            </a:r>
            <a:r>
              <a:rPr lang="pt-BR" sz="1200" dirty="0"/>
              <a:t>. Rio de Janeiro: Imago Editora, 1976.</a:t>
            </a:r>
          </a:p>
        </p:txBody>
      </p:sp>
    </p:spTree>
    <p:extLst>
      <p:ext uri="{BB962C8B-B14F-4D97-AF65-F5344CB8AC3E}">
        <p14:creationId xmlns:p14="http://schemas.microsoft.com/office/powerpoint/2010/main" val="1071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789F79F-E749-4C03-9828-9886D0DFC22A}"/>
              </a:ext>
            </a:extLst>
          </p:cNvPr>
          <p:cNvSpPr txBox="1"/>
          <p:nvPr/>
        </p:nvSpPr>
        <p:spPr>
          <a:xfrm>
            <a:off x="287524" y="692696"/>
            <a:ext cx="85689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LONDON, M. Team processes for </a:t>
            </a:r>
            <a:r>
              <a:rPr lang="pt-BR" sz="1200" dirty="0" err="1"/>
              <a:t>adaptive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innovative</a:t>
            </a:r>
            <a:r>
              <a:rPr lang="pt-BR" sz="1200" dirty="0"/>
              <a:t> </a:t>
            </a:r>
            <a:r>
              <a:rPr lang="pt-BR" sz="1200" dirty="0" err="1"/>
              <a:t>outcomes</a:t>
            </a:r>
            <a:r>
              <a:rPr lang="pt-BR" sz="1200" dirty="0"/>
              <a:t>. </a:t>
            </a:r>
            <a:r>
              <a:rPr lang="pt-BR" sz="1200" b="1" dirty="0"/>
              <a:t>Team Performance Management: </a:t>
            </a:r>
            <a:r>
              <a:rPr lang="pt-BR" sz="1200" b="1" dirty="0" err="1"/>
              <a:t>An</a:t>
            </a:r>
            <a:r>
              <a:rPr lang="pt-BR" sz="1200" b="1" dirty="0"/>
              <a:t> </a:t>
            </a:r>
            <a:r>
              <a:rPr lang="pt-BR" sz="1200" b="1" dirty="0" err="1"/>
              <a:t>International</a:t>
            </a:r>
            <a:r>
              <a:rPr lang="pt-BR" sz="1200" b="1" dirty="0"/>
              <a:t> </a:t>
            </a:r>
            <a:r>
              <a:rPr lang="pt-BR" sz="1200" b="1" dirty="0" err="1"/>
              <a:t>Journal</a:t>
            </a:r>
            <a:r>
              <a:rPr lang="pt-BR" sz="1200" dirty="0"/>
              <a:t>, v. 20, n. 1/2, p. 19–38, 2014. </a:t>
            </a:r>
          </a:p>
          <a:p>
            <a:r>
              <a:rPr lang="pt-BR" sz="1200" dirty="0"/>
              <a:t>LOUVEL, S. </a:t>
            </a:r>
            <a:r>
              <a:rPr lang="pt-BR" sz="1200" dirty="0" err="1"/>
              <a:t>Going</a:t>
            </a:r>
            <a:r>
              <a:rPr lang="pt-BR" sz="1200" dirty="0"/>
              <a:t> </a:t>
            </a:r>
            <a:r>
              <a:rPr lang="pt-BR" sz="1200" dirty="0" err="1"/>
              <a:t>Interdisciplinary</a:t>
            </a:r>
            <a:r>
              <a:rPr lang="pt-BR" sz="1200" dirty="0"/>
              <a:t> in </a:t>
            </a:r>
            <a:r>
              <a:rPr lang="pt-BR" sz="1200" dirty="0" err="1"/>
              <a:t>French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US </a:t>
            </a:r>
            <a:r>
              <a:rPr lang="pt-BR" sz="1200" dirty="0" err="1"/>
              <a:t>Universities</a:t>
            </a:r>
            <a:r>
              <a:rPr lang="pt-BR" sz="1200" dirty="0"/>
              <a:t>: </a:t>
            </a:r>
            <a:r>
              <a:rPr lang="pt-BR" sz="1200" dirty="0" err="1"/>
              <a:t>Organizational</a:t>
            </a:r>
            <a:r>
              <a:rPr lang="pt-BR" sz="1200" dirty="0"/>
              <a:t> </a:t>
            </a:r>
            <a:r>
              <a:rPr lang="pt-BR" sz="1200" dirty="0" err="1"/>
              <a:t>Change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University</a:t>
            </a:r>
            <a:r>
              <a:rPr lang="pt-BR" sz="1200" dirty="0"/>
              <a:t> Policies. In: BERMAN, E. P.; PARADEISE, C. (Eds.). </a:t>
            </a:r>
            <a:r>
              <a:rPr lang="pt-BR" sz="1200" b="1" dirty="0"/>
              <a:t>The </a:t>
            </a:r>
            <a:r>
              <a:rPr lang="pt-BR" sz="1200" b="1" dirty="0" err="1"/>
              <a:t>University</a:t>
            </a:r>
            <a:r>
              <a:rPr lang="pt-BR" sz="1200" b="1" dirty="0"/>
              <a:t> </a:t>
            </a:r>
            <a:r>
              <a:rPr lang="pt-BR" sz="1200" b="1" dirty="0" err="1"/>
              <a:t>Under</a:t>
            </a:r>
            <a:r>
              <a:rPr lang="pt-BR" sz="1200" b="1" dirty="0"/>
              <a:t> </a:t>
            </a:r>
            <a:r>
              <a:rPr lang="pt-BR" sz="1200" b="1" dirty="0" err="1"/>
              <a:t>Pressure</a:t>
            </a:r>
            <a:r>
              <a:rPr lang="pt-BR" sz="1200" dirty="0"/>
              <a:t>. </a:t>
            </a:r>
            <a:r>
              <a:rPr lang="pt-BR" sz="1200" dirty="0" err="1"/>
              <a:t>Emerald</a:t>
            </a:r>
            <a:r>
              <a:rPr lang="pt-BR" sz="1200" dirty="0"/>
              <a:t> </a:t>
            </a:r>
            <a:r>
              <a:rPr lang="pt-BR" sz="1200" dirty="0" err="1"/>
              <a:t>Group</a:t>
            </a:r>
            <a:r>
              <a:rPr lang="pt-BR" sz="1200" dirty="0"/>
              <a:t> </a:t>
            </a:r>
            <a:r>
              <a:rPr lang="pt-BR" sz="1200" dirty="0" err="1"/>
              <a:t>Publishing</a:t>
            </a:r>
            <a:r>
              <a:rPr lang="pt-BR" sz="1200" dirty="0"/>
              <a:t> </a:t>
            </a:r>
            <a:r>
              <a:rPr lang="pt-BR" sz="1200" dirty="0" err="1"/>
              <a:t>Limited</a:t>
            </a:r>
            <a:r>
              <a:rPr lang="pt-BR" sz="1200" dirty="0"/>
              <a:t>, 2016. p. 329–359. </a:t>
            </a:r>
          </a:p>
          <a:p>
            <a:r>
              <a:rPr lang="pt-BR" sz="1200" dirty="0"/>
              <a:t>KLEIN, J. T. </a:t>
            </a:r>
            <a:r>
              <a:rPr lang="pt-BR" sz="1200" dirty="0" err="1"/>
              <a:t>Typologies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Interdisciplinarity</a:t>
            </a:r>
            <a:r>
              <a:rPr lang="pt-BR" sz="1200" dirty="0"/>
              <a:t>: The </a:t>
            </a:r>
            <a:r>
              <a:rPr lang="pt-BR" sz="1200" dirty="0" err="1"/>
              <a:t>Boundary</a:t>
            </a:r>
            <a:r>
              <a:rPr lang="pt-BR" sz="1200" dirty="0"/>
              <a:t> </a:t>
            </a:r>
            <a:r>
              <a:rPr lang="pt-BR" sz="1200" dirty="0" err="1"/>
              <a:t>Work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Definition</a:t>
            </a:r>
            <a:r>
              <a:rPr lang="pt-BR" sz="1200" dirty="0"/>
              <a:t>. In: FRODEMAN, R.; KLEIN, J. T.; PACHECO, R. C. S. (Eds.). </a:t>
            </a:r>
            <a:r>
              <a:rPr lang="pt-BR" sz="1200" b="1" dirty="0"/>
              <a:t>The Oxford Handbook </a:t>
            </a:r>
            <a:r>
              <a:rPr lang="pt-BR" sz="1200" b="1" dirty="0" err="1"/>
              <a:t>of</a:t>
            </a:r>
            <a:r>
              <a:rPr lang="pt-BR" sz="1200" b="1" dirty="0"/>
              <a:t> </a:t>
            </a:r>
            <a:r>
              <a:rPr lang="pt-BR" sz="1200" b="1" dirty="0" err="1"/>
              <a:t>Interdisciplinarity</a:t>
            </a:r>
            <a:r>
              <a:rPr lang="pt-BR" sz="1200" dirty="0"/>
              <a:t>. 2017. p. 21–34. </a:t>
            </a:r>
          </a:p>
          <a:p>
            <a:r>
              <a:rPr lang="pt-BR" sz="1200" dirty="0"/>
              <a:t>KLEIN, J. T.; FALK-KRZESINSKI, H. J. </a:t>
            </a:r>
            <a:r>
              <a:rPr lang="pt-BR" sz="1200" dirty="0" err="1"/>
              <a:t>Interdisciplinary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collaborative</a:t>
            </a:r>
            <a:r>
              <a:rPr lang="pt-BR" sz="1200" dirty="0"/>
              <a:t> </a:t>
            </a:r>
            <a:r>
              <a:rPr lang="pt-BR" sz="1200" dirty="0" err="1"/>
              <a:t>work</a:t>
            </a:r>
            <a:r>
              <a:rPr lang="pt-BR" sz="1200" dirty="0"/>
              <a:t>: </a:t>
            </a:r>
            <a:r>
              <a:rPr lang="pt-BR" sz="1200" dirty="0" err="1"/>
              <a:t>Framing</a:t>
            </a:r>
            <a:r>
              <a:rPr lang="pt-BR" sz="1200" dirty="0"/>
              <a:t> </a:t>
            </a:r>
            <a:r>
              <a:rPr lang="pt-BR" sz="1200" dirty="0" err="1"/>
              <a:t>promotion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tenure</a:t>
            </a:r>
            <a:r>
              <a:rPr lang="pt-BR" sz="1200" dirty="0"/>
              <a:t> </a:t>
            </a:r>
            <a:r>
              <a:rPr lang="pt-BR" sz="1200" dirty="0" err="1"/>
              <a:t>practices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policies. </a:t>
            </a:r>
            <a:r>
              <a:rPr lang="pt-BR" sz="1200" b="1" dirty="0" err="1"/>
              <a:t>Research</a:t>
            </a:r>
            <a:r>
              <a:rPr lang="pt-BR" sz="1200" b="1" dirty="0"/>
              <a:t> </a:t>
            </a:r>
            <a:r>
              <a:rPr lang="pt-BR" sz="1200" b="1" dirty="0" err="1"/>
              <a:t>Policy</a:t>
            </a:r>
            <a:r>
              <a:rPr lang="pt-BR" sz="1200" dirty="0"/>
              <a:t>, v. 46, n. 6, p. 1055–1061, 2017.</a:t>
            </a:r>
          </a:p>
          <a:p>
            <a:r>
              <a:rPr lang="pt-BR" sz="1200" dirty="0"/>
              <a:t>MAJCHRZAK, A.; MORE, P. H. B.; FARAJ, S. </a:t>
            </a:r>
            <a:r>
              <a:rPr lang="pt-BR" sz="1200" dirty="0" err="1"/>
              <a:t>Transcending</a:t>
            </a:r>
            <a:r>
              <a:rPr lang="pt-BR" sz="1200" dirty="0"/>
              <a:t> </a:t>
            </a:r>
            <a:r>
              <a:rPr lang="pt-BR" sz="1200" dirty="0" err="1"/>
              <a:t>Knowledge</a:t>
            </a:r>
            <a:r>
              <a:rPr lang="pt-BR" sz="1200" dirty="0"/>
              <a:t> </a:t>
            </a:r>
            <a:r>
              <a:rPr lang="pt-BR" sz="1200" dirty="0" err="1"/>
              <a:t>Differences</a:t>
            </a:r>
            <a:r>
              <a:rPr lang="pt-BR" sz="1200" dirty="0"/>
              <a:t> in Cross-</a:t>
            </a:r>
            <a:r>
              <a:rPr lang="pt-BR" sz="1200" dirty="0" err="1"/>
              <a:t>Functional</a:t>
            </a:r>
            <a:r>
              <a:rPr lang="pt-BR" sz="1200" dirty="0"/>
              <a:t> </a:t>
            </a:r>
            <a:r>
              <a:rPr lang="pt-BR" sz="1200" dirty="0" err="1"/>
              <a:t>Teams</a:t>
            </a:r>
            <a:r>
              <a:rPr lang="pt-BR" sz="1200" dirty="0"/>
              <a:t>. </a:t>
            </a:r>
            <a:r>
              <a:rPr lang="pt-BR" sz="1200" b="1" dirty="0" err="1"/>
              <a:t>Organization</a:t>
            </a:r>
            <a:r>
              <a:rPr lang="pt-BR" sz="1200" b="1" dirty="0"/>
              <a:t> Science</a:t>
            </a:r>
            <a:r>
              <a:rPr lang="pt-BR" sz="1200" dirty="0"/>
              <a:t>, v. 23, n. 4, p. 951–970, 2012. </a:t>
            </a:r>
          </a:p>
          <a:p>
            <a:r>
              <a:rPr lang="pt-BR" sz="1200" dirty="0"/>
              <a:t>MATEO, J. R. S. C.; DE NAVAMUEL, E. D. R.; VILLA, M. A. G. Are </a:t>
            </a:r>
            <a:r>
              <a:rPr lang="pt-BR" sz="1200" dirty="0" err="1"/>
              <a:t>project</a:t>
            </a:r>
            <a:r>
              <a:rPr lang="pt-BR" sz="1200" dirty="0"/>
              <a:t> managers </a:t>
            </a:r>
            <a:r>
              <a:rPr lang="pt-BR" sz="1200" dirty="0" err="1"/>
              <a:t>ready</a:t>
            </a:r>
            <a:r>
              <a:rPr lang="pt-BR" sz="1200" dirty="0"/>
              <a:t> for </a:t>
            </a:r>
            <a:r>
              <a:rPr lang="pt-BR" sz="1200" dirty="0" err="1"/>
              <a:t>the</a:t>
            </a:r>
            <a:r>
              <a:rPr lang="pt-BR" sz="1200" dirty="0"/>
              <a:t> 21th </a:t>
            </a:r>
            <a:r>
              <a:rPr lang="pt-BR" sz="1200" dirty="0" err="1"/>
              <a:t>challenges</a:t>
            </a:r>
            <a:r>
              <a:rPr lang="pt-BR" sz="1200" dirty="0"/>
              <a:t>? A review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structuring</a:t>
            </a:r>
            <a:r>
              <a:rPr lang="pt-BR" sz="1200" dirty="0"/>
              <a:t> </a:t>
            </a:r>
            <a:r>
              <a:rPr lang="pt-BR" sz="1200" dirty="0" err="1"/>
              <a:t>methods</a:t>
            </a:r>
            <a:r>
              <a:rPr lang="pt-BR" sz="1200" dirty="0"/>
              <a:t> for </a:t>
            </a:r>
            <a:r>
              <a:rPr lang="pt-BR" sz="1200" dirty="0" err="1"/>
              <a:t>decision</a:t>
            </a:r>
            <a:r>
              <a:rPr lang="pt-BR" sz="1200" dirty="0"/>
              <a:t> </a:t>
            </a:r>
            <a:r>
              <a:rPr lang="pt-BR" sz="1200" dirty="0" err="1"/>
              <a:t>support</a:t>
            </a:r>
            <a:r>
              <a:rPr lang="pt-BR" sz="1200" dirty="0"/>
              <a:t>. </a:t>
            </a:r>
            <a:r>
              <a:rPr lang="pt-BR" sz="1200" b="1" dirty="0" err="1"/>
              <a:t>International</a:t>
            </a:r>
            <a:r>
              <a:rPr lang="pt-BR" sz="1200" b="1" dirty="0"/>
              <a:t> </a:t>
            </a:r>
            <a:r>
              <a:rPr lang="pt-BR" sz="1200" b="1" dirty="0" err="1"/>
              <a:t>Journal</a:t>
            </a:r>
            <a:r>
              <a:rPr lang="pt-BR" sz="1200" b="1" dirty="0"/>
              <a:t> </a:t>
            </a:r>
            <a:r>
              <a:rPr lang="pt-BR" sz="1200" b="1" dirty="0" err="1"/>
              <a:t>of</a:t>
            </a:r>
            <a:r>
              <a:rPr lang="pt-BR" sz="1200" b="1" dirty="0"/>
              <a:t> </a:t>
            </a:r>
            <a:r>
              <a:rPr lang="pt-BR" sz="1200" b="1" dirty="0" err="1"/>
              <a:t>Information</a:t>
            </a:r>
            <a:r>
              <a:rPr lang="pt-BR" sz="1200" b="1" dirty="0"/>
              <a:t> Systems </a:t>
            </a:r>
            <a:r>
              <a:rPr lang="pt-BR" sz="1200" b="1" dirty="0" err="1"/>
              <a:t>and</a:t>
            </a:r>
            <a:r>
              <a:rPr lang="pt-BR" sz="1200" b="1" dirty="0"/>
              <a:t> Project Management</a:t>
            </a:r>
            <a:r>
              <a:rPr lang="pt-BR" sz="1200" dirty="0"/>
              <a:t>, v. 5, n. 2, p. 43–56, 2017. </a:t>
            </a:r>
          </a:p>
          <a:p>
            <a:r>
              <a:rPr lang="pt-BR" sz="1200" dirty="0"/>
              <a:t>LYALL, C.; MEAGHER, L.; BRUCE, A. A rose </a:t>
            </a:r>
            <a:r>
              <a:rPr lang="pt-BR" sz="1200" dirty="0" err="1"/>
              <a:t>by</a:t>
            </a:r>
            <a:r>
              <a:rPr lang="pt-BR" sz="1200" dirty="0"/>
              <a:t> </a:t>
            </a:r>
            <a:r>
              <a:rPr lang="pt-BR" sz="1200" dirty="0" err="1"/>
              <a:t>any</a:t>
            </a:r>
            <a:r>
              <a:rPr lang="pt-BR" sz="1200" dirty="0"/>
              <a:t> </a:t>
            </a:r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name</a:t>
            </a:r>
            <a:r>
              <a:rPr lang="pt-BR" sz="1200" dirty="0"/>
              <a:t>? </a:t>
            </a:r>
            <a:r>
              <a:rPr lang="pt-BR" sz="1200" dirty="0" err="1"/>
              <a:t>Transdisciplinarity</a:t>
            </a:r>
            <a:r>
              <a:rPr lang="pt-BR" sz="1200" dirty="0"/>
              <a:t> in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context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UK </a:t>
            </a:r>
            <a:r>
              <a:rPr lang="pt-BR" sz="1200" dirty="0" err="1"/>
              <a:t>research</a:t>
            </a:r>
            <a:r>
              <a:rPr lang="pt-BR" sz="1200" dirty="0"/>
              <a:t> </a:t>
            </a:r>
            <a:r>
              <a:rPr lang="pt-BR" sz="1200" dirty="0" err="1"/>
              <a:t>policy</a:t>
            </a:r>
            <a:r>
              <a:rPr lang="pt-BR" sz="1200" dirty="0"/>
              <a:t>. </a:t>
            </a:r>
            <a:r>
              <a:rPr lang="pt-BR" sz="1200" b="1" dirty="0"/>
              <a:t>Futures</a:t>
            </a:r>
            <a:r>
              <a:rPr lang="pt-BR" sz="1200" dirty="0"/>
              <a:t>, v. 65, p. 150–162, 2015.</a:t>
            </a:r>
          </a:p>
          <a:p>
            <a:r>
              <a:rPr lang="pt-BR" sz="1200" dirty="0"/>
              <a:t> MINAYO, M. C. DE S. </a:t>
            </a:r>
            <a:r>
              <a:rPr lang="pt-BR" sz="1200" dirty="0" err="1"/>
              <a:t>Disciplinaridade</a:t>
            </a:r>
            <a:r>
              <a:rPr lang="pt-BR" sz="1200" dirty="0"/>
              <a:t>, interdisciplinaridade e complexidade. </a:t>
            </a:r>
            <a:r>
              <a:rPr lang="pt-BR" sz="1200" dirty="0" err="1"/>
              <a:t>Disciplinarity</a:t>
            </a:r>
            <a:r>
              <a:rPr lang="pt-BR" sz="1200" dirty="0"/>
              <a:t>, </a:t>
            </a:r>
            <a:r>
              <a:rPr lang="pt-BR" sz="1200" dirty="0" err="1"/>
              <a:t>interdisciplinarity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complexity</a:t>
            </a:r>
            <a:r>
              <a:rPr lang="pt-BR" sz="1200" dirty="0"/>
              <a:t>. </a:t>
            </a:r>
            <a:r>
              <a:rPr lang="pt-BR" sz="1200" b="1" dirty="0" err="1"/>
              <a:t>Emancipaçãoo</a:t>
            </a:r>
            <a:r>
              <a:rPr lang="pt-BR" sz="1200" dirty="0"/>
              <a:t>, v. 10, n. 2, p. 435–442, 2010. </a:t>
            </a:r>
          </a:p>
          <a:p>
            <a:r>
              <a:rPr lang="pt-BR" sz="1200" dirty="0"/>
              <a:t>PIAGET, J. La </a:t>
            </a:r>
            <a:r>
              <a:rPr lang="pt-BR" sz="1200" dirty="0" err="1"/>
              <a:t>epistemología</a:t>
            </a:r>
            <a:r>
              <a:rPr lang="pt-BR" sz="1200" dirty="0"/>
              <a:t> de </a:t>
            </a:r>
            <a:r>
              <a:rPr lang="pt-BR" sz="1200" dirty="0" err="1"/>
              <a:t>las</a:t>
            </a:r>
            <a:r>
              <a:rPr lang="pt-BR" sz="1200" dirty="0"/>
              <a:t> relaciones </a:t>
            </a:r>
            <a:r>
              <a:rPr lang="pt-BR" sz="1200" dirty="0" err="1"/>
              <a:t>interdisciplinarias</a:t>
            </a:r>
            <a:r>
              <a:rPr lang="pt-BR" sz="1200" dirty="0"/>
              <a:t>. p. 153–171, 1979.</a:t>
            </a:r>
          </a:p>
          <a:p>
            <a:r>
              <a:rPr lang="pt-BR" sz="1200" dirty="0"/>
              <a:t>NEVES, E. O. </a:t>
            </a:r>
            <a:r>
              <a:rPr lang="pt-BR" sz="1200" b="1" dirty="0"/>
              <a:t>Articulação entre os construtos aprendizagem organizacional, capacidade absortiva e inovação em organizações intensivas em </a:t>
            </a:r>
            <a:r>
              <a:rPr lang="pt-BR" sz="1200" b="1" dirty="0" err="1"/>
              <a:t>conheciemento</a:t>
            </a:r>
            <a:r>
              <a:rPr lang="pt-BR" sz="1200" b="1" dirty="0"/>
              <a:t>.</a:t>
            </a:r>
            <a:r>
              <a:rPr lang="pt-BR" sz="1200" dirty="0"/>
              <a:t> Tese, PPGEGC, UFSC, 2017.</a:t>
            </a:r>
          </a:p>
          <a:p>
            <a:r>
              <a:rPr lang="pt-BR" sz="1200" dirty="0" smtClean="0"/>
              <a:t>RIBEIRO </a:t>
            </a:r>
            <a:r>
              <a:rPr lang="pt-BR" sz="1200" dirty="0"/>
              <a:t>JUNIOR, D. I. </a:t>
            </a:r>
            <a:r>
              <a:rPr lang="pt-BR" sz="1200" b="1" dirty="0"/>
              <a:t>Modelo de sistema baseado em conhecimento para apoiar processos de tomada de decisão em ciência e tecnologia</a:t>
            </a:r>
            <a:r>
              <a:rPr lang="pt-BR" sz="1200" dirty="0"/>
              <a:t>. Tese. PPGEGC, UFSC, 2011.</a:t>
            </a:r>
          </a:p>
          <a:p>
            <a:r>
              <a:rPr lang="pt-BR" sz="1200" dirty="0"/>
              <a:t>SÁNCHEZ, T. W. S.; PAULA, M. C. DE S. Desafios institucionais para o setor de ciência e tecnologia : o sistema nacional de ciência e inovação. </a:t>
            </a:r>
            <a:r>
              <a:rPr lang="pt-BR" sz="1200" b="1" dirty="0" err="1"/>
              <a:t>Parceirias</a:t>
            </a:r>
            <a:r>
              <a:rPr lang="pt-BR" sz="1200" b="1" dirty="0"/>
              <a:t> Estratégicas</a:t>
            </a:r>
            <a:r>
              <a:rPr lang="pt-BR" sz="1200" dirty="0"/>
              <a:t>, v. 3, n. 13, p. 42–63, 2010. </a:t>
            </a:r>
          </a:p>
          <a:p>
            <a:r>
              <a:rPr lang="pt-BR" sz="1200" dirty="0"/>
              <a:t>SANTOMÉ, J. T. </a:t>
            </a:r>
            <a:r>
              <a:rPr lang="pt-BR" sz="1200" b="1" dirty="0"/>
              <a:t>Globalização e interdisciplinaridade, o currículo integrado</a:t>
            </a:r>
            <a:r>
              <a:rPr lang="pt-BR" sz="1200" dirty="0"/>
              <a:t>. Porto </a:t>
            </a:r>
            <a:r>
              <a:rPr lang="pt-BR" sz="1200" dirty="0" err="1"/>
              <a:t>Algre</a:t>
            </a:r>
            <a:r>
              <a:rPr lang="pt-BR" sz="1200" dirty="0"/>
              <a:t>: Editora Artes Médicas Sul, 1998.</a:t>
            </a:r>
          </a:p>
          <a:p>
            <a:r>
              <a:rPr lang="pt-BR" sz="1200" dirty="0"/>
              <a:t>SORDI, V. F. </a:t>
            </a:r>
            <a:r>
              <a:rPr lang="pt-BR" sz="1200" b="1" dirty="0"/>
              <a:t>Teoria substantiva dos fatores influentes na gestão de um programa </a:t>
            </a:r>
            <a:r>
              <a:rPr lang="pt-BR" sz="1200" b="1" dirty="0" err="1"/>
              <a:t>programa</a:t>
            </a:r>
            <a:r>
              <a:rPr lang="pt-BR" sz="1200" b="1" dirty="0"/>
              <a:t> de pós-graduação</a:t>
            </a:r>
            <a:r>
              <a:rPr lang="pt-BR" sz="1200" dirty="0"/>
              <a:t>. Tese. PPGEGC, UFSC, 2018.</a:t>
            </a:r>
          </a:p>
          <a:p>
            <a:r>
              <a:rPr lang="pt-BR" sz="1200" dirty="0"/>
              <a:t>VAN KNIPPENBERG, D.; SCHIPPERS, M. C. </a:t>
            </a:r>
            <a:r>
              <a:rPr lang="pt-BR" sz="1200" dirty="0" err="1"/>
              <a:t>Work</a:t>
            </a:r>
            <a:r>
              <a:rPr lang="pt-BR" sz="1200" dirty="0"/>
              <a:t> </a:t>
            </a:r>
            <a:r>
              <a:rPr lang="pt-BR" sz="1200" dirty="0" err="1"/>
              <a:t>Group</a:t>
            </a:r>
            <a:r>
              <a:rPr lang="pt-BR" sz="1200" dirty="0"/>
              <a:t> </a:t>
            </a:r>
            <a:r>
              <a:rPr lang="pt-BR" sz="1200" dirty="0" err="1"/>
              <a:t>Diversity</a:t>
            </a:r>
            <a:r>
              <a:rPr lang="pt-BR" sz="1200" dirty="0"/>
              <a:t>. </a:t>
            </a:r>
            <a:r>
              <a:rPr lang="pt-BR" sz="1200" b="1" dirty="0" err="1"/>
              <a:t>Annual</a:t>
            </a:r>
            <a:r>
              <a:rPr lang="pt-BR" sz="1200" b="1" dirty="0"/>
              <a:t> Review </a:t>
            </a:r>
            <a:r>
              <a:rPr lang="pt-BR" sz="1200" b="1" dirty="0" err="1"/>
              <a:t>of</a:t>
            </a:r>
            <a:r>
              <a:rPr lang="pt-BR" sz="1200" b="1" dirty="0"/>
              <a:t> </a:t>
            </a:r>
            <a:r>
              <a:rPr lang="pt-BR" sz="1200" b="1" dirty="0" err="1"/>
              <a:t>Psychology</a:t>
            </a:r>
            <a:r>
              <a:rPr lang="pt-BR" sz="1200" dirty="0"/>
              <a:t>, v. 58, n. 1, p. 515–541, 2007</a:t>
            </a:r>
          </a:p>
        </p:txBody>
      </p:sp>
    </p:spTree>
    <p:extLst>
      <p:ext uri="{BB962C8B-B14F-4D97-AF65-F5344CB8AC3E}">
        <p14:creationId xmlns:p14="http://schemas.microsoft.com/office/powerpoint/2010/main" val="32712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988840"/>
            <a:ext cx="6121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2400" dirty="0" smtClean="0"/>
              <a:t>Deus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 smtClean="0"/>
              <a:t>Amigos do EGC, especialmente:  Viviane, Angélica, Dorzeli e Kedma.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 smtClean="0"/>
              <a:t>Meu esposo, Bruno Oliveira.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/>
              <a:t>O</a:t>
            </a:r>
            <a:r>
              <a:rPr lang="pt-BR" sz="2400" dirty="0" smtClean="0"/>
              <a:t>rientadores e co-orientadores.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 smtClean="0"/>
              <a:t>A amiga Zeone.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 smtClean="0"/>
              <a:t>Família</a:t>
            </a:r>
            <a:endParaRPr lang="pt-B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275856" y="100965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Agradecimentos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360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4924" y="692696"/>
            <a:ext cx="9109075" cy="57606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500" dirty="0"/>
              <a:t>2. Questão de Pesquisa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66360" y="1268760"/>
            <a:ext cx="763284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Qual a </a:t>
            </a:r>
            <a:r>
              <a:rPr lang="pt-BR" sz="2400" dirty="0"/>
              <a:t>relação entre os perfis multi/interdisciplinares dos </a:t>
            </a:r>
            <a:r>
              <a:rPr lang="pt-BR" sz="2400" dirty="0" smtClean="0"/>
              <a:t>Programas de Pós-graduação </a:t>
            </a:r>
            <a:r>
              <a:rPr lang="pt-BR" sz="2400" dirty="0"/>
              <a:t>de um SNCTI e os resultados de suas produções tecnológicas? </a:t>
            </a:r>
            <a:endParaRPr lang="pt-BR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730DBDD-0740-4127-9EC7-244AB17ABE15}"/>
              </a:ext>
            </a:extLst>
          </p:cNvPr>
          <p:cNvSpPr txBox="1">
            <a:spLocks/>
          </p:cNvSpPr>
          <p:nvPr/>
        </p:nvSpPr>
        <p:spPr>
          <a:xfrm>
            <a:off x="15626" y="3429000"/>
            <a:ext cx="9134318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2800" dirty="0" smtClean="0"/>
              <a:t>3. Hipótese</a:t>
            </a:r>
            <a:endParaRPr lang="pt-BR" sz="2800" dirty="0"/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xmlns="" id="{F79B2837-6733-4D1D-82C4-C58639457072}"/>
              </a:ext>
            </a:extLst>
          </p:cNvPr>
          <p:cNvSpPr/>
          <p:nvPr/>
        </p:nvSpPr>
        <p:spPr>
          <a:xfrm>
            <a:off x="682748" y="4293096"/>
            <a:ext cx="7813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Programas com perfil multi/interdisciplinares possuem maior produção tecnológica que programas com perfil disciplinares. </a:t>
            </a:r>
          </a:p>
        </p:txBody>
      </p:sp>
    </p:spTree>
    <p:extLst>
      <p:ext uri="{BB962C8B-B14F-4D97-AF65-F5344CB8AC3E}">
        <p14:creationId xmlns:p14="http://schemas.microsoft.com/office/powerpoint/2010/main" val="42208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/>
        </p:nvSpPr>
        <p:spPr>
          <a:xfrm>
            <a:off x="1049980" y="1139741"/>
            <a:ext cx="7800289" cy="1000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Oval 102"/>
          <p:cNvSpPr>
            <a:spLocks noChangeAspect="1"/>
          </p:cNvSpPr>
          <p:nvPr/>
        </p:nvSpPr>
        <p:spPr>
          <a:xfrm rot="3148744">
            <a:off x="507903" y="842242"/>
            <a:ext cx="922963" cy="14757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2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Geral</a:t>
            </a:r>
          </a:p>
        </p:txBody>
      </p:sp>
      <p:sp>
        <p:nvSpPr>
          <p:cNvPr id="27" name="AutoShape 2" descr="Resultado de imagem para al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397626"/>
            <a:ext cx="8229600" cy="833438"/>
          </a:xfrm>
        </p:spPr>
        <p:txBody>
          <a:bodyPr/>
          <a:lstStyle/>
          <a:p>
            <a:pPr algn="l"/>
            <a:r>
              <a:rPr lang="pt-BR" sz="2500" b="0" dirty="0"/>
              <a:t>4. Objetivos</a:t>
            </a:r>
          </a:p>
        </p:txBody>
      </p:sp>
      <p:sp>
        <p:nvSpPr>
          <p:cNvPr id="7" name="6 Flecha curvada hacia abajo"/>
          <p:cNvSpPr/>
          <p:nvPr/>
        </p:nvSpPr>
        <p:spPr>
          <a:xfrm rot="4928569">
            <a:off x="-113490" y="3347671"/>
            <a:ext cx="4047982" cy="1663777"/>
          </a:xfrm>
          <a:prstGeom prst="curvedDownArrow">
            <a:avLst>
              <a:gd name="adj1" fmla="val 1669"/>
              <a:gd name="adj2" fmla="val 1669"/>
              <a:gd name="adj3" fmla="val 23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546868" y="2353538"/>
            <a:ext cx="977586" cy="90544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1</a:t>
            </a:r>
          </a:p>
        </p:txBody>
      </p:sp>
      <p:sp>
        <p:nvSpPr>
          <p:cNvPr id="31" name="30 Elipse"/>
          <p:cNvSpPr/>
          <p:nvPr/>
        </p:nvSpPr>
        <p:spPr>
          <a:xfrm>
            <a:off x="2226643" y="3698846"/>
            <a:ext cx="977586" cy="90544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2</a:t>
            </a:r>
          </a:p>
        </p:txBody>
      </p:sp>
      <p:sp>
        <p:nvSpPr>
          <p:cNvPr id="34" name="33 Elipse"/>
          <p:cNvSpPr/>
          <p:nvPr/>
        </p:nvSpPr>
        <p:spPr>
          <a:xfrm>
            <a:off x="1897889" y="4964451"/>
            <a:ext cx="977586" cy="90544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/>
              <a:t>3</a:t>
            </a:r>
            <a:endParaRPr lang="pt-BR" sz="4400" dirty="0" smtClean="0"/>
          </a:p>
        </p:txBody>
      </p:sp>
      <p:sp>
        <p:nvSpPr>
          <p:cNvPr id="21" name="20 Rectángulo"/>
          <p:cNvSpPr/>
          <p:nvPr/>
        </p:nvSpPr>
        <p:spPr>
          <a:xfrm>
            <a:off x="1546868" y="1280053"/>
            <a:ext cx="72305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Analisar a relação entre perfis </a:t>
            </a:r>
            <a:r>
              <a:rPr lang="pt-BR" sz="1600" dirty="0" err="1"/>
              <a:t>multi</a:t>
            </a:r>
            <a:r>
              <a:rPr lang="pt-BR" sz="1600" dirty="0"/>
              <a:t>/interdisciplinares dos programas de pós-graduação do SNCTI e os seus produtos </a:t>
            </a:r>
            <a:r>
              <a:rPr lang="pt-BR" sz="1600" dirty="0" smtClean="0"/>
              <a:t>tecnológicos</a:t>
            </a:r>
            <a:r>
              <a:rPr lang="pt-BR" sz="1700" dirty="0" smtClean="0"/>
              <a:t>. </a:t>
            </a:r>
            <a:endParaRPr lang="pt-BR" sz="1700" dirty="0"/>
          </a:p>
        </p:txBody>
      </p:sp>
      <p:sp>
        <p:nvSpPr>
          <p:cNvPr id="22" name="21 Rectángulo"/>
          <p:cNvSpPr/>
          <p:nvPr/>
        </p:nvSpPr>
        <p:spPr>
          <a:xfrm>
            <a:off x="2843355" y="2380686"/>
            <a:ext cx="5142365" cy="961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Definir variáveis e atributos que permitam verificar perfis </a:t>
            </a:r>
            <a:r>
              <a:rPr lang="pt-BR" dirty="0" err="1"/>
              <a:t>multi</a:t>
            </a:r>
            <a:r>
              <a:rPr lang="pt-BR" dirty="0"/>
              <a:t>/interdisciplinares dos </a:t>
            </a:r>
            <a:r>
              <a:rPr lang="pt-BR" dirty="0" smtClean="0"/>
              <a:t>PPG</a:t>
            </a:r>
            <a:endParaRPr lang="pt-BR" dirty="0"/>
          </a:p>
        </p:txBody>
      </p:sp>
      <p:sp>
        <p:nvSpPr>
          <p:cNvPr id="37" name="36 Rectángulo"/>
          <p:cNvSpPr/>
          <p:nvPr/>
        </p:nvSpPr>
        <p:spPr>
          <a:xfrm>
            <a:off x="3132221" y="5085184"/>
            <a:ext cx="5646040" cy="961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dirty="0"/>
              <a:t>Explorar a relação entre os perfis </a:t>
            </a:r>
            <a:r>
              <a:rPr lang="pt-BR" dirty="0" err="1"/>
              <a:t>multi</a:t>
            </a:r>
            <a:r>
              <a:rPr lang="pt-BR" dirty="0"/>
              <a:t>/interdisciplinares dos PPG e respectivos produtos tecnológicos a partir das bases de dados do SNCTI brasileiro. </a:t>
            </a:r>
          </a:p>
        </p:txBody>
      </p:sp>
      <p:grpSp>
        <p:nvGrpSpPr>
          <p:cNvPr id="38" name="37 Grupo"/>
          <p:cNvGrpSpPr/>
          <p:nvPr/>
        </p:nvGrpSpPr>
        <p:grpSpPr>
          <a:xfrm rot="20760749">
            <a:off x="329611" y="3359253"/>
            <a:ext cx="1740673" cy="1602050"/>
            <a:chOff x="300440" y="3719831"/>
            <a:chExt cx="1419152" cy="1219539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3719831"/>
              <a:ext cx="1322799" cy="1059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CaixaDeTexto 27"/>
            <p:cNvSpPr txBox="1"/>
            <p:nvPr/>
          </p:nvSpPr>
          <p:spPr>
            <a:xfrm rot="20435611">
              <a:off x="300440" y="4600816"/>
              <a:ext cx="1419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Específicos </a:t>
              </a:r>
            </a:p>
          </p:txBody>
        </p:sp>
      </p:grpSp>
      <p:sp>
        <p:nvSpPr>
          <p:cNvPr id="41" name="40 Rectángulo"/>
          <p:cNvSpPr/>
          <p:nvPr/>
        </p:nvSpPr>
        <p:spPr>
          <a:xfrm>
            <a:off x="3635896" y="3688609"/>
            <a:ext cx="5142365" cy="961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Definir variáveis e atributos que permitam verificar produtos de natureza </a:t>
            </a:r>
            <a:r>
              <a:rPr lang="pt-BR" dirty="0" smtClean="0"/>
              <a:t>tecnológica dos PPG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0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 animBg="1"/>
      <p:bldP spid="19" grpId="0" animBg="1"/>
      <p:bldP spid="31" grpId="0" animBg="1"/>
      <p:bldP spid="34" grpId="0" animBg="1"/>
      <p:bldP spid="21" grpId="0"/>
      <p:bldP spid="22" grpId="0" animBg="1"/>
      <p:bldP spid="37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9219 Rectángulo"/>
          <p:cNvSpPr/>
          <p:nvPr/>
        </p:nvSpPr>
        <p:spPr>
          <a:xfrm>
            <a:off x="5191129" y="1733986"/>
            <a:ext cx="3773359" cy="2199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6 Elipse"/>
          <p:cNvSpPr/>
          <p:nvPr/>
        </p:nvSpPr>
        <p:spPr>
          <a:xfrm>
            <a:off x="899592" y="1898343"/>
            <a:ext cx="2232248" cy="18186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xmlns="" id="{454A616E-7D0D-446D-BCAB-768B56448B30}"/>
              </a:ext>
            </a:extLst>
          </p:cNvPr>
          <p:cNvSpPr txBox="1">
            <a:spLocks/>
          </p:cNvSpPr>
          <p:nvPr/>
        </p:nvSpPr>
        <p:spPr>
          <a:xfrm>
            <a:off x="8722" y="620688"/>
            <a:ext cx="8229600" cy="5199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3200" dirty="0"/>
              <a:t>5. Justificativa </a:t>
            </a:r>
          </a:p>
        </p:txBody>
      </p:sp>
      <p:sp>
        <p:nvSpPr>
          <p:cNvPr id="3" name="AutoShape 2" descr="Resultado de imagem para desenho de universidad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5" descr="Resultado de imagem para desenho de universidad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5 Rectángulo"/>
          <p:cNvSpPr/>
          <p:nvPr/>
        </p:nvSpPr>
        <p:spPr>
          <a:xfrm>
            <a:off x="1403648" y="2132856"/>
            <a:ext cx="1213561" cy="3410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Ambiente acadêmico</a:t>
            </a:r>
            <a:endParaRPr lang="pt-BR" sz="12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378"/>
            <a:ext cx="1525020" cy="9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Elipse"/>
          <p:cNvSpPr/>
          <p:nvPr/>
        </p:nvSpPr>
        <p:spPr>
          <a:xfrm>
            <a:off x="1489860" y="2516141"/>
            <a:ext cx="1065916" cy="750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PPG</a:t>
            </a:r>
            <a:endParaRPr lang="pt-BR" b="1" dirty="0"/>
          </a:p>
        </p:txBody>
      </p:sp>
      <p:pic>
        <p:nvPicPr>
          <p:cNvPr id="13" name="Imagem 14">
            <a:extLst>
              <a:ext uri="{FF2B5EF4-FFF2-40B4-BE49-F238E27FC236}">
                <a16:creationId xmlns:a16="http://schemas.microsoft.com/office/drawing/2014/main" xmlns="" id="{BCDFFA2A-FE7E-435F-923A-CB1657B468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85" y="1834692"/>
            <a:ext cx="3376036" cy="18186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9 Flecha derecha"/>
          <p:cNvSpPr/>
          <p:nvPr/>
        </p:nvSpPr>
        <p:spPr>
          <a:xfrm>
            <a:off x="3489828" y="2648751"/>
            <a:ext cx="1398627" cy="41364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50 Flecha derecha"/>
          <p:cNvSpPr/>
          <p:nvPr/>
        </p:nvSpPr>
        <p:spPr>
          <a:xfrm>
            <a:off x="3635896" y="5417877"/>
            <a:ext cx="1398627" cy="41364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7" name="9216 Rectángulo redondeado"/>
          <p:cNvSpPr/>
          <p:nvPr/>
        </p:nvSpPr>
        <p:spPr>
          <a:xfrm>
            <a:off x="117477" y="1301938"/>
            <a:ext cx="2016224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Importância</a:t>
            </a:r>
            <a:endParaRPr lang="pt-BR" dirty="0"/>
          </a:p>
        </p:txBody>
      </p:sp>
      <p:sp>
        <p:nvSpPr>
          <p:cNvPr id="55" name="54 Rectángulo redondeado"/>
          <p:cNvSpPr/>
          <p:nvPr/>
        </p:nvSpPr>
        <p:spPr>
          <a:xfrm>
            <a:off x="85184" y="4241957"/>
            <a:ext cx="2016224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Ênfase </a:t>
            </a:r>
            <a:endParaRPr lang="pt-BR" dirty="0"/>
          </a:p>
        </p:txBody>
      </p:sp>
      <p:sp>
        <p:nvSpPr>
          <p:cNvPr id="58" name="57 Rectángulo redondeado"/>
          <p:cNvSpPr/>
          <p:nvPr/>
        </p:nvSpPr>
        <p:spPr>
          <a:xfrm>
            <a:off x="6643697" y="3400379"/>
            <a:ext cx="907011" cy="46066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SNCTI</a:t>
            </a:r>
            <a:endParaRPr lang="pt-BR" sz="1400" dirty="0"/>
          </a:p>
        </p:txBody>
      </p:sp>
      <p:sp>
        <p:nvSpPr>
          <p:cNvPr id="9221" name="9220 CuadroTexto"/>
          <p:cNvSpPr txBox="1"/>
          <p:nvPr/>
        </p:nvSpPr>
        <p:spPr>
          <a:xfrm>
            <a:off x="5772364" y="1190571"/>
            <a:ext cx="26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Sistemas de Inovação</a:t>
            </a:r>
            <a:endParaRPr lang="pt-BR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" y="4985046"/>
            <a:ext cx="2053834" cy="123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577125" y="6581409"/>
            <a:ext cx="45833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 smtClean="0"/>
              <a:t>OCDE (2005); ETZKOWITZ, (2009); VELHO (</a:t>
            </a:r>
            <a:r>
              <a:rPr lang="pt-BR" sz="1050" dirty="0"/>
              <a:t>2007</a:t>
            </a:r>
            <a:r>
              <a:rPr lang="pt-BR" sz="1050" dirty="0" smtClean="0"/>
              <a:t>); GUIMARÃES (2007)</a:t>
            </a:r>
            <a:endParaRPr lang="pt-BR" sz="1050" dirty="0"/>
          </a:p>
        </p:txBody>
      </p:sp>
      <p:sp>
        <p:nvSpPr>
          <p:cNvPr id="57" name="56 Rectángulo redondeado"/>
          <p:cNvSpPr/>
          <p:nvPr/>
        </p:nvSpPr>
        <p:spPr>
          <a:xfrm>
            <a:off x="182348" y="5294741"/>
            <a:ext cx="2939537" cy="46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Produção de tecnologias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84" y="4460856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609702" y="6099156"/>
            <a:ext cx="101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Empresas </a:t>
            </a:r>
            <a:endParaRPr lang="pt-BR" sz="14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101166" y="4845663"/>
            <a:ext cx="1101903" cy="2949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PPG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9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7" grpId="0" animBg="1"/>
      <p:bldP spid="6" grpId="0" animBg="1"/>
      <p:bldP spid="8" grpId="0" animBg="1"/>
      <p:bldP spid="10" grpId="0" animBg="1"/>
      <p:bldP spid="51" grpId="0" animBg="1"/>
      <p:bldP spid="9217" grpId="0" animBg="1"/>
      <p:bldP spid="55" grpId="0" animBg="1"/>
      <p:bldP spid="58" grpId="0" animBg="1"/>
      <p:bldP spid="9221" grpId="0"/>
      <p:bldP spid="4" grpId="0"/>
      <p:bldP spid="57" grpId="0" animBg="1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292080" y="980728"/>
            <a:ext cx="3384376" cy="2952329"/>
            <a:chOff x="323529" y="2142864"/>
            <a:chExt cx="2539462" cy="2319006"/>
          </a:xfrm>
        </p:grpSpPr>
        <p:sp>
          <p:nvSpPr>
            <p:cNvPr id="7" name="Elipse 17">
              <a:extLst>
                <a:ext uri="{FF2B5EF4-FFF2-40B4-BE49-F238E27FC236}">
                  <a16:creationId xmlns:a16="http://schemas.microsoft.com/office/drawing/2014/main" xmlns="" id="{9B4CEF53-3B2F-4871-8D6F-45340564AD44}"/>
                </a:ext>
              </a:extLst>
            </p:cNvPr>
            <p:cNvSpPr/>
            <p:nvPr/>
          </p:nvSpPr>
          <p:spPr>
            <a:xfrm>
              <a:off x="323529" y="2142864"/>
              <a:ext cx="2539462" cy="231900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bg1"/>
                </a:solidFill>
              </a:endParaRPr>
            </a:p>
          </p:txBody>
        </p:sp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xmlns="" id="{16AE13B0-7C62-439F-9C15-84E8AE40361E}"/>
                </a:ext>
              </a:extLst>
            </p:cNvPr>
            <p:cNvSpPr/>
            <p:nvPr/>
          </p:nvSpPr>
          <p:spPr>
            <a:xfrm>
              <a:off x="590510" y="2660830"/>
              <a:ext cx="627781" cy="27645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>
                  <a:solidFill>
                    <a:schemeClr val="bg1"/>
                  </a:solidFill>
                </a:rPr>
                <a:t>Fome </a:t>
              </a:r>
            </a:p>
          </p:txBody>
        </p:sp>
        <p:sp>
          <p:nvSpPr>
            <p:cNvPr id="9" name="Retângulo 7">
              <a:extLst>
                <a:ext uri="{FF2B5EF4-FFF2-40B4-BE49-F238E27FC236}">
                  <a16:creationId xmlns:a16="http://schemas.microsoft.com/office/drawing/2014/main" xmlns="" id="{F4633311-60D2-4F3F-AC50-34F36A7B303F}"/>
                </a:ext>
              </a:extLst>
            </p:cNvPr>
            <p:cNvSpPr/>
            <p:nvPr/>
          </p:nvSpPr>
          <p:spPr>
            <a:xfrm>
              <a:off x="1346633" y="3178903"/>
              <a:ext cx="971345" cy="24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</a:rPr>
                <a:t>Enfermidades  </a:t>
              </a:r>
            </a:p>
          </p:txBody>
        </p:sp>
        <p:sp>
          <p:nvSpPr>
            <p:cNvPr id="10" name="Retângulo 8">
              <a:extLst>
                <a:ext uri="{FF2B5EF4-FFF2-40B4-BE49-F238E27FC236}">
                  <a16:creationId xmlns:a16="http://schemas.microsoft.com/office/drawing/2014/main" xmlns="" id="{02F263B8-F833-4A66-BA2D-F6643AF544F1}"/>
                </a:ext>
              </a:extLst>
            </p:cNvPr>
            <p:cNvSpPr/>
            <p:nvPr/>
          </p:nvSpPr>
          <p:spPr>
            <a:xfrm>
              <a:off x="920942" y="3996813"/>
              <a:ext cx="1291994" cy="23412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Sustentabilidade </a:t>
              </a:r>
            </a:p>
          </p:txBody>
        </p:sp>
        <p:sp>
          <p:nvSpPr>
            <p:cNvPr id="11" name="Retângulo 9">
              <a:extLst>
                <a:ext uri="{FF2B5EF4-FFF2-40B4-BE49-F238E27FC236}">
                  <a16:creationId xmlns:a16="http://schemas.microsoft.com/office/drawing/2014/main" xmlns="" id="{AA921DCB-47EE-4F8A-8005-9630A8787BE6}"/>
                </a:ext>
              </a:extLst>
            </p:cNvPr>
            <p:cNvSpPr/>
            <p:nvPr/>
          </p:nvSpPr>
          <p:spPr>
            <a:xfrm>
              <a:off x="554938" y="3401966"/>
              <a:ext cx="731434" cy="3156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</a:rPr>
                <a:t>Meio ambiente </a:t>
              </a:r>
            </a:p>
          </p:txBody>
        </p:sp>
        <p:sp>
          <p:nvSpPr>
            <p:cNvPr id="12" name="Retângulo 10">
              <a:extLst>
                <a:ext uri="{FF2B5EF4-FFF2-40B4-BE49-F238E27FC236}">
                  <a16:creationId xmlns:a16="http://schemas.microsoft.com/office/drawing/2014/main" xmlns="" id="{76165CEE-2E8A-431F-BAEF-2CE1E4B3A249}"/>
                </a:ext>
              </a:extLst>
            </p:cNvPr>
            <p:cNvSpPr/>
            <p:nvPr/>
          </p:nvSpPr>
          <p:spPr>
            <a:xfrm>
              <a:off x="1832305" y="2737215"/>
              <a:ext cx="788854" cy="33263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</a:rPr>
                <a:t>Questões políticas </a:t>
              </a:r>
            </a:p>
          </p:txBody>
        </p:sp>
        <p:sp>
          <p:nvSpPr>
            <p:cNvPr id="13" name="Retângulo 11">
              <a:extLst>
                <a:ext uri="{FF2B5EF4-FFF2-40B4-BE49-F238E27FC236}">
                  <a16:creationId xmlns:a16="http://schemas.microsoft.com/office/drawing/2014/main" xmlns="" id="{4CC08603-6866-47F6-8F60-8503A507ED5A}"/>
                </a:ext>
              </a:extLst>
            </p:cNvPr>
            <p:cNvSpPr/>
            <p:nvPr/>
          </p:nvSpPr>
          <p:spPr>
            <a:xfrm>
              <a:off x="1346633" y="2397895"/>
              <a:ext cx="628047" cy="2629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</a:rPr>
                <a:t>Pobreza </a:t>
              </a:r>
            </a:p>
          </p:txBody>
        </p:sp>
        <p:sp>
          <p:nvSpPr>
            <p:cNvPr id="14" name="Retângulo 12">
              <a:extLst>
                <a:ext uri="{FF2B5EF4-FFF2-40B4-BE49-F238E27FC236}">
                  <a16:creationId xmlns:a16="http://schemas.microsoft.com/office/drawing/2014/main" xmlns="" id="{C82DD044-383E-40EC-9626-FDCAE5B2C148}"/>
                </a:ext>
              </a:extLst>
            </p:cNvPr>
            <p:cNvSpPr/>
            <p:nvPr/>
          </p:nvSpPr>
          <p:spPr>
            <a:xfrm>
              <a:off x="1948785" y="3591143"/>
              <a:ext cx="672374" cy="24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Guerras  </a:t>
              </a:r>
            </a:p>
          </p:txBody>
        </p:sp>
      </p:grpSp>
      <p:sp>
        <p:nvSpPr>
          <p:cNvPr id="15" name="14 Rectángulo redondeado"/>
          <p:cNvSpPr/>
          <p:nvPr/>
        </p:nvSpPr>
        <p:spPr>
          <a:xfrm>
            <a:off x="765056" y="1595991"/>
            <a:ext cx="2041390" cy="4546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</a:t>
            </a:r>
            <a:endParaRPr lang="pt-B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554709" y="2293845"/>
            <a:ext cx="2624641" cy="656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Problemas complexos</a:t>
            </a:r>
            <a:endParaRPr lang="pt-BR" dirty="0"/>
          </a:p>
        </p:txBody>
      </p:sp>
      <p:sp>
        <p:nvSpPr>
          <p:cNvPr id="17" name="16 Flecha derecha"/>
          <p:cNvSpPr/>
          <p:nvPr/>
        </p:nvSpPr>
        <p:spPr>
          <a:xfrm>
            <a:off x="3519453" y="2419741"/>
            <a:ext cx="1416084" cy="4352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7 Rectángulo redondeado"/>
          <p:cNvSpPr/>
          <p:nvPr/>
        </p:nvSpPr>
        <p:spPr>
          <a:xfrm>
            <a:off x="633287" y="3824721"/>
            <a:ext cx="2016224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Necessidade </a:t>
            </a:r>
            <a:endParaRPr lang="pt-BR" dirty="0"/>
          </a:p>
        </p:txBody>
      </p:sp>
      <p:pic>
        <p:nvPicPr>
          <p:cNvPr id="19" name="Imagem 23">
            <a:extLst>
              <a:ext uri="{FF2B5EF4-FFF2-40B4-BE49-F238E27FC236}">
                <a16:creationId xmlns:a16="http://schemas.microsoft.com/office/drawing/2014/main" xmlns="" id="{03108AEC-0359-40CF-B27F-FE49F1EDD3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8695" y="4201690"/>
            <a:ext cx="2455201" cy="2173636"/>
          </a:xfrm>
          <a:prstGeom prst="rect">
            <a:avLst/>
          </a:prstGeom>
        </p:spPr>
      </p:pic>
      <p:sp>
        <p:nvSpPr>
          <p:cNvPr id="21" name="Título 5">
            <a:extLst>
              <a:ext uri="{FF2B5EF4-FFF2-40B4-BE49-F238E27FC236}">
                <a16:creationId xmlns:a16="http://schemas.microsoft.com/office/drawing/2014/main" xmlns="" id="{454A616E-7D0D-446D-BCAB-768B56448B30}"/>
              </a:ext>
            </a:extLst>
          </p:cNvPr>
          <p:cNvSpPr txBox="1">
            <a:spLocks/>
          </p:cNvSpPr>
          <p:nvPr/>
        </p:nvSpPr>
        <p:spPr>
          <a:xfrm>
            <a:off x="8722" y="620688"/>
            <a:ext cx="8229600" cy="5199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258B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258B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l"/>
            <a:r>
              <a:rPr lang="pt-BR" sz="3200" dirty="0"/>
              <a:t>5. Justificativa </a:t>
            </a:r>
          </a:p>
        </p:txBody>
      </p:sp>
      <p:sp>
        <p:nvSpPr>
          <p:cNvPr id="22" name="21 Flecha derecha"/>
          <p:cNvSpPr/>
          <p:nvPr/>
        </p:nvSpPr>
        <p:spPr>
          <a:xfrm>
            <a:off x="3486958" y="5117369"/>
            <a:ext cx="1416084" cy="4352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19 Rectángulo redondeado"/>
          <p:cNvSpPr/>
          <p:nvPr/>
        </p:nvSpPr>
        <p:spPr>
          <a:xfrm>
            <a:off x="5868144" y="5037883"/>
            <a:ext cx="2736304" cy="589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de Tecnologias</a:t>
            </a:r>
            <a:endParaRPr lang="pt-BR" dirty="0"/>
          </a:p>
        </p:txBody>
      </p:sp>
      <p:pic>
        <p:nvPicPr>
          <p:cNvPr id="24" name="Imagem 9">
            <a:extLst>
              <a:ext uri="{FF2B5EF4-FFF2-40B4-BE49-F238E27FC236}">
                <a16:creationId xmlns:a16="http://schemas.microsoft.com/office/drawing/2014/main" xmlns="" id="{20DDE2E9-F00E-4EFE-9C91-F236EF7B81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509120"/>
            <a:ext cx="2716358" cy="1651749"/>
          </a:xfrm>
          <a:prstGeom prst="rect">
            <a:avLst/>
          </a:prstGeom>
        </p:spPr>
      </p:pic>
      <p:sp>
        <p:nvSpPr>
          <p:cNvPr id="25" name="24 Rectángulo redondeado"/>
          <p:cNvSpPr/>
          <p:nvPr/>
        </p:nvSpPr>
        <p:spPr>
          <a:xfrm>
            <a:off x="1030302" y="5004559"/>
            <a:ext cx="1590842" cy="424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Estudos </a:t>
            </a: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>
            <a:off x="5388675" y="6582974"/>
            <a:ext cx="36952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VIEIRA E MACHADO (2017); </a:t>
            </a:r>
            <a:r>
              <a:rPr lang="en-US" sz="1050" dirty="0" smtClean="0"/>
              <a:t>HACKLIN E WALLIN (</a:t>
            </a:r>
            <a:r>
              <a:rPr lang="en-US" sz="1050" dirty="0"/>
              <a:t>2013)</a:t>
            </a:r>
            <a:r>
              <a:rPr lang="pt-BR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1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 animBg="1"/>
      <p:bldP spid="2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621868"/>
            <a:ext cx="7200800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AE6D214D-6722-4A6E-B5D1-16563391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032"/>
            <a:ext cx="8229600" cy="519907"/>
          </a:xfrm>
        </p:spPr>
        <p:txBody>
          <a:bodyPr/>
          <a:lstStyle/>
          <a:p>
            <a:pPr algn="l"/>
            <a:r>
              <a:rPr lang="pt-BR" sz="2800" dirty="0"/>
              <a:t>6. Aderência ao EGC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3B9E581-B4ED-4226-BB7D-473E65E467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7932"/>
            <a:ext cx="5976664" cy="3024336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98" y="874986"/>
            <a:ext cx="1466709" cy="130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995129" y="5801738"/>
            <a:ext cx="309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Elaboração da autora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29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122506</TotalTime>
  <Words>3165</Words>
  <Application>Microsoft Office PowerPoint</Application>
  <PresentationFormat>Presentación en pantalla (4:3)</PresentationFormat>
  <Paragraphs>363</Paragraphs>
  <Slides>48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Personalizar design</vt:lpstr>
      <vt:lpstr>A relação entre perfis multi/interdisciplinares de atores acadêmicos do SNCTI brasileiro e os seus resultados tecnológicos. </vt:lpstr>
      <vt:lpstr>Agenda</vt:lpstr>
      <vt:lpstr>Presentación de PowerPoint</vt:lpstr>
      <vt:lpstr>Presentación de PowerPoint</vt:lpstr>
      <vt:lpstr>Presentación de PowerPoint</vt:lpstr>
      <vt:lpstr>4. Objetivos</vt:lpstr>
      <vt:lpstr>Presentación de PowerPoint</vt:lpstr>
      <vt:lpstr>Presentación de PowerPoint</vt:lpstr>
      <vt:lpstr>6. Aderência ao EGC</vt:lpstr>
      <vt:lpstr>6. Aderência ao EGC</vt:lpstr>
      <vt:lpstr>7. Revisão de literatura – Problemas complexos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7. Revisão de literatura – o contexto multi/interdisciplinar </vt:lpstr>
      <vt:lpstr>7. Revisão de literatura - SNCTI</vt:lpstr>
      <vt:lpstr>Presentación de PowerPoint</vt:lpstr>
      <vt:lpstr>7. Revisão de literatura - SNCTI (brasileiro)</vt:lpstr>
      <vt:lpstr>Presentación de PowerPoint</vt:lpstr>
      <vt:lpstr>Presentación de PowerPoint</vt:lpstr>
      <vt:lpstr>8. Aspectos Metodológicos</vt:lpstr>
      <vt:lpstr>8. Aspectos Metodológicos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led</dc:creator>
  <cp:lastModifiedBy>Vívian Costa Alves</cp:lastModifiedBy>
  <cp:revision>809</cp:revision>
  <dcterms:created xsi:type="dcterms:W3CDTF">2011-07-12T00:23:23Z</dcterms:created>
  <dcterms:modified xsi:type="dcterms:W3CDTF">2019-09-06T18:50:50Z</dcterms:modified>
</cp:coreProperties>
</file>