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8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17A5-D0EA-4480-A2A3-8DB65CE8D563}" type="datetimeFigureOut">
              <a:rPr lang="pt-BR" smtClean="0"/>
              <a:pPr/>
              <a:t>28/07/2017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0758-18DA-48DD-B2AB-C860CB710D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17A5-D0EA-4480-A2A3-8DB65CE8D563}" type="datetimeFigureOut">
              <a:rPr lang="pt-BR" smtClean="0"/>
              <a:pPr/>
              <a:t>28/07/2017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0758-18DA-48DD-B2AB-C860CB710D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17A5-D0EA-4480-A2A3-8DB65CE8D563}" type="datetimeFigureOut">
              <a:rPr lang="pt-BR" smtClean="0"/>
              <a:pPr/>
              <a:t>28/07/2017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0758-18DA-48DD-B2AB-C860CB710D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17A5-D0EA-4480-A2A3-8DB65CE8D563}" type="datetimeFigureOut">
              <a:rPr lang="pt-BR" smtClean="0"/>
              <a:pPr/>
              <a:t>28/07/2017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0758-18DA-48DD-B2AB-C860CB710D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17A5-D0EA-4480-A2A3-8DB65CE8D563}" type="datetimeFigureOut">
              <a:rPr lang="pt-BR" smtClean="0"/>
              <a:pPr/>
              <a:t>28/07/2017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0758-18DA-48DD-B2AB-C860CB710D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17A5-D0EA-4480-A2A3-8DB65CE8D563}" type="datetimeFigureOut">
              <a:rPr lang="pt-BR" smtClean="0"/>
              <a:pPr/>
              <a:t>28/07/2017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0758-18DA-48DD-B2AB-C860CB710D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17A5-D0EA-4480-A2A3-8DB65CE8D563}" type="datetimeFigureOut">
              <a:rPr lang="pt-BR" smtClean="0"/>
              <a:pPr/>
              <a:t>28/07/2017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0758-18DA-48DD-B2AB-C860CB710D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17A5-D0EA-4480-A2A3-8DB65CE8D563}" type="datetimeFigureOut">
              <a:rPr lang="pt-BR" smtClean="0"/>
              <a:pPr/>
              <a:t>28/07/2017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0758-18DA-48DD-B2AB-C860CB710D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17A5-D0EA-4480-A2A3-8DB65CE8D563}" type="datetimeFigureOut">
              <a:rPr lang="pt-BR" smtClean="0"/>
              <a:pPr/>
              <a:t>28/07/2017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0758-18DA-48DD-B2AB-C860CB710D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17A5-D0EA-4480-A2A3-8DB65CE8D563}" type="datetimeFigureOut">
              <a:rPr lang="pt-BR" smtClean="0"/>
              <a:pPr/>
              <a:t>28/07/2017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0758-18DA-48DD-B2AB-C860CB710D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17A5-D0EA-4480-A2A3-8DB65CE8D563}" type="datetimeFigureOut">
              <a:rPr lang="pt-BR" smtClean="0"/>
              <a:pPr/>
              <a:t>28/07/2017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0758-18DA-48DD-B2AB-C860CB710D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917A5-D0EA-4480-A2A3-8DB65CE8D563}" type="datetimeFigureOut">
              <a:rPr lang="pt-BR" smtClean="0"/>
              <a:pPr/>
              <a:t>28/07/2017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0758-18DA-48DD-B2AB-C860CB710DC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riângulo isósceles 50"/>
          <p:cNvSpPr/>
          <p:nvPr/>
        </p:nvSpPr>
        <p:spPr>
          <a:xfrm>
            <a:off x="142844" y="4000504"/>
            <a:ext cx="3857652" cy="2714644"/>
          </a:xfrm>
          <a:prstGeom prst="triangle">
            <a:avLst>
              <a:gd name="adj" fmla="val 36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142844" y="142852"/>
            <a:ext cx="8858312" cy="321471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42844" y="3500438"/>
            <a:ext cx="8858312" cy="3214710"/>
          </a:xfrm>
          <a:prstGeom prst="rect">
            <a:avLst/>
          </a:prstGeom>
          <a:solidFill>
            <a:schemeClr val="accent5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14282" y="214290"/>
            <a:ext cx="1380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Arial Black" pitchFamily="34" charset="0"/>
              </a:rPr>
              <a:t>Ambulatório</a:t>
            </a:r>
            <a:endParaRPr lang="pt-BR" sz="1400" dirty="0">
              <a:latin typeface="Arial Black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14282" y="3500438"/>
            <a:ext cx="1265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Arial Black" pitchFamily="34" charset="0"/>
              </a:rPr>
              <a:t>Internação</a:t>
            </a:r>
            <a:endParaRPr lang="pt-BR" sz="1400" dirty="0">
              <a:latin typeface="Arial Black" pitchFamily="34" charset="0"/>
            </a:endParaRPr>
          </a:p>
        </p:txBody>
      </p:sp>
      <p:sp>
        <p:nvSpPr>
          <p:cNvPr id="8" name="Hexágono 7"/>
          <p:cNvSpPr/>
          <p:nvPr/>
        </p:nvSpPr>
        <p:spPr>
          <a:xfrm>
            <a:off x="2357422" y="1357298"/>
            <a:ext cx="1428760" cy="50006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Consulta</a:t>
            </a:r>
          </a:p>
          <a:p>
            <a:pPr algn="ctr"/>
            <a:r>
              <a:rPr lang="pt-BR" sz="1000" dirty="0" smtClean="0"/>
              <a:t>(9.8%)</a:t>
            </a:r>
            <a:endParaRPr lang="pt-BR" sz="1000" dirty="0"/>
          </a:p>
        </p:txBody>
      </p:sp>
      <p:sp>
        <p:nvSpPr>
          <p:cNvPr id="9" name="Hexágono 8"/>
          <p:cNvSpPr/>
          <p:nvPr/>
        </p:nvSpPr>
        <p:spPr>
          <a:xfrm>
            <a:off x="4500562" y="2000240"/>
            <a:ext cx="1428760" cy="50006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Honorário</a:t>
            </a:r>
          </a:p>
          <a:p>
            <a:pPr algn="ctr"/>
            <a:r>
              <a:rPr lang="pt-BR" sz="1000" dirty="0"/>
              <a:t>(11.1%)</a:t>
            </a:r>
          </a:p>
        </p:txBody>
      </p:sp>
      <p:sp>
        <p:nvSpPr>
          <p:cNvPr id="10" name="Hexágono 9"/>
          <p:cNvSpPr/>
          <p:nvPr/>
        </p:nvSpPr>
        <p:spPr>
          <a:xfrm>
            <a:off x="4500562" y="714356"/>
            <a:ext cx="1428760" cy="500066"/>
          </a:xfrm>
          <a:prstGeom prst="hexag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SADT</a:t>
            </a:r>
          </a:p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(33.9%)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11" name="Hexágono 10"/>
          <p:cNvSpPr/>
          <p:nvPr/>
        </p:nvSpPr>
        <p:spPr>
          <a:xfrm>
            <a:off x="6786578" y="2000240"/>
            <a:ext cx="1428760" cy="500066"/>
          </a:xfrm>
          <a:prstGeom prst="hexag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Medicamento (23.4%)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12" name="Hexágono 11"/>
          <p:cNvSpPr/>
          <p:nvPr/>
        </p:nvSpPr>
        <p:spPr>
          <a:xfrm>
            <a:off x="1428728" y="2714620"/>
            <a:ext cx="1428760" cy="50006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Emergência</a:t>
            </a:r>
          </a:p>
          <a:p>
            <a:pPr algn="ctr"/>
            <a:r>
              <a:rPr lang="pt-BR" sz="1000" dirty="0"/>
              <a:t>(11.7%)</a:t>
            </a:r>
          </a:p>
        </p:txBody>
      </p:sp>
      <p:sp>
        <p:nvSpPr>
          <p:cNvPr id="13" name="Hexágono 12"/>
          <p:cNvSpPr/>
          <p:nvPr/>
        </p:nvSpPr>
        <p:spPr>
          <a:xfrm>
            <a:off x="2285984" y="4857760"/>
            <a:ext cx="1428760" cy="500066"/>
          </a:xfrm>
          <a:prstGeom prst="hexag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Taxas e Diárias</a:t>
            </a:r>
          </a:p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(19,0%)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14" name="Hexágono 13"/>
          <p:cNvSpPr/>
          <p:nvPr/>
        </p:nvSpPr>
        <p:spPr>
          <a:xfrm>
            <a:off x="5214942" y="3857628"/>
            <a:ext cx="1428760" cy="50006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Honorário</a:t>
            </a:r>
          </a:p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(6.3%)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7" name="Hexágono 16"/>
          <p:cNvSpPr/>
          <p:nvPr/>
        </p:nvSpPr>
        <p:spPr>
          <a:xfrm>
            <a:off x="5214942" y="4857760"/>
            <a:ext cx="1428760" cy="50006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SADT</a:t>
            </a:r>
          </a:p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(2.4%)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8" name="Hexágono 17"/>
          <p:cNvSpPr/>
          <p:nvPr/>
        </p:nvSpPr>
        <p:spPr>
          <a:xfrm>
            <a:off x="2857488" y="3714752"/>
            <a:ext cx="1428760" cy="500066"/>
          </a:xfrm>
          <a:prstGeom prst="hexag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Pacote</a:t>
            </a:r>
          </a:p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(33.7%)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6929454" y="5143512"/>
            <a:ext cx="2000264" cy="15001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  <a:latin typeface="Arial Black" pitchFamily="34" charset="0"/>
              </a:rPr>
              <a:t>Mapa de influências entre componentes por correlação</a:t>
            </a:r>
            <a:endParaRPr lang="pt-BR" sz="16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1" name="Seta para a direita 20"/>
          <p:cNvSpPr/>
          <p:nvPr/>
        </p:nvSpPr>
        <p:spPr>
          <a:xfrm rot="1546288">
            <a:off x="3774101" y="1723942"/>
            <a:ext cx="714380" cy="428628"/>
          </a:xfrm>
          <a:prstGeom prst="rightArrow">
            <a:avLst/>
          </a:prstGeom>
          <a:solidFill>
            <a:srgbClr val="00B0F0">
              <a:alpha val="15000"/>
            </a:srgbClr>
          </a:solidFill>
          <a:ln>
            <a:solidFill>
              <a:srgbClr val="00B0F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0.943</a:t>
            </a:r>
          </a:p>
        </p:txBody>
      </p:sp>
      <p:sp>
        <p:nvSpPr>
          <p:cNvPr id="22" name="Seta para a direita 21"/>
          <p:cNvSpPr/>
          <p:nvPr/>
        </p:nvSpPr>
        <p:spPr>
          <a:xfrm rot="19952521">
            <a:off x="3773326" y="1069227"/>
            <a:ext cx="714380" cy="428628"/>
          </a:xfrm>
          <a:prstGeom prst="rightArrow">
            <a:avLst/>
          </a:prstGeom>
          <a:solidFill>
            <a:srgbClr val="00B0F0">
              <a:alpha val="15000"/>
            </a:srgbClr>
          </a:solidFill>
          <a:ln>
            <a:solidFill>
              <a:srgbClr val="00B0F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0.952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3" name="Seta para a direita 22"/>
          <p:cNvSpPr/>
          <p:nvPr/>
        </p:nvSpPr>
        <p:spPr>
          <a:xfrm>
            <a:off x="6000760" y="2044308"/>
            <a:ext cx="714380" cy="428628"/>
          </a:xfrm>
          <a:prstGeom prst="rightArrow">
            <a:avLst/>
          </a:prstGeom>
          <a:solidFill>
            <a:schemeClr val="bg1">
              <a:lumMod val="95000"/>
              <a:alpha val="15000"/>
            </a:schemeClr>
          </a:solidFill>
          <a:ln>
            <a:solidFill>
              <a:srgbClr val="FF000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0.868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5" name="Hexágono 24"/>
          <p:cNvSpPr/>
          <p:nvPr/>
        </p:nvSpPr>
        <p:spPr>
          <a:xfrm>
            <a:off x="6786578" y="714356"/>
            <a:ext cx="1428760" cy="50006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Pacote</a:t>
            </a:r>
          </a:p>
          <a:p>
            <a:pPr algn="ctr"/>
            <a:r>
              <a:rPr lang="pt-BR" sz="1000" dirty="0"/>
              <a:t>(9%)</a:t>
            </a:r>
          </a:p>
        </p:txBody>
      </p:sp>
      <p:sp>
        <p:nvSpPr>
          <p:cNvPr id="26" name="Seta para a direita 25"/>
          <p:cNvSpPr/>
          <p:nvPr/>
        </p:nvSpPr>
        <p:spPr>
          <a:xfrm>
            <a:off x="6000760" y="752743"/>
            <a:ext cx="714380" cy="428628"/>
          </a:xfrm>
          <a:prstGeom prst="rightArrow">
            <a:avLst/>
          </a:prstGeom>
          <a:solidFill>
            <a:schemeClr val="bg1">
              <a:lumMod val="95000"/>
              <a:alpha val="15000"/>
            </a:schemeClr>
          </a:solidFill>
          <a:ln>
            <a:solidFill>
              <a:srgbClr val="FF000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0.872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7" name="Seta para a direita 26"/>
          <p:cNvSpPr/>
          <p:nvPr/>
        </p:nvSpPr>
        <p:spPr>
          <a:xfrm rot="5400000">
            <a:off x="1750199" y="3821909"/>
            <a:ext cx="1500198" cy="428628"/>
          </a:xfrm>
          <a:prstGeom prst="rightArrow">
            <a:avLst/>
          </a:prstGeom>
          <a:solidFill>
            <a:schemeClr val="bg1">
              <a:lumMod val="95000"/>
              <a:alpha val="15000"/>
            </a:schemeClr>
          </a:solidFill>
          <a:ln>
            <a:solidFill>
              <a:srgbClr val="FF000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rgbClr val="FF0000"/>
                </a:solidFill>
              </a:rPr>
              <a:t>0.752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28" name="Seta para a direita 27"/>
          <p:cNvSpPr/>
          <p:nvPr/>
        </p:nvSpPr>
        <p:spPr>
          <a:xfrm rot="5400000">
            <a:off x="2571736" y="2571744"/>
            <a:ext cx="1714512" cy="428628"/>
          </a:xfrm>
          <a:prstGeom prst="rightArrow">
            <a:avLst/>
          </a:prstGeom>
          <a:solidFill>
            <a:schemeClr val="bg1">
              <a:lumMod val="95000"/>
              <a:alpha val="15000"/>
            </a:schemeClr>
          </a:solidFill>
          <a:ln>
            <a:solidFill>
              <a:srgbClr val="FF000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0.840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32" name="Seta para a direita 31"/>
          <p:cNvSpPr/>
          <p:nvPr/>
        </p:nvSpPr>
        <p:spPr>
          <a:xfrm>
            <a:off x="4429124" y="3714752"/>
            <a:ext cx="714380" cy="428628"/>
          </a:xfrm>
          <a:prstGeom prst="rightArrow">
            <a:avLst/>
          </a:prstGeom>
          <a:solidFill>
            <a:schemeClr val="bg1">
              <a:lumMod val="95000"/>
              <a:alpha val="15000"/>
            </a:schemeClr>
          </a:solidFill>
          <a:ln>
            <a:solidFill>
              <a:srgbClr val="FF000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rgbClr val="FF0000"/>
                </a:solidFill>
              </a:rPr>
              <a:t>0.715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34" name="Seta para a direita 33"/>
          <p:cNvSpPr/>
          <p:nvPr/>
        </p:nvSpPr>
        <p:spPr>
          <a:xfrm rot="20029047">
            <a:off x="3731573" y="4384223"/>
            <a:ext cx="1515173" cy="428628"/>
          </a:xfrm>
          <a:prstGeom prst="rightArrow">
            <a:avLst/>
          </a:prstGeom>
          <a:solidFill>
            <a:srgbClr val="00B0F0">
              <a:alpha val="15000"/>
            </a:srgbClr>
          </a:solidFill>
          <a:ln>
            <a:solidFill>
              <a:srgbClr val="00B0F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0.962</a:t>
            </a:r>
          </a:p>
        </p:txBody>
      </p:sp>
      <p:sp>
        <p:nvSpPr>
          <p:cNvPr id="36" name="Seta para a direita 35"/>
          <p:cNvSpPr/>
          <p:nvPr/>
        </p:nvSpPr>
        <p:spPr>
          <a:xfrm rot="1535172">
            <a:off x="3734149" y="5373215"/>
            <a:ext cx="1491913" cy="428628"/>
          </a:xfrm>
          <a:prstGeom prst="rightArrow">
            <a:avLst/>
          </a:prstGeom>
          <a:solidFill>
            <a:schemeClr val="bg1">
              <a:lumMod val="95000"/>
              <a:alpha val="15000"/>
            </a:schemeClr>
          </a:solidFill>
          <a:ln>
            <a:solidFill>
              <a:srgbClr val="FF000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rgbClr val="FF0000"/>
                </a:solidFill>
              </a:rPr>
              <a:t>0.742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42" name="Hexágono 41"/>
          <p:cNvSpPr/>
          <p:nvPr/>
        </p:nvSpPr>
        <p:spPr>
          <a:xfrm>
            <a:off x="285720" y="5643578"/>
            <a:ext cx="276228" cy="204790"/>
          </a:xfrm>
          <a:prstGeom prst="hexag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43" name="Hexágono 42"/>
          <p:cNvSpPr/>
          <p:nvPr/>
        </p:nvSpPr>
        <p:spPr>
          <a:xfrm>
            <a:off x="285720" y="6000768"/>
            <a:ext cx="276228" cy="20479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44" name="Hexágono 43"/>
          <p:cNvSpPr/>
          <p:nvPr/>
        </p:nvSpPr>
        <p:spPr>
          <a:xfrm>
            <a:off x="285720" y="6357958"/>
            <a:ext cx="276228" cy="20479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142844" y="5214950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Relevância por percentual </a:t>
            </a:r>
          </a:p>
          <a:p>
            <a:r>
              <a:rPr lang="pt-BR" sz="1000" dirty="0" smtClean="0"/>
              <a:t>do faturamento</a:t>
            </a:r>
            <a:endParaRPr lang="pt-BR" sz="10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510706" y="5687646"/>
            <a:ext cx="51488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smtClean="0"/>
              <a:t>Alta</a:t>
            </a:r>
          </a:p>
          <a:p>
            <a:pPr algn="ctr"/>
            <a:endParaRPr lang="pt-BR" sz="1000" dirty="0"/>
          </a:p>
          <a:p>
            <a:pPr algn="ctr"/>
            <a:r>
              <a:rPr lang="pt-BR" sz="1000" dirty="0" smtClean="0"/>
              <a:t>Média</a:t>
            </a:r>
          </a:p>
          <a:p>
            <a:pPr algn="ctr"/>
            <a:endParaRPr lang="pt-BR" sz="1000" dirty="0"/>
          </a:p>
          <a:p>
            <a:pPr algn="ctr"/>
            <a:r>
              <a:rPr lang="pt-BR" sz="1000" dirty="0" smtClean="0"/>
              <a:t>Baixa</a:t>
            </a:r>
            <a:endParaRPr lang="pt-BR" sz="1000" dirty="0"/>
          </a:p>
        </p:txBody>
      </p:sp>
      <p:sp>
        <p:nvSpPr>
          <p:cNvPr id="47" name="Seta para a direita 46"/>
          <p:cNvSpPr/>
          <p:nvPr/>
        </p:nvSpPr>
        <p:spPr>
          <a:xfrm>
            <a:off x="1071538" y="6357958"/>
            <a:ext cx="357190" cy="285752"/>
          </a:xfrm>
          <a:prstGeom prst="rightArrow">
            <a:avLst/>
          </a:prstGeom>
          <a:solidFill>
            <a:schemeClr val="bg1">
              <a:lumMod val="95000"/>
              <a:alpha val="15000"/>
            </a:schemeClr>
          </a:solidFill>
          <a:ln>
            <a:solidFill>
              <a:srgbClr val="FF000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rgbClr val="FF0000"/>
                </a:solidFill>
              </a:rPr>
              <a:t>n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1428728" y="6286520"/>
            <a:ext cx="1160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Correlação e </a:t>
            </a:r>
          </a:p>
          <a:p>
            <a:r>
              <a:rPr lang="pt-BR" sz="1000" dirty="0" smtClean="0"/>
              <a:t>sentido presumido</a:t>
            </a:r>
            <a:endParaRPr lang="pt-BR" sz="1000" dirty="0"/>
          </a:p>
        </p:txBody>
      </p:sp>
      <p:sp>
        <p:nvSpPr>
          <p:cNvPr id="35" name="Hexágono 34"/>
          <p:cNvSpPr/>
          <p:nvPr/>
        </p:nvSpPr>
        <p:spPr>
          <a:xfrm>
            <a:off x="7500958" y="3835594"/>
            <a:ext cx="1428760" cy="500066"/>
          </a:xfrm>
          <a:prstGeom prst="hexag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Medicamento</a:t>
            </a:r>
          </a:p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(</a:t>
            </a:r>
            <a:r>
              <a:rPr lang="pt-BR" sz="1000" dirty="0" smtClean="0"/>
              <a:t>18.1 </a:t>
            </a:r>
            <a:r>
              <a:rPr lang="pt-BR" sz="1000" dirty="0" smtClean="0">
                <a:solidFill>
                  <a:schemeClr val="bg1"/>
                </a:solidFill>
              </a:rPr>
              <a:t>%)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37" name="Seta para a direita 36"/>
          <p:cNvSpPr/>
          <p:nvPr/>
        </p:nvSpPr>
        <p:spPr>
          <a:xfrm>
            <a:off x="6715140" y="3890679"/>
            <a:ext cx="714380" cy="428628"/>
          </a:xfrm>
          <a:prstGeom prst="rightArrow">
            <a:avLst/>
          </a:prstGeom>
          <a:solidFill>
            <a:schemeClr val="bg1">
              <a:lumMod val="95000"/>
              <a:alpha val="15000"/>
            </a:schemeClr>
          </a:solidFill>
          <a:ln>
            <a:solidFill>
              <a:srgbClr val="FF000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rgbClr val="FF0000"/>
                </a:solidFill>
              </a:rPr>
              <a:t>0.702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38" name="Hexágono 37"/>
          <p:cNvSpPr/>
          <p:nvPr/>
        </p:nvSpPr>
        <p:spPr>
          <a:xfrm>
            <a:off x="5203925" y="5797471"/>
            <a:ext cx="1428760" cy="50006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Material</a:t>
            </a:r>
          </a:p>
          <a:p>
            <a:pPr algn="ctr"/>
            <a:r>
              <a:rPr lang="pt-BR" sz="1000" dirty="0" smtClean="0"/>
              <a:t>(13.5%)</a:t>
            </a:r>
            <a:endParaRPr lang="pt-BR" sz="1000" dirty="0"/>
          </a:p>
        </p:txBody>
      </p:sp>
      <p:sp>
        <p:nvSpPr>
          <p:cNvPr id="40" name="Seta para a direita 39"/>
          <p:cNvSpPr/>
          <p:nvPr/>
        </p:nvSpPr>
        <p:spPr>
          <a:xfrm>
            <a:off x="4071934" y="4890811"/>
            <a:ext cx="1071570" cy="428628"/>
          </a:xfrm>
          <a:prstGeom prst="rightArrow">
            <a:avLst/>
          </a:prstGeom>
          <a:solidFill>
            <a:schemeClr val="bg1">
              <a:lumMod val="95000"/>
              <a:alpha val="15000"/>
            </a:schemeClr>
          </a:solidFill>
          <a:ln>
            <a:solidFill>
              <a:srgbClr val="FF000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0.883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1" name="Seta para a direita 40"/>
          <p:cNvSpPr/>
          <p:nvPr/>
        </p:nvSpPr>
        <p:spPr>
          <a:xfrm rot="19952521">
            <a:off x="6608972" y="4480153"/>
            <a:ext cx="1102742" cy="428628"/>
          </a:xfrm>
          <a:prstGeom prst="rightArrow">
            <a:avLst/>
          </a:prstGeom>
          <a:solidFill>
            <a:schemeClr val="bg1">
              <a:lumMod val="95000"/>
              <a:alpha val="15000"/>
            </a:schemeClr>
          </a:solidFill>
          <a:ln>
            <a:solidFill>
              <a:srgbClr val="FF000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rgbClr val="FF0000"/>
                </a:solidFill>
              </a:rPr>
              <a:t>0.701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52" name="Seta para a direita 51"/>
          <p:cNvSpPr/>
          <p:nvPr/>
        </p:nvSpPr>
        <p:spPr>
          <a:xfrm>
            <a:off x="1071538" y="6000768"/>
            <a:ext cx="357190" cy="285752"/>
          </a:xfrm>
          <a:prstGeom prst="rightArrow">
            <a:avLst/>
          </a:prstGeom>
          <a:solidFill>
            <a:schemeClr val="bg1">
              <a:lumMod val="95000"/>
              <a:alpha val="15000"/>
            </a:schemeClr>
          </a:solidFill>
          <a:ln>
            <a:solidFill>
              <a:srgbClr val="FF000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3" name="Seta para a direita 52"/>
          <p:cNvSpPr/>
          <p:nvPr/>
        </p:nvSpPr>
        <p:spPr>
          <a:xfrm>
            <a:off x="1071538" y="5643578"/>
            <a:ext cx="357190" cy="285752"/>
          </a:xfrm>
          <a:prstGeom prst="rightArrow">
            <a:avLst/>
          </a:prstGeom>
          <a:solidFill>
            <a:srgbClr val="00B0F0">
              <a:alpha val="15000"/>
            </a:srgbClr>
          </a:solidFill>
          <a:ln>
            <a:solidFill>
              <a:srgbClr val="00B0F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n</a:t>
            </a:r>
            <a:endParaRPr lang="pt-BR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riângulo isósceles 50"/>
          <p:cNvSpPr/>
          <p:nvPr/>
        </p:nvSpPr>
        <p:spPr>
          <a:xfrm>
            <a:off x="142844" y="4000504"/>
            <a:ext cx="3857652" cy="2714644"/>
          </a:xfrm>
          <a:prstGeom prst="triangle">
            <a:avLst>
              <a:gd name="adj" fmla="val 36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142844" y="142852"/>
            <a:ext cx="8858312" cy="321471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42844" y="3500438"/>
            <a:ext cx="8858312" cy="3214710"/>
          </a:xfrm>
          <a:prstGeom prst="rect">
            <a:avLst/>
          </a:prstGeom>
          <a:solidFill>
            <a:schemeClr val="accent5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14282" y="214290"/>
            <a:ext cx="1380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Arial Black" pitchFamily="34" charset="0"/>
              </a:rPr>
              <a:t>Ambulatório</a:t>
            </a:r>
            <a:endParaRPr lang="pt-BR" sz="1400" dirty="0">
              <a:latin typeface="Arial Black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14282" y="3500438"/>
            <a:ext cx="1265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Arial Black" pitchFamily="34" charset="0"/>
              </a:rPr>
              <a:t>Internação</a:t>
            </a:r>
            <a:endParaRPr lang="pt-BR" sz="1400" dirty="0">
              <a:latin typeface="Arial Black" pitchFamily="34" charset="0"/>
            </a:endParaRPr>
          </a:p>
        </p:txBody>
      </p:sp>
      <p:sp>
        <p:nvSpPr>
          <p:cNvPr id="8" name="Hexágono 7"/>
          <p:cNvSpPr/>
          <p:nvPr/>
        </p:nvSpPr>
        <p:spPr>
          <a:xfrm>
            <a:off x="2357422" y="1357298"/>
            <a:ext cx="1428760" cy="50006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Consulta</a:t>
            </a:r>
          </a:p>
          <a:p>
            <a:pPr algn="ctr"/>
            <a:r>
              <a:rPr lang="pt-BR" sz="1000" dirty="0" smtClean="0"/>
              <a:t>(9.8%)</a:t>
            </a:r>
            <a:endParaRPr lang="pt-BR" sz="1000" dirty="0"/>
          </a:p>
        </p:txBody>
      </p:sp>
      <p:sp>
        <p:nvSpPr>
          <p:cNvPr id="9" name="Hexágono 8"/>
          <p:cNvSpPr/>
          <p:nvPr/>
        </p:nvSpPr>
        <p:spPr>
          <a:xfrm>
            <a:off x="4500562" y="2000240"/>
            <a:ext cx="1428760" cy="50006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Honorário</a:t>
            </a:r>
          </a:p>
          <a:p>
            <a:pPr algn="ctr"/>
            <a:r>
              <a:rPr lang="pt-BR" sz="1000" dirty="0"/>
              <a:t>(11.1%)</a:t>
            </a:r>
          </a:p>
        </p:txBody>
      </p:sp>
      <p:sp>
        <p:nvSpPr>
          <p:cNvPr id="10" name="Hexágono 9"/>
          <p:cNvSpPr/>
          <p:nvPr/>
        </p:nvSpPr>
        <p:spPr>
          <a:xfrm>
            <a:off x="4500562" y="714356"/>
            <a:ext cx="1428760" cy="500066"/>
          </a:xfrm>
          <a:prstGeom prst="hexag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SADT</a:t>
            </a:r>
          </a:p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(33.9%)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11" name="Hexágono 10"/>
          <p:cNvSpPr/>
          <p:nvPr/>
        </p:nvSpPr>
        <p:spPr>
          <a:xfrm>
            <a:off x="6786578" y="2000240"/>
            <a:ext cx="1428760" cy="500066"/>
          </a:xfrm>
          <a:prstGeom prst="hexag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Medicamento (23.4%)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12" name="Hexágono 11"/>
          <p:cNvSpPr/>
          <p:nvPr/>
        </p:nvSpPr>
        <p:spPr>
          <a:xfrm>
            <a:off x="1428728" y="2714620"/>
            <a:ext cx="1428760" cy="50006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Emergência</a:t>
            </a:r>
          </a:p>
          <a:p>
            <a:pPr algn="ctr"/>
            <a:r>
              <a:rPr lang="pt-BR" sz="1000" dirty="0"/>
              <a:t>(11.7%)</a:t>
            </a:r>
          </a:p>
        </p:txBody>
      </p:sp>
      <p:sp>
        <p:nvSpPr>
          <p:cNvPr id="13" name="Hexágono 12"/>
          <p:cNvSpPr/>
          <p:nvPr/>
        </p:nvSpPr>
        <p:spPr>
          <a:xfrm>
            <a:off x="2285984" y="4857760"/>
            <a:ext cx="1428760" cy="500066"/>
          </a:xfrm>
          <a:prstGeom prst="hexag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Taxas e Diárias</a:t>
            </a:r>
          </a:p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(19,0%)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14" name="Hexágono 13"/>
          <p:cNvSpPr/>
          <p:nvPr/>
        </p:nvSpPr>
        <p:spPr>
          <a:xfrm>
            <a:off x="5214942" y="3857628"/>
            <a:ext cx="1428760" cy="50006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Honorário</a:t>
            </a:r>
          </a:p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(6.3%)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7" name="Hexágono 16"/>
          <p:cNvSpPr/>
          <p:nvPr/>
        </p:nvSpPr>
        <p:spPr>
          <a:xfrm>
            <a:off x="5214942" y="4857760"/>
            <a:ext cx="1428760" cy="50006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SADT</a:t>
            </a:r>
          </a:p>
          <a:p>
            <a:pPr algn="ctr"/>
            <a:r>
              <a:rPr lang="pt-BR" sz="1000" dirty="0" smtClean="0">
                <a:solidFill>
                  <a:schemeClr val="tx1"/>
                </a:solidFill>
              </a:rPr>
              <a:t>(2.4%)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18" name="Hexágono 17"/>
          <p:cNvSpPr/>
          <p:nvPr/>
        </p:nvSpPr>
        <p:spPr>
          <a:xfrm>
            <a:off x="2857488" y="3714752"/>
            <a:ext cx="1428760" cy="500066"/>
          </a:xfrm>
          <a:prstGeom prst="hexag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Pacote</a:t>
            </a:r>
          </a:p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(33.7%)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6929454" y="5143512"/>
            <a:ext cx="2000264" cy="150019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  <a:latin typeface="Arial Black" pitchFamily="34" charset="0"/>
              </a:rPr>
              <a:t>Mapa de influências entre componentes por correlação</a:t>
            </a:r>
            <a:endParaRPr lang="pt-BR" sz="16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1" name="Seta para a direita 20"/>
          <p:cNvSpPr/>
          <p:nvPr/>
        </p:nvSpPr>
        <p:spPr>
          <a:xfrm rot="1546288">
            <a:off x="3774101" y="1723942"/>
            <a:ext cx="714380" cy="428628"/>
          </a:xfrm>
          <a:prstGeom prst="rightArrow">
            <a:avLst/>
          </a:prstGeom>
          <a:solidFill>
            <a:srgbClr val="00B0F0">
              <a:alpha val="15000"/>
            </a:srgbClr>
          </a:solidFill>
          <a:ln>
            <a:solidFill>
              <a:srgbClr val="00B0F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0.943</a:t>
            </a:r>
          </a:p>
        </p:txBody>
      </p:sp>
      <p:sp>
        <p:nvSpPr>
          <p:cNvPr id="22" name="Seta para a direita 21"/>
          <p:cNvSpPr/>
          <p:nvPr/>
        </p:nvSpPr>
        <p:spPr>
          <a:xfrm rot="19952521">
            <a:off x="3773326" y="1069227"/>
            <a:ext cx="714380" cy="428628"/>
          </a:xfrm>
          <a:prstGeom prst="rightArrow">
            <a:avLst/>
          </a:prstGeom>
          <a:solidFill>
            <a:srgbClr val="00B0F0">
              <a:alpha val="15000"/>
            </a:srgbClr>
          </a:solidFill>
          <a:ln>
            <a:solidFill>
              <a:srgbClr val="00B0F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0.952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3" name="Seta para a direita 22"/>
          <p:cNvSpPr/>
          <p:nvPr/>
        </p:nvSpPr>
        <p:spPr>
          <a:xfrm>
            <a:off x="6000760" y="2044308"/>
            <a:ext cx="714380" cy="428628"/>
          </a:xfrm>
          <a:prstGeom prst="rightArrow">
            <a:avLst/>
          </a:prstGeom>
          <a:solidFill>
            <a:schemeClr val="bg1">
              <a:lumMod val="95000"/>
              <a:alpha val="15000"/>
            </a:schemeClr>
          </a:solidFill>
          <a:ln>
            <a:solidFill>
              <a:srgbClr val="FF000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0.868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5" name="Hexágono 24"/>
          <p:cNvSpPr/>
          <p:nvPr/>
        </p:nvSpPr>
        <p:spPr>
          <a:xfrm>
            <a:off x="6786578" y="714356"/>
            <a:ext cx="1428760" cy="50006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Pacote</a:t>
            </a:r>
          </a:p>
          <a:p>
            <a:pPr algn="ctr"/>
            <a:r>
              <a:rPr lang="pt-BR" sz="1000" dirty="0"/>
              <a:t>(9%)</a:t>
            </a:r>
          </a:p>
        </p:txBody>
      </p:sp>
      <p:sp>
        <p:nvSpPr>
          <p:cNvPr id="26" name="Seta para a direita 25"/>
          <p:cNvSpPr/>
          <p:nvPr/>
        </p:nvSpPr>
        <p:spPr>
          <a:xfrm>
            <a:off x="6000760" y="752743"/>
            <a:ext cx="714380" cy="428628"/>
          </a:xfrm>
          <a:prstGeom prst="rightArrow">
            <a:avLst/>
          </a:prstGeom>
          <a:solidFill>
            <a:schemeClr val="bg1">
              <a:lumMod val="95000"/>
              <a:alpha val="15000"/>
            </a:schemeClr>
          </a:solidFill>
          <a:ln>
            <a:solidFill>
              <a:srgbClr val="FF000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0.872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7" name="Seta para a direita 26"/>
          <p:cNvSpPr/>
          <p:nvPr/>
        </p:nvSpPr>
        <p:spPr>
          <a:xfrm rot="5400000">
            <a:off x="1750199" y="3821909"/>
            <a:ext cx="1500198" cy="428628"/>
          </a:xfrm>
          <a:prstGeom prst="rightArrow">
            <a:avLst/>
          </a:prstGeom>
          <a:solidFill>
            <a:schemeClr val="bg1">
              <a:lumMod val="95000"/>
              <a:alpha val="15000"/>
            </a:schemeClr>
          </a:solidFill>
          <a:ln>
            <a:solidFill>
              <a:srgbClr val="FF000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rgbClr val="FF0000"/>
                </a:solidFill>
              </a:rPr>
              <a:t>0.752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28" name="Seta para a direita 27"/>
          <p:cNvSpPr/>
          <p:nvPr/>
        </p:nvSpPr>
        <p:spPr>
          <a:xfrm rot="5400000">
            <a:off x="2571736" y="2571744"/>
            <a:ext cx="1714512" cy="428628"/>
          </a:xfrm>
          <a:prstGeom prst="rightArrow">
            <a:avLst/>
          </a:prstGeom>
          <a:solidFill>
            <a:schemeClr val="bg1">
              <a:lumMod val="95000"/>
              <a:alpha val="15000"/>
            </a:schemeClr>
          </a:solidFill>
          <a:ln>
            <a:solidFill>
              <a:srgbClr val="FF000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0.840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32" name="Seta para a direita 31"/>
          <p:cNvSpPr/>
          <p:nvPr/>
        </p:nvSpPr>
        <p:spPr>
          <a:xfrm>
            <a:off x="4429124" y="3714752"/>
            <a:ext cx="714380" cy="428628"/>
          </a:xfrm>
          <a:prstGeom prst="rightArrow">
            <a:avLst/>
          </a:prstGeom>
          <a:solidFill>
            <a:schemeClr val="bg1">
              <a:lumMod val="95000"/>
              <a:alpha val="15000"/>
            </a:schemeClr>
          </a:solidFill>
          <a:ln>
            <a:solidFill>
              <a:srgbClr val="FF000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rgbClr val="FF0000"/>
                </a:solidFill>
              </a:rPr>
              <a:t>0.715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34" name="Seta para a direita 33"/>
          <p:cNvSpPr/>
          <p:nvPr/>
        </p:nvSpPr>
        <p:spPr>
          <a:xfrm rot="20029047">
            <a:off x="3731573" y="4384223"/>
            <a:ext cx="1515173" cy="428628"/>
          </a:xfrm>
          <a:prstGeom prst="rightArrow">
            <a:avLst/>
          </a:prstGeom>
          <a:solidFill>
            <a:srgbClr val="00B0F0">
              <a:alpha val="15000"/>
            </a:srgbClr>
          </a:solidFill>
          <a:ln>
            <a:solidFill>
              <a:srgbClr val="00B0F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0.962</a:t>
            </a:r>
          </a:p>
        </p:txBody>
      </p:sp>
      <p:sp>
        <p:nvSpPr>
          <p:cNvPr id="36" name="Seta para a direita 35"/>
          <p:cNvSpPr/>
          <p:nvPr/>
        </p:nvSpPr>
        <p:spPr>
          <a:xfrm rot="1535172">
            <a:off x="3734149" y="5373215"/>
            <a:ext cx="1491913" cy="428628"/>
          </a:xfrm>
          <a:prstGeom prst="rightArrow">
            <a:avLst/>
          </a:prstGeom>
          <a:solidFill>
            <a:schemeClr val="bg1">
              <a:lumMod val="95000"/>
              <a:alpha val="15000"/>
            </a:schemeClr>
          </a:solidFill>
          <a:ln>
            <a:solidFill>
              <a:srgbClr val="FF000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rgbClr val="FF0000"/>
                </a:solidFill>
              </a:rPr>
              <a:t>0.742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42" name="Hexágono 41"/>
          <p:cNvSpPr/>
          <p:nvPr/>
        </p:nvSpPr>
        <p:spPr>
          <a:xfrm>
            <a:off x="285720" y="5643578"/>
            <a:ext cx="276228" cy="204790"/>
          </a:xfrm>
          <a:prstGeom prst="hexag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43" name="Hexágono 42"/>
          <p:cNvSpPr/>
          <p:nvPr/>
        </p:nvSpPr>
        <p:spPr>
          <a:xfrm>
            <a:off x="285720" y="6000768"/>
            <a:ext cx="276228" cy="20479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44" name="Hexágono 43"/>
          <p:cNvSpPr/>
          <p:nvPr/>
        </p:nvSpPr>
        <p:spPr>
          <a:xfrm>
            <a:off x="285720" y="6357958"/>
            <a:ext cx="276228" cy="20479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142844" y="5214950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Relevância por percentual </a:t>
            </a:r>
          </a:p>
          <a:p>
            <a:r>
              <a:rPr lang="pt-BR" sz="1000" dirty="0" smtClean="0"/>
              <a:t>do faturamento</a:t>
            </a:r>
            <a:endParaRPr lang="pt-BR" sz="10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510706" y="5687646"/>
            <a:ext cx="51488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 smtClean="0"/>
              <a:t>Alta</a:t>
            </a:r>
          </a:p>
          <a:p>
            <a:pPr algn="ctr"/>
            <a:endParaRPr lang="pt-BR" sz="1000" dirty="0"/>
          </a:p>
          <a:p>
            <a:pPr algn="ctr"/>
            <a:r>
              <a:rPr lang="pt-BR" sz="1000" dirty="0" smtClean="0"/>
              <a:t>Média</a:t>
            </a:r>
          </a:p>
          <a:p>
            <a:pPr algn="ctr"/>
            <a:endParaRPr lang="pt-BR" sz="1000" dirty="0"/>
          </a:p>
          <a:p>
            <a:pPr algn="ctr"/>
            <a:r>
              <a:rPr lang="pt-BR" sz="1000" dirty="0" smtClean="0"/>
              <a:t>Baixa</a:t>
            </a:r>
            <a:endParaRPr lang="pt-BR" sz="1000" dirty="0"/>
          </a:p>
        </p:txBody>
      </p:sp>
      <p:sp>
        <p:nvSpPr>
          <p:cNvPr id="47" name="Seta para a direita 46"/>
          <p:cNvSpPr/>
          <p:nvPr/>
        </p:nvSpPr>
        <p:spPr>
          <a:xfrm>
            <a:off x="1071538" y="6357958"/>
            <a:ext cx="357190" cy="285752"/>
          </a:xfrm>
          <a:prstGeom prst="rightArrow">
            <a:avLst/>
          </a:prstGeom>
          <a:solidFill>
            <a:schemeClr val="bg1">
              <a:lumMod val="95000"/>
              <a:alpha val="15000"/>
            </a:schemeClr>
          </a:solidFill>
          <a:ln>
            <a:solidFill>
              <a:srgbClr val="FF000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rgbClr val="FF0000"/>
                </a:solidFill>
              </a:rPr>
              <a:t>n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1428728" y="6286520"/>
            <a:ext cx="1160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/>
              <a:t>Correlação e </a:t>
            </a:r>
          </a:p>
          <a:p>
            <a:r>
              <a:rPr lang="pt-BR" sz="1000" dirty="0" smtClean="0"/>
              <a:t>sentido presumido</a:t>
            </a:r>
            <a:endParaRPr lang="pt-BR" sz="1000" dirty="0"/>
          </a:p>
        </p:txBody>
      </p:sp>
      <p:sp>
        <p:nvSpPr>
          <p:cNvPr id="35" name="Hexágono 34"/>
          <p:cNvSpPr/>
          <p:nvPr/>
        </p:nvSpPr>
        <p:spPr>
          <a:xfrm>
            <a:off x="7500958" y="3835594"/>
            <a:ext cx="1428760" cy="500066"/>
          </a:xfrm>
          <a:prstGeom prst="hexag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Medicamento</a:t>
            </a:r>
          </a:p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(</a:t>
            </a:r>
            <a:r>
              <a:rPr lang="pt-BR" sz="1000" dirty="0" smtClean="0"/>
              <a:t>18.1 </a:t>
            </a:r>
            <a:r>
              <a:rPr lang="pt-BR" sz="1000" dirty="0" smtClean="0">
                <a:solidFill>
                  <a:schemeClr val="bg1"/>
                </a:solidFill>
              </a:rPr>
              <a:t>%)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37" name="Seta para a direita 36"/>
          <p:cNvSpPr/>
          <p:nvPr/>
        </p:nvSpPr>
        <p:spPr>
          <a:xfrm>
            <a:off x="6715140" y="3890679"/>
            <a:ext cx="714380" cy="428628"/>
          </a:xfrm>
          <a:prstGeom prst="rightArrow">
            <a:avLst/>
          </a:prstGeom>
          <a:solidFill>
            <a:schemeClr val="bg1">
              <a:lumMod val="95000"/>
              <a:alpha val="15000"/>
            </a:schemeClr>
          </a:solidFill>
          <a:ln>
            <a:solidFill>
              <a:srgbClr val="FF000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rgbClr val="FF0000"/>
                </a:solidFill>
              </a:rPr>
              <a:t>0.702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38" name="Hexágono 37"/>
          <p:cNvSpPr/>
          <p:nvPr/>
        </p:nvSpPr>
        <p:spPr>
          <a:xfrm>
            <a:off x="5203925" y="5797471"/>
            <a:ext cx="1428760" cy="50006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Material</a:t>
            </a:r>
          </a:p>
          <a:p>
            <a:pPr algn="ctr"/>
            <a:r>
              <a:rPr lang="pt-BR" sz="1000" dirty="0" smtClean="0"/>
              <a:t>(13.5%)</a:t>
            </a:r>
            <a:endParaRPr lang="pt-BR" sz="1000" dirty="0"/>
          </a:p>
        </p:txBody>
      </p:sp>
      <p:sp>
        <p:nvSpPr>
          <p:cNvPr id="40" name="Seta para a direita 39"/>
          <p:cNvSpPr/>
          <p:nvPr/>
        </p:nvSpPr>
        <p:spPr>
          <a:xfrm>
            <a:off x="4071934" y="4890811"/>
            <a:ext cx="1071570" cy="428628"/>
          </a:xfrm>
          <a:prstGeom prst="rightArrow">
            <a:avLst/>
          </a:prstGeom>
          <a:solidFill>
            <a:schemeClr val="bg1">
              <a:lumMod val="95000"/>
              <a:alpha val="15000"/>
            </a:schemeClr>
          </a:solidFill>
          <a:ln>
            <a:solidFill>
              <a:srgbClr val="FF000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0.883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1" name="Seta para a direita 40"/>
          <p:cNvSpPr/>
          <p:nvPr/>
        </p:nvSpPr>
        <p:spPr>
          <a:xfrm rot="19952521">
            <a:off x="6608972" y="4480153"/>
            <a:ext cx="1102742" cy="428628"/>
          </a:xfrm>
          <a:prstGeom prst="rightArrow">
            <a:avLst/>
          </a:prstGeom>
          <a:solidFill>
            <a:schemeClr val="bg1">
              <a:lumMod val="95000"/>
              <a:alpha val="15000"/>
            </a:schemeClr>
          </a:solidFill>
          <a:ln>
            <a:solidFill>
              <a:srgbClr val="FF000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rgbClr val="FF0000"/>
                </a:solidFill>
              </a:rPr>
              <a:t>0.701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52" name="Seta para a direita 51"/>
          <p:cNvSpPr/>
          <p:nvPr/>
        </p:nvSpPr>
        <p:spPr>
          <a:xfrm>
            <a:off x="1071538" y="6000768"/>
            <a:ext cx="357190" cy="285752"/>
          </a:xfrm>
          <a:prstGeom prst="rightArrow">
            <a:avLst/>
          </a:prstGeom>
          <a:solidFill>
            <a:schemeClr val="bg1">
              <a:lumMod val="95000"/>
              <a:alpha val="15000"/>
            </a:schemeClr>
          </a:solidFill>
          <a:ln>
            <a:solidFill>
              <a:srgbClr val="FF000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3" name="Seta para a direita 52"/>
          <p:cNvSpPr/>
          <p:nvPr/>
        </p:nvSpPr>
        <p:spPr>
          <a:xfrm>
            <a:off x="1071538" y="5643578"/>
            <a:ext cx="357190" cy="285752"/>
          </a:xfrm>
          <a:prstGeom prst="rightArrow">
            <a:avLst/>
          </a:prstGeom>
          <a:solidFill>
            <a:srgbClr val="00B0F0">
              <a:alpha val="15000"/>
            </a:srgbClr>
          </a:solidFill>
          <a:ln>
            <a:solidFill>
              <a:srgbClr val="00B0F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n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7143768" y="3714752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(-)</a:t>
            </a:r>
            <a:endParaRPr lang="pt-BR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7286644" y="450057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(-)</a:t>
            </a:r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4714876" y="43576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(+)</a:t>
            </a:r>
            <a:endParaRPr lang="pt-BR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4857752" y="50720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(+)</a:t>
            </a:r>
            <a:endParaRPr lang="pt-BR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4786314" y="5786454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(-)</a:t>
            </a: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4857752" y="357187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(-)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4214810" y="107154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(+)</a:t>
            </a:r>
            <a:endParaRPr lang="pt-BR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4143372" y="200024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(+)</a:t>
            </a:r>
            <a:endParaRPr lang="pt-BR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6429388" y="22145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(+)</a:t>
            </a:r>
            <a:endParaRPr lang="pt-BR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6429388" y="92867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(+-)</a:t>
            </a:r>
            <a:endParaRPr lang="pt-BR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2071670" y="428625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(-)</a:t>
            </a:r>
            <a:endParaRPr lang="pt-BR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3428992" y="292893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(+-)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10512</TotalTime>
  <Words>184</Words>
  <Application>Microsoft Office PowerPoint</Application>
  <PresentationFormat>Apresentação na tela (4:3)</PresentationFormat>
  <Paragraphs>112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Padrao2</dc:creator>
  <cp:lastModifiedBy>Padrao2</cp:lastModifiedBy>
  <cp:revision>185</cp:revision>
  <dcterms:created xsi:type="dcterms:W3CDTF">2017-07-20T11:49:50Z</dcterms:created>
  <dcterms:modified xsi:type="dcterms:W3CDTF">2017-08-04T17:30:26Z</dcterms:modified>
</cp:coreProperties>
</file>