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407" r:id="rId5"/>
    <p:sldId id="40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Alberto Bernardo Filho" initials="CABF" lastIdx="0" clrIdx="0">
    <p:extLst>
      <p:ext uri="{19B8F6BF-5375-455C-9EA6-DF929625EA0E}">
        <p15:presenceInfo xmlns:p15="http://schemas.microsoft.com/office/powerpoint/2012/main" userId="S-1-5-21-1229272821-1078081533-725345543-404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024"/>
    <a:srgbClr val="F15C22"/>
    <a:srgbClr val="5F6062"/>
    <a:srgbClr val="E64D10"/>
    <a:srgbClr val="90B1CF"/>
    <a:srgbClr val="888CD8"/>
    <a:srgbClr val="F59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2" autoAdjust="0"/>
    <p:restoredTop sz="95192" autoAdjust="0"/>
  </p:normalViewPr>
  <p:slideViewPr>
    <p:cSldViewPr snapToGrid="0">
      <p:cViewPr varScale="1">
        <p:scale>
          <a:sx n="75" d="100"/>
          <a:sy n="75" d="100"/>
        </p:scale>
        <p:origin x="77" y="322"/>
      </p:cViewPr>
      <p:guideLst>
        <p:guide orient="horz" pos="363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8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2EF-F85A-4123-A4E9-CBF3112EC13E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0607C-2E2A-4824-8BCD-AAF47C7664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62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38AD3-1D54-4E08-835E-4D64606D4A0F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464C5-6EAF-40E3-A3FE-FF0763F2A7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945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8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3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30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4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52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0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24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111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1236372"/>
            <a:ext cx="1770369" cy="455482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1236372"/>
            <a:ext cx="8019742" cy="4554827"/>
          </a:xfrm>
        </p:spPr>
        <p:txBody>
          <a:bodyPr vert="eaVert" anchor="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0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42" y="1"/>
            <a:ext cx="8643915" cy="96519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6" descr="Resultado de imagem para rede ftc png"/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56" y="105306"/>
            <a:ext cx="1819967" cy="7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62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25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43" y="-7937"/>
            <a:ext cx="8799513" cy="94809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816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35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3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127" y="0"/>
            <a:ext cx="8819329" cy="927279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9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9AA8-757A-4D64-8650-3B66941D232D}" type="datetimeFigureOut">
              <a:rPr lang="pt-BR" smtClean="0"/>
              <a:t>12/09/2019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A703C-F89F-4B9F-AD94-8AA661169F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07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1057265"/>
            <a:ext cx="10018713" cy="4733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defTabSz="44917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charset="0"/>
              <a:buNone/>
            </a:pPr>
            <a:fld id="{AD6A703C-F89F-4B9F-AD94-8AA661169F4B}" type="slidenum">
              <a:rPr lang="pt-BR" smtClean="0"/>
              <a:pPr defTabSz="44917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Times New Roman" charset="0"/>
                <a:buNone/>
              </a:pPr>
              <a:t>‹nº›</a:t>
            </a:fld>
            <a:endParaRPr lang="pt-BR"/>
          </a:p>
        </p:txBody>
      </p:sp>
      <p:sp>
        <p:nvSpPr>
          <p:cNvPr id="14" name="Rectangle 6"/>
          <p:cNvSpPr/>
          <p:nvPr userDrawn="1"/>
        </p:nvSpPr>
        <p:spPr bwMode="auto">
          <a:xfrm>
            <a:off x="0" y="-14288"/>
            <a:ext cx="12191998" cy="951959"/>
          </a:xfrm>
          <a:prstGeom prst="rect">
            <a:avLst/>
          </a:prstGeom>
          <a:solidFill>
            <a:srgbClr val="5F606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1588" tIns="71430" rIns="51588" bIns="71430" numCol="1" rtlCol="0" anchor="ctr" anchorCtr="0" compatLnSpc="1">
            <a:prstTxWarp prst="textNoShape">
              <a:avLst/>
            </a:prstTxWarp>
          </a:bodyPr>
          <a:lstStyle/>
          <a:p>
            <a:pPr algn="ctr" defTabSz="803232" hangingPunct="1">
              <a:lnSpc>
                <a:spcPct val="95000"/>
              </a:lnSpc>
              <a:buClr>
                <a:srgbClr val="FFFFFF"/>
              </a:buClr>
              <a:buSzTx/>
              <a:buFontTx/>
              <a:buNone/>
              <a:tabLst>
                <a:tab pos="4724890" algn="l"/>
              </a:tabLst>
            </a:pPr>
            <a:endParaRPr lang="en-US" sz="882" dirty="0">
              <a:solidFill>
                <a:srgbClr val="333333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5" name="Picture 6" descr="Resultado de imagem para rede ftc png"/>
          <p:cNvPicPr>
            <a:picLocks noChangeAspect="1" noChangeArrowheads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56" y="105306"/>
            <a:ext cx="1819967" cy="73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126" y="-14289"/>
            <a:ext cx="8819329" cy="951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5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 cap="none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0" y="3787189"/>
          <a:ext cx="6439989" cy="20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023">
                  <a:extLst>
                    <a:ext uri="{9D8B030D-6E8A-4147-A177-3AD203B41FA5}">
                      <a16:colId xmlns:a16="http://schemas.microsoft.com/office/drawing/2014/main" val="1805928964"/>
                    </a:ext>
                  </a:extLst>
                </a:gridCol>
                <a:gridCol w="1536858">
                  <a:extLst>
                    <a:ext uri="{9D8B030D-6E8A-4147-A177-3AD203B41FA5}">
                      <a16:colId xmlns:a16="http://schemas.microsoft.com/office/drawing/2014/main" val="467495157"/>
                    </a:ext>
                  </a:extLst>
                </a:gridCol>
                <a:gridCol w="971210">
                  <a:extLst>
                    <a:ext uri="{9D8B030D-6E8A-4147-A177-3AD203B41FA5}">
                      <a16:colId xmlns:a16="http://schemas.microsoft.com/office/drawing/2014/main" val="68205659"/>
                    </a:ext>
                  </a:extLst>
                </a:gridCol>
                <a:gridCol w="1401671">
                  <a:extLst>
                    <a:ext uri="{9D8B030D-6E8A-4147-A177-3AD203B41FA5}">
                      <a16:colId xmlns:a16="http://schemas.microsoft.com/office/drawing/2014/main" val="1259499178"/>
                    </a:ext>
                  </a:extLst>
                </a:gridCol>
                <a:gridCol w="1694227">
                  <a:extLst>
                    <a:ext uri="{9D8B030D-6E8A-4147-A177-3AD203B41FA5}">
                      <a16:colId xmlns:a16="http://schemas.microsoft.com/office/drawing/2014/main" val="2529291197"/>
                    </a:ext>
                  </a:extLst>
                </a:gridCol>
              </a:tblGrid>
              <a:tr h="36680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Responsável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05501"/>
                  </a:ext>
                </a:extLst>
              </a:tr>
              <a:tr h="37578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Impossibilidade de configurar modos de pagamento online a tempo para matrícula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Nelson Simões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361630"/>
                  </a:ext>
                </a:extLst>
              </a:tr>
              <a:tr h="37578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Comunicação do processo para os ingressos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03/09/2019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Felipe Berg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5680"/>
                  </a:ext>
                </a:extLst>
              </a:tr>
            </a:tbl>
          </a:graphicData>
        </a:graphic>
      </p:graphicFrame>
      <p:sp>
        <p:nvSpPr>
          <p:cNvPr id="18" name="Retângulo 17"/>
          <p:cNvSpPr/>
          <p:nvPr/>
        </p:nvSpPr>
        <p:spPr>
          <a:xfrm>
            <a:off x="0" y="945822"/>
            <a:ext cx="12089420" cy="45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Patrocinador: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José Antônio Barata				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Líder: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Nelson Simões					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Resultado de imagem para goo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" t="4583" r="53469" b="6275"/>
          <a:stretch/>
        </p:blipFill>
        <p:spPr bwMode="auto">
          <a:xfrm>
            <a:off x="11427640" y="968092"/>
            <a:ext cx="411078" cy="4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ood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4" t="5038" r="8292" b="5819"/>
          <a:stretch/>
        </p:blipFill>
        <p:spPr bwMode="auto">
          <a:xfrm>
            <a:off x="11432885" y="976536"/>
            <a:ext cx="405833" cy="4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0"/>
            <a:ext cx="8483508" cy="985011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Matrícula Online 2020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1" y="1407364"/>
            <a:ext cx="12089420" cy="343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Concluído: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20%	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Data Início: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03/09/2019	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Data Fim: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16/09/2019						        </a:t>
            </a: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Data: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09/09/2019</a:t>
            </a:r>
          </a:p>
        </p:txBody>
      </p:sp>
      <p:grpSp>
        <p:nvGrpSpPr>
          <p:cNvPr id="23" name="Agrupar 22"/>
          <p:cNvGrpSpPr/>
          <p:nvPr/>
        </p:nvGrpSpPr>
        <p:grpSpPr>
          <a:xfrm>
            <a:off x="-1" y="1758443"/>
            <a:ext cx="6439990" cy="1601538"/>
            <a:chOff x="-1" y="1758443"/>
            <a:chExt cx="5904412" cy="1601538"/>
          </a:xfrm>
        </p:grpSpPr>
        <p:sp>
          <p:nvSpPr>
            <p:cNvPr id="10" name="Retângulo 9"/>
            <p:cNvSpPr/>
            <p:nvPr/>
          </p:nvSpPr>
          <p:spPr>
            <a:xfrm>
              <a:off x="0" y="1758443"/>
              <a:ext cx="5904411" cy="33441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Resumo Executivo: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-1" y="2092860"/>
              <a:ext cx="5904411" cy="12671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Alinhamento para realização de matrícula de calouros 2020-1 online, realizado com representantes da DOTI, Marketing e SG.</a:t>
              </a:r>
              <a:endParaRPr lang="pt-BR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</p:grpSp>
      <p:grpSp>
        <p:nvGrpSpPr>
          <p:cNvPr id="22" name="Agrupar 21"/>
          <p:cNvGrpSpPr/>
          <p:nvPr/>
        </p:nvGrpSpPr>
        <p:grpSpPr>
          <a:xfrm>
            <a:off x="6635931" y="1761016"/>
            <a:ext cx="5453490" cy="1001727"/>
            <a:chOff x="6008913" y="1761016"/>
            <a:chExt cx="6183088" cy="1001727"/>
          </a:xfrm>
        </p:grpSpPr>
        <p:sp>
          <p:nvSpPr>
            <p:cNvPr id="13" name="Retângulo 12"/>
            <p:cNvSpPr/>
            <p:nvPr/>
          </p:nvSpPr>
          <p:spPr>
            <a:xfrm>
              <a:off x="6008915" y="1761016"/>
              <a:ext cx="6183086" cy="331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Atividades Concluídas: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008913" y="2092860"/>
              <a:ext cx="6183087" cy="6698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Configuração base para agendamento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Criação de Loja virtual do </a:t>
              </a:r>
              <a:r>
                <a:rPr lang="pt-BR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Lyceum</a:t>
              </a: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em ambiente de teste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Revisão de integração de dados entre </a:t>
              </a:r>
              <a:r>
                <a:rPr lang="pt-BR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Lyceum</a:t>
              </a: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e CRM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6635929" y="2884218"/>
            <a:ext cx="5453493" cy="1609557"/>
            <a:chOff x="6008915" y="1761016"/>
            <a:chExt cx="6183086" cy="1337204"/>
          </a:xfrm>
        </p:grpSpPr>
        <p:sp>
          <p:nvSpPr>
            <p:cNvPr id="33" name="Retângulo 32"/>
            <p:cNvSpPr/>
            <p:nvPr/>
          </p:nvSpPr>
          <p:spPr>
            <a:xfrm>
              <a:off x="6008915" y="1761016"/>
              <a:ext cx="6183086" cy="331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b="1" dirty="0">
                  <a:latin typeface="Segoe UI" panose="020B0502040204020203" pitchFamily="34" charset="0"/>
                  <a:cs typeface="Segoe UI" panose="020B0502040204020203" pitchFamily="34" charset="0"/>
                </a:rPr>
                <a:t>Atividades em Atraso:</a:t>
              </a: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008916" y="2092860"/>
              <a:ext cx="6183084" cy="10053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Envio de informações: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Valores de curso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Postos por unidade para atendimento presencial	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Calendário completo e horário de funcionamento da matrícula para cada unidade e curso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Correção do plugin de boletos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pt-BR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lvl="1" algn="just"/>
              <a:endParaRPr lang="pt-BR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400" dirty="0"/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6635928" y="4607169"/>
            <a:ext cx="5453495" cy="2074598"/>
            <a:chOff x="6008915" y="1761018"/>
            <a:chExt cx="6183086" cy="1598963"/>
          </a:xfrm>
        </p:grpSpPr>
        <p:sp>
          <p:nvSpPr>
            <p:cNvPr id="36" name="Retângulo 35"/>
            <p:cNvSpPr/>
            <p:nvPr/>
          </p:nvSpPr>
          <p:spPr>
            <a:xfrm>
              <a:off x="6008915" y="1761018"/>
              <a:ext cx="6183086" cy="3318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pt-BR" b="1" dirty="0">
                  <a:latin typeface="Segoe UI" panose="020B0502040204020203" pitchFamily="34" charset="0"/>
                  <a:cs typeface="Segoe UI" panose="020B0502040204020203" pitchFamily="34" charset="0"/>
                </a:rPr>
                <a:t>Próximas Atividades:</a:t>
              </a: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008916" y="2092860"/>
              <a:ext cx="6183084" cy="126712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Setup de cartão de crédito para todas as unidades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Envio de planilha de alunos, notas e vigência de campanha para cadastro de descontos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Definição de processo de entrega ou conferência de documentos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Configuração da aparência da loja segundo padrões da instituição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Comunicação para candidatos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Geração de serviços para matricula financeira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Preparação de comprovante de matrícula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pt-B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dirty="0"/>
            </a:p>
          </p:txBody>
        </p:sp>
      </p:grpSp>
      <p:sp>
        <p:nvSpPr>
          <p:cNvPr id="40" name="Retângulo 39"/>
          <p:cNvSpPr/>
          <p:nvPr/>
        </p:nvSpPr>
        <p:spPr>
          <a:xfrm>
            <a:off x="-2" y="3454973"/>
            <a:ext cx="6439990" cy="323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Problemas/ Riscos:</a:t>
            </a:r>
          </a:p>
        </p:txBody>
      </p:sp>
      <p:pic>
        <p:nvPicPr>
          <p:cNvPr id="25" name="Picture 4" descr="Resultado de imagem para good">
            <a:extLst>
              <a:ext uri="{FF2B5EF4-FFF2-40B4-BE49-F238E27FC236}">
                <a16:creationId xmlns:a16="http://schemas.microsoft.com/office/drawing/2014/main" id="{2BB38192-7D92-4E4F-801A-A2D6F42E63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4" t="5038" r="8292" b="5819"/>
          <a:stretch/>
        </p:blipFill>
        <p:spPr bwMode="auto">
          <a:xfrm>
            <a:off x="2726707" y="4206005"/>
            <a:ext cx="276404" cy="2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attention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961" y="974155"/>
            <a:ext cx="410594" cy="4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Resultado de imagem para good">
            <a:extLst>
              <a:ext uri="{FF2B5EF4-FFF2-40B4-BE49-F238E27FC236}">
                <a16:creationId xmlns:a16="http://schemas.microsoft.com/office/drawing/2014/main" id="{F9083C6B-4C14-44CF-B008-223261962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4" t="5038" r="8292" b="5819"/>
          <a:stretch/>
        </p:blipFill>
        <p:spPr bwMode="auto">
          <a:xfrm>
            <a:off x="2726707" y="5187290"/>
            <a:ext cx="276404" cy="27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945822"/>
            <a:ext cx="12089420" cy="453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Patrocinador: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José Antônio Barata				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Líder: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Nelson Simões					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 descr="Resultado de imagem para goo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0" t="4583" r="53469" b="6275"/>
          <a:stretch/>
        </p:blipFill>
        <p:spPr bwMode="auto">
          <a:xfrm>
            <a:off x="11427640" y="968092"/>
            <a:ext cx="411078" cy="4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ood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04" t="5038" r="8292" b="5819"/>
          <a:stretch/>
        </p:blipFill>
        <p:spPr bwMode="auto">
          <a:xfrm>
            <a:off x="11432885" y="976536"/>
            <a:ext cx="405833" cy="4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9086" y="0"/>
            <a:ext cx="8483508" cy="985011"/>
          </a:xfrm>
        </p:spPr>
        <p:txBody>
          <a:bodyPr>
            <a:normAutofit/>
          </a:bodyPr>
          <a:lstStyle/>
          <a:p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Matrícula Online 2020</a:t>
            </a:r>
          </a:p>
        </p:txBody>
      </p:sp>
      <p:pic>
        <p:nvPicPr>
          <p:cNvPr id="1030" name="Picture 6" descr="Resultado de imagem para attention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961" y="974155"/>
            <a:ext cx="410594" cy="41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EBF284-718D-40AA-B246-9E5A216C0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7460"/>
              </p:ext>
            </p:extLst>
          </p:nvPr>
        </p:nvGraphicFramePr>
        <p:xfrm>
          <a:off x="2000809" y="1578938"/>
          <a:ext cx="9837909" cy="4862505"/>
        </p:xfrm>
        <a:graphic>
          <a:graphicData uri="http://schemas.openxmlformats.org/drawingml/2006/table">
            <a:tbl>
              <a:tblPr/>
              <a:tblGrid>
                <a:gridCol w="5394983">
                  <a:extLst>
                    <a:ext uri="{9D8B030D-6E8A-4147-A177-3AD203B41FA5}">
                      <a16:colId xmlns:a16="http://schemas.microsoft.com/office/drawing/2014/main" val="697173548"/>
                    </a:ext>
                  </a:extLst>
                </a:gridCol>
                <a:gridCol w="2192613">
                  <a:extLst>
                    <a:ext uri="{9D8B030D-6E8A-4147-A177-3AD203B41FA5}">
                      <a16:colId xmlns:a16="http://schemas.microsoft.com/office/drawing/2014/main" val="4277046631"/>
                    </a:ext>
                  </a:extLst>
                </a:gridCol>
                <a:gridCol w="1197282">
                  <a:extLst>
                    <a:ext uri="{9D8B030D-6E8A-4147-A177-3AD203B41FA5}">
                      <a16:colId xmlns:a16="http://schemas.microsoft.com/office/drawing/2014/main" val="3624915136"/>
                    </a:ext>
                  </a:extLst>
                </a:gridCol>
                <a:gridCol w="1053031">
                  <a:extLst>
                    <a:ext uri="{9D8B030D-6E8A-4147-A177-3AD203B41FA5}">
                      <a16:colId xmlns:a16="http://schemas.microsoft.com/office/drawing/2014/main" val="3658714604"/>
                    </a:ext>
                  </a:extLst>
                </a:gridCol>
              </a:tblGrid>
              <a:tr h="470565"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Ação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Impactos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Responsável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limite</a:t>
                      </a:r>
                    </a:p>
                  </a:txBody>
                  <a:tcPr marL="7620" marR="7620" marT="762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6174"/>
                  </a:ext>
                </a:extLst>
              </a:tr>
              <a:tr h="4182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de valores de cursos (Total do primeiro e segundo semestre e mensalidade)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Agendamento e Geração de Serviços para pagamento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193212"/>
                  </a:ext>
                </a:extLst>
              </a:tr>
              <a:tr h="4182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Postos de atendimento presencial por unidade (Acadêmico, Financeiro, FIES e bolsas, outros)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Agendamento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07251"/>
                  </a:ext>
                </a:extLst>
              </a:tr>
              <a:tr h="62742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d"/>
                      </a:pP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Agendamento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255820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Geração de serviços para pagamento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Efetivação da matrícula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838400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 de agendamento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Efetivação da matrícula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14/09/2019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690973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 de checkout Cielo (1a opção)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 em cartão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14/09/2019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771302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 de plugin de cartão (2a opção)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 em cartão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14/09/2019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549175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 de interface com Accesstage (1a opção)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 em boleto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14/09/2019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544468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Configuração de boleto diretamente com CEF (2a opção)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Pagamento em boleto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14/09/2019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580924"/>
                  </a:ext>
                </a:extLst>
              </a:tr>
              <a:tr h="41828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 de planilha de regras, alunos, notas e vigência de campanha para cadastro de descontos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Execução de descontos (Matrícula de 49,90)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062101"/>
                  </a:ext>
                </a:extLst>
              </a:tr>
              <a:tr h="41828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e"/>
                      </a:pP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Finalização da matrícula em backoffice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77366"/>
                  </a:ext>
                </a:extLst>
              </a:tr>
              <a:tr h="41828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a"/>
                      </a:pP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Efetivação da matrícula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630716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Comunicação do processo para candidatos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Efetivação da matrícula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Mkt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8427"/>
                  </a:ext>
                </a:extLst>
              </a:tr>
              <a:tr h="209140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Char char="c"/>
                      </a:pP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Efetivação da matrícula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326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9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TC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90BDD43D22C743A1B98AB35F9ED21A" ma:contentTypeVersion="4" ma:contentTypeDescription="Crie um novo documento." ma:contentTypeScope="" ma:versionID="3a04644579d97c9128e87169966a5bfb">
  <xsd:schema xmlns:xsd="http://www.w3.org/2001/XMLSchema" xmlns:xs="http://www.w3.org/2001/XMLSchema" xmlns:p="http://schemas.microsoft.com/office/2006/metadata/properties" xmlns:ns2="7f630d85-d62d-4654-ba8f-11abb981b783" xmlns:ns3="6f5d5550-be29-4543-a770-11b94b889153" targetNamespace="http://schemas.microsoft.com/office/2006/metadata/properties" ma:root="true" ma:fieldsID="49c9826306f9cc231b8f069d7dbf19ef" ns2:_="" ns3:_="">
    <xsd:import namespace="7f630d85-d62d-4654-ba8f-11abb981b783"/>
    <xsd:import namespace="6f5d5550-be29-4543-a770-11b94b8891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30d85-d62d-4654-ba8f-11abb981b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d5550-be29-4543-a770-11b94b8891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205D47-6188-403C-95F8-05880F368C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630d85-d62d-4654-ba8f-11abb981b783"/>
    <ds:schemaRef ds:uri="6f5d5550-be29-4543-a770-11b94b8891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AE949-4DE9-44A8-BADA-C80C13A6D6A3}">
  <ds:schemaRefs>
    <ds:schemaRef ds:uri="http://purl.org/dc/elements/1.1/"/>
    <ds:schemaRef ds:uri="http://schemas.microsoft.com/office/2006/metadata/properties"/>
    <ds:schemaRef ds:uri="7f630d85-d62d-4654-ba8f-11abb981b783"/>
    <ds:schemaRef ds:uri="http://schemas.microsoft.com/office/2006/documentManagement/types"/>
    <ds:schemaRef ds:uri="6f5d5550-be29-4543-a770-11b94b88915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624E14-77D6-45CA-AAD9-205349E27C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29774</TotalTime>
  <Words>345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Segoe UI</vt:lpstr>
      <vt:lpstr>Times New Roman</vt:lpstr>
      <vt:lpstr>FTC</vt:lpstr>
      <vt:lpstr>Matrícula Online 2020</vt:lpstr>
      <vt:lpstr>Matrícula Online 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 Operating Models</dc:title>
  <dc:creator>Vivian Higashi</dc:creator>
  <cp:lastModifiedBy>nelson junior</cp:lastModifiedBy>
  <cp:revision>992</cp:revision>
  <cp:lastPrinted>2019-08-08T16:36:34Z</cp:lastPrinted>
  <dcterms:created xsi:type="dcterms:W3CDTF">2016-12-12T17:32:48Z</dcterms:created>
  <dcterms:modified xsi:type="dcterms:W3CDTF">2019-09-12T22:59:02Z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0x0101003C90BDD43D22C743A1B98AB35F9ED21A</vt:lpwstr>
  </property>
</Properties>
</file>