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66" r:id="rId9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30" y="-59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3651-E12C-413C-8A9B-DE927287BCD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BEAA8FB8-03B0-433B-A02A-E05450963510}">
      <dgm:prSet phldrT="[Texto]"/>
      <dgm:spPr/>
      <dgm:t>
        <a:bodyPr/>
        <a:lstStyle/>
        <a:p>
          <a:r>
            <a:rPr lang="pt-BR" dirty="0" smtClean="0">
              <a:latin typeface="Arial Narrow" pitchFamily="34" charset="0"/>
            </a:rPr>
            <a:t>Elaboração de contrato PRODEB para 2019</a:t>
          </a:r>
          <a:endParaRPr lang="pt-BR" dirty="0"/>
        </a:p>
      </dgm:t>
    </dgm:pt>
    <dgm:pt modelId="{738EDD9C-2A31-42DE-A7F0-AF24894FEEA3}" type="parTrans" cxnId="{40B88778-9ECC-4989-8A44-C70F81F86DAA}">
      <dgm:prSet/>
      <dgm:spPr/>
      <dgm:t>
        <a:bodyPr/>
        <a:lstStyle/>
        <a:p>
          <a:endParaRPr lang="pt-BR"/>
        </a:p>
      </dgm:t>
    </dgm:pt>
    <dgm:pt modelId="{8056D920-1B36-4480-AAC3-A6A0D4F2641E}" type="sibTrans" cxnId="{40B88778-9ECC-4989-8A44-C70F81F86DAA}">
      <dgm:prSet/>
      <dgm:spPr/>
      <dgm:t>
        <a:bodyPr/>
        <a:lstStyle/>
        <a:p>
          <a:endParaRPr lang="pt-BR"/>
        </a:p>
      </dgm:t>
    </dgm:pt>
    <dgm:pt modelId="{17101BCF-EF30-4F3C-8C62-DB8CD59086CC}">
      <dgm:prSet/>
      <dgm:spPr/>
      <dgm:t>
        <a:bodyPr/>
        <a:lstStyle/>
        <a:p>
          <a:r>
            <a:rPr lang="pt-BR" dirty="0" smtClean="0">
              <a:latin typeface="Arial Narrow" pitchFamily="34" charset="0"/>
            </a:rPr>
            <a:t>Alinhamento de medição de SLA para dados de regulação médica</a:t>
          </a:r>
          <a:endParaRPr lang="pt-BR" dirty="0" smtClean="0">
            <a:latin typeface="Arial Narrow" pitchFamily="34" charset="0"/>
          </a:endParaRPr>
        </a:p>
      </dgm:t>
    </dgm:pt>
    <dgm:pt modelId="{4BBA4FD2-543E-4BC6-959A-1C24245F7522}" type="parTrans" cxnId="{8E2042CD-8581-4DB9-82F5-E9A2F82F653A}">
      <dgm:prSet/>
      <dgm:spPr/>
      <dgm:t>
        <a:bodyPr/>
        <a:lstStyle/>
        <a:p>
          <a:endParaRPr lang="pt-BR"/>
        </a:p>
      </dgm:t>
    </dgm:pt>
    <dgm:pt modelId="{2EDE758A-1EED-49E3-A3C5-3461A8262CE0}" type="sibTrans" cxnId="{8E2042CD-8581-4DB9-82F5-E9A2F82F653A}">
      <dgm:prSet/>
      <dgm:spPr/>
      <dgm:t>
        <a:bodyPr/>
        <a:lstStyle/>
        <a:p>
          <a:endParaRPr lang="pt-BR"/>
        </a:p>
      </dgm:t>
    </dgm:pt>
    <dgm:pt modelId="{78506E8D-42A6-4484-8202-30837954EB50}">
      <dgm:prSet/>
      <dgm:spPr/>
      <dgm:t>
        <a:bodyPr/>
        <a:lstStyle/>
        <a:p>
          <a:r>
            <a:rPr lang="pt-BR" dirty="0" smtClean="0">
              <a:latin typeface="Arial Narrow" pitchFamily="34" charset="0"/>
            </a:rPr>
            <a:t>Finalização de módulo de consignação do executivo e integração com RH Bahia</a:t>
          </a:r>
          <a:endParaRPr lang="pt-BR" dirty="0">
            <a:latin typeface="Arial Narrow" pitchFamily="34" charset="0"/>
          </a:endParaRPr>
        </a:p>
      </dgm:t>
    </dgm:pt>
    <dgm:pt modelId="{35CF8448-EEBA-4FF9-8A0F-F8C7B29D4519}" type="parTrans" cxnId="{0E3DB697-AC75-4004-AC2F-7DE5E8D2582E}">
      <dgm:prSet/>
      <dgm:spPr/>
      <dgm:t>
        <a:bodyPr/>
        <a:lstStyle/>
        <a:p>
          <a:endParaRPr lang="pt-BR"/>
        </a:p>
      </dgm:t>
    </dgm:pt>
    <dgm:pt modelId="{2897E603-EF76-414A-8541-F3A72F3694A7}" type="sibTrans" cxnId="{0E3DB697-AC75-4004-AC2F-7DE5E8D2582E}">
      <dgm:prSet/>
      <dgm:spPr/>
      <dgm:t>
        <a:bodyPr/>
        <a:lstStyle/>
        <a:p>
          <a:endParaRPr lang="pt-BR"/>
        </a:p>
      </dgm:t>
    </dgm:pt>
    <dgm:pt modelId="{7763A97A-F135-4EDE-8DEB-B79ED84D2946}" type="pres">
      <dgm:prSet presAssocID="{C3CF3651-E12C-413C-8A9B-DE927287BCD5}" presName="linear" presStyleCnt="0">
        <dgm:presLayoutVars>
          <dgm:animLvl val="lvl"/>
          <dgm:resizeHandles val="exact"/>
        </dgm:presLayoutVars>
      </dgm:prSet>
      <dgm:spPr/>
    </dgm:pt>
    <dgm:pt modelId="{95F4849E-11A8-4282-B346-8430FF220184}" type="pres">
      <dgm:prSet presAssocID="{BEAA8FB8-03B0-433B-A02A-E0545096351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0091F9-8F0D-45A6-A895-0CB4B9F33DEE}" type="pres">
      <dgm:prSet presAssocID="{8056D920-1B36-4480-AAC3-A6A0D4F2641E}" presName="spacer" presStyleCnt="0"/>
      <dgm:spPr/>
    </dgm:pt>
    <dgm:pt modelId="{58E3FDA8-6696-48F7-BE3F-338D8987B626}" type="pres">
      <dgm:prSet presAssocID="{17101BCF-EF30-4F3C-8C62-DB8CD59086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A206CC-3E75-4159-9DF2-1025C953AB59}" type="pres">
      <dgm:prSet presAssocID="{2EDE758A-1EED-49E3-A3C5-3461A8262CE0}" presName="spacer" presStyleCnt="0"/>
      <dgm:spPr/>
    </dgm:pt>
    <dgm:pt modelId="{733F8829-DFE6-4F6D-A33E-A2DFEB7CA48C}" type="pres">
      <dgm:prSet presAssocID="{78506E8D-42A6-4484-8202-30837954EB5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E83F01-9733-4257-8F95-F78F1FB68017}" type="presOf" srcId="{17101BCF-EF30-4F3C-8C62-DB8CD59086CC}" destId="{58E3FDA8-6696-48F7-BE3F-338D8987B626}" srcOrd="0" destOrd="0" presId="urn:microsoft.com/office/officeart/2005/8/layout/vList2"/>
    <dgm:cxn modelId="{0E3DB697-AC75-4004-AC2F-7DE5E8D2582E}" srcId="{C3CF3651-E12C-413C-8A9B-DE927287BCD5}" destId="{78506E8D-42A6-4484-8202-30837954EB50}" srcOrd="2" destOrd="0" parTransId="{35CF8448-EEBA-4FF9-8A0F-F8C7B29D4519}" sibTransId="{2897E603-EF76-414A-8541-F3A72F3694A7}"/>
    <dgm:cxn modelId="{8E2042CD-8581-4DB9-82F5-E9A2F82F653A}" srcId="{C3CF3651-E12C-413C-8A9B-DE927287BCD5}" destId="{17101BCF-EF30-4F3C-8C62-DB8CD59086CC}" srcOrd="1" destOrd="0" parTransId="{4BBA4FD2-543E-4BC6-959A-1C24245F7522}" sibTransId="{2EDE758A-1EED-49E3-A3C5-3461A8262CE0}"/>
    <dgm:cxn modelId="{D1793076-CE76-47A3-A21B-B3B551C04D90}" type="presOf" srcId="{BEAA8FB8-03B0-433B-A02A-E05450963510}" destId="{95F4849E-11A8-4282-B346-8430FF220184}" srcOrd="0" destOrd="0" presId="urn:microsoft.com/office/officeart/2005/8/layout/vList2"/>
    <dgm:cxn modelId="{6ECF20F6-0ECD-4C03-8C57-E8D3485E1D82}" type="presOf" srcId="{C3CF3651-E12C-413C-8A9B-DE927287BCD5}" destId="{7763A97A-F135-4EDE-8DEB-B79ED84D2946}" srcOrd="0" destOrd="0" presId="urn:microsoft.com/office/officeart/2005/8/layout/vList2"/>
    <dgm:cxn modelId="{8E491DE1-FF2B-4165-831B-F7A03A1B69BC}" type="presOf" srcId="{78506E8D-42A6-4484-8202-30837954EB50}" destId="{733F8829-DFE6-4F6D-A33E-A2DFEB7CA48C}" srcOrd="0" destOrd="0" presId="urn:microsoft.com/office/officeart/2005/8/layout/vList2"/>
    <dgm:cxn modelId="{40B88778-9ECC-4989-8A44-C70F81F86DAA}" srcId="{C3CF3651-E12C-413C-8A9B-DE927287BCD5}" destId="{BEAA8FB8-03B0-433B-A02A-E05450963510}" srcOrd="0" destOrd="0" parTransId="{738EDD9C-2A31-42DE-A7F0-AF24894FEEA3}" sibTransId="{8056D920-1B36-4480-AAC3-A6A0D4F2641E}"/>
    <dgm:cxn modelId="{F173F7E0-4E08-42D5-A4C7-E5AD0B486898}" type="presParOf" srcId="{7763A97A-F135-4EDE-8DEB-B79ED84D2946}" destId="{95F4849E-11A8-4282-B346-8430FF220184}" srcOrd="0" destOrd="0" presId="urn:microsoft.com/office/officeart/2005/8/layout/vList2"/>
    <dgm:cxn modelId="{F315662F-3CF9-4512-A0B6-30E42880B932}" type="presParOf" srcId="{7763A97A-F135-4EDE-8DEB-B79ED84D2946}" destId="{D20091F9-8F0D-45A6-A895-0CB4B9F33DEE}" srcOrd="1" destOrd="0" presId="urn:microsoft.com/office/officeart/2005/8/layout/vList2"/>
    <dgm:cxn modelId="{BCA1C35C-92DF-4168-BE64-A806B8C8536E}" type="presParOf" srcId="{7763A97A-F135-4EDE-8DEB-B79ED84D2946}" destId="{58E3FDA8-6696-48F7-BE3F-338D8987B626}" srcOrd="2" destOrd="0" presId="urn:microsoft.com/office/officeart/2005/8/layout/vList2"/>
    <dgm:cxn modelId="{9601088F-7112-4943-B3D2-46156A8A9835}" type="presParOf" srcId="{7763A97A-F135-4EDE-8DEB-B79ED84D2946}" destId="{11A206CC-3E75-4159-9DF2-1025C953AB59}" srcOrd="3" destOrd="0" presId="urn:microsoft.com/office/officeart/2005/8/layout/vList2"/>
    <dgm:cxn modelId="{8E63F8E8-6B63-426B-8496-1308E595C7F2}" type="presParOf" srcId="{7763A97A-F135-4EDE-8DEB-B79ED84D2946}" destId="{733F8829-DFE6-4F6D-A33E-A2DFEB7CA48C}" srcOrd="4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A19A6-FEC4-4792-B80B-73C0F912E58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6F8A1D5-A8B6-42CF-80FB-01F1CB110FBF}">
      <dgm:prSet phldrT="[Texto]"/>
      <dgm:spPr/>
      <dgm:t>
        <a:bodyPr/>
        <a:lstStyle/>
        <a:p>
          <a:r>
            <a:rPr lang="pt-BR" dirty="0" smtClean="0"/>
            <a:t>Medição automatizada de SLA para Ocorrências</a:t>
          </a:r>
          <a:endParaRPr lang="pt-BR" dirty="0"/>
        </a:p>
      </dgm:t>
    </dgm:pt>
    <dgm:pt modelId="{285E07C6-9FA1-4483-B520-F67F2EE8C0D7}" type="parTrans" cxnId="{6824FE37-89B2-4635-ABDA-5C7BFEF0D22E}">
      <dgm:prSet/>
      <dgm:spPr/>
      <dgm:t>
        <a:bodyPr/>
        <a:lstStyle/>
        <a:p>
          <a:endParaRPr lang="pt-BR"/>
        </a:p>
      </dgm:t>
    </dgm:pt>
    <dgm:pt modelId="{EBDD2CC0-BDBA-4CAC-BC64-FA383C5246A0}" type="sibTrans" cxnId="{6824FE37-89B2-4635-ABDA-5C7BFEF0D22E}">
      <dgm:prSet/>
      <dgm:spPr/>
      <dgm:t>
        <a:bodyPr/>
        <a:lstStyle/>
        <a:p>
          <a:endParaRPr lang="pt-BR"/>
        </a:p>
      </dgm:t>
    </dgm:pt>
    <dgm:pt modelId="{F9AEC65A-42D1-48FC-B567-E4C9C4B7DFD2}">
      <dgm:prSet phldrT="[Texto]"/>
      <dgm:spPr/>
      <dgm:t>
        <a:bodyPr/>
        <a:lstStyle/>
        <a:p>
          <a:r>
            <a:rPr lang="pt-BR" dirty="0" smtClean="0"/>
            <a:t>Medição automatizada de SLA para Relacionamento com Beneficiários</a:t>
          </a:r>
          <a:endParaRPr lang="pt-BR" dirty="0"/>
        </a:p>
      </dgm:t>
    </dgm:pt>
    <dgm:pt modelId="{A4EE36B0-760F-4924-B0DB-8447CE8FA260}" type="parTrans" cxnId="{D20B346B-0415-453E-86FB-A10192CAB6F0}">
      <dgm:prSet/>
      <dgm:spPr/>
      <dgm:t>
        <a:bodyPr/>
        <a:lstStyle/>
        <a:p>
          <a:endParaRPr lang="pt-BR"/>
        </a:p>
      </dgm:t>
    </dgm:pt>
    <dgm:pt modelId="{82D964E1-6E29-4E2A-A20C-7095D4591126}" type="sibTrans" cxnId="{D20B346B-0415-453E-86FB-A10192CAB6F0}">
      <dgm:prSet/>
      <dgm:spPr/>
      <dgm:t>
        <a:bodyPr/>
        <a:lstStyle/>
        <a:p>
          <a:endParaRPr lang="pt-BR"/>
        </a:p>
      </dgm:t>
    </dgm:pt>
    <dgm:pt modelId="{7BDBACCD-C77B-4647-9CE6-8FBCBD15AA1D}">
      <dgm:prSet phldrT="[Texto]"/>
      <dgm:spPr/>
      <dgm:t>
        <a:bodyPr/>
        <a:lstStyle/>
        <a:p>
          <a:r>
            <a:rPr lang="pt-BR" dirty="0" smtClean="0"/>
            <a:t>Módulo de fiscalização para registro de relatório mensal</a:t>
          </a:r>
          <a:endParaRPr lang="pt-BR" dirty="0"/>
        </a:p>
      </dgm:t>
    </dgm:pt>
    <dgm:pt modelId="{783B0814-09AE-49FE-BCFD-DAB922187889}" type="parTrans" cxnId="{0EEF37D9-B1A0-4530-B0D0-72FB01F25044}">
      <dgm:prSet/>
      <dgm:spPr/>
      <dgm:t>
        <a:bodyPr/>
        <a:lstStyle/>
        <a:p>
          <a:endParaRPr lang="pt-BR"/>
        </a:p>
      </dgm:t>
    </dgm:pt>
    <dgm:pt modelId="{7E50E98D-0F34-4203-9AC8-8B78A6DB0512}" type="sibTrans" cxnId="{0EEF37D9-B1A0-4530-B0D0-72FB01F25044}">
      <dgm:prSet/>
      <dgm:spPr/>
      <dgm:t>
        <a:bodyPr/>
        <a:lstStyle/>
        <a:p>
          <a:endParaRPr lang="pt-BR"/>
        </a:p>
      </dgm:t>
    </dgm:pt>
    <dgm:pt modelId="{46D627EC-E194-4E5D-ADFD-1F5F451D76DF}">
      <dgm:prSet phldrT="[Texto]"/>
      <dgm:spPr/>
      <dgm:t>
        <a:bodyPr/>
        <a:lstStyle/>
        <a:p>
          <a:r>
            <a:rPr lang="pt-BR" dirty="0" err="1" smtClean="0"/>
            <a:t>B.I.</a:t>
          </a:r>
          <a:r>
            <a:rPr lang="pt-BR" dirty="0" smtClean="0"/>
            <a:t> de auditoria para reconciliação dos dados gerenciais providos pela </a:t>
          </a:r>
          <a:r>
            <a:rPr lang="pt-BR" dirty="0" err="1" smtClean="0"/>
            <a:t>Qualirede</a:t>
          </a:r>
          <a:endParaRPr lang="pt-BR" dirty="0"/>
        </a:p>
      </dgm:t>
    </dgm:pt>
    <dgm:pt modelId="{A23D8E22-E11C-4903-8FD9-108BF2877FCA}" type="parTrans" cxnId="{F4F83510-710A-4003-9F85-B23A669FB09A}">
      <dgm:prSet/>
      <dgm:spPr/>
      <dgm:t>
        <a:bodyPr/>
        <a:lstStyle/>
        <a:p>
          <a:endParaRPr lang="pt-BR"/>
        </a:p>
      </dgm:t>
    </dgm:pt>
    <dgm:pt modelId="{418A4967-78D2-4B49-95C1-512A9B8CFB75}" type="sibTrans" cxnId="{F4F83510-710A-4003-9F85-B23A669FB09A}">
      <dgm:prSet/>
      <dgm:spPr/>
      <dgm:t>
        <a:bodyPr/>
        <a:lstStyle/>
        <a:p>
          <a:endParaRPr lang="pt-BR"/>
        </a:p>
      </dgm:t>
    </dgm:pt>
    <dgm:pt modelId="{54691AC2-CE1A-4E4E-8E5F-8665801CD9B0}" type="pres">
      <dgm:prSet presAssocID="{B00A19A6-FEC4-4792-B80B-73C0F912E58A}" presName="Name0" presStyleCnt="0">
        <dgm:presLayoutVars>
          <dgm:dir/>
          <dgm:resizeHandles val="exact"/>
        </dgm:presLayoutVars>
      </dgm:prSet>
      <dgm:spPr/>
    </dgm:pt>
    <dgm:pt modelId="{1E049C0D-B1D5-495D-8E05-9709D02877BF}" type="pres">
      <dgm:prSet presAssocID="{E6F8A1D5-A8B6-42CF-80FB-01F1CB110FBF}" presName="node" presStyleLbl="node1" presStyleIdx="0" presStyleCnt="4">
        <dgm:presLayoutVars>
          <dgm:bulletEnabled val="1"/>
        </dgm:presLayoutVars>
      </dgm:prSet>
      <dgm:spPr/>
    </dgm:pt>
    <dgm:pt modelId="{9695B1D5-AFFB-4F1D-B636-18660589B95B}" type="pres">
      <dgm:prSet presAssocID="{EBDD2CC0-BDBA-4CAC-BC64-FA383C5246A0}" presName="sibTrans" presStyleCnt="0"/>
      <dgm:spPr/>
    </dgm:pt>
    <dgm:pt modelId="{E4669DA4-22D8-4DC0-9951-1C370065EF51}" type="pres">
      <dgm:prSet presAssocID="{F9AEC65A-42D1-48FC-B567-E4C9C4B7DFD2}" presName="node" presStyleLbl="node1" presStyleIdx="1" presStyleCnt="4">
        <dgm:presLayoutVars>
          <dgm:bulletEnabled val="1"/>
        </dgm:presLayoutVars>
      </dgm:prSet>
      <dgm:spPr/>
    </dgm:pt>
    <dgm:pt modelId="{3312AAD8-F4F7-4BC1-A9D2-02A49B9B4BC9}" type="pres">
      <dgm:prSet presAssocID="{82D964E1-6E29-4E2A-A20C-7095D4591126}" presName="sibTrans" presStyleCnt="0"/>
      <dgm:spPr/>
    </dgm:pt>
    <dgm:pt modelId="{3E3DD90E-6528-4C05-B05B-4046A43DF37D}" type="pres">
      <dgm:prSet presAssocID="{7BDBACCD-C77B-4647-9CE6-8FBCBD15AA1D}" presName="node" presStyleLbl="node1" presStyleIdx="2" presStyleCnt="4">
        <dgm:presLayoutVars>
          <dgm:bulletEnabled val="1"/>
        </dgm:presLayoutVars>
      </dgm:prSet>
      <dgm:spPr/>
    </dgm:pt>
    <dgm:pt modelId="{B0ACA6B7-309D-4C2F-BAEE-6F1BFB262E37}" type="pres">
      <dgm:prSet presAssocID="{7E50E98D-0F34-4203-9AC8-8B78A6DB0512}" presName="sibTrans" presStyleCnt="0"/>
      <dgm:spPr/>
    </dgm:pt>
    <dgm:pt modelId="{60EF9CC3-02D7-43E0-9011-1F16AF51C5CB}" type="pres">
      <dgm:prSet presAssocID="{46D627EC-E194-4E5D-ADFD-1F5F451D76DF}" presName="node" presStyleLbl="node1" presStyleIdx="3" presStyleCnt="4">
        <dgm:presLayoutVars>
          <dgm:bulletEnabled val="1"/>
        </dgm:presLayoutVars>
      </dgm:prSet>
      <dgm:spPr/>
    </dgm:pt>
  </dgm:ptLst>
  <dgm:cxnLst>
    <dgm:cxn modelId="{F4F83510-710A-4003-9F85-B23A669FB09A}" srcId="{B00A19A6-FEC4-4792-B80B-73C0F912E58A}" destId="{46D627EC-E194-4E5D-ADFD-1F5F451D76DF}" srcOrd="3" destOrd="0" parTransId="{A23D8E22-E11C-4903-8FD9-108BF2877FCA}" sibTransId="{418A4967-78D2-4B49-95C1-512A9B8CFB75}"/>
    <dgm:cxn modelId="{D20B346B-0415-453E-86FB-A10192CAB6F0}" srcId="{B00A19A6-FEC4-4792-B80B-73C0F912E58A}" destId="{F9AEC65A-42D1-48FC-B567-E4C9C4B7DFD2}" srcOrd="1" destOrd="0" parTransId="{A4EE36B0-760F-4924-B0DB-8447CE8FA260}" sibTransId="{82D964E1-6E29-4E2A-A20C-7095D4591126}"/>
    <dgm:cxn modelId="{8220589C-09DD-4402-A3F7-C6E2C021FC31}" type="presOf" srcId="{F9AEC65A-42D1-48FC-B567-E4C9C4B7DFD2}" destId="{E4669DA4-22D8-4DC0-9951-1C370065EF51}" srcOrd="0" destOrd="0" presId="urn:microsoft.com/office/officeart/2005/8/layout/hList6"/>
    <dgm:cxn modelId="{134760CD-C787-4D53-915F-5F4CE79AAA63}" type="presOf" srcId="{7BDBACCD-C77B-4647-9CE6-8FBCBD15AA1D}" destId="{3E3DD90E-6528-4C05-B05B-4046A43DF37D}" srcOrd="0" destOrd="0" presId="urn:microsoft.com/office/officeart/2005/8/layout/hList6"/>
    <dgm:cxn modelId="{0EEF37D9-B1A0-4530-B0D0-72FB01F25044}" srcId="{B00A19A6-FEC4-4792-B80B-73C0F912E58A}" destId="{7BDBACCD-C77B-4647-9CE6-8FBCBD15AA1D}" srcOrd="2" destOrd="0" parTransId="{783B0814-09AE-49FE-BCFD-DAB922187889}" sibTransId="{7E50E98D-0F34-4203-9AC8-8B78A6DB0512}"/>
    <dgm:cxn modelId="{78593C1A-BCF7-4A6F-9D86-E2822B02530D}" type="presOf" srcId="{E6F8A1D5-A8B6-42CF-80FB-01F1CB110FBF}" destId="{1E049C0D-B1D5-495D-8E05-9709D02877BF}" srcOrd="0" destOrd="0" presId="urn:microsoft.com/office/officeart/2005/8/layout/hList6"/>
    <dgm:cxn modelId="{34DE4A19-E01F-4A73-84A9-8ACAF5B2F2B1}" type="presOf" srcId="{B00A19A6-FEC4-4792-B80B-73C0F912E58A}" destId="{54691AC2-CE1A-4E4E-8E5F-8665801CD9B0}" srcOrd="0" destOrd="0" presId="urn:microsoft.com/office/officeart/2005/8/layout/hList6"/>
    <dgm:cxn modelId="{6824FE37-89B2-4635-ABDA-5C7BFEF0D22E}" srcId="{B00A19A6-FEC4-4792-B80B-73C0F912E58A}" destId="{E6F8A1D5-A8B6-42CF-80FB-01F1CB110FBF}" srcOrd="0" destOrd="0" parTransId="{285E07C6-9FA1-4483-B520-F67F2EE8C0D7}" sibTransId="{EBDD2CC0-BDBA-4CAC-BC64-FA383C5246A0}"/>
    <dgm:cxn modelId="{B7E4B110-9DF8-478B-9447-131EC5468DC1}" type="presOf" srcId="{46D627EC-E194-4E5D-ADFD-1F5F451D76DF}" destId="{60EF9CC3-02D7-43E0-9011-1F16AF51C5CB}" srcOrd="0" destOrd="0" presId="urn:microsoft.com/office/officeart/2005/8/layout/hList6"/>
    <dgm:cxn modelId="{5A6B0C13-4432-4893-8BDF-2B45B5A9756E}" type="presParOf" srcId="{54691AC2-CE1A-4E4E-8E5F-8665801CD9B0}" destId="{1E049C0D-B1D5-495D-8E05-9709D02877BF}" srcOrd="0" destOrd="0" presId="urn:microsoft.com/office/officeart/2005/8/layout/hList6"/>
    <dgm:cxn modelId="{FFAADFDE-5F59-4C18-82E0-496D8659ABC2}" type="presParOf" srcId="{54691AC2-CE1A-4E4E-8E5F-8665801CD9B0}" destId="{9695B1D5-AFFB-4F1D-B636-18660589B95B}" srcOrd="1" destOrd="0" presId="urn:microsoft.com/office/officeart/2005/8/layout/hList6"/>
    <dgm:cxn modelId="{344D207B-A6F6-490E-8788-ED443F59E8B2}" type="presParOf" srcId="{54691AC2-CE1A-4E4E-8E5F-8665801CD9B0}" destId="{E4669DA4-22D8-4DC0-9951-1C370065EF51}" srcOrd="2" destOrd="0" presId="urn:microsoft.com/office/officeart/2005/8/layout/hList6"/>
    <dgm:cxn modelId="{9553D1F5-9764-4817-AD19-F369C12705B6}" type="presParOf" srcId="{54691AC2-CE1A-4E4E-8E5F-8665801CD9B0}" destId="{3312AAD8-F4F7-4BC1-A9D2-02A49B9B4BC9}" srcOrd="3" destOrd="0" presId="urn:microsoft.com/office/officeart/2005/8/layout/hList6"/>
    <dgm:cxn modelId="{B0513FA1-A6C8-47B3-9C13-F2C32170BE58}" type="presParOf" srcId="{54691AC2-CE1A-4E4E-8E5F-8665801CD9B0}" destId="{3E3DD90E-6528-4C05-B05B-4046A43DF37D}" srcOrd="4" destOrd="0" presId="urn:microsoft.com/office/officeart/2005/8/layout/hList6"/>
    <dgm:cxn modelId="{64841ED0-C26E-4B75-B0C3-353AA94435C1}" type="presParOf" srcId="{54691AC2-CE1A-4E4E-8E5F-8665801CD9B0}" destId="{B0ACA6B7-309D-4C2F-BAEE-6F1BFB262E37}" srcOrd="5" destOrd="0" presId="urn:microsoft.com/office/officeart/2005/8/layout/hList6"/>
    <dgm:cxn modelId="{790B601F-F6DC-4EE6-9240-AA59F3FF7E74}" type="presParOf" srcId="{54691AC2-CE1A-4E4E-8E5F-8665801CD9B0}" destId="{60EF9CC3-02D7-43E0-9011-1F16AF51C5CB}" srcOrd="6" destOrd="0" presId="urn:microsoft.com/office/officeart/2005/8/layout/h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B49E-5DF5-4B1E-8C0E-6520FBDEDC69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C1AC-F0F2-4FB5-8B40-8189B9B7FE0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pic>
        <p:nvPicPr>
          <p:cNvPr id="8" name="Picture 6" descr="C:\Users\nelson.junior\Pictures\apresentação status mensal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5072813"/>
            <a:ext cx="2543315" cy="642187"/>
          </a:xfrm>
          <a:prstGeom prst="rect">
            <a:avLst/>
          </a:prstGeom>
          <a:noFill/>
        </p:spPr>
      </p:pic>
      <p:pic>
        <p:nvPicPr>
          <p:cNvPr id="10" name="Picture 4" descr="C:\Users\nelson.junior\Pictures\apresentação status mensal\matéria-carreira-Evolução-tecnológica-exige-profissional-de-TI-mais-criativo-e-comunicativ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64"/>
            <a:ext cx="9144000" cy="3682148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latin typeface="Arial Black" pitchFamily="34" charset="0"/>
              </a:rPr>
              <a:t>Status </a:t>
            </a:r>
            <a:r>
              <a:rPr lang="pt-BR" sz="2000" dirty="0" err="1">
                <a:latin typeface="Arial Black" pitchFamily="34" charset="0"/>
              </a:rPr>
              <a:t>Report</a:t>
            </a:r>
            <a:endParaRPr lang="pt-BR" sz="2000" dirty="0">
              <a:latin typeface="Arial Black" pitchFamily="34" charset="0"/>
            </a:endParaRPr>
          </a:p>
          <a:p>
            <a:pPr algn="r"/>
            <a:r>
              <a:rPr lang="pt-BR" sz="2000" dirty="0">
                <a:latin typeface="Arial Narrow" pitchFamily="34" charset="0"/>
              </a:rPr>
              <a:t>Coordenação de Tecnologia da Informação / PLANSERV / SAEB</a:t>
            </a:r>
          </a:p>
          <a:p>
            <a:pPr algn="r"/>
            <a:r>
              <a:rPr lang="pt-BR" sz="1400" dirty="0" smtClean="0">
                <a:latin typeface="Arial Narrow" pitchFamily="34" charset="0"/>
              </a:rPr>
              <a:t>Dezembro de 2017</a:t>
            </a:r>
            <a:endParaRPr lang="pt-BR" sz="14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0" y="5072078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pic>
        <p:nvPicPr>
          <p:cNvPr id="11272" name="Picture 8" descr="C:\Users\nelson.junior\Downloads\b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01066" y="5143516"/>
            <a:ext cx="571484" cy="571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Direcionamento da CTI</a:t>
            </a:r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9" name="CaixaDeTexto 6"/>
          <p:cNvSpPr txBox="1"/>
          <p:nvPr/>
        </p:nvSpPr>
        <p:spPr>
          <a:xfrm>
            <a:off x="1428728" y="2500310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i="1" dirty="0" smtClean="0">
                <a:latin typeface="Arial Narrow" pitchFamily="34" charset="0"/>
              </a:rPr>
              <a:t>Foco em inteligência da informação, provimento de dados estratégicos, melhorias de processo através de automatização de tarefas e registro em sistemas para atividades críticas</a:t>
            </a:r>
            <a:endParaRPr lang="pt-BR" sz="1400" i="1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graphicFrame>
        <p:nvGraphicFramePr>
          <p:cNvPr id="10" name="Diagrama 9"/>
          <p:cNvGraphicFramePr/>
          <p:nvPr/>
        </p:nvGraphicFramePr>
        <p:xfrm>
          <a:off x="1785918" y="2000244"/>
          <a:ext cx="5476892" cy="267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err="1" smtClean="0">
                <a:latin typeface="Arial Black" pitchFamily="34" charset="0"/>
              </a:rPr>
              <a:t>Backlog</a:t>
            </a:r>
            <a:r>
              <a:rPr lang="pt-BR" sz="2000" dirty="0" smtClean="0">
                <a:latin typeface="Arial Black" pitchFamily="34" charset="0"/>
              </a:rPr>
              <a:t> de atividades</a:t>
            </a:r>
            <a:endParaRPr lang="pt-BR" sz="2000" dirty="0" smtClean="0">
              <a:latin typeface="Arial Black" pitchFamily="34" charset="0"/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graphicFrame>
        <p:nvGraphicFramePr>
          <p:cNvPr id="9" name="Diagrama 8"/>
          <p:cNvGraphicFramePr/>
          <p:nvPr/>
        </p:nvGraphicFramePr>
        <p:xfrm>
          <a:off x="1500166" y="1357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eta para a direita 9"/>
          <p:cNvSpPr/>
          <p:nvPr/>
        </p:nvSpPr>
        <p:spPr>
          <a:xfrm>
            <a:off x="1214414" y="3929070"/>
            <a:ext cx="5429288" cy="64294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Previsão de 4 a 6 meses a partir de janeiro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</a:p>
          <a:p>
            <a:pPr lvl="0" algn="r"/>
            <a:r>
              <a:rPr lang="pt-BR" sz="2000" dirty="0" smtClean="0">
                <a:latin typeface="Arial Narrow" pitchFamily="34" charset="0"/>
              </a:rPr>
              <a:t>Elaboração de contrato PRODEB para 2019</a:t>
            </a:r>
            <a:endParaRPr lang="pt-BR" sz="2000" dirty="0" smtClean="0"/>
          </a:p>
          <a:p>
            <a:pPr algn="r"/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16" name="CaixaDeTexto 6"/>
          <p:cNvSpPr txBox="1"/>
          <p:nvPr/>
        </p:nvSpPr>
        <p:spPr>
          <a:xfrm>
            <a:off x="142844" y="1285864"/>
            <a:ext cx="664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Unificação de Contrato de Serviços Obrigatórios + IDB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Redução do seguimento do contrato relativo à hospedagem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SAEB/DG será signatária (já alinhado)</a:t>
            </a:r>
            <a:endParaRPr lang="pt-BR" sz="14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42844" y="2143120"/>
          <a:ext cx="6096001" cy="1550871"/>
        </p:xfrm>
        <a:graphic>
          <a:graphicData uri="http://schemas.openxmlformats.org/drawingml/2006/table">
            <a:tbl>
              <a:tblPr/>
              <a:tblGrid>
                <a:gridCol w="975360"/>
                <a:gridCol w="975360"/>
                <a:gridCol w="975360"/>
                <a:gridCol w="401212"/>
                <a:gridCol w="401212"/>
                <a:gridCol w="428882"/>
                <a:gridCol w="442717"/>
                <a:gridCol w="442717"/>
                <a:gridCol w="492868"/>
                <a:gridCol w="560313"/>
              </a:tblGrid>
              <a:tr h="1600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Item/Descrição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Categoria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Unit.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Qtde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Total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Mensal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Anual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Ordem de Serviço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071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do Top Saúde (http://saude.planserv.ba.gov.br)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Compartilhada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Web site com BD - franquia de 500 MB para a aplicação e 100 MB para o banco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UN 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89,49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89,49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82.630,10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1.085.593,92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2014100995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FTP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MB 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61.200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6.732,00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para aplicação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MB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70.200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7.722,00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para BD Oracle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MB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618.488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68.033,68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Web Portal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52,93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52,93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Dedicada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Dedicada I (Modulo Captador)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835,40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835,40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7.836,06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espaço para BD Oracle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30.200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3.322,00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Dedicada II (Pelourinho e Guarani)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1.839,33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3.678,66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2285984" y="3857632"/>
          <a:ext cx="6096001" cy="1550871"/>
        </p:xfrm>
        <a:graphic>
          <a:graphicData uri="http://schemas.openxmlformats.org/drawingml/2006/table">
            <a:tbl>
              <a:tblPr/>
              <a:tblGrid>
                <a:gridCol w="975360"/>
                <a:gridCol w="975360"/>
                <a:gridCol w="975360"/>
                <a:gridCol w="401212"/>
                <a:gridCol w="401212"/>
                <a:gridCol w="428882"/>
                <a:gridCol w="442717"/>
                <a:gridCol w="442717"/>
                <a:gridCol w="492868"/>
                <a:gridCol w="560313"/>
              </a:tblGrid>
              <a:tr h="1600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Item/Descrição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Categoria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Unit.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Qtde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Total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Mensal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Anual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Ordem de Serviço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071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Planserv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Compartilhada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Web site com BD - franquia de 500 MB para a aplicação e 100 MB para o banco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89,49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      -  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57.446,40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721.453,56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2014100995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FTP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MB 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10.240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1.126,40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para aplicação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MB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      -  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Excedente - espaço para BD Oracle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MB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512.000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56.320,00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Hospedagem Web Portal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52,93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      -  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Hospedagem Dedicada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Dedicada I (Modulo Captador)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835,40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835,40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2.674,73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Excedente espaço para BD Oracle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0,11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sngStrike">
                          <a:solidFill>
                            <a:srgbClr val="000000"/>
                          </a:solidFill>
                          <a:latin typeface="Arial"/>
                        </a:rPr>
                        <a:t> R$                -   </a:t>
                      </a:r>
                      <a:endParaRPr lang="pt-BR" sz="5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00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Dedicada II (Pelourinho)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UN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1.839,33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1.839,33 </a:t>
                      </a:r>
                    </a:p>
                  </a:txBody>
                  <a:tcPr marL="6016" marR="6016" marT="6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eta para a direita 18"/>
          <p:cNvSpPr/>
          <p:nvPr/>
        </p:nvSpPr>
        <p:spPr>
          <a:xfrm rot="2696931">
            <a:off x="6255055" y="3003133"/>
            <a:ext cx="1285884" cy="64514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</a:p>
          <a:p>
            <a:pPr lvl="0" algn="r"/>
            <a:r>
              <a:rPr lang="pt-BR" sz="2000" dirty="0" smtClean="0">
                <a:latin typeface="Arial Narrow" pitchFamily="34" charset="0"/>
              </a:rPr>
              <a:t>Elaboração de contrato PRODEB para 2019</a:t>
            </a:r>
            <a:endParaRPr lang="pt-BR" sz="2000" dirty="0" smtClean="0"/>
          </a:p>
          <a:p>
            <a:pPr algn="r"/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16" name="CaixaDeTexto 6"/>
          <p:cNvSpPr txBox="1"/>
          <p:nvPr/>
        </p:nvSpPr>
        <p:spPr>
          <a:xfrm>
            <a:off x="142844" y="1571616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Demais serviços</a:t>
            </a:r>
            <a:endParaRPr lang="pt-BR" sz="14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642910" y="2214558"/>
          <a:ext cx="7858181" cy="2214576"/>
        </p:xfrm>
        <a:graphic>
          <a:graphicData uri="http://schemas.openxmlformats.org/drawingml/2006/table">
            <a:tbl>
              <a:tblPr/>
              <a:tblGrid>
                <a:gridCol w="1071570"/>
                <a:gridCol w="785818"/>
                <a:gridCol w="928694"/>
                <a:gridCol w="928694"/>
                <a:gridCol w="500066"/>
                <a:gridCol w="785818"/>
                <a:gridCol w="428628"/>
                <a:gridCol w="571504"/>
                <a:gridCol w="615981"/>
                <a:gridCol w="580955"/>
                <a:gridCol w="660453"/>
              </a:tblGrid>
              <a:tr h="3163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Serviço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Item/Descrição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Categoria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Und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Unit.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Qtde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 Total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Mensal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Anual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Ordem de Serviço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63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Administração e Suporte a Dados Corporativos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Recursos </a:t>
                      </a:r>
                      <a:b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Humanos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Administração e Suporte a Dados - Top Saúde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Gerente de Projeto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H/H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126,38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64,27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8.122,44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27.350,04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328.200,51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2014100986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Analista de Sistemas VI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H/H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114,45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19.227,60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63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Gestão da Rede Governo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Provimento de Internet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Rede Governo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Banda de Internet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MB 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150,00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7.350,00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7.350,00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88.200,00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2017110050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Datacenter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Plataforma de Comunicação e Colaboração Corporativa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Solução de Comunicação e Colaboração Corporativa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Plano Básico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     6,00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213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1.278,00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2.394,00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28.728,00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2015090849</a:t>
                      </a:r>
                    </a:p>
                  </a:txBody>
                  <a:tcPr marL="5404" marR="5404" marT="54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Plano Intermediário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   20,00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1.080,00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63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Plano Avançado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R$        36,00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R$          36,00 </a:t>
                      </a:r>
                    </a:p>
                  </a:txBody>
                  <a:tcPr marL="5404" marR="5404" marT="54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</a:p>
          <a:p>
            <a:pPr lvl="0" algn="r"/>
            <a:r>
              <a:rPr lang="pt-BR" sz="2000" dirty="0" smtClean="0">
                <a:latin typeface="Arial Narrow" pitchFamily="34" charset="0"/>
              </a:rPr>
              <a:t>Alinhamento de medição de SLA para dados de regulação médica</a:t>
            </a:r>
          </a:p>
          <a:p>
            <a:pPr algn="r"/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16" name="CaixaDeTexto 6"/>
          <p:cNvSpPr txBox="1"/>
          <p:nvPr/>
        </p:nvSpPr>
        <p:spPr>
          <a:xfrm>
            <a:off x="142844" y="1285864"/>
            <a:ext cx="664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Divergência significativa nas medições dos indicadores abaixo, Nov/2018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</a:t>
            </a:r>
            <a:r>
              <a:rPr lang="pt-BR" sz="1400" dirty="0" smtClean="0">
                <a:latin typeface="Arial Narrow" pitchFamily="34" charset="0"/>
              </a:rPr>
              <a:t>Alinhamento em 14/12/18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</a:t>
            </a:r>
            <a:r>
              <a:rPr lang="pt-BR" sz="1400" dirty="0" smtClean="0">
                <a:latin typeface="Arial Narrow" pitchFamily="34" charset="0"/>
              </a:rPr>
              <a:t>Ofício informando sobre expectativa de alinhamento ou será considerada a medição do </a:t>
            </a:r>
            <a:r>
              <a:rPr lang="pt-BR" sz="1400" dirty="0" err="1" smtClean="0">
                <a:latin typeface="Arial Narrow" pitchFamily="34" charset="0"/>
              </a:rPr>
              <a:t>Planserv</a:t>
            </a:r>
            <a:endParaRPr lang="pt-BR" sz="14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000508"/>
            <a:ext cx="4071966" cy="138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285996"/>
            <a:ext cx="5214974" cy="142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Conector reto 19"/>
          <p:cNvCxnSpPr/>
          <p:nvPr/>
        </p:nvCxnSpPr>
        <p:spPr>
          <a:xfrm>
            <a:off x="0" y="3786194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14282" y="2643186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Planserv</a:t>
            </a:r>
            <a:r>
              <a:rPr lang="pt-BR" dirty="0" smtClean="0"/>
              <a:t> &gt;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14282" y="4429136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Qualirede</a:t>
            </a:r>
            <a:r>
              <a:rPr lang="pt-BR" dirty="0" smtClean="0"/>
              <a:t> &gt;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68" name="AutoShape 4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70" name="AutoShape 6" descr="Resultado de imagem para planser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71" name="Picture 7" descr="C:\Users\nelson.junior\Downloads\pl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6"/>
            <a:ext cx="1857388" cy="916311"/>
          </a:xfrm>
          <a:prstGeom prst="rect">
            <a:avLst/>
          </a:prstGeom>
          <a:noFill/>
        </p:spPr>
      </p:pic>
      <p:sp>
        <p:nvSpPr>
          <p:cNvPr id="11" name="CaixaDeTexto 6"/>
          <p:cNvSpPr txBox="1"/>
          <p:nvPr/>
        </p:nvSpPr>
        <p:spPr>
          <a:xfrm>
            <a:off x="2357422" y="0"/>
            <a:ext cx="66437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 smtClean="0">
                <a:latin typeface="Arial Black" pitchFamily="34" charset="0"/>
              </a:rPr>
              <a:t>Trabalhos Críticos em andamento</a:t>
            </a:r>
          </a:p>
          <a:p>
            <a:pPr lvl="0" algn="r"/>
            <a:r>
              <a:rPr lang="pt-BR" sz="2000" dirty="0" smtClean="0">
                <a:latin typeface="Arial Narrow" pitchFamily="34" charset="0"/>
              </a:rPr>
              <a:t>Finalização de módulo de consignação do executivo e integração com RH Bahia</a:t>
            </a:r>
          </a:p>
          <a:p>
            <a:pPr algn="r"/>
            <a:endParaRPr lang="pt-BR" sz="2000" dirty="0">
              <a:latin typeface="Arial Narrow" pitchFamily="34" charset="0"/>
            </a:endParaRPr>
          </a:p>
          <a:p>
            <a:pPr algn="r"/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0" y="1214426"/>
            <a:ext cx="9144000" cy="1588"/>
          </a:xfrm>
          <a:prstGeom prst="line">
            <a:avLst/>
          </a:prstGeom>
          <a:ln w="34925" cap="rnd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3"/>
          <p:cNvSpPr txBox="1"/>
          <p:nvPr/>
        </p:nvSpPr>
        <p:spPr>
          <a:xfrm>
            <a:off x="0" y="5499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Classificação: Confidencial, versão 1.0</a:t>
            </a:r>
          </a:p>
        </p:txBody>
      </p:sp>
      <p:sp>
        <p:nvSpPr>
          <p:cNvPr id="16" name="CaixaDeTexto 6"/>
          <p:cNvSpPr txBox="1"/>
          <p:nvPr/>
        </p:nvSpPr>
        <p:spPr>
          <a:xfrm>
            <a:off x="142844" y="1285864"/>
            <a:ext cx="6643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 Integração composta por 3 interações (Arquivo de base de cálculo, Arquivo de contribuição, Arquivo de retorno de folha)</a:t>
            </a:r>
          </a:p>
          <a:p>
            <a:pPr algn="just">
              <a:buFont typeface="Arial" pitchFamily="34" charset="0"/>
              <a:buChar char="•"/>
            </a:pPr>
            <a:r>
              <a:rPr lang="pt-BR" sz="1400" dirty="0" smtClean="0">
                <a:latin typeface="Arial Narrow" pitchFamily="34" charset="0"/>
              </a:rPr>
              <a:t> </a:t>
            </a:r>
            <a:r>
              <a:rPr lang="pt-BR" sz="1400" dirty="0" smtClean="0">
                <a:latin typeface="Arial Narrow" pitchFamily="34" charset="0"/>
              </a:rPr>
              <a:t> Arquivo de contribuição disponibilizado para testes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571472" y="2357434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428860" y="2428872"/>
            <a:ext cx="157163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60809</TotalTime>
  <Words>832</Words>
  <Application>Microsoft Office PowerPoint</Application>
  <PresentationFormat>Apresentação na tela (16:10)</PresentationFormat>
  <Paragraphs>215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Padrao2</dc:creator>
  <cp:lastModifiedBy>Padrao2</cp:lastModifiedBy>
  <cp:revision>6037</cp:revision>
  <dcterms:created xsi:type="dcterms:W3CDTF">2018-12-12T12:46:11Z</dcterms:created>
  <dcterms:modified xsi:type="dcterms:W3CDTF">2019-01-23T18:15:56Z</dcterms:modified>
</cp:coreProperties>
</file>