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307" r:id="rId3"/>
    <p:sldId id="308" r:id="rId4"/>
    <p:sldId id="278" r:id="rId5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3250" autoAdjust="0"/>
  </p:normalViewPr>
  <p:slideViewPr>
    <p:cSldViewPr>
      <p:cViewPr>
        <p:scale>
          <a:sx n="93" d="100"/>
          <a:sy n="93" d="100"/>
        </p:scale>
        <p:origin x="-132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4358EB78-B977-4DE4-B02A-25FD582FED6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59802E9-81BE-426F-A53D-CD6779621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7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741DEFCF-12AE-4E6E-AD7D-F511A50DEA1E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474EDE9-E574-4FF9-8263-D9D852A0E5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1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755A3-5AD3-4815-9FD6-ABAC188B8A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755A3-5AD3-4815-9FD6-ABAC188B8A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B8864F4-E4F3-43F8-A2ED-0D559090B1C6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13C05B3-8185-420E-A22C-E675581262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4F4-E4F3-43F8-A2ED-0D559090B1C6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05B3-8185-420E-A22C-E675581262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4F4-E4F3-43F8-A2ED-0D559090B1C6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05B3-8185-420E-A22C-E675581262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4F4-E4F3-43F8-A2ED-0D559090B1C6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05B3-8185-420E-A22C-E675581262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4F4-E4F3-43F8-A2ED-0D559090B1C6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05B3-8185-420E-A22C-E675581262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4F4-E4F3-43F8-A2ED-0D559090B1C6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05B3-8185-420E-A22C-E675581262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864F4-E4F3-43F8-A2ED-0D559090B1C6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3C05B3-8185-420E-A22C-E675581262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B8864F4-E4F3-43F8-A2ED-0D559090B1C6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13C05B3-8185-420E-A22C-E675581262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4F4-E4F3-43F8-A2ED-0D559090B1C6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05B3-8185-420E-A22C-E675581262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4F4-E4F3-43F8-A2ED-0D559090B1C6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05B3-8185-420E-A22C-E675581262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4F4-E4F3-43F8-A2ED-0D559090B1C6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05B3-8185-420E-A22C-E675581262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B8864F4-E4F3-43F8-A2ED-0D559090B1C6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13C05B3-8185-420E-A22C-E675581262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86" y="6636142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REDCap is </a:t>
            </a:r>
            <a:r>
              <a:rPr lang="en-US" sz="9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supported </a:t>
            </a:r>
            <a:r>
              <a:rPr lang="en-US" sz="9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US" sz="9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Grant Number UL1TR000445 from the National Center for Advancing Translational Sciences (NCATS) at the National Institutes of Health (NIH).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21" y="609600"/>
            <a:ext cx="78997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51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chemeClr val="tx1"/>
                </a:solidFill>
                <a:latin typeface="+mn-lt"/>
              </a:rPr>
              <a:t>Today’s Agenda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6482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en-US" b="1" dirty="0" smtClean="0">
                <a:solidFill>
                  <a:srgbClr val="00B050"/>
                </a:solidFill>
              </a:rPr>
              <a:t>What is REDCap? (~30 minutes)</a:t>
            </a:r>
          </a:p>
          <a:p>
            <a:pPr lvl="1">
              <a:buClrTx/>
            </a:pPr>
            <a:r>
              <a:rPr lang="en-US" altLang="en-US" dirty="0" smtClean="0">
                <a:solidFill>
                  <a:schemeClr val="tx1"/>
                </a:solidFill>
              </a:rPr>
              <a:t>General background</a:t>
            </a:r>
          </a:p>
          <a:p>
            <a:pPr lvl="1">
              <a:buClrTx/>
            </a:pPr>
            <a:r>
              <a:rPr lang="en-US" altLang="en-US" dirty="0" smtClean="0">
                <a:solidFill>
                  <a:schemeClr val="tx1"/>
                </a:solidFill>
              </a:rPr>
              <a:t>Comparison to spreadsheets (e.g. Excel)</a:t>
            </a:r>
          </a:p>
          <a:p>
            <a:pPr lvl="1">
              <a:buClrTx/>
            </a:pPr>
            <a:r>
              <a:rPr lang="en-US" altLang="en-US" dirty="0" smtClean="0">
                <a:solidFill>
                  <a:schemeClr val="tx1"/>
                </a:solidFill>
              </a:rPr>
              <a:t>Why consider REDCap?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 smtClean="0"/>
          </a:p>
          <a:p>
            <a:pPr>
              <a:buClrTx/>
            </a:pPr>
            <a:r>
              <a:rPr lang="en-US" altLang="en-US" b="1" dirty="0" smtClean="0">
                <a:solidFill>
                  <a:srgbClr val="00B050"/>
                </a:solidFill>
              </a:rPr>
              <a:t>Project creation &amp; development (~30 minutes)</a:t>
            </a:r>
          </a:p>
          <a:p>
            <a:pPr lvl="1">
              <a:buClrTx/>
            </a:pPr>
            <a:r>
              <a:rPr lang="en-US" altLang="en-US" dirty="0" smtClean="0">
                <a:solidFill>
                  <a:schemeClr val="tx1"/>
                </a:solidFill>
              </a:rPr>
              <a:t>Project creation</a:t>
            </a:r>
          </a:p>
          <a:p>
            <a:pPr lvl="1">
              <a:buClrTx/>
            </a:pPr>
            <a:r>
              <a:rPr lang="en-US" altLang="en-US" dirty="0" smtClean="0">
                <a:solidFill>
                  <a:schemeClr val="tx1"/>
                </a:solidFill>
              </a:rPr>
              <a:t>Project Setup tab (focusing on Online Designer)</a:t>
            </a:r>
          </a:p>
          <a:p>
            <a:pPr lvl="1">
              <a:buClrTx/>
            </a:pPr>
            <a:r>
              <a:rPr lang="en-US" altLang="en-US" dirty="0" smtClean="0">
                <a:solidFill>
                  <a:schemeClr val="tx1"/>
                </a:solidFill>
              </a:rPr>
              <a:t>Data Entry</a:t>
            </a:r>
          </a:p>
          <a:p>
            <a:pPr lvl="1">
              <a:buClrTx/>
            </a:pPr>
            <a:r>
              <a:rPr lang="en-US" altLang="en-US" dirty="0" smtClean="0">
                <a:solidFill>
                  <a:schemeClr val="tx1"/>
                </a:solidFill>
              </a:rPr>
              <a:t>Common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3201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chemeClr val="tx1"/>
                </a:solidFill>
                <a:latin typeface="+mn-lt"/>
              </a:rPr>
              <a:t>What is REDCap?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800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en-US" dirty="0" smtClean="0"/>
              <a:t>REDCap is a data collection tool for building </a:t>
            </a:r>
            <a:r>
              <a:rPr lang="en-US" altLang="en-US" b="1" dirty="0" smtClean="0">
                <a:solidFill>
                  <a:srgbClr val="00B050"/>
                </a:solidFill>
              </a:rPr>
              <a:t>surveys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00B050"/>
                </a:solidFill>
              </a:rPr>
              <a:t>databases</a:t>
            </a:r>
            <a:r>
              <a:rPr lang="en-US" altLang="en-US" dirty="0" smtClean="0"/>
              <a:t>.</a:t>
            </a:r>
          </a:p>
          <a:p>
            <a:pPr>
              <a:buClrTx/>
            </a:pPr>
            <a:endParaRPr lang="en-US" altLang="en-US" dirty="0" smtClean="0"/>
          </a:p>
          <a:p>
            <a:pPr>
              <a:buClrTx/>
            </a:pPr>
            <a:r>
              <a:rPr lang="en-US" altLang="en-US" dirty="0" smtClean="0"/>
              <a:t>Data entry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r>
              <a:rPr lang="en-US" altLang="en-US" dirty="0" smtClean="0"/>
              <a:t>happens </a:t>
            </a:r>
            <a:r>
              <a:rPr lang="en-US" altLang="en-US" b="1" dirty="0" smtClean="0">
                <a:solidFill>
                  <a:srgbClr val="00B050"/>
                </a:solidFill>
              </a:rPr>
              <a:t>online</a:t>
            </a:r>
            <a:r>
              <a:rPr lang="en-US" altLang="en-US" dirty="0" smtClean="0"/>
              <a:t> – either logged into REDCap (databases) or not (surveys).</a:t>
            </a:r>
          </a:p>
          <a:p>
            <a:pPr>
              <a:buClrTx/>
            </a:pPr>
            <a:endParaRPr lang="en-US" altLang="en-US" dirty="0" smtClean="0"/>
          </a:p>
          <a:p>
            <a:pPr>
              <a:buClrTx/>
            </a:pPr>
            <a:r>
              <a:rPr lang="en-US" altLang="en-US" dirty="0" smtClean="0"/>
              <a:t>Built-in tools help </a:t>
            </a:r>
            <a:r>
              <a:rPr lang="en-US" altLang="en-US" b="1" dirty="0" smtClean="0">
                <a:solidFill>
                  <a:srgbClr val="00B050"/>
                </a:solidFill>
              </a:rPr>
              <a:t>manage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r>
              <a:rPr lang="en-US" altLang="en-US" dirty="0" smtClean="0"/>
              <a:t>data collection.</a:t>
            </a:r>
          </a:p>
          <a:p>
            <a:pPr>
              <a:buClrTx/>
            </a:pPr>
            <a:endParaRPr lang="en-US" altLang="en-US" dirty="0" smtClean="0"/>
          </a:p>
          <a:p>
            <a:pPr>
              <a:buClrTx/>
            </a:pPr>
            <a:r>
              <a:rPr lang="en-US" altLang="en-US" dirty="0" smtClean="0"/>
              <a:t>Data is </a:t>
            </a:r>
            <a:r>
              <a:rPr lang="en-US" altLang="en-US" b="1" dirty="0" smtClean="0">
                <a:solidFill>
                  <a:srgbClr val="00B050"/>
                </a:solidFill>
              </a:rPr>
              <a:t>downloaded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r>
              <a:rPr lang="en-US" altLang="en-US" dirty="0" smtClean="0"/>
              <a:t>in spreadsheet format for analysis in R, SPSS, STATA, SAS, Excel, etc.</a:t>
            </a:r>
          </a:p>
        </p:txBody>
      </p:sp>
    </p:spTree>
    <p:extLst>
      <p:ext uri="{BB962C8B-B14F-4D97-AF65-F5344CB8AC3E}">
        <p14:creationId xmlns:p14="http://schemas.microsoft.com/office/powerpoint/2010/main" val="353196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b="1" dirty="0" smtClean="0">
                <a:solidFill>
                  <a:schemeClr val="tx1"/>
                </a:solidFill>
                <a:latin typeface="+mn-lt"/>
              </a:rPr>
              <a:t>Why consider REDCap?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054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 smtClean="0">
                <a:solidFill>
                  <a:srgbClr val="00B050"/>
                </a:solidFill>
              </a:rPr>
              <a:t>Security</a:t>
            </a:r>
            <a:r>
              <a:rPr lang="en-US" sz="2400" dirty="0"/>
              <a:t>.</a:t>
            </a:r>
            <a:r>
              <a:rPr lang="en-US" sz="2400" dirty="0" smtClean="0"/>
              <a:t> Sensitive/confidential </a:t>
            </a:r>
            <a:r>
              <a:rPr lang="en-US" sz="2400" dirty="0"/>
              <a:t>information should be captured and stored securely.</a:t>
            </a:r>
          </a:p>
          <a:p>
            <a:pPr>
              <a:buClr>
                <a:schemeClr val="tx1"/>
              </a:buClr>
            </a:pPr>
            <a:endParaRPr lang="en-US" sz="2400" dirty="0"/>
          </a:p>
          <a:p>
            <a:pPr>
              <a:buClr>
                <a:schemeClr val="tx1"/>
              </a:buClr>
            </a:pPr>
            <a:r>
              <a:rPr lang="en-US" sz="2400" b="1" dirty="0">
                <a:solidFill>
                  <a:srgbClr val="00B050"/>
                </a:solidFill>
              </a:rPr>
              <a:t>Centralized, online access</a:t>
            </a:r>
            <a:r>
              <a:rPr lang="en-US" sz="2400" b="1" dirty="0"/>
              <a:t> </a:t>
            </a:r>
            <a:r>
              <a:rPr lang="en-US" sz="2400" dirty="0" smtClean="0"/>
              <a:t>is often valuable, especially for large teams </a:t>
            </a:r>
            <a:r>
              <a:rPr lang="en-US" sz="2400" dirty="0"/>
              <a:t>or </a:t>
            </a:r>
            <a:r>
              <a:rPr lang="en-US" sz="2400" dirty="0" smtClean="0"/>
              <a:t>multi-site projects.</a:t>
            </a:r>
            <a:endParaRPr lang="en-US" sz="2400" dirty="0"/>
          </a:p>
          <a:p>
            <a:pPr>
              <a:buClr>
                <a:schemeClr val="tx1"/>
              </a:buClr>
            </a:pPr>
            <a:endParaRPr lang="en-US" sz="2400" dirty="0"/>
          </a:p>
          <a:p>
            <a:pPr>
              <a:buClr>
                <a:schemeClr val="tx1"/>
              </a:buClr>
            </a:pPr>
            <a:r>
              <a:rPr lang="en-US" sz="2400" b="1" dirty="0">
                <a:solidFill>
                  <a:srgbClr val="00B050"/>
                </a:solidFill>
              </a:rPr>
              <a:t>Data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quality</a:t>
            </a:r>
            <a:r>
              <a:rPr lang="en-US" sz="2400" dirty="0"/>
              <a:t>.</a:t>
            </a:r>
            <a:r>
              <a:rPr lang="en-US" sz="2400" dirty="0" smtClean="0"/>
              <a:t> Good quality data collected right from the start helps ensure quality data analysis (and meaningful results).</a:t>
            </a:r>
            <a:endParaRPr lang="en-US" sz="2400" dirty="0"/>
          </a:p>
          <a:p>
            <a:pPr>
              <a:buClr>
                <a:schemeClr val="tx1"/>
              </a:buClr>
            </a:pPr>
            <a:endParaRPr lang="en-US" sz="2400" dirty="0"/>
          </a:p>
          <a:p>
            <a:pPr>
              <a:buClr>
                <a:schemeClr val="tx1"/>
              </a:buClr>
            </a:pPr>
            <a:r>
              <a:rPr lang="en-US" sz="2400" b="1" dirty="0" smtClean="0">
                <a:solidFill>
                  <a:srgbClr val="00B050"/>
                </a:solidFill>
              </a:rPr>
              <a:t>Documentation</a:t>
            </a:r>
            <a:r>
              <a:rPr lang="en-US" sz="2400" dirty="0" smtClean="0"/>
              <a:t>. Automatic, continual documentation of all data </a:t>
            </a:r>
            <a:r>
              <a:rPr lang="en-US" sz="2400" u="sng" dirty="0" smtClean="0"/>
              <a:t>and</a:t>
            </a:r>
            <a:r>
              <a:rPr lang="en-US" sz="2400" dirty="0" smtClean="0"/>
              <a:t> user activity protects your data AND you.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90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00B0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rgbClr val="696464"/>
    </a:lt1>
    <a:dk2>
      <a:srgbClr val="FFFFFF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0070C0"/>
    </a:hlink>
    <a:folHlink>
      <a:srgbClr val="00B0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6566</TotalTime>
  <Words>207</Words>
  <Application>Microsoft Office PowerPoint</Application>
  <PresentationFormat>On-screen Show (4:3)</PresentationFormat>
  <Paragraphs>30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PowerPoint Presentation</vt:lpstr>
      <vt:lpstr>Today’s Agenda</vt:lpstr>
      <vt:lpstr>What is REDCap?</vt:lpstr>
      <vt:lpstr>Why consider REDCap?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Utah Slide Repository</dc:title>
  <dc:creator>Elliott, Veida Joann</dc:creator>
  <cp:lastModifiedBy>Elliott, Veida Joann</cp:lastModifiedBy>
  <cp:revision>206</cp:revision>
  <cp:lastPrinted>2015-06-01T18:46:19Z</cp:lastPrinted>
  <dcterms:created xsi:type="dcterms:W3CDTF">2013-02-12T16:34:54Z</dcterms:created>
  <dcterms:modified xsi:type="dcterms:W3CDTF">2015-08-10T20:47:47Z</dcterms:modified>
</cp:coreProperties>
</file>