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D3EDDA-F21C-4C1F-9390-0E4A2D4B9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0A2545-C22B-4F9E-90E7-70B58B803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4A271B-C180-4F11-9FB5-23274E61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D717D-1462-4D75-8126-E30B9CE2DEA2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FEF6DE-DB13-43AE-986E-67A4415DE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D79A6B-1889-4362-BE70-D737880D6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5E0AE-AC43-43B4-B68F-2B11363114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8382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CD70E8-37F4-4958-8E53-BC7D0DE44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D494347-A920-4C13-A853-8E6F54197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F0D44B-65F3-4DDD-B736-EB5B86688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D717D-1462-4D75-8126-E30B9CE2DEA2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7A5526-99DB-4ADF-8224-CF5D16EA6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6D4329-1ADB-4D84-B7C8-3C84E4059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5E0AE-AC43-43B4-B68F-2B11363114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3980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9B47716-1C49-4825-8C9E-05025C47D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665ADBB-CCC4-42EC-8373-2B77FB570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1A59E0-CB33-4CDD-A027-9F942465F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D717D-1462-4D75-8126-E30B9CE2DEA2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C3F94B-EF28-4D44-A7DD-603A8E7F8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1C3DC4-AB43-4834-9CE8-3A2A54F5A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5E0AE-AC43-43B4-B68F-2B11363114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7732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E4D96E-4C4C-4EC1-B4E8-388E4F3C9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79CC89-B13E-40E7-8D41-3C1D018B9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4DC930-B043-4DE6-80D7-5F17AFE3E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D717D-1462-4D75-8126-E30B9CE2DEA2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BE4D64-25C7-47CA-A6E6-384F9A6C2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AA08E5-ED74-45E7-AFD1-7891A06F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5E0AE-AC43-43B4-B68F-2B11363114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446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036378-4BFA-4433-8D50-D6FF9874A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43AFAC-B70B-4CDA-88C3-28C5C354A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C2CA8D-77CE-4BDC-8748-1B735C9F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D717D-1462-4D75-8126-E30B9CE2DEA2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29B1C1-65B0-4288-B1FC-4E8A4B295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586AE0-6903-4B45-8353-56817D388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5E0AE-AC43-43B4-B68F-2B11363114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0835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B6CCB3-EA76-4CC4-826D-B2BB7F443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341FC3-70DB-448C-91EA-5D59575F9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EAD1375-3EE2-4180-BF58-01196FC09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813290-DFA6-416D-98EF-66CB0DDE3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D717D-1462-4D75-8126-E30B9CE2DEA2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FE3A24D-D81D-4926-8D22-34315DC69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F4604A-37A7-4A57-8B9A-5A7522251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5E0AE-AC43-43B4-B68F-2B11363114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9665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A6FE3A-F64F-4E4E-9E76-DCF089179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77213D-10FC-4815-A95F-3AB0F1E19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F91DAF-479F-4977-9E8B-770383BBD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665C947-A5F9-40A0-BB7B-60B4725C8D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FEA3F02-CB90-4DD5-88CE-601C98C975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59E5C5D-232C-462B-B21D-B6BA90718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D717D-1462-4D75-8126-E30B9CE2DEA2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BA629B4-ED17-4D0D-AEF1-8B1DAFBF0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2B42A61-A86F-4922-8715-70F43FBD3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5E0AE-AC43-43B4-B68F-2B11363114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775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C3DC46-50D8-4BD8-9542-03632836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25ADA58-8AB3-4F73-AA6F-087530B07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D717D-1462-4D75-8126-E30B9CE2DEA2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7AE44FA-A204-4449-A5A9-8C8477E4C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9D515DD-B339-45BF-8AA1-49615247E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5E0AE-AC43-43B4-B68F-2B11363114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231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482CC1C-1B05-4626-A35E-38D475EE5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D717D-1462-4D75-8126-E30B9CE2DEA2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6381620-D5EC-4E37-8063-E45D3F348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31E3228-A86D-4DEA-BA9C-4F9CF0F60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5E0AE-AC43-43B4-B68F-2B11363114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197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F7DA01-B7DF-4A00-A302-2D3FBB1F0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6A3878-4781-4925-91A2-AF1CE7570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AFF9641-9157-4631-A570-A9E4BA127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588E93-FB00-4B51-B923-85D00101A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D717D-1462-4D75-8126-E30B9CE2DEA2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DC67B2-81A0-4414-B774-F42312A73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EA7F5F-E48A-4217-9DB9-290991FD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5E0AE-AC43-43B4-B68F-2B11363114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633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013C6D-2AB5-4AB7-9F5B-23B383D4B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7A1DBDE-B399-47E3-BF86-9B807B6DAD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BE2402A-A8DF-454D-9C53-FC4E93033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4DE499-BB31-4E61-A601-622D0873E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D717D-1462-4D75-8126-E30B9CE2DEA2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1F095E2-656B-41DB-8A5B-000649FCC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2DCDA6-2AE3-425F-B1C2-60896F21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5E0AE-AC43-43B4-B68F-2B11363114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504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22B365C-69AC-409E-B0B3-BEDF18A66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1B97453-CBE0-4AE6-BD9E-2D304057B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A71184-4720-4E94-BB56-EA896C023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D717D-1462-4D75-8126-E30B9CE2DEA2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2841DA-23FE-483E-BBEC-46A97BFB9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48307D-EE51-4890-B1E1-1C3177A7E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5E0AE-AC43-43B4-B68F-2B11363114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475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2D96689-C53E-4C69-8E26-0F7E0A6C993B}"/>
              </a:ext>
            </a:extLst>
          </p:cNvPr>
          <p:cNvSpPr/>
          <p:nvPr/>
        </p:nvSpPr>
        <p:spPr>
          <a:xfrm>
            <a:off x="10170945" y="1674054"/>
            <a:ext cx="1842867" cy="26447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B4E8040-0179-42FD-AB8B-78796D9026CE}"/>
              </a:ext>
            </a:extLst>
          </p:cNvPr>
          <p:cNvSpPr/>
          <p:nvPr/>
        </p:nvSpPr>
        <p:spPr>
          <a:xfrm>
            <a:off x="8201468" y="195917"/>
            <a:ext cx="2338809" cy="13313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F38C470-F384-4ED6-851B-ED3A80B9F193}"/>
              </a:ext>
            </a:extLst>
          </p:cNvPr>
          <p:cNvSpPr/>
          <p:nvPr/>
        </p:nvSpPr>
        <p:spPr>
          <a:xfrm rot="16200000">
            <a:off x="7818121" y="4322295"/>
            <a:ext cx="1899140" cy="28065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Gráfico 7" descr="Sala de reuniões">
            <a:extLst>
              <a:ext uri="{FF2B5EF4-FFF2-40B4-BE49-F238E27FC236}">
                <a16:creationId xmlns:a16="http://schemas.microsoft.com/office/drawing/2014/main" id="{5DE12A68-DC09-48A8-9506-8EEEAB0D7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5178" y="3429000"/>
            <a:ext cx="914400" cy="914400"/>
          </a:xfrm>
          <a:prstGeom prst="rect">
            <a:avLst/>
          </a:prstGeom>
        </p:spPr>
      </p:pic>
      <p:pic>
        <p:nvPicPr>
          <p:cNvPr id="10" name="Gráfico 9" descr="Análise do cliente">
            <a:extLst>
              <a:ext uri="{FF2B5EF4-FFF2-40B4-BE49-F238E27FC236}">
                <a16:creationId xmlns:a16="http://schemas.microsoft.com/office/drawing/2014/main" id="{63347AE4-4D42-4489-A43A-C09B08906B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98544" y="458967"/>
            <a:ext cx="640077" cy="64007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DCDD729C-C8D6-4FC8-82CB-4EC1B60B417B}"/>
              </a:ext>
            </a:extLst>
          </p:cNvPr>
          <p:cNvSpPr txBox="1"/>
          <p:nvPr/>
        </p:nvSpPr>
        <p:spPr>
          <a:xfrm>
            <a:off x="8201468" y="1201883"/>
            <a:ext cx="233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Sala de Espera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973343C-8F1E-464F-AE0A-5512945AEF04}"/>
              </a:ext>
            </a:extLst>
          </p:cNvPr>
          <p:cNvSpPr txBox="1"/>
          <p:nvPr/>
        </p:nvSpPr>
        <p:spPr>
          <a:xfrm rot="16200000">
            <a:off x="9047315" y="2725615"/>
            <a:ext cx="261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Atendimento </a:t>
            </a:r>
            <a:r>
              <a:rPr lang="pt-BR" b="1" dirty="0"/>
              <a:t>Financeiro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EBE5CD8-E5DA-4FFF-B25B-5C6FF5A99A93}"/>
              </a:ext>
            </a:extLst>
          </p:cNvPr>
          <p:cNvSpPr txBox="1"/>
          <p:nvPr/>
        </p:nvSpPr>
        <p:spPr>
          <a:xfrm>
            <a:off x="7459395" y="4802328"/>
            <a:ext cx="261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Atendimento </a:t>
            </a:r>
            <a:r>
              <a:rPr lang="pt-BR" b="1" dirty="0"/>
              <a:t>Acadêmico</a:t>
            </a:r>
          </a:p>
        </p:txBody>
      </p:sp>
      <p:pic>
        <p:nvPicPr>
          <p:cNvPr id="14" name="Gráfico 13" descr="Sala de reuniões">
            <a:extLst>
              <a:ext uri="{FF2B5EF4-FFF2-40B4-BE49-F238E27FC236}">
                <a16:creationId xmlns:a16="http://schemas.microsoft.com/office/drawing/2014/main" id="{8E28B4BC-0BAA-438E-81FC-EDEBD3D88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9395" y="5686018"/>
            <a:ext cx="914400" cy="914400"/>
          </a:xfrm>
          <a:prstGeom prst="rect">
            <a:avLst/>
          </a:prstGeom>
        </p:spPr>
      </p:pic>
      <p:pic>
        <p:nvPicPr>
          <p:cNvPr id="1026" name="Picture 2" descr="Resultado de imagem para icone cadeiras visÃ£o superior">
            <a:extLst>
              <a:ext uri="{FF2B5EF4-FFF2-40B4-BE49-F238E27FC236}">
                <a16:creationId xmlns:a16="http://schemas.microsoft.com/office/drawing/2014/main" id="{98412153-AD09-4A16-82FB-4F2941EE23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5" t="28049" r="25248" b="27589"/>
          <a:stretch/>
        </p:blipFill>
        <p:spPr bwMode="auto">
          <a:xfrm flipV="1">
            <a:off x="9035696" y="390563"/>
            <a:ext cx="394586" cy="3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esultado de imagem para icone cadeiras visÃ£o superior">
            <a:extLst>
              <a:ext uri="{FF2B5EF4-FFF2-40B4-BE49-F238E27FC236}">
                <a16:creationId xmlns:a16="http://schemas.microsoft.com/office/drawing/2014/main" id="{CF9A7410-E120-4301-BA5B-910678A0A1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5" t="28049" r="25248" b="27589"/>
          <a:stretch/>
        </p:blipFill>
        <p:spPr bwMode="auto">
          <a:xfrm flipV="1">
            <a:off x="9476694" y="390563"/>
            <a:ext cx="394586" cy="3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Resultado de imagem para icone cadeiras visÃ£o superior">
            <a:extLst>
              <a:ext uri="{FF2B5EF4-FFF2-40B4-BE49-F238E27FC236}">
                <a16:creationId xmlns:a16="http://schemas.microsoft.com/office/drawing/2014/main" id="{CD957088-F9CA-4B99-8FE5-C4D1AC4072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5" t="28049" r="25248" b="27589"/>
          <a:stretch/>
        </p:blipFill>
        <p:spPr bwMode="auto">
          <a:xfrm flipV="1">
            <a:off x="9951540" y="390563"/>
            <a:ext cx="394586" cy="3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Resultado de imagem para icone cadeiras visÃ£o superior">
            <a:extLst>
              <a:ext uri="{FF2B5EF4-FFF2-40B4-BE49-F238E27FC236}">
                <a16:creationId xmlns:a16="http://schemas.microsoft.com/office/drawing/2014/main" id="{D39ED4BB-4DEB-431E-8918-65CABB4D14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5" t="28049" r="25248" b="27589"/>
          <a:stretch/>
        </p:blipFill>
        <p:spPr bwMode="auto">
          <a:xfrm flipV="1">
            <a:off x="9035696" y="770389"/>
            <a:ext cx="394586" cy="3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Resultado de imagem para icone cadeiras visÃ£o superior">
            <a:extLst>
              <a:ext uri="{FF2B5EF4-FFF2-40B4-BE49-F238E27FC236}">
                <a16:creationId xmlns:a16="http://schemas.microsoft.com/office/drawing/2014/main" id="{836F0FF9-F84C-424F-A0EB-2F1B7C9D0F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5" t="28049" r="25248" b="27589"/>
          <a:stretch/>
        </p:blipFill>
        <p:spPr bwMode="auto">
          <a:xfrm flipV="1">
            <a:off x="9476694" y="770389"/>
            <a:ext cx="394586" cy="3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Resultado de imagem para icone cadeiras visÃ£o superior">
            <a:extLst>
              <a:ext uri="{FF2B5EF4-FFF2-40B4-BE49-F238E27FC236}">
                <a16:creationId xmlns:a16="http://schemas.microsoft.com/office/drawing/2014/main" id="{3180D99A-ABEB-445A-B03B-DE1296A549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5" t="28049" r="25248" b="27589"/>
          <a:stretch/>
        </p:blipFill>
        <p:spPr bwMode="auto">
          <a:xfrm flipV="1">
            <a:off x="9951540" y="770389"/>
            <a:ext cx="394586" cy="3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Agrupar 22">
            <a:extLst>
              <a:ext uri="{FF2B5EF4-FFF2-40B4-BE49-F238E27FC236}">
                <a16:creationId xmlns:a16="http://schemas.microsoft.com/office/drawing/2014/main" id="{D54D3EAE-5E2D-449F-996B-ADA3E6EEF05B}"/>
              </a:ext>
            </a:extLst>
          </p:cNvPr>
          <p:cNvGrpSpPr/>
          <p:nvPr/>
        </p:nvGrpSpPr>
        <p:grpSpPr>
          <a:xfrm>
            <a:off x="10742472" y="2052761"/>
            <a:ext cx="1069145" cy="997533"/>
            <a:chOff x="10588756" y="2055430"/>
            <a:chExt cx="1376576" cy="1261301"/>
          </a:xfrm>
        </p:grpSpPr>
        <p:pic>
          <p:nvPicPr>
            <p:cNvPr id="1030" name="Picture 6" descr="Imagem relacionada">
              <a:extLst>
                <a:ext uri="{FF2B5EF4-FFF2-40B4-BE49-F238E27FC236}">
                  <a16:creationId xmlns:a16="http://schemas.microsoft.com/office/drawing/2014/main" id="{B0622EAA-4D3A-4A2F-9E4C-CA35527523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88756" y="2067483"/>
              <a:ext cx="669534" cy="669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6" descr="Imagem relacionada">
              <a:extLst>
                <a:ext uri="{FF2B5EF4-FFF2-40B4-BE49-F238E27FC236}">
                  <a16:creationId xmlns:a16="http://schemas.microsoft.com/office/drawing/2014/main" id="{F475A1D4-75F6-40A5-8EAE-5862FCED64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95798" y="2055430"/>
              <a:ext cx="669534" cy="669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6" descr="Imagem relacionada">
              <a:extLst>
                <a:ext uri="{FF2B5EF4-FFF2-40B4-BE49-F238E27FC236}">
                  <a16:creationId xmlns:a16="http://schemas.microsoft.com/office/drawing/2014/main" id="{2784EDCA-EC62-4A39-9C3D-BF8106DDD8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88756" y="2647197"/>
              <a:ext cx="669534" cy="669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6" descr="Imagem relacionada">
              <a:extLst>
                <a:ext uri="{FF2B5EF4-FFF2-40B4-BE49-F238E27FC236}">
                  <a16:creationId xmlns:a16="http://schemas.microsoft.com/office/drawing/2014/main" id="{9484D623-FDF9-4178-8AED-C4CA63DA78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95798" y="2635144"/>
              <a:ext cx="669534" cy="669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6" name="Picture 6" descr="Imagem relacionada">
            <a:extLst>
              <a:ext uri="{FF2B5EF4-FFF2-40B4-BE49-F238E27FC236}">
                <a16:creationId xmlns:a16="http://schemas.microsoft.com/office/drawing/2014/main" id="{D51334AE-D638-42F0-8A54-CB98F0C69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964" y="5304792"/>
            <a:ext cx="669534" cy="669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" descr="Imagem relacionada">
            <a:extLst>
              <a:ext uri="{FF2B5EF4-FFF2-40B4-BE49-F238E27FC236}">
                <a16:creationId xmlns:a16="http://schemas.microsoft.com/office/drawing/2014/main" id="{6358B156-B99E-4D22-B291-4B0910F2E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006" y="5292739"/>
            <a:ext cx="669534" cy="669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Imagem relacionada">
            <a:extLst>
              <a:ext uri="{FF2B5EF4-FFF2-40B4-BE49-F238E27FC236}">
                <a16:creationId xmlns:a16="http://schemas.microsoft.com/office/drawing/2014/main" id="{64787F8D-0479-49CD-A08E-E10B3E9D7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964" y="5884506"/>
            <a:ext cx="669534" cy="669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 descr="Imagem relacionada">
            <a:extLst>
              <a:ext uri="{FF2B5EF4-FFF2-40B4-BE49-F238E27FC236}">
                <a16:creationId xmlns:a16="http://schemas.microsoft.com/office/drawing/2014/main" id="{A3E71496-5B51-4592-B12B-DE67A2356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006" y="5872453"/>
            <a:ext cx="669534" cy="669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B6F32233-2718-4328-AA60-41AE27B01638}"/>
              </a:ext>
            </a:extLst>
          </p:cNvPr>
          <p:cNvSpPr txBox="1"/>
          <p:nvPr/>
        </p:nvSpPr>
        <p:spPr>
          <a:xfrm>
            <a:off x="3990533" y="446040"/>
            <a:ext cx="3749497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Capacidade: </a:t>
            </a:r>
            <a:r>
              <a:rPr lang="pt-BR" sz="1600" dirty="0"/>
              <a:t>50 pessoas</a:t>
            </a:r>
          </a:p>
          <a:p>
            <a:r>
              <a:rPr lang="pt-BR" sz="1600" b="1" dirty="0"/>
              <a:t>Recursos: </a:t>
            </a:r>
            <a:r>
              <a:rPr lang="pt-BR" sz="1600" dirty="0" err="1"/>
              <a:t>Coffee</a:t>
            </a:r>
            <a:r>
              <a:rPr lang="pt-BR" sz="1600" dirty="0"/>
              <a:t>; 30 poltronas, Tv e Tela de senha</a:t>
            </a:r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E22B13FE-4514-4F04-B18D-9AFE91CF767D}"/>
              </a:ext>
            </a:extLst>
          </p:cNvPr>
          <p:cNvCxnSpPr>
            <a:cxnSpLocks/>
            <a:stCxn id="5" idx="1"/>
            <a:endCxn id="31" idx="3"/>
          </p:cNvCxnSpPr>
          <p:nvPr/>
        </p:nvCxnSpPr>
        <p:spPr>
          <a:xfrm flipH="1" flipV="1">
            <a:off x="7740030" y="861539"/>
            <a:ext cx="461438" cy="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EA0BECFF-340F-4533-AC0D-14AAEA1C8E66}"/>
              </a:ext>
            </a:extLst>
          </p:cNvPr>
          <p:cNvCxnSpPr>
            <a:cxnSpLocks/>
          </p:cNvCxnSpPr>
          <p:nvPr/>
        </p:nvCxnSpPr>
        <p:spPr>
          <a:xfrm flipH="1" flipV="1">
            <a:off x="9694443" y="3042975"/>
            <a:ext cx="461438" cy="7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615BBAE4-54D2-4000-94BC-C32F3852A71D}"/>
              </a:ext>
            </a:extLst>
          </p:cNvPr>
          <p:cNvSpPr txBox="1"/>
          <p:nvPr/>
        </p:nvSpPr>
        <p:spPr>
          <a:xfrm>
            <a:off x="2898499" y="5063829"/>
            <a:ext cx="395901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Capacidade: </a:t>
            </a:r>
            <a:r>
              <a:rPr lang="pt-BR" sz="1600" dirty="0"/>
              <a:t>30 atendimentos por vez</a:t>
            </a:r>
          </a:p>
          <a:p>
            <a:r>
              <a:rPr lang="pt-BR" sz="1600" b="1" dirty="0"/>
              <a:t>Tempo de atendimento: </a:t>
            </a:r>
            <a:r>
              <a:rPr lang="pt-BR" sz="1600" dirty="0"/>
              <a:t>15min</a:t>
            </a:r>
          </a:p>
          <a:p>
            <a:r>
              <a:rPr lang="pt-BR" sz="1600" b="1" dirty="0"/>
              <a:t>Estimativa: </a:t>
            </a:r>
            <a:r>
              <a:rPr lang="pt-BR" sz="1600" dirty="0"/>
              <a:t>120 atendimentos por hora</a:t>
            </a:r>
          </a:p>
          <a:p>
            <a:r>
              <a:rPr lang="pt-BR" sz="1600" b="1" dirty="0"/>
              <a:t>Recursos: </a:t>
            </a:r>
            <a:r>
              <a:rPr lang="pt-BR" sz="1600" dirty="0"/>
              <a:t>30 computadores com mesa e cadeira; tela de senha e 5 colaboradores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9314A05D-2B42-4FEC-A911-D17BF525602B}"/>
              </a:ext>
            </a:extLst>
          </p:cNvPr>
          <p:cNvCxnSpPr>
            <a:cxnSpLocks/>
            <a:stCxn id="6" idx="0"/>
            <a:endCxn id="48" idx="3"/>
          </p:cNvCxnSpPr>
          <p:nvPr/>
        </p:nvCxnSpPr>
        <p:spPr>
          <a:xfrm flipH="1">
            <a:off x="6857512" y="5725549"/>
            <a:ext cx="506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17DAC227-5632-44C7-A048-B7CDDFD9129D}"/>
              </a:ext>
            </a:extLst>
          </p:cNvPr>
          <p:cNvSpPr txBox="1"/>
          <p:nvPr/>
        </p:nvSpPr>
        <p:spPr>
          <a:xfrm rot="16200000">
            <a:off x="7468608" y="2393087"/>
            <a:ext cx="2841098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Capacidade: </a:t>
            </a:r>
            <a:r>
              <a:rPr lang="pt-BR" sz="1600" dirty="0"/>
              <a:t>100 por dia</a:t>
            </a:r>
          </a:p>
          <a:p>
            <a:r>
              <a:rPr lang="pt-BR" sz="1600" b="1" dirty="0"/>
              <a:t>Tempo de atendimento: </a:t>
            </a:r>
            <a:r>
              <a:rPr lang="pt-BR" sz="1600" dirty="0"/>
              <a:t>30min</a:t>
            </a:r>
          </a:p>
          <a:p>
            <a:r>
              <a:rPr lang="pt-BR" sz="1600" b="1" dirty="0"/>
              <a:t>Estimativa: </a:t>
            </a:r>
            <a:r>
              <a:rPr lang="pt-BR" sz="1600" dirty="0"/>
              <a:t>20 por colaborador</a:t>
            </a:r>
          </a:p>
          <a:p>
            <a:r>
              <a:rPr lang="pt-BR" sz="1600" b="1" dirty="0"/>
              <a:t>Recursos: </a:t>
            </a:r>
            <a:r>
              <a:rPr lang="pt-BR" sz="1600" dirty="0"/>
              <a:t>7 computadores com mesa e cadeira; tela de senha e 7 colaboradores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B8BEF9F7-AB3A-4BA1-8797-2BB8699B4C47}"/>
              </a:ext>
            </a:extLst>
          </p:cNvPr>
          <p:cNvSpPr txBox="1"/>
          <p:nvPr/>
        </p:nvSpPr>
        <p:spPr>
          <a:xfrm>
            <a:off x="483896" y="1384276"/>
            <a:ext cx="593331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Rematrícula FTC</a:t>
            </a:r>
          </a:p>
          <a:p>
            <a:endParaRPr lang="pt-BR" dirty="0"/>
          </a:p>
          <a:p>
            <a:r>
              <a:rPr lang="pt-BR" dirty="0"/>
              <a:t>Total de Alunos: 1.135 – 54 Formandos = 1.081</a:t>
            </a:r>
          </a:p>
          <a:p>
            <a:endParaRPr lang="pt-BR" dirty="0"/>
          </a:p>
          <a:p>
            <a:r>
              <a:rPr lang="pt-BR" b="1" dirty="0"/>
              <a:t>ANTECIPAÇÃO:</a:t>
            </a:r>
            <a:endParaRPr lang="pt-BR" dirty="0"/>
          </a:p>
          <a:p>
            <a:r>
              <a:rPr lang="pt-BR" dirty="0"/>
              <a:t>Alunos Calouros 2019.1: </a:t>
            </a:r>
            <a:r>
              <a:rPr lang="pt-BR" b="1" dirty="0"/>
              <a:t>146</a:t>
            </a:r>
            <a:endParaRPr lang="pt-BR" dirty="0"/>
          </a:p>
          <a:p>
            <a:r>
              <a:rPr lang="pt-BR" dirty="0"/>
              <a:t>Alunos Veteranos: </a:t>
            </a:r>
            <a:r>
              <a:rPr lang="pt-BR" b="1" dirty="0"/>
              <a:t>358</a:t>
            </a:r>
            <a:endParaRPr lang="pt-BR" dirty="0"/>
          </a:p>
          <a:p>
            <a:r>
              <a:rPr lang="pt-BR" dirty="0"/>
              <a:t>Total de antecipação: </a:t>
            </a:r>
            <a:r>
              <a:rPr lang="pt-BR" b="1" dirty="0"/>
              <a:t>504 (Matrícula Acadêmica)</a:t>
            </a:r>
          </a:p>
          <a:p>
            <a:endParaRPr lang="pt-BR" dirty="0"/>
          </a:p>
          <a:p>
            <a:r>
              <a:rPr lang="pt-BR" dirty="0"/>
              <a:t>Alunos Veteranos: </a:t>
            </a:r>
            <a:r>
              <a:rPr lang="pt-BR" b="1" dirty="0"/>
              <a:t>577 (Matrícula Financeira e Acadêmica)</a:t>
            </a:r>
          </a:p>
          <a:p>
            <a:endParaRPr lang="pt-BR" dirty="0"/>
          </a:p>
          <a:p>
            <a:r>
              <a:rPr lang="pt-BR" dirty="0"/>
              <a:t>Calouros 2019.2: </a:t>
            </a:r>
            <a:r>
              <a:rPr lang="pt-BR" b="1" dirty="0"/>
              <a:t>154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09325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131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Neila Gonçalves</dc:creator>
  <cp:lastModifiedBy>Neila Gonçalves</cp:lastModifiedBy>
  <cp:revision>5</cp:revision>
  <dcterms:created xsi:type="dcterms:W3CDTF">2019-05-02T10:42:23Z</dcterms:created>
  <dcterms:modified xsi:type="dcterms:W3CDTF">2019-05-02T11:20:07Z</dcterms:modified>
</cp:coreProperties>
</file>