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60" r:id="rId6"/>
    <p:sldId id="261" r:id="rId7"/>
    <p:sldId id="262"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Algerian" panose="04020705040A02060702" pitchFamily="82" charset="0"/>
              </a:rPr>
              <a:t>Data ANALYSIS OF UNICORN COMPANIES</a:t>
            </a:r>
          </a:p>
        </p:txBody>
      </p:sp>
      <p:sp>
        <p:nvSpPr>
          <p:cNvPr id="3" name="Subtitle 2"/>
          <p:cNvSpPr>
            <a:spLocks noGrp="1"/>
          </p:cNvSpPr>
          <p:nvPr>
            <p:ph type="subTitle" idx="1"/>
          </p:nvPr>
        </p:nvSpPr>
        <p:spPr>
          <a:xfrm>
            <a:off x="2589213" y="5588000"/>
            <a:ext cx="8915399" cy="315662"/>
          </a:xfrm>
        </p:spPr>
        <p:txBody>
          <a:bodyPr>
            <a:normAutofit fontScale="92500" lnSpcReduction="20000"/>
          </a:bodyPr>
          <a:lstStyle/>
          <a:p>
            <a:r>
              <a:rPr lang="en-US" dirty="0">
                <a:latin typeface="Algerian" panose="04020705040A02060702" pitchFamily="82" charset="0"/>
              </a:rPr>
              <a:t>N.MUKITI</a:t>
            </a:r>
          </a:p>
        </p:txBody>
      </p:sp>
    </p:spTree>
    <p:extLst>
      <p:ext uri="{BB962C8B-B14F-4D97-AF65-F5344CB8AC3E}">
        <p14:creationId xmlns:p14="http://schemas.microsoft.com/office/powerpoint/2010/main" val="41443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Distribution of Unicorn Companies across the world</a:t>
            </a:r>
          </a:p>
          <a:p>
            <a:r>
              <a:rPr lang="en-US" dirty="0"/>
              <a:t>Funding Trends Over Time for Unicorn Companies</a:t>
            </a:r>
          </a:p>
          <a:p>
            <a:r>
              <a:rPr lang="en-US" dirty="0"/>
              <a:t>Concentration of Unicorn companies in different Industries</a:t>
            </a:r>
          </a:p>
          <a:p>
            <a:r>
              <a:rPr lang="en-US" dirty="0"/>
              <a:t>Trends in Unicorn Company Creation</a:t>
            </a:r>
          </a:p>
          <a:p>
            <a:r>
              <a:rPr lang="en-US" dirty="0"/>
              <a:t>Growth recommendations for unicorns</a:t>
            </a:r>
          </a:p>
          <a:p>
            <a:endParaRPr lang="en-US" dirty="0"/>
          </a:p>
        </p:txBody>
      </p:sp>
    </p:spTree>
    <p:extLst>
      <p:ext uri="{BB962C8B-B14F-4D97-AF65-F5344CB8AC3E}">
        <p14:creationId xmlns:p14="http://schemas.microsoft.com/office/powerpoint/2010/main" val="103359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F684-BDEE-4EA0-A99D-B2E51BDB9F1C}"/>
              </a:ext>
            </a:extLst>
          </p:cNvPr>
          <p:cNvSpPr>
            <a:spLocks noGrp="1"/>
          </p:cNvSpPr>
          <p:nvPr>
            <p:ph type="title"/>
          </p:nvPr>
        </p:nvSpPr>
        <p:spPr>
          <a:xfrm>
            <a:off x="1973179" y="624110"/>
            <a:ext cx="9531433" cy="607924"/>
          </a:xfrm>
        </p:spPr>
        <p:txBody>
          <a:bodyPr>
            <a:normAutofit fontScale="90000"/>
          </a:bodyPr>
          <a:lstStyle/>
          <a:p>
            <a:r>
              <a:rPr lang="en-US" sz="3100" dirty="0"/>
              <a:t>Distribution of Unicorn Companies across the world</a:t>
            </a:r>
            <a:br>
              <a:rPr lang="en-US" dirty="0"/>
            </a:br>
            <a:endParaRPr lang="en-KE" dirty="0"/>
          </a:p>
        </p:txBody>
      </p:sp>
      <p:sp>
        <p:nvSpPr>
          <p:cNvPr id="3" name="Content Placeholder 2">
            <a:extLst>
              <a:ext uri="{FF2B5EF4-FFF2-40B4-BE49-F238E27FC236}">
                <a16:creationId xmlns:a16="http://schemas.microsoft.com/office/drawing/2014/main" id="{A6DAA322-7BA9-48AD-BF97-EA6634669DD3}"/>
              </a:ext>
            </a:extLst>
          </p:cNvPr>
          <p:cNvSpPr>
            <a:spLocks noGrp="1"/>
          </p:cNvSpPr>
          <p:nvPr>
            <p:ph idx="1"/>
          </p:nvPr>
        </p:nvSpPr>
        <p:spPr>
          <a:xfrm>
            <a:off x="1725690" y="1424538"/>
            <a:ext cx="10209636" cy="5433462"/>
          </a:xfrm>
        </p:spPr>
        <p:txBody>
          <a:bodyPr/>
          <a:lstStyle/>
          <a:p>
            <a:pPr algn="just"/>
            <a:r>
              <a:rPr lang="en-US" dirty="0"/>
              <a:t>Observation: </a:t>
            </a:r>
            <a:r>
              <a:rPr lang="en-US" b="0" i="0" dirty="0">
                <a:solidFill>
                  <a:srgbClr val="000000"/>
                </a:solidFill>
                <a:effectLst/>
              </a:rPr>
              <a:t>The bar chart of the top 10 countries based on the valuation of unicorn companies reveals that the United States has the highest total valuation, which stands out from the rest of the countries. China is the second country with the highest valuation, and its valuation is considerably lower than that of the United States. Other countries in the top 10 have comparable valuations.</a:t>
            </a:r>
            <a:r>
              <a:rPr lang="en-US" dirty="0"/>
              <a:t> </a:t>
            </a:r>
          </a:p>
          <a:p>
            <a:endParaRPr lang="en-KE" dirty="0"/>
          </a:p>
        </p:txBody>
      </p:sp>
      <p:pic>
        <p:nvPicPr>
          <p:cNvPr id="5" name="Picture 4">
            <a:extLst>
              <a:ext uri="{FF2B5EF4-FFF2-40B4-BE49-F238E27FC236}">
                <a16:creationId xmlns:a16="http://schemas.microsoft.com/office/drawing/2014/main" id="{DF2360E6-F1E7-4615-8149-B459FE2DD86E}"/>
              </a:ext>
            </a:extLst>
          </p:cNvPr>
          <p:cNvPicPr>
            <a:picLocks noChangeAspect="1"/>
          </p:cNvPicPr>
          <p:nvPr/>
        </p:nvPicPr>
        <p:blipFill>
          <a:blip r:embed="rId2"/>
          <a:stretch>
            <a:fillRect/>
          </a:stretch>
        </p:blipFill>
        <p:spPr>
          <a:xfrm>
            <a:off x="2926968" y="2914778"/>
            <a:ext cx="7352813" cy="3859001"/>
          </a:xfrm>
          <a:prstGeom prst="rect">
            <a:avLst/>
          </a:prstGeom>
        </p:spPr>
      </p:pic>
    </p:spTree>
    <p:extLst>
      <p:ext uri="{BB962C8B-B14F-4D97-AF65-F5344CB8AC3E}">
        <p14:creationId xmlns:p14="http://schemas.microsoft.com/office/powerpoint/2010/main" val="327490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1855" y="812801"/>
            <a:ext cx="9583448" cy="868218"/>
          </a:xfrm>
        </p:spPr>
        <p:txBody>
          <a:bodyPr>
            <a:normAutofit/>
          </a:bodyPr>
          <a:lstStyle/>
          <a:p>
            <a:r>
              <a:rPr lang="en-US" sz="2800" dirty="0"/>
              <a:t>Funding Trends Over Time for Unicorn Companies</a:t>
            </a:r>
          </a:p>
        </p:txBody>
      </p:sp>
      <p:sp>
        <p:nvSpPr>
          <p:cNvPr id="7" name="Content Placeholder 6">
            <a:extLst>
              <a:ext uri="{FF2B5EF4-FFF2-40B4-BE49-F238E27FC236}">
                <a16:creationId xmlns:a16="http://schemas.microsoft.com/office/drawing/2014/main" id="{109115E4-4EE5-41BF-BD8C-DD251891871C}"/>
              </a:ext>
            </a:extLst>
          </p:cNvPr>
          <p:cNvSpPr>
            <a:spLocks noGrp="1"/>
          </p:cNvSpPr>
          <p:nvPr>
            <p:ph idx="1"/>
          </p:nvPr>
        </p:nvSpPr>
        <p:spPr>
          <a:xfrm>
            <a:off x="1921164" y="1681019"/>
            <a:ext cx="9583448" cy="4796783"/>
          </a:xfrm>
        </p:spPr>
        <p:txBody>
          <a:bodyPr/>
          <a:lstStyle/>
          <a:p>
            <a:r>
              <a:rPr lang="en-US" dirty="0"/>
              <a:t>Observation: </a:t>
            </a:r>
            <a:r>
              <a:rPr lang="en-US" b="0" i="0" dirty="0">
                <a:solidFill>
                  <a:srgbClr val="000000"/>
                </a:solidFill>
                <a:effectLst/>
              </a:rPr>
              <a:t>The funding went up from year 2000 and started declining from around year 2019. The decline in funding could have been due to the COVID 19 pandemic.</a:t>
            </a:r>
            <a:r>
              <a:rPr lang="en-US" dirty="0"/>
              <a:t> </a:t>
            </a:r>
          </a:p>
          <a:p>
            <a:endParaRPr lang="en-KE" dirty="0"/>
          </a:p>
        </p:txBody>
      </p:sp>
      <p:pic>
        <p:nvPicPr>
          <p:cNvPr id="8" name="Content Placeholder 2">
            <a:extLst>
              <a:ext uri="{FF2B5EF4-FFF2-40B4-BE49-F238E27FC236}">
                <a16:creationId xmlns:a16="http://schemas.microsoft.com/office/drawing/2014/main" id="{B7E173A7-B234-4D02-87A2-316A6E6E6EB5}"/>
              </a:ext>
            </a:extLst>
          </p:cNvPr>
          <p:cNvPicPr>
            <a:picLocks noChangeAspect="1"/>
          </p:cNvPicPr>
          <p:nvPr/>
        </p:nvPicPr>
        <p:blipFill>
          <a:blip r:embed="rId2"/>
          <a:stretch>
            <a:fillRect/>
          </a:stretch>
        </p:blipFill>
        <p:spPr>
          <a:xfrm>
            <a:off x="2747647" y="2735718"/>
            <a:ext cx="6328975" cy="3580394"/>
          </a:xfrm>
          <a:prstGeom prst="rect">
            <a:avLst/>
          </a:prstGeom>
        </p:spPr>
      </p:pic>
    </p:spTree>
    <p:extLst>
      <p:ext uri="{BB962C8B-B14F-4D97-AF65-F5344CB8AC3E}">
        <p14:creationId xmlns:p14="http://schemas.microsoft.com/office/powerpoint/2010/main" val="273903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27" y="530352"/>
            <a:ext cx="10058400" cy="1225296"/>
          </a:xfrm>
        </p:spPr>
        <p:txBody>
          <a:bodyPr>
            <a:normAutofit/>
          </a:bodyPr>
          <a:lstStyle/>
          <a:p>
            <a:r>
              <a:rPr lang="en-US" sz="2800" dirty="0"/>
              <a:t>Concentration of Unicorn companies in different Industries</a:t>
            </a:r>
          </a:p>
        </p:txBody>
      </p:sp>
      <p:sp>
        <p:nvSpPr>
          <p:cNvPr id="3" name="Content Placeholder 2"/>
          <p:cNvSpPr>
            <a:spLocks noGrp="1"/>
          </p:cNvSpPr>
          <p:nvPr>
            <p:ph idx="1"/>
          </p:nvPr>
        </p:nvSpPr>
        <p:spPr>
          <a:xfrm>
            <a:off x="1773937" y="1755648"/>
            <a:ext cx="9802368" cy="4389120"/>
          </a:xfrm>
        </p:spPr>
        <p:txBody>
          <a:bodyPr>
            <a:normAutofit/>
          </a:bodyPr>
          <a:lstStyle/>
          <a:p>
            <a:r>
              <a:rPr lang="en-US" dirty="0"/>
              <a:t>Observation: </a:t>
            </a:r>
            <a:r>
              <a:rPr lang="en-US" b="0" i="0" dirty="0">
                <a:solidFill>
                  <a:srgbClr val="000000"/>
                </a:solidFill>
                <a:effectLst/>
              </a:rPr>
              <a:t>From the bar chart, we can see that the Fintech, Internet Software &amp; Services industries produce most Unicorn Companies.</a:t>
            </a:r>
            <a:endParaRPr lang="en-US" dirty="0"/>
          </a:p>
          <a:p>
            <a:endParaRPr lang="en-US" dirty="0"/>
          </a:p>
        </p:txBody>
      </p:sp>
      <p:pic>
        <p:nvPicPr>
          <p:cNvPr id="5" name="Picture 4">
            <a:extLst>
              <a:ext uri="{FF2B5EF4-FFF2-40B4-BE49-F238E27FC236}">
                <a16:creationId xmlns:a16="http://schemas.microsoft.com/office/drawing/2014/main" id="{157F46D6-4D8A-4C1E-A82D-518A59E7E6AB}"/>
              </a:ext>
            </a:extLst>
          </p:cNvPr>
          <p:cNvPicPr>
            <a:picLocks noChangeAspect="1"/>
          </p:cNvPicPr>
          <p:nvPr/>
        </p:nvPicPr>
        <p:blipFill>
          <a:blip r:embed="rId2"/>
          <a:stretch>
            <a:fillRect/>
          </a:stretch>
        </p:blipFill>
        <p:spPr>
          <a:xfrm>
            <a:off x="2337533" y="2603610"/>
            <a:ext cx="8080530" cy="4056579"/>
          </a:xfrm>
          <a:prstGeom prst="rect">
            <a:avLst/>
          </a:prstGeom>
        </p:spPr>
      </p:pic>
    </p:spTree>
    <p:extLst>
      <p:ext uri="{BB962C8B-B14F-4D97-AF65-F5344CB8AC3E}">
        <p14:creationId xmlns:p14="http://schemas.microsoft.com/office/powerpoint/2010/main" val="116228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6" y="369456"/>
            <a:ext cx="9869777" cy="923636"/>
          </a:xfrm>
        </p:spPr>
        <p:txBody>
          <a:bodyPr>
            <a:normAutofit/>
          </a:bodyPr>
          <a:lstStyle/>
          <a:p>
            <a:r>
              <a:rPr lang="en-US" sz="2800" dirty="0"/>
              <a:t>Trends in Unicorn Company Creation</a:t>
            </a:r>
          </a:p>
        </p:txBody>
      </p:sp>
      <p:sp>
        <p:nvSpPr>
          <p:cNvPr id="3" name="Content Placeholder 2"/>
          <p:cNvSpPr>
            <a:spLocks noGrp="1"/>
          </p:cNvSpPr>
          <p:nvPr>
            <p:ph idx="1"/>
          </p:nvPr>
        </p:nvSpPr>
        <p:spPr>
          <a:xfrm>
            <a:off x="1792225" y="1385455"/>
            <a:ext cx="9712387" cy="5006109"/>
          </a:xfrm>
        </p:spPr>
        <p:txBody>
          <a:bodyPr>
            <a:noAutofit/>
          </a:bodyPr>
          <a:lstStyle/>
          <a:p>
            <a:pPr algn="just"/>
            <a:r>
              <a:rPr lang="en-US" dirty="0"/>
              <a:t>Observation: </a:t>
            </a:r>
            <a:r>
              <a:rPr lang="en-US" b="0" i="0" dirty="0">
                <a:solidFill>
                  <a:srgbClr val="000000"/>
                </a:solidFill>
                <a:effectLst/>
              </a:rPr>
              <a:t>From the plot above, we can see that the average number of years to unicorn has been decreasing over time, this suggests that it has become easier for companies to achieve unicorn status more quickly.</a:t>
            </a:r>
            <a:endParaRPr lang="en-US" dirty="0"/>
          </a:p>
          <a:p>
            <a:endParaRPr lang="en-US" dirty="0"/>
          </a:p>
        </p:txBody>
      </p:sp>
      <p:pic>
        <p:nvPicPr>
          <p:cNvPr id="5" name="Picture 4">
            <a:extLst>
              <a:ext uri="{FF2B5EF4-FFF2-40B4-BE49-F238E27FC236}">
                <a16:creationId xmlns:a16="http://schemas.microsoft.com/office/drawing/2014/main" id="{D69EDC83-C5C8-4C60-974D-DD58F4A3459D}"/>
              </a:ext>
            </a:extLst>
          </p:cNvPr>
          <p:cNvPicPr>
            <a:picLocks noChangeAspect="1"/>
          </p:cNvPicPr>
          <p:nvPr/>
        </p:nvPicPr>
        <p:blipFill>
          <a:blip r:embed="rId2"/>
          <a:stretch>
            <a:fillRect/>
          </a:stretch>
        </p:blipFill>
        <p:spPr>
          <a:xfrm>
            <a:off x="2162143" y="2464443"/>
            <a:ext cx="7867714" cy="3927121"/>
          </a:xfrm>
          <a:prstGeom prst="rect">
            <a:avLst/>
          </a:prstGeom>
        </p:spPr>
      </p:pic>
    </p:spTree>
    <p:extLst>
      <p:ext uri="{BB962C8B-B14F-4D97-AF65-F5344CB8AC3E}">
        <p14:creationId xmlns:p14="http://schemas.microsoft.com/office/powerpoint/2010/main" val="341790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931" y="341697"/>
            <a:ext cx="8905791" cy="548641"/>
          </a:xfrm>
        </p:spPr>
        <p:txBody>
          <a:bodyPr>
            <a:normAutofit/>
          </a:bodyPr>
          <a:lstStyle/>
          <a:p>
            <a:r>
              <a:rPr lang="en-US" sz="2800" dirty="0"/>
              <a:t>Growth recommendations for unicorns</a:t>
            </a:r>
          </a:p>
        </p:txBody>
      </p:sp>
      <p:sp>
        <p:nvSpPr>
          <p:cNvPr id="3" name="Content Placeholder 2"/>
          <p:cNvSpPr>
            <a:spLocks noGrp="1"/>
          </p:cNvSpPr>
          <p:nvPr>
            <p:ph idx="1"/>
          </p:nvPr>
        </p:nvSpPr>
        <p:spPr>
          <a:xfrm>
            <a:off x="1655545" y="1251285"/>
            <a:ext cx="10395284" cy="5265018"/>
          </a:xfrm>
        </p:spPr>
        <p:txBody>
          <a:bodyPr>
            <a:noAutofit/>
          </a:bodyPr>
          <a:lstStyle/>
          <a:p>
            <a:r>
              <a:rPr lang="en-US" sz="1400" b="1" dirty="0"/>
              <a:t>Invest in companies with high ROI</a:t>
            </a:r>
          </a:p>
          <a:p>
            <a:pPr lvl="1">
              <a:buFont typeface="Wingdings" panose="05000000000000000000" pitchFamily="2" charset="2"/>
              <a:buChar char="§"/>
            </a:pPr>
            <a:r>
              <a:rPr lang="en-US" sz="1400" dirty="0"/>
              <a:t> As per the analysis, it is recommended to invest in companies with high return on investment (ROI). This can help in generating more revenue in the long run.</a:t>
            </a:r>
          </a:p>
          <a:p>
            <a:endParaRPr lang="en-US" sz="1400" dirty="0"/>
          </a:p>
          <a:p>
            <a:r>
              <a:rPr lang="en-US" sz="1400" b="1" dirty="0"/>
              <a:t>Focus on faster growth </a:t>
            </a:r>
          </a:p>
          <a:p>
            <a:pPr lvl="1">
              <a:buFont typeface="Wingdings" panose="05000000000000000000" pitchFamily="2" charset="2"/>
              <a:buChar char="§"/>
            </a:pPr>
            <a:r>
              <a:rPr lang="en-US" sz="1400" dirty="0"/>
              <a:t>The analysis shows that it takes an average of 6-7 years for a company to become a unicorn. However, some companies have achieved this status in less time. Therefore, it is recommended to focus on faster growth strategies to become a unicorn faster.</a:t>
            </a:r>
          </a:p>
          <a:p>
            <a:endParaRPr lang="en-US" sz="1400" dirty="0"/>
          </a:p>
          <a:p>
            <a:r>
              <a:rPr lang="en-US" sz="1400" b="1" dirty="0"/>
              <a:t>Expand globally</a:t>
            </a:r>
          </a:p>
          <a:p>
            <a:pPr lvl="1">
              <a:buFont typeface="Wingdings" panose="05000000000000000000" pitchFamily="2" charset="2"/>
              <a:buChar char="§"/>
            </a:pPr>
            <a:r>
              <a:rPr lang="en-US" sz="1400" dirty="0"/>
              <a:t>The analysis shows that the United States and China have the most unicorns. However, there are also unicorns in other countries such as India, the United Kingdom, and Germany. Therefore, it is recommended to expand globally and invest in companies in different countries to generate more revenue.</a:t>
            </a:r>
          </a:p>
          <a:p>
            <a:endParaRPr lang="en-US" sz="1400" dirty="0"/>
          </a:p>
          <a:p>
            <a:r>
              <a:rPr lang="en-US" sz="1400" b="1" dirty="0"/>
              <a:t>Partner with top investors</a:t>
            </a:r>
            <a:r>
              <a:rPr lang="en-US" sz="1400" dirty="0"/>
              <a:t> </a:t>
            </a:r>
          </a:p>
          <a:p>
            <a:pPr lvl="1">
              <a:buFont typeface="Wingdings" panose="05000000000000000000" pitchFamily="2" charset="2"/>
              <a:buChar char="§"/>
            </a:pPr>
            <a:r>
              <a:rPr lang="en-US" sz="1400" dirty="0"/>
              <a:t>The analysis shows that some investors have funded the most unicorns. Therefore, it is recommended to partner with these top investors to increase the chances of success and generate more revenue.</a:t>
            </a:r>
          </a:p>
        </p:txBody>
      </p:sp>
    </p:spTree>
    <p:extLst>
      <p:ext uri="{BB962C8B-B14F-4D97-AF65-F5344CB8AC3E}">
        <p14:creationId xmlns:p14="http://schemas.microsoft.com/office/powerpoint/2010/main" val="71379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3091" y="2222000"/>
            <a:ext cx="7754648" cy="1280890"/>
          </a:xfrm>
        </p:spPr>
        <p:txBody>
          <a:bodyPr>
            <a:noAutofit/>
          </a:bodyPr>
          <a:lstStyle/>
          <a:p>
            <a:r>
              <a:rPr lang="en-US" sz="8800" dirty="0">
                <a:latin typeface="Algerian" panose="04020705040A02060702" pitchFamily="82" charset="0"/>
              </a:rPr>
              <a:t>THE END</a:t>
            </a:r>
          </a:p>
        </p:txBody>
      </p:sp>
    </p:spTree>
    <p:extLst>
      <p:ext uri="{BB962C8B-B14F-4D97-AF65-F5344CB8AC3E}">
        <p14:creationId xmlns:p14="http://schemas.microsoft.com/office/powerpoint/2010/main" val="18670744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313</TotalTime>
  <Words>424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Century Gothic</vt:lpstr>
      <vt:lpstr>Wingdings</vt:lpstr>
      <vt:lpstr>Wingdings 3</vt:lpstr>
      <vt:lpstr>Wisp</vt:lpstr>
      <vt:lpstr>Data ANALYSIS OF UNICORN COMPANIES</vt:lpstr>
      <vt:lpstr>Contents:</vt:lpstr>
      <vt:lpstr>Distribution of Unicorn Companies across the world </vt:lpstr>
      <vt:lpstr>Funding Trends Over Time for Unicorn Companies</vt:lpstr>
      <vt:lpstr>Concentration of Unicorn companies in different Industries</vt:lpstr>
      <vt:lpstr>Trends in Unicorn Company Creation</vt:lpstr>
      <vt:lpstr>Growth recommendations for unicorns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 IN SCIENCE</dc:title>
  <dc:creator>Microsoft account</dc:creator>
  <cp:lastModifiedBy>Naum_ Mukiti</cp:lastModifiedBy>
  <cp:revision>74</cp:revision>
  <dcterms:created xsi:type="dcterms:W3CDTF">2023-06-04T16:35:19Z</dcterms:created>
  <dcterms:modified xsi:type="dcterms:W3CDTF">2023-10-03T20:27:41Z</dcterms:modified>
</cp:coreProperties>
</file>