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8EB4E2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EB4E2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EB4E2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19443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564" y="188976"/>
            <a:ext cx="7235190" cy="10218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EB4E2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11944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8624" y="246126"/>
            <a:ext cx="7877403" cy="627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8EB4E2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95138" y="2121534"/>
            <a:ext cx="3685540" cy="2104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blomgomez21/drugs-a-b-c-x-y-for-decision-trees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mwangu2/Phase3_project.git" TargetMode="External"/><Relationship Id="rId4" Type="http://schemas.openxmlformats.org/officeDocument/2006/relationships/hyperlink" Target="https://public.tableau.com/views/DrugABCXYMachineLearningproject/Dashboard2?%3Alanguage=en-US&amp;publish=yes&amp;%3Asid&amp;%3Aredirect=auth&amp;%3Adisplay_count=n&amp;%3Aorigin=viz_share_link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294" y="1446098"/>
            <a:ext cx="3954779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Improving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Hypertension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treatment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learning: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decision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trees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personalized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drug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205" y="4793996"/>
            <a:ext cx="1245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Nancy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Maina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64" y="188976"/>
            <a:ext cx="4129278" cy="10218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47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25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6314" y="2081910"/>
            <a:ext cx="2952115" cy="21107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213995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Patients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prescribed </a:t>
            </a:r>
            <a:r>
              <a:rPr sz="2400" dirty="0">
                <a:latin typeface="Carlito"/>
                <a:cs typeface="Carlito"/>
              </a:rPr>
              <a:t>Drug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tend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older.</a:t>
            </a:r>
            <a:endParaRPr sz="2400">
              <a:latin typeface="Carlito"/>
              <a:cs typeface="Carlito"/>
            </a:endParaRPr>
          </a:p>
          <a:p>
            <a:pPr marL="355600" marR="5080" indent="-342900">
              <a:lnSpc>
                <a:spcPts val="2590"/>
              </a:lnSpc>
              <a:spcBef>
                <a:spcPts val="585"/>
              </a:spcBef>
              <a:buChar char="•"/>
              <a:tabLst>
                <a:tab pos="355600" algn="l"/>
                <a:tab pos="423545" algn="l"/>
              </a:tabLst>
            </a:pPr>
            <a:r>
              <a:rPr sz="2400" dirty="0">
                <a:latin typeface="Arial"/>
                <a:cs typeface="Arial"/>
              </a:rPr>
              <a:t>	</a:t>
            </a:r>
            <a:r>
              <a:rPr sz="2400" dirty="0">
                <a:latin typeface="Carlito"/>
                <a:cs typeface="Carlito"/>
              </a:rPr>
              <a:t>There's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wider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age </a:t>
            </a:r>
            <a:r>
              <a:rPr sz="2400" dirty="0">
                <a:latin typeface="Carlito"/>
                <a:cs typeface="Carlito"/>
              </a:rPr>
              <a:t>range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patients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on </a:t>
            </a:r>
            <a:r>
              <a:rPr sz="2400" dirty="0">
                <a:latin typeface="Carlito"/>
                <a:cs typeface="Carlito"/>
              </a:rPr>
              <a:t>Drug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Y.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246" y="1601018"/>
            <a:ext cx="3915204" cy="31249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64" y="188976"/>
            <a:ext cx="4129278" cy="10218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47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25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1242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419100" algn="l"/>
              </a:tabLst>
            </a:pPr>
            <a:r>
              <a:rPr dirty="0">
                <a:latin typeface="Arial"/>
                <a:cs typeface="Arial"/>
              </a:rPr>
              <a:t>	</a:t>
            </a:r>
            <a:r>
              <a:rPr spc="-10" dirty="0"/>
              <a:t>Patients</a:t>
            </a:r>
            <a:r>
              <a:rPr spc="-40" dirty="0"/>
              <a:t> </a:t>
            </a:r>
            <a:r>
              <a:rPr dirty="0"/>
              <a:t>with</a:t>
            </a:r>
            <a:r>
              <a:rPr spc="-50" dirty="0"/>
              <a:t> </a:t>
            </a:r>
            <a:r>
              <a:rPr dirty="0"/>
              <a:t>high</a:t>
            </a:r>
            <a:r>
              <a:rPr spc="-50" dirty="0"/>
              <a:t> </a:t>
            </a:r>
            <a:r>
              <a:rPr spc="-20" dirty="0"/>
              <a:t>blood </a:t>
            </a:r>
            <a:r>
              <a:rPr dirty="0"/>
              <a:t>pressure</a:t>
            </a:r>
            <a:r>
              <a:rPr spc="-45" dirty="0"/>
              <a:t> </a:t>
            </a:r>
            <a:r>
              <a:rPr dirty="0"/>
              <a:t>(BP</a:t>
            </a:r>
            <a:r>
              <a:rPr spc="-30" dirty="0"/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dirty="0"/>
              <a:t>2)</a:t>
            </a:r>
            <a:r>
              <a:rPr spc="-45" dirty="0"/>
              <a:t> </a:t>
            </a:r>
            <a:r>
              <a:rPr dirty="0"/>
              <a:t>are</a:t>
            </a:r>
            <a:r>
              <a:rPr spc="-40" dirty="0"/>
              <a:t> </a:t>
            </a:r>
            <a:r>
              <a:rPr spc="-20" dirty="0"/>
              <a:t>more </a:t>
            </a:r>
            <a:r>
              <a:rPr dirty="0"/>
              <a:t>likely</a:t>
            </a:r>
            <a:r>
              <a:rPr spc="-7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receive</a:t>
            </a:r>
            <a:r>
              <a:rPr spc="-70" dirty="0"/>
              <a:t> </a:t>
            </a:r>
            <a:r>
              <a:rPr dirty="0"/>
              <a:t>Drug</a:t>
            </a:r>
            <a:r>
              <a:rPr spc="-65" dirty="0"/>
              <a:t> </a:t>
            </a:r>
            <a:r>
              <a:rPr spc="-25" dirty="0"/>
              <a:t>C</a:t>
            </a:r>
            <a:r>
              <a:rPr lang="en-US" spc="-25" dirty="0"/>
              <a:t>=2</a:t>
            </a:r>
            <a:r>
              <a:rPr spc="-25" dirty="0"/>
              <a:t>.</a:t>
            </a:r>
          </a:p>
          <a:p>
            <a:pPr marL="355600" marR="5080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5600" algn="l"/>
                <a:tab pos="481965" algn="l"/>
              </a:tabLst>
            </a:pPr>
            <a:r>
              <a:rPr dirty="0">
                <a:latin typeface="Arial"/>
                <a:cs typeface="Arial"/>
              </a:rPr>
              <a:t>	</a:t>
            </a:r>
            <a:r>
              <a:rPr dirty="0"/>
              <a:t>Drugs</a:t>
            </a:r>
            <a:r>
              <a:rPr spc="-20" dirty="0"/>
              <a:t> </a:t>
            </a:r>
            <a:r>
              <a:rPr dirty="0"/>
              <a:t>A</a:t>
            </a:r>
            <a:r>
              <a:rPr lang="en-US" dirty="0"/>
              <a:t>=0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B</a:t>
            </a:r>
            <a:r>
              <a:rPr lang="en-US" dirty="0"/>
              <a:t>=1</a:t>
            </a:r>
            <a:r>
              <a:rPr spc="-15" dirty="0"/>
              <a:t> </a:t>
            </a:r>
            <a:r>
              <a:rPr spc="-25" dirty="0"/>
              <a:t>are </a:t>
            </a:r>
            <a:r>
              <a:rPr dirty="0"/>
              <a:t>commonly</a:t>
            </a:r>
            <a:r>
              <a:rPr spc="-50" dirty="0"/>
              <a:t> </a:t>
            </a:r>
            <a:r>
              <a:rPr spc="-10" dirty="0"/>
              <a:t>prescribed</a:t>
            </a:r>
            <a:r>
              <a:rPr spc="-100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spc="-25" dirty="0"/>
              <a:t>low </a:t>
            </a:r>
            <a:r>
              <a:rPr dirty="0"/>
              <a:t>blood</a:t>
            </a:r>
            <a:r>
              <a:rPr spc="-55" dirty="0"/>
              <a:t> </a:t>
            </a:r>
            <a:r>
              <a:rPr dirty="0"/>
              <a:t>pressure</a:t>
            </a:r>
            <a:r>
              <a:rPr spc="-65" dirty="0"/>
              <a:t> </a:t>
            </a:r>
            <a:r>
              <a:rPr dirty="0"/>
              <a:t>(BP</a:t>
            </a:r>
            <a:r>
              <a:rPr spc="-40" dirty="0"/>
              <a:t> </a:t>
            </a:r>
            <a:r>
              <a:rPr dirty="0"/>
              <a:t>=</a:t>
            </a:r>
            <a:r>
              <a:rPr spc="-50" dirty="0"/>
              <a:t> </a:t>
            </a:r>
            <a:r>
              <a:rPr spc="-25" dirty="0"/>
              <a:t>0).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332A7-9A91-D5F4-705C-7073F170E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3674" r="2599" b="47037"/>
          <a:stretch/>
        </p:blipFill>
        <p:spPr>
          <a:xfrm>
            <a:off x="321564" y="1581150"/>
            <a:ext cx="4541844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64" y="188976"/>
            <a:ext cx="4129278" cy="10218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47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25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86347" y="2121534"/>
            <a:ext cx="2404745" cy="23820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rlito"/>
                <a:cs typeface="Carlito"/>
              </a:rPr>
              <a:t>High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cholesterol (Cholesterol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=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1) </a:t>
            </a:r>
            <a:r>
              <a:rPr sz="2200" dirty="0">
                <a:latin typeface="Carlito"/>
                <a:cs typeface="Carlito"/>
              </a:rPr>
              <a:t>is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common </a:t>
            </a:r>
            <a:r>
              <a:rPr sz="2200" dirty="0">
                <a:latin typeface="Carlito"/>
                <a:cs typeface="Carlito"/>
              </a:rPr>
              <a:t>factor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for</a:t>
            </a:r>
            <a:r>
              <a:rPr sz="2200" spc="-7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patients </a:t>
            </a:r>
            <a:r>
              <a:rPr sz="2200" dirty="0">
                <a:latin typeface="Carlito"/>
                <a:cs typeface="Carlito"/>
              </a:rPr>
              <a:t>receiving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Drugs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A</a:t>
            </a:r>
            <a:r>
              <a:rPr lang="en-US" sz="2200" spc="-25" dirty="0">
                <a:latin typeface="Carlito"/>
                <a:cs typeface="Carlito"/>
              </a:rPr>
              <a:t>=0</a:t>
            </a:r>
            <a:r>
              <a:rPr sz="2200" spc="-25" dirty="0">
                <a:latin typeface="Carlito"/>
                <a:cs typeface="Carlito"/>
              </a:rPr>
              <a:t>, </a:t>
            </a:r>
            <a:r>
              <a:rPr sz="2200" dirty="0">
                <a:latin typeface="Carlito"/>
                <a:cs typeface="Carlito"/>
              </a:rPr>
              <a:t>B</a:t>
            </a:r>
            <a:r>
              <a:rPr lang="en-US" sz="2200" dirty="0">
                <a:latin typeface="Carlito"/>
                <a:cs typeface="Carlito"/>
              </a:rPr>
              <a:t>=1</a:t>
            </a:r>
            <a:r>
              <a:rPr sz="2200" dirty="0">
                <a:latin typeface="Carlito"/>
                <a:cs typeface="Carlito"/>
              </a:rPr>
              <a:t>,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C</a:t>
            </a:r>
            <a:r>
              <a:rPr lang="en-US" sz="2200" spc="-25" dirty="0">
                <a:latin typeface="Carlito"/>
                <a:cs typeface="Carlito"/>
              </a:rPr>
              <a:t>=2</a:t>
            </a:r>
            <a:r>
              <a:rPr sz="2200" spc="-25" dirty="0">
                <a:latin typeface="Carlito"/>
                <a:cs typeface="Carlito"/>
              </a:rPr>
              <a:t>.</a:t>
            </a:r>
            <a:endParaRPr sz="2200" dirty="0">
              <a:latin typeface="Carlito"/>
              <a:cs typeface="Carl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6D506-7C27-9911-A62E-781DC1E6C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963" r="50000"/>
          <a:stretch/>
        </p:blipFill>
        <p:spPr>
          <a:xfrm>
            <a:off x="652908" y="1702308"/>
            <a:ext cx="4825583" cy="30030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64" y="188976"/>
            <a:ext cx="4129278" cy="10218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47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25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25744" y="2118486"/>
            <a:ext cx="266382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There's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no </a:t>
            </a:r>
            <a:r>
              <a:rPr sz="2400" spc="-10" dirty="0">
                <a:latin typeface="Carlito"/>
                <a:cs typeface="Carlito"/>
              </a:rPr>
              <a:t>significant </a:t>
            </a:r>
            <a:r>
              <a:rPr sz="2400" spc="-20" dirty="0">
                <a:latin typeface="Carlito"/>
                <a:cs typeface="Carlito"/>
              </a:rPr>
              <a:t>difference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drug </a:t>
            </a:r>
            <a:r>
              <a:rPr sz="2400" spc="-10" dirty="0">
                <a:latin typeface="Carlito"/>
                <a:cs typeface="Carlito"/>
              </a:rPr>
              <a:t>prescription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based </a:t>
            </a:r>
            <a:r>
              <a:rPr sz="2400" dirty="0">
                <a:latin typeface="Carlito"/>
                <a:cs typeface="Carlito"/>
              </a:rPr>
              <a:t>on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sex.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3517" y="1459489"/>
            <a:ext cx="3996553" cy="31723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64" y="188976"/>
            <a:ext cx="4129278" cy="10218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47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25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38800" y="2235136"/>
            <a:ext cx="30149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Patients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Drug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Y</a:t>
            </a:r>
            <a:r>
              <a:rPr lang="en-US" sz="2400" spc="-50" dirty="0">
                <a:latin typeface="Carlito"/>
                <a:cs typeface="Carlito"/>
              </a:rPr>
              <a:t>=4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generally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have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higher </a:t>
            </a:r>
            <a:r>
              <a:rPr sz="2400" dirty="0">
                <a:latin typeface="Carlito"/>
                <a:cs typeface="Carlito"/>
              </a:rPr>
              <a:t>sodium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potassium ratios.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1C7AF-B928-A055-713F-571EF2BA6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52963"/>
          <a:stretch/>
        </p:blipFill>
        <p:spPr>
          <a:xfrm>
            <a:off x="309531" y="1581150"/>
            <a:ext cx="4652935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64" y="188976"/>
            <a:ext cx="4129278" cy="10218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47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25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12816" y="2118486"/>
            <a:ext cx="348932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There's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positive correlation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between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lang="en-US" sz="2400" spc="-25" dirty="0">
                <a:latin typeface="Carlito"/>
                <a:cs typeface="Carlito"/>
              </a:rPr>
              <a:t>Actual vs Predicted Drug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BD22DB-02A1-1A97-996E-51ECC0A90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323844"/>
            <a:ext cx="4695825" cy="38566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64" y="188976"/>
            <a:ext cx="4129278" cy="10218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47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25" dirty="0"/>
              <a:t> </a:t>
            </a:r>
            <a:r>
              <a:rPr spc="-10" dirty="0"/>
              <a:t>Visualization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1279" y="1260093"/>
            <a:ext cx="4099683" cy="38788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05421" y="3519678"/>
            <a:ext cx="221996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visual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overview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relationships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between </a:t>
            </a:r>
            <a:r>
              <a:rPr sz="1800" dirty="0">
                <a:latin typeface="Carlito"/>
                <a:cs typeface="Carlito"/>
              </a:rPr>
              <a:t>all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feature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pairs, </a:t>
            </a:r>
            <a:r>
              <a:rPr sz="1800" dirty="0">
                <a:latin typeface="Carlito"/>
                <a:cs typeface="Carlito"/>
              </a:rPr>
              <a:t>colored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by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prescribed</a:t>
            </a:r>
            <a:r>
              <a:rPr sz="1800" spc="-1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drug.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64" y="188976"/>
            <a:ext cx="3839717" cy="10218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47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25" dirty="0"/>
              <a:t> </a:t>
            </a:r>
            <a:r>
              <a:rPr spc="-10" dirty="0"/>
              <a:t>Correlation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7055" y="1497914"/>
            <a:ext cx="240665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sz="1800" b="1" spc="-10" dirty="0">
                <a:latin typeface="Carlito"/>
                <a:cs typeface="Carlito"/>
              </a:rPr>
              <a:t>Strongest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positive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arlito"/>
                <a:cs typeface="Carlito"/>
              </a:rPr>
              <a:t>correlations:</a:t>
            </a:r>
            <a:endParaRPr sz="1800">
              <a:latin typeface="Carlito"/>
              <a:cs typeface="Carlito"/>
            </a:endParaRPr>
          </a:p>
          <a:p>
            <a:pPr marL="12700" marR="757555" lvl="1" indent="282575">
              <a:lnSpc>
                <a:spcPct val="100000"/>
              </a:lnSpc>
              <a:buAutoNum type="alphaLcParenR"/>
              <a:tabLst>
                <a:tab pos="295275" algn="l"/>
              </a:tabLst>
            </a:pPr>
            <a:r>
              <a:rPr sz="1800" dirty="0">
                <a:latin typeface="Carlito"/>
                <a:cs typeface="Carlito"/>
              </a:rPr>
              <a:t>Age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Blood Pressure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(0.65)</a:t>
            </a:r>
            <a:endParaRPr sz="1800">
              <a:latin typeface="Carlito"/>
              <a:cs typeface="Carlito"/>
            </a:endParaRPr>
          </a:p>
          <a:p>
            <a:pPr marL="307340" lvl="1" indent="-243204">
              <a:lnSpc>
                <a:spcPct val="100000"/>
              </a:lnSpc>
              <a:buAutoNum type="alphaLcParenR"/>
              <a:tabLst>
                <a:tab pos="307340" algn="l"/>
              </a:tabLst>
            </a:pPr>
            <a:r>
              <a:rPr sz="1800" dirty="0">
                <a:latin typeface="Carlito"/>
                <a:cs typeface="Carlito"/>
              </a:rPr>
              <a:t>Sodium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Potassium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and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Drug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(0.59)</a:t>
            </a:r>
            <a:endParaRPr sz="1800">
              <a:latin typeface="Carlito"/>
              <a:cs typeface="Carlito"/>
            </a:endParaRPr>
          </a:p>
          <a:p>
            <a:pPr marL="12700" marR="5080" indent="227965">
              <a:lnSpc>
                <a:spcPct val="100000"/>
              </a:lnSpc>
              <a:buAutoNum type="arabicPeriod" startAt="2"/>
              <a:tabLst>
                <a:tab pos="240665" algn="l"/>
              </a:tabLst>
            </a:pPr>
            <a:r>
              <a:rPr sz="1800" b="1" spc="-10" dirty="0">
                <a:latin typeface="Carlito"/>
                <a:cs typeface="Carlito"/>
              </a:rPr>
              <a:t>Strongest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negative correlation</a:t>
            </a:r>
            <a:r>
              <a:rPr sz="1800" spc="-10" dirty="0">
                <a:latin typeface="Carlito"/>
                <a:cs typeface="Carlito"/>
              </a:rPr>
              <a:t>:</a:t>
            </a:r>
            <a:r>
              <a:rPr sz="1800" spc="5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a)Cholesterol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Drug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(- </a:t>
            </a:r>
            <a:r>
              <a:rPr sz="1800" spc="-10" dirty="0">
                <a:latin typeface="Carlito"/>
                <a:cs typeface="Carlito"/>
              </a:rPr>
              <a:t>0.43)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893" y="1188046"/>
            <a:ext cx="4994656" cy="3721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47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25" dirty="0"/>
              <a:t> </a:t>
            </a:r>
            <a:r>
              <a:rPr dirty="0"/>
              <a:t>Splitting,</a:t>
            </a:r>
            <a:r>
              <a:rPr spc="-130" dirty="0"/>
              <a:t> </a:t>
            </a:r>
            <a:r>
              <a:rPr dirty="0"/>
              <a:t>training</a:t>
            </a:r>
            <a:r>
              <a:rPr spc="-125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spc="-10" dirty="0"/>
              <a:t>Testing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34" y="1683918"/>
            <a:ext cx="9031224" cy="31285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47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25" dirty="0"/>
              <a:t> </a:t>
            </a:r>
            <a:r>
              <a:rPr dirty="0"/>
              <a:t>Splitting,</a:t>
            </a:r>
            <a:r>
              <a:rPr spc="-130" dirty="0"/>
              <a:t> </a:t>
            </a:r>
            <a:r>
              <a:rPr dirty="0"/>
              <a:t>training</a:t>
            </a:r>
            <a:r>
              <a:rPr spc="-125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spc="-10" dirty="0"/>
              <a:t>Testing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36" y="1285430"/>
            <a:ext cx="2964434" cy="37218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83031" y="1907832"/>
            <a:ext cx="5580704" cy="23804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" y="134112"/>
            <a:ext cx="3086862" cy="10218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1373" y="1293113"/>
            <a:ext cx="4822190" cy="32264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Healthcare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providers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face </a:t>
            </a:r>
            <a:r>
              <a:rPr sz="2800" dirty="0">
                <a:latin typeface="Carlito"/>
                <a:cs typeface="Carlito"/>
              </a:rPr>
              <a:t>challenges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in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prescribing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the </a:t>
            </a:r>
            <a:r>
              <a:rPr sz="2800" dirty="0">
                <a:latin typeface="Carlito"/>
                <a:cs typeface="Carlito"/>
              </a:rPr>
              <a:t>correct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medication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and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dosage </a:t>
            </a:r>
            <a:r>
              <a:rPr sz="2800" dirty="0">
                <a:latin typeface="Carlito"/>
                <a:cs typeface="Carlito"/>
              </a:rPr>
              <a:t>for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patients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with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hypertension.</a:t>
            </a:r>
            <a:endParaRPr sz="2800">
              <a:latin typeface="Carlito"/>
              <a:cs typeface="Carlito"/>
            </a:endParaRPr>
          </a:p>
          <a:p>
            <a:pPr marL="355600" marR="241935" indent="-342900">
              <a:lnSpc>
                <a:spcPct val="90000"/>
              </a:lnSpc>
              <a:spcBef>
                <a:spcPts val="675"/>
              </a:spcBef>
              <a:buChar char="•"/>
              <a:tabLst>
                <a:tab pos="355600" algn="l"/>
                <a:tab pos="436245" algn="l"/>
              </a:tabLst>
            </a:pPr>
            <a:r>
              <a:rPr sz="2800" dirty="0">
                <a:latin typeface="Arial"/>
                <a:cs typeface="Arial"/>
              </a:rPr>
              <a:t>	</a:t>
            </a:r>
            <a:r>
              <a:rPr sz="2800" dirty="0">
                <a:latin typeface="Carlito"/>
                <a:cs typeface="Carlito"/>
              </a:rPr>
              <a:t>Incorrect</a:t>
            </a:r>
            <a:r>
              <a:rPr sz="2800" spc="-1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prescriptions</a:t>
            </a:r>
            <a:r>
              <a:rPr sz="2800" spc="-114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can </a:t>
            </a:r>
            <a:r>
              <a:rPr sz="2800" dirty="0">
                <a:latin typeface="Carlito"/>
                <a:cs typeface="Carlito"/>
              </a:rPr>
              <a:t>lead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ineffective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treatment, </a:t>
            </a:r>
            <a:r>
              <a:rPr sz="2800" dirty="0">
                <a:latin typeface="Carlito"/>
                <a:cs typeface="Carlito"/>
              </a:rPr>
              <a:t>adverse</a:t>
            </a:r>
            <a:r>
              <a:rPr sz="2800" spc="-1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reactions,</a:t>
            </a:r>
            <a:r>
              <a:rPr sz="2800" spc="-114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increased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healthcare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costs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051" y="1463802"/>
            <a:ext cx="2651887" cy="14959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091" y="3129800"/>
            <a:ext cx="2952749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64" y="188976"/>
            <a:ext cx="7235190" cy="10218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47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25" dirty="0"/>
              <a:t> </a:t>
            </a:r>
            <a:r>
              <a:rPr dirty="0"/>
              <a:t>Splitting,</a:t>
            </a:r>
            <a:r>
              <a:rPr spc="-130" dirty="0"/>
              <a:t> </a:t>
            </a:r>
            <a:r>
              <a:rPr dirty="0"/>
              <a:t>training</a:t>
            </a:r>
            <a:r>
              <a:rPr spc="-125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spc="-10" dirty="0"/>
              <a:t>Testing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746" y="1288872"/>
            <a:ext cx="5210928" cy="34676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60160" y="2065782"/>
            <a:ext cx="283654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Confusion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Matrix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Analysis</a:t>
            </a:r>
            <a:endParaRPr sz="1800">
              <a:latin typeface="Carlito"/>
              <a:cs typeface="Carlito"/>
            </a:endParaRPr>
          </a:p>
          <a:p>
            <a:pPr marL="299085" marR="13970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model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consistently </a:t>
            </a:r>
            <a:r>
              <a:rPr sz="1800" dirty="0">
                <a:latin typeface="Carlito"/>
                <a:cs typeface="Carlito"/>
              </a:rPr>
              <a:t>good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at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predicting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correct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class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with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an </a:t>
            </a:r>
            <a:r>
              <a:rPr sz="1800" dirty="0">
                <a:latin typeface="Carlito"/>
                <a:cs typeface="Carlito"/>
              </a:rPr>
              <a:t>accuracy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94%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weighted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average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95%.</a:t>
            </a:r>
            <a:endParaRPr sz="18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351155" algn="l"/>
              </a:tabLst>
            </a:pP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arlito"/>
                <a:cs typeface="Carlito"/>
              </a:rPr>
              <a:t>It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doesn’t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miss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many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true </a:t>
            </a:r>
            <a:r>
              <a:rPr sz="1800" dirty="0">
                <a:latin typeface="Carlito"/>
                <a:cs typeface="Carlito"/>
              </a:rPr>
              <a:t>positives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doesn’t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make </a:t>
            </a:r>
            <a:r>
              <a:rPr sz="1800" dirty="0">
                <a:latin typeface="Carlito"/>
                <a:cs typeface="Carlito"/>
              </a:rPr>
              <a:t>many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mistakes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its </a:t>
            </a:r>
            <a:r>
              <a:rPr sz="1800" spc="-10" dirty="0">
                <a:latin typeface="Carlito"/>
                <a:cs typeface="Carlito"/>
              </a:rPr>
              <a:t>predictions.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64" y="188976"/>
            <a:ext cx="5606034" cy="10218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47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Training</a:t>
            </a:r>
            <a:r>
              <a:rPr spc="-114" dirty="0"/>
              <a:t> </a:t>
            </a:r>
            <a:r>
              <a:rPr dirty="0"/>
              <a:t>the</a:t>
            </a:r>
            <a:r>
              <a:rPr spc="-110" dirty="0"/>
              <a:t> </a:t>
            </a:r>
            <a:r>
              <a:rPr dirty="0"/>
              <a:t>Decision</a:t>
            </a:r>
            <a:r>
              <a:rPr spc="-105" dirty="0"/>
              <a:t> </a:t>
            </a:r>
            <a:r>
              <a:rPr spc="-20" dirty="0"/>
              <a:t>Tree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099" y="1342631"/>
            <a:ext cx="4774057" cy="37254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58944" y="2776855"/>
            <a:ext cx="4112895" cy="2071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714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rlito"/>
                <a:cs typeface="Carlito"/>
              </a:rPr>
              <a:t>Decision</a:t>
            </a:r>
            <a:r>
              <a:rPr sz="1400" b="1" spc="-40" dirty="0">
                <a:latin typeface="Carlito"/>
                <a:cs typeface="Carlito"/>
              </a:rPr>
              <a:t> </a:t>
            </a:r>
            <a:r>
              <a:rPr sz="1400" b="1" spc="-20" dirty="0">
                <a:latin typeface="Carlito"/>
                <a:cs typeface="Carlito"/>
              </a:rPr>
              <a:t>Tree</a:t>
            </a:r>
            <a:r>
              <a:rPr sz="1400" b="1" spc="-40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Analysis</a:t>
            </a:r>
            <a:endParaRPr sz="14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20"/>
              </a:spcBef>
              <a:buFont typeface="Wingdings"/>
              <a:buChar char=""/>
              <a:tabLst>
                <a:tab pos="299085" algn="l"/>
              </a:tabLst>
            </a:pPr>
            <a:r>
              <a:rPr sz="1200" dirty="0">
                <a:latin typeface="Carlito"/>
                <a:cs typeface="Carlito"/>
              </a:rPr>
              <a:t>Na_to_K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&lt;=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14.83,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BP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&lt;=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0.50,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Age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&lt;=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50.50: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This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path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results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class:</a:t>
            </a:r>
            <a:r>
              <a:rPr sz="1200" spc="5" dirty="0">
                <a:latin typeface="Carlito"/>
                <a:cs typeface="Carlito"/>
              </a:rPr>
              <a:t> </a:t>
            </a:r>
            <a:r>
              <a:rPr sz="1200" spc="-25" dirty="0">
                <a:latin typeface="Carlito"/>
                <a:cs typeface="Carlito"/>
              </a:rPr>
              <a:t>0.</a:t>
            </a:r>
            <a:endParaRPr sz="1200">
              <a:latin typeface="Carlito"/>
              <a:cs typeface="Carlito"/>
            </a:endParaRPr>
          </a:p>
          <a:p>
            <a:pPr marL="299085" marR="80645" indent="-287020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1200" dirty="0">
                <a:latin typeface="Carlito"/>
                <a:cs typeface="Carlito"/>
              </a:rPr>
              <a:t>Na_to_K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&lt;=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14.83,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BP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&lt;=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0.50,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Age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&gt;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50.50: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This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path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results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class:</a:t>
            </a:r>
            <a:r>
              <a:rPr sz="1200" spc="5" dirty="0">
                <a:latin typeface="Carlito"/>
                <a:cs typeface="Carlito"/>
              </a:rPr>
              <a:t> </a:t>
            </a:r>
            <a:r>
              <a:rPr sz="1200" spc="-25" dirty="0">
                <a:latin typeface="Carlito"/>
                <a:cs typeface="Carlito"/>
              </a:rPr>
              <a:t>1.</a:t>
            </a:r>
            <a:endParaRPr sz="1200">
              <a:latin typeface="Carlito"/>
              <a:cs typeface="Carlito"/>
            </a:endParaRPr>
          </a:p>
          <a:p>
            <a:pPr marL="299085" marR="12065" indent="-287020">
              <a:lnSpc>
                <a:spcPct val="100000"/>
              </a:lnSpc>
              <a:spcBef>
                <a:spcPts val="1445"/>
              </a:spcBef>
              <a:buFont typeface="Wingdings"/>
              <a:buChar char=""/>
              <a:tabLst>
                <a:tab pos="299085" algn="l"/>
              </a:tabLst>
            </a:pPr>
            <a:r>
              <a:rPr sz="1200" dirty="0">
                <a:latin typeface="Carlito"/>
                <a:cs typeface="Carlito"/>
              </a:rPr>
              <a:t>Na_to_K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&lt;=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14.83,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BP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&gt;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0.50,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BP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&lt;=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1.50,</a:t>
            </a:r>
            <a:r>
              <a:rPr sz="1200" spc="-10" dirty="0">
                <a:latin typeface="Carlito"/>
                <a:cs typeface="Carlito"/>
              </a:rPr>
              <a:t> Cholesterol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&lt;=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0.50: </a:t>
            </a:r>
            <a:r>
              <a:rPr sz="1200" dirty="0">
                <a:latin typeface="Carlito"/>
                <a:cs typeface="Carlito"/>
              </a:rPr>
              <a:t>This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path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results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class: </a:t>
            </a:r>
            <a:r>
              <a:rPr sz="1200" spc="-25" dirty="0">
                <a:latin typeface="Carlito"/>
                <a:cs typeface="Carlito"/>
              </a:rPr>
              <a:t>2.</a:t>
            </a:r>
            <a:endParaRPr sz="1200">
              <a:latin typeface="Carlito"/>
              <a:cs typeface="Carlito"/>
            </a:endParaRPr>
          </a:p>
          <a:p>
            <a:pPr marL="299085" marR="88265" indent="-287020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1200" dirty="0">
                <a:latin typeface="Carlito"/>
                <a:cs typeface="Carlito"/>
              </a:rPr>
              <a:t>Na_to_K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&lt;=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14.83,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BP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&gt;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0.50,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BP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&lt;=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1.50,</a:t>
            </a:r>
            <a:r>
              <a:rPr sz="1200" spc="-10" dirty="0">
                <a:latin typeface="Carlito"/>
                <a:cs typeface="Carlito"/>
              </a:rPr>
              <a:t> Cholesterol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&gt;</a:t>
            </a:r>
            <a:r>
              <a:rPr sz="1200" spc="-10" dirty="0">
                <a:latin typeface="Carlito"/>
                <a:cs typeface="Carlito"/>
              </a:rPr>
              <a:t> 0.50: </a:t>
            </a:r>
            <a:r>
              <a:rPr sz="1200" dirty="0">
                <a:latin typeface="Carlito"/>
                <a:cs typeface="Carlito"/>
              </a:rPr>
              <a:t>This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path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results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class: </a:t>
            </a:r>
            <a:r>
              <a:rPr sz="1200" spc="-25" dirty="0">
                <a:latin typeface="Carlito"/>
                <a:cs typeface="Carlito"/>
              </a:rPr>
              <a:t>3.</a:t>
            </a:r>
            <a:endParaRPr sz="12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1200" dirty="0">
                <a:latin typeface="Carlito"/>
                <a:cs typeface="Carlito"/>
              </a:rPr>
              <a:t>Na_to_K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&gt;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14.83: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This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path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results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class: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spc="-50" dirty="0"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64" y="188976"/>
            <a:ext cx="6997446" cy="10218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47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  <a:r>
              <a:rPr spc="-5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Recommendations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09" y="1310767"/>
            <a:ext cx="8196580" cy="334517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5244" indent="-343535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rlito"/>
                <a:cs typeface="Carlito"/>
              </a:rPr>
              <a:t>The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precision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being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all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at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95%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,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recall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94%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F1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score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94%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suggests </a:t>
            </a:r>
            <a:r>
              <a:rPr sz="2200" dirty="0">
                <a:latin typeface="Carlito"/>
                <a:cs typeface="Carlito"/>
              </a:rPr>
              <a:t>that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model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is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both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highly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accurate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reliable</a:t>
            </a:r>
            <a:r>
              <a:rPr sz="2200" spc="4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in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predicting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classes.</a:t>
            </a:r>
            <a:endParaRPr sz="2200">
              <a:latin typeface="Carlito"/>
              <a:cs typeface="Carlito"/>
            </a:endParaRPr>
          </a:p>
          <a:p>
            <a:pPr marL="3077845">
              <a:lnSpc>
                <a:spcPct val="100000"/>
              </a:lnSpc>
              <a:spcBef>
                <a:spcPts val="220"/>
              </a:spcBef>
            </a:pPr>
            <a:r>
              <a:rPr sz="2200" b="1" spc="-10" dirty="0">
                <a:latin typeface="Carlito"/>
                <a:cs typeface="Carlito"/>
              </a:rPr>
              <a:t>Recommendation</a:t>
            </a:r>
            <a:endParaRPr sz="2200">
              <a:latin typeface="Carlito"/>
              <a:cs typeface="Carlito"/>
            </a:endParaRPr>
          </a:p>
          <a:p>
            <a:pPr marL="12700" marR="476250" indent="280035">
              <a:lnSpc>
                <a:spcPts val="2380"/>
              </a:lnSpc>
              <a:spcBef>
                <a:spcPts val="560"/>
              </a:spcBef>
              <a:buAutoNum type="alphaLcParenR"/>
              <a:tabLst>
                <a:tab pos="292735" algn="l"/>
              </a:tabLst>
            </a:pPr>
            <a:r>
              <a:rPr sz="2200" spc="-10" dirty="0">
                <a:latin typeface="Carlito"/>
                <a:cs typeface="Carlito"/>
              </a:rPr>
              <a:t>Improvement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Needed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for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Class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2: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It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struggles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with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Class2,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missing items.</a:t>
            </a:r>
            <a:endParaRPr sz="2200">
              <a:latin typeface="Carlito"/>
              <a:cs typeface="Carlito"/>
            </a:endParaRPr>
          </a:p>
          <a:p>
            <a:pPr marL="355600" lvl="1" indent="-342900">
              <a:lnSpc>
                <a:spcPts val="2510"/>
              </a:lnSpc>
              <a:spcBef>
                <a:spcPts val="225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rlito"/>
                <a:cs typeface="Carlito"/>
              </a:rPr>
              <a:t>Look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into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why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model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misses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many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Class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2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items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make</a:t>
            </a:r>
            <a:endParaRPr sz="2200">
              <a:latin typeface="Carlito"/>
              <a:cs typeface="Carlito"/>
            </a:endParaRPr>
          </a:p>
          <a:p>
            <a:pPr marL="355600">
              <a:lnSpc>
                <a:spcPts val="2510"/>
              </a:lnSpc>
            </a:pPr>
            <a:r>
              <a:rPr sz="2200" dirty="0">
                <a:latin typeface="Carlito"/>
                <a:cs typeface="Carlito"/>
              </a:rPr>
              <a:t>adjustments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9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improve</a:t>
            </a:r>
            <a:r>
              <a:rPr sz="2200" spc="-9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it.</a:t>
            </a:r>
            <a:endParaRPr sz="2200">
              <a:latin typeface="Carlito"/>
              <a:cs typeface="Carlito"/>
            </a:endParaRPr>
          </a:p>
          <a:p>
            <a:pPr marL="355600" lvl="1" indent="-342900">
              <a:lnSpc>
                <a:spcPts val="2510"/>
              </a:lnSpc>
              <a:spcBef>
                <a:spcPts val="265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rlito"/>
                <a:cs typeface="Carlito"/>
              </a:rPr>
              <a:t>Continue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check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refine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model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ensure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it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works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well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for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all</a:t>
            </a:r>
            <a:endParaRPr sz="2200">
              <a:latin typeface="Carlito"/>
              <a:cs typeface="Carlito"/>
            </a:endParaRPr>
          </a:p>
          <a:p>
            <a:pPr marL="355600">
              <a:lnSpc>
                <a:spcPts val="2510"/>
              </a:lnSpc>
            </a:pPr>
            <a:r>
              <a:rPr sz="2200" dirty="0">
                <a:latin typeface="Carlito"/>
                <a:cs typeface="Carlito"/>
              </a:rPr>
              <a:t>the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classes.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64" y="188976"/>
            <a:ext cx="2795778" cy="10218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47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338" y="1549145"/>
            <a:ext cx="7649845" cy="26479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4965" marR="213360" indent="-342900">
              <a:lnSpc>
                <a:spcPts val="1920"/>
              </a:lnSpc>
              <a:spcBef>
                <a:spcPts val="56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rlito"/>
                <a:cs typeface="Carlito"/>
              </a:rPr>
              <a:t>Gomez,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40" dirty="0">
                <a:latin typeface="Carlito"/>
                <a:cs typeface="Carlito"/>
              </a:rPr>
              <a:t>P.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(2021).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Drugs</a:t>
            </a:r>
            <a:r>
              <a:rPr sz="2000" i="1" spc="-45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A,</a:t>
            </a:r>
            <a:r>
              <a:rPr sz="2000" i="1" spc="-15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B,</a:t>
            </a:r>
            <a:r>
              <a:rPr sz="2000" i="1" spc="-20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C,</a:t>
            </a:r>
            <a:r>
              <a:rPr sz="2000" i="1" spc="-10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X,</a:t>
            </a:r>
            <a:r>
              <a:rPr sz="2000" i="1" spc="-35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Y</a:t>
            </a:r>
            <a:r>
              <a:rPr sz="2000" i="1" spc="-15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for</a:t>
            </a:r>
            <a:r>
              <a:rPr sz="2000" i="1" spc="-25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Decision</a:t>
            </a:r>
            <a:r>
              <a:rPr sz="2000" i="1" spc="-35" dirty="0">
                <a:latin typeface="Carlito"/>
                <a:cs typeface="Carlito"/>
              </a:rPr>
              <a:t> </a:t>
            </a:r>
            <a:r>
              <a:rPr sz="2000" i="1" spc="-10" dirty="0">
                <a:latin typeface="Carlito"/>
                <a:cs typeface="Carlito"/>
              </a:rPr>
              <a:t>Trees. </a:t>
            </a: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https://www.kaggle.com/datasets/pablomgomez21/drugs-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a-b-c-x-</a:t>
            </a:r>
            <a:r>
              <a:rPr sz="20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y-</a:t>
            </a:r>
            <a:r>
              <a:rPr sz="2000" u="none" spc="-2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for-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decision-trees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ts val="216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rlito"/>
                <a:cs typeface="Carlito"/>
              </a:rPr>
              <a:t>Maina,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N.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(2024).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Tableau </a:t>
            </a:r>
            <a:r>
              <a:rPr sz="2000" spc="-10" dirty="0">
                <a:latin typeface="Carlito"/>
                <a:cs typeface="Carlito"/>
              </a:rPr>
              <a:t>Dashboard.</a:t>
            </a:r>
            <a:endParaRPr sz="2000">
              <a:latin typeface="Carlito"/>
              <a:cs typeface="Carlito"/>
            </a:endParaRPr>
          </a:p>
          <a:p>
            <a:pPr marL="354965">
              <a:lnSpc>
                <a:spcPts val="1920"/>
              </a:lnSpc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https://public.tableau.com/views/DrugABCXYMachineLearningproject</a:t>
            </a:r>
            <a:endParaRPr sz="2000">
              <a:latin typeface="Carlito"/>
              <a:cs typeface="Carlito"/>
            </a:endParaRPr>
          </a:p>
          <a:p>
            <a:pPr marL="354965" marR="5080">
              <a:lnSpc>
                <a:spcPts val="1920"/>
              </a:lnSpc>
              <a:spcBef>
                <a:spcPts val="220"/>
              </a:spcBef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/Dashboard2?:language=en-</a:t>
            </a:r>
            <a:r>
              <a:rPr sz="2000" u="none" spc="-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US&amp;publish=yes&amp;:sid=&amp;:redirect=auth&amp;:display_count=n&amp;:origin=viz_</a:t>
            </a:r>
            <a:r>
              <a:rPr sz="2000" u="none" spc="-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share_link</a:t>
            </a:r>
            <a:endParaRPr sz="2000">
              <a:latin typeface="Carlito"/>
              <a:cs typeface="Carlito"/>
            </a:endParaRPr>
          </a:p>
          <a:p>
            <a:pPr marL="354965" marR="2013585" indent="-342900">
              <a:lnSpc>
                <a:spcPct val="8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rlito"/>
                <a:cs typeface="Carlito"/>
              </a:rPr>
              <a:t>Maina,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N.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(2024).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Github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Repo.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https://github.com/Nmwangu2/Phase3_project.git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3238" y="2571737"/>
            <a:ext cx="4113657" cy="230365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1908" y="1546644"/>
            <a:ext cx="3207766" cy="8115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64" y="188976"/>
            <a:ext cx="3958590" cy="10218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47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spc="-125" dirty="0"/>
              <a:t> </a:t>
            </a:r>
            <a:r>
              <a:rPr spc="-10" dirty="0"/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7690" y="1448561"/>
            <a:ext cx="4083685" cy="277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dirty="0">
                <a:latin typeface="Carlito"/>
                <a:cs typeface="Carlito"/>
              </a:rPr>
              <a:t>With</a:t>
            </a:r>
            <a:r>
              <a:rPr sz="2200" b="1" spc="-6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a</a:t>
            </a:r>
            <a:r>
              <a:rPr sz="2200" b="1" spc="-7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vast</a:t>
            </a:r>
            <a:r>
              <a:rPr sz="2200" b="1" spc="-7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array</a:t>
            </a:r>
            <a:r>
              <a:rPr sz="2200" b="1" spc="-50" dirty="0">
                <a:latin typeface="Carlito"/>
                <a:cs typeface="Carlito"/>
              </a:rPr>
              <a:t> </a:t>
            </a:r>
            <a:r>
              <a:rPr sz="2200" b="1" spc="-25" dirty="0">
                <a:latin typeface="Carlito"/>
                <a:cs typeface="Carlito"/>
              </a:rPr>
              <a:t>of </a:t>
            </a:r>
            <a:r>
              <a:rPr sz="2200" b="1" spc="-10" dirty="0">
                <a:latin typeface="Carlito"/>
                <a:cs typeface="Carlito"/>
              </a:rPr>
              <a:t>antihypertensive</a:t>
            </a:r>
            <a:r>
              <a:rPr sz="2200" b="1" spc="-5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medications </a:t>
            </a:r>
            <a:r>
              <a:rPr sz="2200" b="1" dirty="0">
                <a:latin typeface="Carlito"/>
                <a:cs typeface="Carlito"/>
              </a:rPr>
              <a:t>available,</a:t>
            </a:r>
            <a:r>
              <a:rPr sz="2200" b="1" spc="-5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selecting</a:t>
            </a:r>
            <a:r>
              <a:rPr sz="2200" b="1" spc="-7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the</a:t>
            </a:r>
            <a:r>
              <a:rPr sz="2200" b="1" spc="-60" dirty="0">
                <a:latin typeface="Carlito"/>
                <a:cs typeface="Carlito"/>
              </a:rPr>
              <a:t> </a:t>
            </a:r>
            <a:r>
              <a:rPr sz="2200" b="1" spc="-20" dirty="0">
                <a:latin typeface="Carlito"/>
                <a:cs typeface="Carlito"/>
              </a:rPr>
              <a:t>right </a:t>
            </a:r>
            <a:r>
              <a:rPr sz="2200" b="1" dirty="0">
                <a:latin typeface="Carlito"/>
                <a:cs typeface="Carlito"/>
              </a:rPr>
              <a:t>drug</a:t>
            </a:r>
            <a:r>
              <a:rPr sz="2200" b="1" spc="-5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for</a:t>
            </a:r>
            <a:r>
              <a:rPr sz="2200" b="1" spc="-3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each</a:t>
            </a:r>
            <a:r>
              <a:rPr sz="2200" b="1" spc="-3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patient</a:t>
            </a:r>
            <a:r>
              <a:rPr sz="2200" b="1" spc="-2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is</a:t>
            </a:r>
            <a:r>
              <a:rPr sz="2200" b="1" spc="-5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complex </a:t>
            </a:r>
            <a:r>
              <a:rPr sz="2200" b="1" dirty="0">
                <a:latin typeface="Carlito"/>
                <a:cs typeface="Carlito"/>
              </a:rPr>
              <a:t>and</a:t>
            </a:r>
            <a:r>
              <a:rPr sz="2200" b="1" spc="20" dirty="0">
                <a:latin typeface="Carlito"/>
                <a:cs typeface="Carlito"/>
              </a:rPr>
              <a:t> </a:t>
            </a:r>
            <a:r>
              <a:rPr sz="2200" b="1" spc="-25" dirty="0">
                <a:latin typeface="Carlito"/>
                <a:cs typeface="Carlito"/>
              </a:rPr>
              <a:t>error-</a:t>
            </a:r>
            <a:r>
              <a:rPr sz="2200" b="1" spc="-10" dirty="0">
                <a:latin typeface="Carlito"/>
                <a:cs typeface="Carlito"/>
              </a:rPr>
              <a:t>prone.</a:t>
            </a:r>
            <a:endParaRPr sz="2200">
              <a:latin typeface="Carlito"/>
              <a:cs typeface="Carlito"/>
            </a:endParaRPr>
          </a:p>
          <a:p>
            <a:pPr marL="355600" marR="252095" indent="-342900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dirty="0">
                <a:latin typeface="Carlito"/>
                <a:cs typeface="Carlito"/>
              </a:rPr>
              <a:t>Our</a:t>
            </a:r>
            <a:r>
              <a:rPr sz="2200" b="1" spc="-4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goal</a:t>
            </a:r>
            <a:r>
              <a:rPr sz="2200" b="1" spc="-2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is</a:t>
            </a:r>
            <a:r>
              <a:rPr sz="2200" b="1" spc="-4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to</a:t>
            </a:r>
            <a:r>
              <a:rPr sz="2200" b="1" spc="-2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enhance</a:t>
            </a:r>
            <a:r>
              <a:rPr sz="2200" b="1" spc="-25" dirty="0">
                <a:latin typeface="Carlito"/>
                <a:cs typeface="Carlito"/>
              </a:rPr>
              <a:t> the </a:t>
            </a:r>
            <a:r>
              <a:rPr sz="2200" b="1" spc="-10" dirty="0">
                <a:latin typeface="Carlito"/>
                <a:cs typeface="Carlito"/>
              </a:rPr>
              <a:t>accuracy</a:t>
            </a:r>
            <a:r>
              <a:rPr sz="2200" b="1" spc="-2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of</a:t>
            </a:r>
            <a:r>
              <a:rPr sz="2200" b="1" spc="-2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drug</a:t>
            </a:r>
            <a:r>
              <a:rPr sz="2200" b="1" spc="-4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prescriptions </a:t>
            </a:r>
            <a:r>
              <a:rPr sz="2200" b="1" dirty="0">
                <a:latin typeface="Carlito"/>
                <a:cs typeface="Carlito"/>
              </a:rPr>
              <a:t>using</a:t>
            </a:r>
            <a:r>
              <a:rPr sz="2200" b="1" spc="-4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machine</a:t>
            </a:r>
            <a:r>
              <a:rPr sz="2200" b="1" spc="-4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learning</a:t>
            </a:r>
            <a:endParaRPr sz="22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6894" y="1534502"/>
            <a:ext cx="3764279" cy="29489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64" y="188976"/>
            <a:ext cx="6020562" cy="10218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47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85" dirty="0"/>
              <a:t> </a:t>
            </a:r>
            <a:r>
              <a:rPr dirty="0"/>
              <a:t>Aims</a:t>
            </a:r>
            <a:r>
              <a:rPr spc="-80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338" y="1536344"/>
            <a:ext cx="7619365" cy="27755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200" b="1" spc="-10" dirty="0">
                <a:latin typeface="Carlito"/>
                <a:cs typeface="Carlito"/>
              </a:rPr>
              <a:t>Objective:</a:t>
            </a:r>
            <a:endParaRPr sz="2200">
              <a:latin typeface="Carlito"/>
              <a:cs typeface="Carlito"/>
            </a:endParaRPr>
          </a:p>
          <a:p>
            <a:pPr marL="354965" marR="5080" indent="-342900">
              <a:lnSpc>
                <a:spcPct val="9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</a:tabLst>
            </a:pPr>
            <a:r>
              <a:rPr sz="2200" spc="-90" dirty="0">
                <a:latin typeface="Carlito"/>
                <a:cs typeface="Carlito"/>
              </a:rPr>
              <a:t>To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enhance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accuracy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effectiveness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hypertension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drug </a:t>
            </a:r>
            <a:r>
              <a:rPr sz="2200" dirty="0">
                <a:latin typeface="Carlito"/>
                <a:cs typeface="Carlito"/>
              </a:rPr>
              <a:t>prescriptions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by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leveraging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machine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learning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for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personalized recommendations.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b="1" spc="-10" dirty="0">
                <a:latin typeface="Carlito"/>
                <a:cs typeface="Carlito"/>
              </a:rPr>
              <a:t>Aims:</a:t>
            </a:r>
            <a:endParaRPr sz="2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Carlito"/>
                <a:cs typeface="Carlito"/>
              </a:rPr>
              <a:t>Use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patient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data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predict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appropriate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drug.</a:t>
            </a:r>
            <a:endParaRPr sz="2200">
              <a:latin typeface="Carlito"/>
              <a:cs typeface="Carlito"/>
            </a:endParaRPr>
          </a:p>
          <a:p>
            <a:pPr marL="354965" marR="2005964" indent="-342900">
              <a:lnSpc>
                <a:spcPts val="238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Carlito"/>
                <a:cs typeface="Carlito"/>
              </a:rPr>
              <a:t>Develop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decision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tree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model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for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prescription recommendations.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64" y="188976"/>
            <a:ext cx="8501634" cy="10218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47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dirty="0"/>
              <a:t>Machine</a:t>
            </a:r>
            <a:r>
              <a:rPr spc="-145" dirty="0"/>
              <a:t> </a:t>
            </a:r>
            <a:r>
              <a:rPr dirty="0"/>
              <a:t>Learning</a:t>
            </a:r>
            <a:r>
              <a:rPr spc="-145" dirty="0"/>
              <a:t> </a:t>
            </a:r>
            <a:r>
              <a:rPr dirty="0"/>
              <a:t>Process/</a:t>
            </a:r>
            <a:r>
              <a:rPr spc="-155" dirty="0"/>
              <a:t> </a:t>
            </a:r>
            <a:r>
              <a:rPr spc="-10" dirty="0"/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894" y="1588389"/>
            <a:ext cx="2919730" cy="29159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347980" indent="-342900">
              <a:lnSpc>
                <a:spcPts val="2590"/>
              </a:lnSpc>
              <a:spcBef>
                <a:spcPts val="425"/>
              </a:spcBef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Carlito"/>
                <a:cs typeface="Carlito"/>
              </a:rPr>
              <a:t>Data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cleaning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preparation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254"/>
              </a:spcBef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Carlito"/>
                <a:cs typeface="Carlito"/>
              </a:rPr>
              <a:t>Feature</a:t>
            </a:r>
            <a:r>
              <a:rPr sz="2400" spc="-1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encoding</a:t>
            </a:r>
            <a:endParaRPr sz="2400">
              <a:latin typeface="Carlito"/>
              <a:cs typeface="Carlito"/>
            </a:endParaRPr>
          </a:p>
          <a:p>
            <a:pPr marL="354965" marR="158115" indent="-342900">
              <a:lnSpc>
                <a:spcPts val="2590"/>
              </a:lnSpc>
              <a:spcBef>
                <a:spcPts val="615"/>
              </a:spcBef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Carlito"/>
                <a:cs typeface="Carlito"/>
              </a:rPr>
              <a:t>Data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splitting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into </a:t>
            </a:r>
            <a:r>
              <a:rPr sz="2400" dirty="0">
                <a:latin typeface="Carlito"/>
                <a:cs typeface="Carlito"/>
              </a:rPr>
              <a:t>training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testing </a:t>
            </a:r>
            <a:r>
              <a:rPr sz="2400" spc="-20" dirty="0">
                <a:latin typeface="Carlito"/>
                <a:cs typeface="Carlito"/>
              </a:rPr>
              <a:t>sets</a:t>
            </a:r>
            <a:endParaRPr sz="2400">
              <a:latin typeface="Carlito"/>
              <a:cs typeface="Carlito"/>
            </a:endParaRPr>
          </a:p>
          <a:p>
            <a:pPr marL="354965" marR="5080" indent="-342900">
              <a:lnSpc>
                <a:spcPts val="2590"/>
              </a:lnSpc>
              <a:spcBef>
                <a:spcPts val="585"/>
              </a:spcBef>
              <a:buFont typeface="Wingdings"/>
              <a:buChar char=""/>
              <a:tabLst>
                <a:tab pos="354965" algn="l"/>
              </a:tabLst>
            </a:pPr>
            <a:r>
              <a:rPr sz="2400" spc="-20" dirty="0">
                <a:latin typeface="Carlito"/>
                <a:cs typeface="Carlito"/>
              </a:rPr>
              <a:t>Training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decision </a:t>
            </a:r>
            <a:r>
              <a:rPr sz="2400" spc="-20" dirty="0">
                <a:latin typeface="Carlito"/>
                <a:cs typeface="Carlito"/>
              </a:rPr>
              <a:t>tree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1286" y="1667166"/>
            <a:ext cx="5359248" cy="28258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64" y="188976"/>
            <a:ext cx="3521202" cy="10218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47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2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25236" y="1791157"/>
            <a:ext cx="3641090" cy="25742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marR="156845" indent="-342900">
              <a:lnSpc>
                <a:spcPct val="8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rlito"/>
                <a:cs typeface="Carlito"/>
              </a:rPr>
              <a:t>We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utilized</a:t>
            </a:r>
            <a:r>
              <a:rPr sz="2200" spc="-8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dataset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patients</a:t>
            </a:r>
            <a:r>
              <a:rPr sz="2200" spc="-9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suffering</a:t>
            </a:r>
            <a:r>
              <a:rPr sz="2200" spc="-11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from </a:t>
            </a:r>
            <a:r>
              <a:rPr sz="2200" spc="-10" dirty="0">
                <a:latin typeface="Carlito"/>
                <a:cs typeface="Carlito"/>
              </a:rPr>
              <a:t>hypertension,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with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features </a:t>
            </a:r>
            <a:r>
              <a:rPr sz="2200" dirty="0">
                <a:latin typeface="Carlito"/>
                <a:cs typeface="Carlito"/>
              </a:rPr>
              <a:t>including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Age,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Sex,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Blood </a:t>
            </a:r>
            <a:r>
              <a:rPr sz="2200" dirty="0">
                <a:latin typeface="Carlito"/>
                <a:cs typeface="Carlito"/>
              </a:rPr>
              <a:t>Pressure,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Cholesterol levels.</a:t>
            </a:r>
            <a:endParaRPr sz="2200">
              <a:latin typeface="Carlito"/>
              <a:cs typeface="Carlito"/>
            </a:endParaRPr>
          </a:p>
          <a:p>
            <a:pPr marL="355600" marR="5080" indent="-342900">
              <a:lnSpc>
                <a:spcPts val="2110"/>
              </a:lnSpc>
              <a:spcBef>
                <a:spcPts val="509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rlito"/>
                <a:cs typeface="Carlito"/>
              </a:rPr>
              <a:t>The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target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variable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is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the </a:t>
            </a:r>
            <a:r>
              <a:rPr sz="2200" dirty="0">
                <a:latin typeface="Carlito"/>
                <a:cs typeface="Carlito"/>
              </a:rPr>
              <a:t>drug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each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patient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responded </a:t>
            </a:r>
            <a:r>
              <a:rPr sz="2200" spc="-25" dirty="0">
                <a:latin typeface="Carlito"/>
                <a:cs typeface="Carlito"/>
              </a:rPr>
              <a:t>to.</a:t>
            </a:r>
            <a:endParaRPr sz="22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59" y="1650873"/>
            <a:ext cx="5177663" cy="27776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64" y="188976"/>
            <a:ext cx="6500622" cy="10218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47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14" dirty="0"/>
              <a:t> </a:t>
            </a:r>
            <a:r>
              <a:rPr dirty="0"/>
              <a:t>Cleaning</a:t>
            </a:r>
            <a:r>
              <a:rPr spc="-120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spc="-10" dirty="0"/>
              <a:t>Preparation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702" y="1775650"/>
            <a:ext cx="3622675" cy="25139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rlito"/>
                <a:cs typeface="Carlito"/>
              </a:rPr>
              <a:t>No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missing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Values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rlito"/>
                <a:cs typeface="Carlito"/>
              </a:rPr>
              <a:t>No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Duplicates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rlito"/>
                <a:cs typeface="Carlito"/>
              </a:rPr>
              <a:t>3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Columns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with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Categorical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2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Columns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Numerical </a:t>
            </a:r>
            <a:r>
              <a:rPr sz="2400" spc="-20" dirty="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369" y="1575699"/>
            <a:ext cx="4364101" cy="32446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64" y="188976"/>
            <a:ext cx="3996690" cy="10218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47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</a:t>
            </a:r>
            <a:r>
              <a:rPr spc="-195" dirty="0"/>
              <a:t> </a:t>
            </a:r>
            <a:r>
              <a:rPr spc="-10" dirty="0"/>
              <a:t>encoding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702" y="1705736"/>
            <a:ext cx="3405504" cy="254063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55600" marR="78105" indent="-342900">
              <a:lnSpc>
                <a:spcPct val="90000"/>
              </a:lnSpc>
              <a:spcBef>
                <a:spcPts val="359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90" dirty="0">
                <a:latin typeface="Carlito"/>
                <a:cs typeface="Carlito"/>
              </a:rPr>
              <a:t>To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prepare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data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for </a:t>
            </a:r>
            <a:r>
              <a:rPr sz="2200" dirty="0">
                <a:latin typeface="Carlito"/>
                <a:cs typeface="Carlito"/>
              </a:rPr>
              <a:t>machine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learning,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convert categorical</a:t>
            </a:r>
            <a:r>
              <a:rPr sz="2200" spc="-8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columns</a:t>
            </a:r>
            <a:r>
              <a:rPr sz="2200" spc="-9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(e.g., </a:t>
            </a:r>
            <a:r>
              <a:rPr sz="2200" dirty="0">
                <a:latin typeface="Carlito"/>
                <a:cs typeface="Carlito"/>
              </a:rPr>
              <a:t>Sex,</a:t>
            </a:r>
            <a:r>
              <a:rPr sz="2200" spc="-75" dirty="0">
                <a:latin typeface="Carlito"/>
                <a:cs typeface="Carlito"/>
              </a:rPr>
              <a:t> </a:t>
            </a:r>
            <a:r>
              <a:rPr sz="2200" spc="-90" dirty="0">
                <a:latin typeface="Carlito"/>
                <a:cs typeface="Carlito"/>
              </a:rPr>
              <a:t>BP,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Cholesterol,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Drug)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numerical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values.</a:t>
            </a:r>
            <a:endParaRPr sz="2200">
              <a:latin typeface="Carlito"/>
              <a:cs typeface="Carlito"/>
            </a:endParaRPr>
          </a:p>
          <a:p>
            <a:pPr marL="355600" marR="5080" indent="-342900">
              <a:lnSpc>
                <a:spcPts val="2380"/>
              </a:lnSpc>
              <a:spcBef>
                <a:spcPts val="56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Carlito"/>
                <a:cs typeface="Carlito"/>
              </a:rPr>
              <a:t>Numerical</a:t>
            </a:r>
            <a:r>
              <a:rPr sz="2200" spc="-9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columns</a:t>
            </a:r>
            <a:r>
              <a:rPr sz="2200" spc="-1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(e.g., </a:t>
            </a:r>
            <a:r>
              <a:rPr sz="2200" dirty="0">
                <a:latin typeface="Carlito"/>
                <a:cs typeface="Carlito"/>
              </a:rPr>
              <a:t>Age,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Na_to_K)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can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be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used </a:t>
            </a:r>
            <a:r>
              <a:rPr sz="2200" spc="-10" dirty="0">
                <a:latin typeface="Carlito"/>
                <a:cs typeface="Carlito"/>
              </a:rPr>
              <a:t>directly.</a:t>
            </a:r>
            <a:endParaRPr sz="22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109" y="1379054"/>
            <a:ext cx="4014089" cy="35304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64" y="188976"/>
            <a:ext cx="4129278" cy="10218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47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25" dirty="0"/>
              <a:t> </a:t>
            </a:r>
            <a:r>
              <a:rPr spc="-10" dirty="0"/>
              <a:t>Visualization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416" y="1522047"/>
            <a:ext cx="4387702" cy="2794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41696" y="2118486"/>
            <a:ext cx="309181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Commonly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prescribed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drugs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Y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X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rlito"/>
                <a:cs typeface="Carlito"/>
              </a:rPr>
              <a:t>Drugs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A,B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&amp; C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less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frequently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prescribed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843</Words>
  <Application>Microsoft Office PowerPoint</Application>
  <PresentationFormat>On-screen Show (16:9)</PresentationFormat>
  <Paragraphs>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Carlito</vt:lpstr>
      <vt:lpstr>Times New Roman</vt:lpstr>
      <vt:lpstr>Wingdings</vt:lpstr>
      <vt:lpstr>Office Theme</vt:lpstr>
      <vt:lpstr>Improving Hypertension treatment with machine learning: Using decision trees for personalized drug recommendations</vt:lpstr>
      <vt:lpstr>Introduction</vt:lpstr>
      <vt:lpstr>Business Problem</vt:lpstr>
      <vt:lpstr>Project Aims and Objectives</vt:lpstr>
      <vt:lpstr>Machine Learning Process/ Methodology</vt:lpstr>
      <vt:lpstr>Data Overview</vt:lpstr>
      <vt:lpstr>Data Cleaning and Preparation</vt:lpstr>
      <vt:lpstr>Feature encoding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Correlation</vt:lpstr>
      <vt:lpstr>Data Splitting, training and Testing</vt:lpstr>
      <vt:lpstr>Data Splitting, training and Testing</vt:lpstr>
      <vt:lpstr>Data Splitting, training and Testing</vt:lpstr>
      <vt:lpstr>Training the Decision Tree</vt:lpstr>
      <vt:lpstr>Summary and Recommendations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Hp</cp:lastModifiedBy>
  <cp:revision>1</cp:revision>
  <dcterms:created xsi:type="dcterms:W3CDTF">2024-09-02T17:48:39Z</dcterms:created>
  <dcterms:modified xsi:type="dcterms:W3CDTF">2024-09-02T17:53:41Z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2024-09-02T00:00:00Z</vt:filetime>
  </property>
  <property fmtid="{D5CDD505-2E9C-101B-9397-08002B2CF9AE}" pid="5" name="Producer">
    <vt:lpwstr>3-Heights(TM) PDF Security Shell 4.8.25.2 (http://www.pdf-tools.com)</vt:lpwstr>
  </property>
</Properties>
</file>