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3" r:id="rId6"/>
    <p:sldId id="262" r:id="rId7"/>
    <p:sldId id="270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6" r:id="rId19"/>
    <p:sldId id="280" r:id="rId20"/>
    <p:sldId id="281" r:id="rId21"/>
    <p:sldId id="265" r:id="rId22"/>
    <p:sldId id="264" r:id="rId23"/>
    <p:sldId id="269" r:id="rId24"/>
    <p:sldId id="26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33A1F"/>
    <a:srgbClr val="9EFF29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95" autoAdjust="0"/>
  </p:normalViewPr>
  <p:slideViewPr>
    <p:cSldViewPr snapToGrid="0">
      <p:cViewPr varScale="1">
        <p:scale>
          <a:sx n="85" d="100"/>
          <a:sy n="85" d="100"/>
        </p:scale>
        <p:origin x="966" y="-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visualizations reveal that different drugs are prescribed based on various factors like age, blood pressure, cholesterol, and sodium to potassium ratio.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775338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9496"/>
            <a:ext cx="806736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25105"/>
            <a:ext cx="8246070" cy="35372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89" y="303922"/>
            <a:ext cx="668052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77436"/>
            <a:ext cx="670301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23396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20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44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20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44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DrugABCXYMachineLearningproject/Dashboard2?:language=en-US&amp;publish=yes&amp;:sid=&amp;:redirect=auth&amp;:display_count=n&amp;:origin=viz_share_link" TargetMode="External"/><Relationship Id="rId2" Type="http://schemas.openxmlformats.org/officeDocument/2006/relationships/hyperlink" Target="https://www.kaggle.com/datasets/pablomgomez21/drugs-a-b-c-x-y-for-decision-tree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Nmwangu2/Phase3_project.gi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BB27170-9D82-267A-4F77-9C55BE5008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68443" y="1411164"/>
            <a:ext cx="42712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Improving Hypertension treatment with machine learning: Using decision trees for personalized drug 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33AB3-5939-06D0-DA72-86914033A42A}"/>
              </a:ext>
            </a:extLst>
          </p:cNvPr>
          <p:cNvSpPr txBox="1"/>
          <p:nvPr/>
        </p:nvSpPr>
        <p:spPr>
          <a:xfrm>
            <a:off x="372533" y="4775200"/>
            <a:ext cx="168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Nancy Maina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26756" y="2104414"/>
            <a:ext cx="3387019" cy="22762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Patients prescribed Drug B tend to be older.</a:t>
            </a:r>
          </a:p>
          <a:p>
            <a:pPr algn="l"/>
            <a:r>
              <a:rPr lang="en-US" dirty="0"/>
              <a:t> There's a wider age range for patients on Drug Y.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68B27-F22F-90D7-5D53-6085DD1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0" y="1529159"/>
            <a:ext cx="4037284" cy="32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15466" y="2104414"/>
            <a:ext cx="3849511" cy="227629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 Patients with high blood pressure (BP = 2) are more likely to receive Drug 2(C).</a:t>
            </a:r>
          </a:p>
          <a:p>
            <a:pPr algn="l"/>
            <a:r>
              <a:rPr lang="en-US" dirty="0"/>
              <a:t>  Drugs A (0)and B (1)are commonly prescribed for low blood pressure (BP = 0).</a:t>
            </a:r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355C4-8797-9806-BD9D-CC8AB4BB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9438" r="-671" b="46306"/>
          <a:stretch/>
        </p:blipFill>
        <p:spPr>
          <a:xfrm>
            <a:off x="213322" y="1873955"/>
            <a:ext cx="4573167" cy="26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9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6747" y="2104414"/>
            <a:ext cx="2607028" cy="22762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High cholesterol (Cholesterol = 1) is a common factor for patients receiving Drugs A (0), B (1), and C(3).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3D9F5-CF57-2950-7065-E177CBF0C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36" r="50000"/>
          <a:stretch/>
        </p:blipFill>
        <p:spPr>
          <a:xfrm>
            <a:off x="475608" y="1398801"/>
            <a:ext cx="5531139" cy="349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1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46044" y="2104414"/>
            <a:ext cx="2867731" cy="2276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There's no significant difference in drug prescription based on sex.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08C4A-1968-03FF-E227-73C9BAE6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99" y="1386544"/>
            <a:ext cx="4135083" cy="33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9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04178" y="2104414"/>
            <a:ext cx="3409597" cy="2276294"/>
          </a:xfrm>
        </p:spPr>
        <p:txBody>
          <a:bodyPr/>
          <a:lstStyle/>
          <a:p>
            <a:pPr algn="l"/>
            <a:r>
              <a:rPr lang="en-US" dirty="0"/>
              <a:t>Patients on Drug Y(4) generally have higher sodium to potassium ratios.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AD7A1-84DC-CF2A-8A32-435387367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52236"/>
          <a:stretch/>
        </p:blipFill>
        <p:spPr>
          <a:xfrm>
            <a:off x="316089" y="1682043"/>
            <a:ext cx="4716094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3244" y="2104414"/>
            <a:ext cx="3680531" cy="2276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There's a positive corr. predicted and actual drug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7CFE3-1E41-23E7-4008-E8BAC8B37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006"/>
            <a:ext cx="4941358" cy="40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5C4E1-FF71-C259-A672-35847E3E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42" y="1260122"/>
            <a:ext cx="4104204" cy="3883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743AF-A884-73CF-9287-C9E6E18307CC}"/>
              </a:ext>
            </a:extLst>
          </p:cNvPr>
          <p:cNvSpPr txBox="1"/>
          <p:nvPr/>
        </p:nvSpPr>
        <p:spPr>
          <a:xfrm>
            <a:off x="6725547" y="3500734"/>
            <a:ext cx="2418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visual overview of the relationships between all feature pairs, colored by the prescribed drug.</a:t>
            </a:r>
          </a:p>
        </p:txBody>
      </p:sp>
    </p:spTree>
    <p:extLst>
      <p:ext uri="{BB962C8B-B14F-4D97-AF65-F5344CB8AC3E}">
        <p14:creationId xmlns:p14="http://schemas.microsoft.com/office/powerpoint/2010/main" val="10479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Correlation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743AF-A884-73CF-9287-C9E6E18307CC}"/>
              </a:ext>
            </a:extLst>
          </p:cNvPr>
          <p:cNvSpPr txBox="1"/>
          <p:nvPr/>
        </p:nvSpPr>
        <p:spPr>
          <a:xfrm>
            <a:off x="6337299" y="1480023"/>
            <a:ext cx="25922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Strongest positive correlations:</a:t>
            </a:r>
          </a:p>
          <a:p>
            <a:r>
              <a:rPr lang="en-US" dirty="0"/>
              <a:t> a) Age and Blood Pressure (0.65)</a:t>
            </a:r>
          </a:p>
          <a:p>
            <a:r>
              <a:rPr lang="en-US" dirty="0"/>
              <a:t> b) Sodium to Potassium and Drug (0.59)</a:t>
            </a:r>
          </a:p>
          <a:p>
            <a:r>
              <a:rPr lang="en-US" b="1" dirty="0"/>
              <a:t>2. Strongest negative correlation</a:t>
            </a:r>
            <a:r>
              <a:rPr lang="en-US" dirty="0"/>
              <a:t>:</a:t>
            </a:r>
          </a:p>
          <a:p>
            <a:r>
              <a:rPr lang="en-US" dirty="0"/>
              <a:t> a)Cholesterol and Drug (-0.43)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573AF-D4C9-02CB-BC23-4AC39936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1" y="1188069"/>
            <a:ext cx="4994709" cy="37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3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Splitting, training and Testing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D8F4E-8041-4EED-15DA-7D8315E8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" y="1683879"/>
            <a:ext cx="9031266" cy="31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Splitting, training and Testing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DF84A-BDCB-B33C-1304-92AB955A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" y="1285395"/>
            <a:ext cx="2964492" cy="372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8C35C-89EB-E429-22E3-DF3FF554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7" y="1907822"/>
            <a:ext cx="5676997" cy="25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6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1978" y="1325105"/>
            <a:ext cx="5129966" cy="35372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Healthcare providers face challenges in prescribing the correct medication and dosage for patients with hypertension.</a:t>
            </a:r>
          </a:p>
          <a:p>
            <a:r>
              <a:rPr lang="en-US" dirty="0"/>
              <a:t> Incorrect prescriptions can lead to ineffective treatment, adverse reactions, and increased healthcare costs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7B9CA-B19A-D1F6-9414-81DFBB8D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6" y="1463843"/>
            <a:ext cx="2651869" cy="1495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53692-C407-20EF-309D-53EDCF33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8" y="3129808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Splitting, training and Testing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18F46-123C-D8F7-F758-66B5294F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6" y="1288895"/>
            <a:ext cx="5268060" cy="3467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8ABD9-34AD-BA75-41FC-DFD537E4E5E9}"/>
              </a:ext>
            </a:extLst>
          </p:cNvPr>
          <p:cNvSpPr txBox="1"/>
          <p:nvPr/>
        </p:nvSpPr>
        <p:spPr>
          <a:xfrm>
            <a:off x="5780685" y="2047209"/>
            <a:ext cx="31690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Confusion Matrix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model is consistently good at predicting the correct class with an accuracy of 94% and weighted average of 95%.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It doesn’t miss many true positives and doesn’t make many mistakes in its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9115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Training the Decision Tree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21FCC-23C1-2180-40CC-30D311E5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9" y="1342575"/>
            <a:ext cx="4774018" cy="3747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B0346-6B15-4A00-CAE4-FAA7F8D92F69}"/>
              </a:ext>
            </a:extLst>
          </p:cNvPr>
          <p:cNvSpPr txBox="1"/>
          <p:nvPr/>
        </p:nvSpPr>
        <p:spPr>
          <a:xfrm>
            <a:off x="4679477" y="2755095"/>
            <a:ext cx="4283901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Decision Tree Analysis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&lt;= 0.50, Age &lt;= 50.50: This path results in class: 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&lt;= 0.50, Age &gt; 50.50: This path results in class: 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&gt; 0.50, BP &lt;= 1.50, Cholesterol &lt;= 0.50: This path results in class: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&gt; 0.50, BP &lt;= 1.50, Cholesterol &gt; 0.50: This path results in class: 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&gt; 14.83: This path results in class: 4</a:t>
            </a:r>
          </a:p>
        </p:txBody>
      </p:sp>
    </p:spTree>
    <p:extLst>
      <p:ext uri="{BB962C8B-B14F-4D97-AF65-F5344CB8AC3E}">
        <p14:creationId xmlns:p14="http://schemas.microsoft.com/office/powerpoint/2010/main" val="4012124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Summary and Recommendations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2114" y="1327411"/>
            <a:ext cx="8361661" cy="35821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The precision being all at 95% , recall 94% and F1 score 94% suggests that the model is both highly accurate and reliable  in predicting the classes. </a:t>
            </a:r>
          </a:p>
          <a:p>
            <a:pPr marL="0" indent="0">
              <a:buNone/>
            </a:pPr>
            <a:r>
              <a:rPr lang="en-US" b="1" dirty="0"/>
              <a:t>Recommendation</a:t>
            </a:r>
          </a:p>
          <a:p>
            <a:pPr marL="0" indent="0" algn="l">
              <a:buNone/>
            </a:pPr>
            <a:r>
              <a:rPr lang="en-US" dirty="0"/>
              <a:t>a) Improvement Needed for Class 2: It struggles with Class2, missing items.</a:t>
            </a:r>
            <a:endParaRPr lang="en-US" b="1" dirty="0"/>
          </a:p>
          <a:p>
            <a:pPr algn="l"/>
            <a:r>
              <a:rPr lang="en-US" dirty="0"/>
              <a:t>Look into why the model misses many Class 2 items and make adjustments to improve it.</a:t>
            </a:r>
          </a:p>
          <a:p>
            <a:pPr algn="l"/>
            <a:r>
              <a:rPr lang="en-US" dirty="0"/>
              <a:t>Continue to check and refine the model to ensure it works well for all the classes.</a:t>
            </a:r>
          </a:p>
        </p:txBody>
      </p:sp>
    </p:spTree>
    <p:extLst>
      <p:ext uri="{BB962C8B-B14F-4D97-AF65-F5344CB8AC3E}">
        <p14:creationId xmlns:p14="http://schemas.microsoft.com/office/powerpoint/2010/main" val="284828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0410" y="233969"/>
            <a:ext cx="3532301" cy="763525"/>
          </a:xfrm>
        </p:spPr>
        <p:txBody>
          <a:bodyPr>
            <a:normAutofit/>
          </a:bodyPr>
          <a:lstStyle/>
          <a:p>
            <a:r>
              <a:rPr lang="en-US" b="1" dirty="0"/>
              <a:t>References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0410" y="1587056"/>
            <a:ext cx="7825069" cy="290072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Gomez, P. (2021). </a:t>
            </a:r>
            <a:r>
              <a:rPr lang="en-US" i="1" dirty="0"/>
              <a:t>Drugs A, B, C, X, Y for Decision Trees. </a:t>
            </a:r>
            <a:r>
              <a:rPr lang="en-US" dirty="0">
                <a:hlinkClick r:id="rId2"/>
              </a:rPr>
              <a:t>https://www.kaggle.com/datasets/pablomgomez21/drugs-a-b-c-x-y-for-decision-trees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Maina, N. (2024). Tableau Dashboard. </a:t>
            </a:r>
            <a:r>
              <a:rPr lang="en-US" dirty="0">
                <a:hlinkClick r:id="rId3"/>
              </a:rPr>
              <a:t>https://public.tableau.com/views/DrugABCXYMachineLearningproject/Dashboard2?:language=en-US&amp;publish=yes&amp;:sid=&amp;:redirect=auth&amp;:display_count=n&amp;:origin=viz_share_link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Maina, N. (2024). </a:t>
            </a:r>
            <a:r>
              <a:rPr lang="en-US" dirty="0" err="1"/>
              <a:t>Github</a:t>
            </a:r>
            <a:r>
              <a:rPr lang="en-US" dirty="0"/>
              <a:t> Repo. </a:t>
            </a:r>
            <a:r>
              <a:rPr lang="en-US" dirty="0">
                <a:hlinkClick r:id="rId4"/>
              </a:rPr>
              <a:t>https://github.com/Nmwangu2/Phase3_project.git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9964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743058-532F-B765-A82D-93036114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94" y="2571750"/>
            <a:ext cx="4113641" cy="2303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B064BB-A95A-865F-4FA5-B48F02F0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867" y="1439862"/>
            <a:ext cx="3207809" cy="11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8758" y="1431758"/>
            <a:ext cx="4288309" cy="2948950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dirty="0"/>
              <a:t>With a vast array of antihypertensive medications available, selecting the right drug for each patient is complex and error-prone.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dirty="0"/>
              <a:t>Our goal is to enhance the accuracy of drug prescriptions using machine learning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638D2D-680A-DE2B-EC2D-D3E3BD7C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34" y="1534493"/>
            <a:ext cx="3764250" cy="29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Aims and Objectives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0410" y="1587056"/>
            <a:ext cx="7825069" cy="290072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dirty="0"/>
              <a:t>Objective:</a:t>
            </a:r>
          </a:p>
          <a:p>
            <a:pPr algn="l"/>
            <a:r>
              <a:rPr lang="en-US" dirty="0"/>
              <a:t>To enhance the accuracy and effectiveness of hypertension drug prescriptions by leveraging machine learning for personalized recommendations.</a:t>
            </a:r>
          </a:p>
          <a:p>
            <a:pPr marL="0" indent="0" algn="l">
              <a:buNone/>
            </a:pPr>
            <a:r>
              <a:rPr lang="en-US" b="1" dirty="0"/>
              <a:t>Aims: </a:t>
            </a:r>
          </a:p>
          <a:p>
            <a:pPr algn="l"/>
            <a:r>
              <a:rPr lang="en-US" dirty="0"/>
              <a:t>Use patient data to predict the appropriate drug.</a:t>
            </a:r>
          </a:p>
          <a:p>
            <a:pPr algn="l"/>
            <a:r>
              <a:rPr lang="en-US" dirty="0"/>
              <a:t>Develop a decision tree model for prescription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3638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Process/ Methodology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7042" y="1611120"/>
            <a:ext cx="3416969" cy="3069164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Data cleaning and preparation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Feature encoding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Data splitting into training and testing sets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Training the decision 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47711B-D4EA-DE04-3C23-ABE8CD71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51" y="1611120"/>
            <a:ext cx="5465035" cy="29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Overview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45768" y="1835606"/>
            <a:ext cx="3898232" cy="25775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We utilized a dataset of patients suffering from hypertension, with features including Age, Sex, Blood Pressure, and Cholesterol levels. </a:t>
            </a:r>
          </a:p>
          <a:p>
            <a:pPr algn="l"/>
            <a:r>
              <a:rPr lang="en-US" dirty="0"/>
              <a:t>The target variable is the drug each patient responded to.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80BFE-D74A-195A-46DC-63753DF3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" y="1650906"/>
            <a:ext cx="5177608" cy="2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Cleaning and Preparation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83200" y="1835606"/>
            <a:ext cx="3860800" cy="257757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 missing Values</a:t>
            </a:r>
          </a:p>
          <a:p>
            <a:pPr algn="l"/>
            <a:r>
              <a:rPr lang="en-US" dirty="0"/>
              <a:t>No Duplicates </a:t>
            </a:r>
          </a:p>
          <a:p>
            <a:pPr algn="l"/>
            <a:r>
              <a:rPr lang="en-US" dirty="0"/>
              <a:t>3 Columns with Categorical Data </a:t>
            </a:r>
          </a:p>
          <a:p>
            <a:pPr algn="l"/>
            <a:r>
              <a:rPr lang="en-US" dirty="0"/>
              <a:t>2 Columns with Numerical data 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DD11C-EA4E-07E2-1AD1-45D4E8B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7" y="1543219"/>
            <a:ext cx="4364108" cy="32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 encoding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83199" y="1722523"/>
            <a:ext cx="3615435" cy="2759166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To prepare the data for machine learning, convert categorical columns (e.g., Sex, BP, Cholesterol, Drug) to numerical values.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Numerical columns (e.g., Age, </a:t>
            </a:r>
            <a:r>
              <a:rPr lang="en-US" dirty="0" err="1"/>
              <a:t>Na_to_K</a:t>
            </a:r>
            <a:r>
              <a:rPr lang="en-US" dirty="0"/>
              <a:t>) can be used directly.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DC54F-3600-2CDD-B2E1-B5A86DCF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2" y="1379047"/>
            <a:ext cx="4014134" cy="35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6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A2E6A-5BF6-A277-629F-AF7D2ED1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97" y="1457777"/>
            <a:ext cx="4532941" cy="292293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796A59-2C05-520E-042A-AE0074F32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62222" y="2104414"/>
            <a:ext cx="3251553" cy="175638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Commonly prescribed are drugs Y and X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Drugs A,B &amp; C less frequently prescribed </a:t>
            </a:r>
          </a:p>
        </p:txBody>
      </p:sp>
    </p:spTree>
    <p:extLst>
      <p:ext uri="{BB962C8B-B14F-4D97-AF65-F5344CB8AC3E}">
        <p14:creationId xmlns:p14="http://schemas.microsoft.com/office/powerpoint/2010/main" val="201189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Office PowerPoint</Application>
  <PresentationFormat>On-screen Show (16:9)</PresentationFormat>
  <Paragraphs>82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Improving Hypertension treatment with machine learning: Using decision trees for personalized drug recommendations</vt:lpstr>
      <vt:lpstr>Introduction </vt:lpstr>
      <vt:lpstr>Business Problem</vt:lpstr>
      <vt:lpstr>Project Aims and Objectives </vt:lpstr>
      <vt:lpstr>Machine Learning Process/ Methodology </vt:lpstr>
      <vt:lpstr>Data Overview </vt:lpstr>
      <vt:lpstr>Data Cleaning and Preparation </vt:lpstr>
      <vt:lpstr>Feature encoding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Correlation </vt:lpstr>
      <vt:lpstr>Data Splitting, training and Testing </vt:lpstr>
      <vt:lpstr>Data Splitting, training and Testing </vt:lpstr>
      <vt:lpstr>Data Splitting, training and Testing </vt:lpstr>
      <vt:lpstr>Training the Decision Tree </vt:lpstr>
      <vt:lpstr>Summary and Recommendations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2024-09-02T17:12:13Z</dcterms:modified>
</cp:coreProperties>
</file>