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93" r:id="rId3"/>
    <p:sldId id="257" r:id="rId4"/>
    <p:sldId id="258" r:id="rId5"/>
    <p:sldId id="294" r:id="rId6"/>
    <p:sldId id="295" r:id="rId7"/>
    <p:sldId id="296" r:id="rId8"/>
    <p:sldId id="297" r:id="rId9"/>
    <p:sldId id="309" r:id="rId10"/>
    <p:sldId id="299" r:id="rId11"/>
    <p:sldId id="282" r:id="rId12"/>
    <p:sldId id="283" r:id="rId13"/>
    <p:sldId id="298" r:id="rId14"/>
    <p:sldId id="287" r:id="rId15"/>
    <p:sldId id="307" r:id="rId16"/>
    <p:sldId id="308" r:id="rId17"/>
    <p:sldId id="312" r:id="rId18"/>
    <p:sldId id="310" r:id="rId19"/>
    <p:sldId id="306" r:id="rId20"/>
    <p:sldId id="291" r:id="rId21"/>
    <p:sldId id="316" r:id="rId22"/>
    <p:sldId id="317" r:id="rId23"/>
    <p:sldId id="303" r:id="rId24"/>
    <p:sldId id="319" r:id="rId25"/>
    <p:sldId id="314" r:id="rId26"/>
    <p:sldId id="276" r:id="rId27"/>
    <p:sldId id="281" r:id="rId28"/>
    <p:sldId id="285" r:id="rId29"/>
    <p:sldId id="286" r:id="rId30"/>
    <p:sldId id="288" r:id="rId31"/>
    <p:sldId id="311" r:id="rId32"/>
    <p:sldId id="305" r:id="rId33"/>
    <p:sldId id="313" r:id="rId34"/>
    <p:sldId id="289" r:id="rId35"/>
    <p:sldId id="290" r:id="rId36"/>
    <p:sldId id="315" r:id="rId37"/>
    <p:sldId id="292" r:id="rId38"/>
    <p:sldId id="304" r:id="rId39"/>
    <p:sldId id="318" r:id="rId40"/>
    <p:sldId id="300" r:id="rId41"/>
    <p:sldId id="301" r:id="rId42"/>
    <p:sldId id="302" r:id="rId43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79330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49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6395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474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A9C"/>
              </a:buClr>
              <a:buSzPts val="3200"/>
              <a:buNone/>
              <a:defRPr>
                <a:solidFill>
                  <a:srgbClr val="888A9C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A9C"/>
              </a:buClr>
              <a:buSzPts val="2800"/>
              <a:buNone/>
              <a:defRPr>
                <a:solidFill>
                  <a:srgbClr val="888A9C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A9C"/>
              </a:buClr>
              <a:buSzPts val="2400"/>
              <a:buNone/>
              <a:defRPr>
                <a:solidFill>
                  <a:srgbClr val="888A9C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4604544"/>
            <a:ext cx="9144000" cy="2253455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43200" y="5111328"/>
            <a:ext cx="2741469" cy="10890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3" name="Google Shape;23;p2"/>
          <p:cNvSpPr/>
          <p:nvPr/>
        </p:nvSpPr>
        <p:spPr>
          <a:xfrm>
            <a:off x="0" y="0"/>
            <a:ext cx="9144000" cy="609599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0" y="6596855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97BA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0" y="0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6444456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-3464" y="1142254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b="1">
                <a:solidFill>
                  <a:srgbClr val="000F2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89120" y="1066800"/>
            <a:ext cx="365760" cy="40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9248" y="1132175"/>
            <a:ext cx="245505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4381500" y="1066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457200" y="1547325"/>
            <a:ext cx="8229600" cy="479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Clr>
                <a:srgbClr val="000F2E"/>
              </a:buClr>
              <a:buSzPts val="1800"/>
              <a:buFont typeface="Calibri"/>
              <a:buChar char="•"/>
              <a:defRPr sz="3000">
                <a:solidFill>
                  <a:srgbClr val="000F2E"/>
                </a:solidFill>
              </a:defRPr>
            </a:lvl1pPr>
            <a:lvl2pPr marL="914400" lvl="1" indent="-406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marL="1371600" lvl="2" indent="-3810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55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ctrTitle"/>
          </p:nvPr>
        </p:nvSpPr>
        <p:spPr>
          <a:xfrm>
            <a:off x="0" y="1666174"/>
            <a:ext cx="914400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en-US" sz="4000" b="1" dirty="0"/>
              <a:t>Introduction to </a:t>
            </a:r>
            <a:r>
              <a:rPr lang="en-US" sz="4000" b="1" dirty="0" err="1" smtClean="0"/>
              <a:t>LaTeX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>&amp;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Lab Practices</a:t>
            </a:r>
            <a:br>
              <a:rPr lang="en-US" sz="4000" b="1" dirty="0" smtClean="0"/>
            </a:br>
            <a:r>
              <a:rPr lang="en-US" sz="4000" b="1" dirty="0" smtClean="0"/>
              <a:t>(CSC 101</a:t>
            </a:r>
            <a:r>
              <a:rPr lang="en-US" sz="4000" b="1" dirty="0"/>
              <a:t>)</a:t>
            </a:r>
            <a:br>
              <a:rPr lang="en-US" sz="4000" b="1" dirty="0"/>
            </a:br>
            <a:endParaRPr sz="4000" dirty="0"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1467135" y="3600219"/>
            <a:ext cx="64008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b="1" i="1" dirty="0"/>
              <a:t>B.Sc. Computer Science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layout of a </a:t>
            </a:r>
            <a:r>
              <a:rPr lang="en-US" dirty="0" err="1"/>
              <a:t>LaTeX</a:t>
            </a:r>
            <a:r>
              <a:rPr lang="en-US" dirty="0"/>
              <a:t> 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8363" y="2020742"/>
            <a:ext cx="73082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400" dirty="0">
                <a:solidFill>
                  <a:srgbClr val="333333"/>
                </a:solidFill>
                <a:latin typeface="roboto"/>
              </a:rPr>
              <a:t>All commands share the following </a:t>
            </a:r>
            <a:r>
              <a:rPr lang="en-US" sz="2400" dirty="0" smtClean="0">
                <a:solidFill>
                  <a:srgbClr val="333333"/>
                </a:solidFill>
                <a:latin typeface="roboto"/>
              </a:rPr>
              <a:t>structure</a:t>
            </a:r>
            <a:r>
              <a:rPr lang="en-US" sz="2400" dirty="0">
                <a:solidFill>
                  <a:srgbClr val="333333"/>
                </a:solidFill>
                <a:latin typeface="roboto"/>
              </a:rPr>
              <a:t>: </a:t>
            </a:r>
            <a:r>
              <a:rPr lang="en-US" sz="2400" i="1" dirty="0">
                <a:solidFill>
                  <a:srgbClr val="FF0000"/>
                </a:solidFill>
                <a:latin typeface="roboto"/>
              </a:rPr>
              <a:t>\</a:t>
            </a:r>
            <a:r>
              <a:rPr lang="en-US" sz="2400" i="1" dirty="0" err="1">
                <a:solidFill>
                  <a:srgbClr val="FF0000"/>
                </a:solidFill>
                <a:latin typeface="roboto"/>
              </a:rPr>
              <a:t>commandname</a:t>
            </a:r>
            <a:r>
              <a:rPr lang="en-US" sz="2400" i="1" dirty="0">
                <a:solidFill>
                  <a:srgbClr val="FF0000"/>
                </a:solidFill>
                <a:latin typeface="roboto"/>
              </a:rPr>
              <a:t>{option</a:t>
            </a:r>
            <a:r>
              <a:rPr lang="en-US" sz="2400" i="1" dirty="0" smtClean="0">
                <a:solidFill>
                  <a:srgbClr val="FF0000"/>
                </a:solidFill>
                <a:latin typeface="roboto"/>
              </a:rPr>
              <a:t>}</a:t>
            </a:r>
            <a:r>
              <a:rPr lang="en-US" sz="2400" dirty="0" smtClean="0">
                <a:solidFill>
                  <a:srgbClr val="FF0000"/>
                </a:solidFill>
                <a:latin typeface="roboto"/>
              </a:rPr>
              <a:t>.</a:t>
            </a:r>
          </a:p>
          <a:p>
            <a:pPr marL="342900" indent="-342900">
              <a:buBlip>
                <a:blip r:embed="rId2"/>
              </a:buBlip>
            </a:pPr>
            <a:r>
              <a:rPr lang="en-US" sz="2400" dirty="0"/>
              <a:t>The first part indicates the name of the command and the second part in braces sets an option for this command</a:t>
            </a:r>
            <a:r>
              <a:rPr lang="en-US" sz="2400" dirty="0" smtClean="0"/>
              <a:t>.</a:t>
            </a:r>
          </a:p>
          <a:p>
            <a:pPr marL="342900" indent="-342900">
              <a:buBlip>
                <a:blip r:embed="rId2"/>
              </a:buBlip>
            </a:pPr>
            <a:r>
              <a:rPr lang="en-US" sz="2400" dirty="0"/>
              <a:t>The options vary from command to </a:t>
            </a:r>
            <a:r>
              <a:rPr lang="en-US" sz="2400" dirty="0" smtClean="0"/>
              <a:t>command</a:t>
            </a:r>
          </a:p>
          <a:p>
            <a:pPr marL="342900" indent="-342900">
              <a:buBlip>
                <a:blip r:embed="rId2"/>
              </a:buBlip>
            </a:pPr>
            <a:r>
              <a:rPr lang="en-US" sz="2400" dirty="0"/>
              <a:t>Most of the time, the commands are pretty self-explanatory: </a:t>
            </a:r>
            <a:r>
              <a:rPr lang="en-US" sz="2400" i="1" dirty="0">
                <a:solidFill>
                  <a:srgbClr val="FF0000"/>
                </a:solidFill>
              </a:rPr>
              <a:t>\</a:t>
            </a:r>
            <a:r>
              <a:rPr lang="en-US" sz="2400" i="1" dirty="0" err="1">
                <a:solidFill>
                  <a:srgbClr val="FF0000"/>
                </a:solidFill>
              </a:rPr>
              <a:t>documentclass</a:t>
            </a:r>
            <a:r>
              <a:rPr lang="en-US" sz="2400" i="1" dirty="0">
                <a:solidFill>
                  <a:srgbClr val="FF0000"/>
                </a:solidFill>
              </a:rPr>
              <a:t>{article}</a:t>
            </a:r>
            <a:r>
              <a:rPr 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738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layout of a </a:t>
            </a:r>
            <a:r>
              <a:rPr lang="en-US" dirty="0" err="1"/>
              <a:t>LaTeX</a:t>
            </a:r>
            <a:r>
              <a:rPr lang="en-US" dirty="0"/>
              <a:t> 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44336" y="2209800"/>
            <a:ext cx="6858000" cy="3913097"/>
          </a:xfrm>
          <a:prstGeom prst="round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747B"/>
                </a:solidFill>
                <a:effectLst/>
                <a:latin typeface="Menlo"/>
              </a:rPr>
              <a:t>% Valid: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F1F2F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\begin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93C763"/>
                </a:solidFill>
                <a:latin typeface="Menlo"/>
              </a:rPr>
              <a:t> </a:t>
            </a:r>
            <a:r>
              <a:rPr lang="en-US" altLang="en-US" sz="2800" dirty="0" smtClean="0">
                <a:solidFill>
                  <a:srgbClr val="93C763"/>
                </a:solidFill>
                <a:latin typeface="Menlo"/>
              </a:rPr>
              <a:t>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\begin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{environment1}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        \begin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{environment2}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        \end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{environment2}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    \end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{environment1}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\end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 </a:t>
            </a:r>
            <a:endParaRPr lang="en-US" altLang="en-US" sz="2800" dirty="0">
              <a:solidFill>
                <a:srgbClr val="F1F2F3"/>
              </a:solidFill>
              <a:latin typeface="Menl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0231" y="1526812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36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3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layout of a </a:t>
            </a:r>
            <a:r>
              <a:rPr lang="en-US" dirty="0" err="1"/>
              <a:t>LaTeX</a:t>
            </a:r>
            <a:r>
              <a:rPr lang="en-US" dirty="0"/>
              <a:t> 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26573" y="2209800"/>
            <a:ext cx="6871853" cy="3913097"/>
          </a:xfrm>
          <a:prstGeom prst="round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747B"/>
                </a:solidFill>
                <a:effectLst/>
                <a:latin typeface="Menlo"/>
              </a:rPr>
              <a:t>%Invalid: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F1F2F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\begin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	\begin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{environment1}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		\begin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{environment2}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	\end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{environment1}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		\end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{environment2}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\end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231" y="1526812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36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1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 err="1" smtClean="0"/>
              <a:t>LaTeX</a:t>
            </a:r>
            <a:r>
              <a:rPr lang="en-US" dirty="0" smtClean="0"/>
              <a:t> document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7745" y="1502121"/>
            <a:ext cx="732905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200" dirty="0" err="1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LaTeX</a:t>
            </a:r>
            <a:r>
              <a:rPr lang="en-US" sz="2200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uses control statements, which define how your content should be formatted. </a:t>
            </a:r>
            <a:endParaRPr lang="en-US" sz="2200" dirty="0" smtClean="0">
              <a:solidFill>
                <a:schemeClr val="accent4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200" dirty="0" smtClean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</a:t>
            </a:r>
            <a:r>
              <a:rPr lang="en-US" sz="2200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see what the final result looks like, the </a:t>
            </a:r>
            <a:r>
              <a:rPr lang="en-US" sz="2200" dirty="0" err="1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LaTeX</a:t>
            </a:r>
            <a:r>
              <a:rPr lang="en-US" sz="2200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compiler will take your .</a:t>
            </a:r>
            <a:r>
              <a:rPr lang="en-US" sz="2200" dirty="0" err="1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</a:t>
            </a:r>
            <a:r>
              <a:rPr lang="en-US" sz="2200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 and compile it into a .pdf file. 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49581" y="3360935"/>
            <a:ext cx="6345382" cy="2959644"/>
          </a:xfrm>
          <a:prstGeom prst="round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93C76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documentclass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{article}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1F2F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\begin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1F2F3"/>
                </a:solidFill>
                <a:latin typeface="Menlo"/>
              </a:rPr>
              <a:t> </a:t>
            </a:r>
            <a:r>
              <a:rPr lang="en-US" altLang="en-US" sz="2400" dirty="0" smtClean="0">
                <a:solidFill>
                  <a:srgbClr val="F1F2F3"/>
                </a:solidFill>
                <a:latin typeface="Menlo"/>
              </a:rPr>
              <a:t>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Hello World!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\end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89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Sectioning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78973" y="1961280"/>
            <a:ext cx="6567054" cy="4389823"/>
          </a:xfrm>
          <a:prstGeom prst="round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\section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smtClean="0">
                <a:solidFill>
                  <a:srgbClr val="F1F2F3"/>
                </a:solidFill>
                <a:latin typeface="Menlo"/>
              </a:rPr>
              <a:t>	</a:t>
            </a:r>
            <a:r>
              <a:rPr lang="en-US" altLang="en-US" sz="2800" i="1" dirty="0" smtClean="0">
                <a:solidFill>
                  <a:srgbClr val="F1F2F3"/>
                </a:solidFill>
                <a:latin typeface="Menlo"/>
              </a:rPr>
              <a:t>This is section 1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\subsection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dirty="0" smtClean="0">
                <a:solidFill>
                  <a:srgbClr val="F1F2F3"/>
                </a:solidFill>
                <a:latin typeface="Menlo"/>
              </a:rPr>
              <a:t>	</a:t>
            </a:r>
            <a:r>
              <a:rPr lang="en-US" altLang="en-US" sz="2800" i="1" dirty="0" smtClean="0">
                <a:solidFill>
                  <a:srgbClr val="F1F2F3"/>
                </a:solidFill>
                <a:latin typeface="Menlo"/>
              </a:rPr>
              <a:t>This </a:t>
            </a:r>
            <a:r>
              <a:rPr lang="en-US" altLang="en-US" sz="2800" i="1" dirty="0">
                <a:solidFill>
                  <a:srgbClr val="F1F2F3"/>
                </a:solidFill>
                <a:latin typeface="Menlo"/>
              </a:rPr>
              <a:t>is </a:t>
            </a:r>
            <a:r>
              <a:rPr lang="en-US" altLang="en-US" sz="2800" i="1" dirty="0" smtClean="0">
                <a:solidFill>
                  <a:srgbClr val="F1F2F3"/>
                </a:solidFill>
                <a:latin typeface="Menlo"/>
              </a:rPr>
              <a:t>section 1.1</a:t>
            </a:r>
            <a:endParaRPr kumimoji="0" lang="en-US" altLang="en-US" sz="2800" b="0" i="1" u="none" strike="noStrike" cap="none" normalizeH="0" baseline="0" dirty="0" smtClean="0">
              <a:ln>
                <a:noFill/>
              </a:ln>
              <a:solidFill>
                <a:srgbClr val="F1F2F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subsubsection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dirty="0" smtClean="0">
                <a:solidFill>
                  <a:srgbClr val="F1F2F3"/>
                </a:solidFill>
                <a:latin typeface="Menlo"/>
              </a:rPr>
              <a:t>	</a:t>
            </a:r>
            <a:r>
              <a:rPr lang="en-US" altLang="en-US" sz="2800" i="1" dirty="0" smtClean="0">
                <a:solidFill>
                  <a:srgbClr val="F1F2F3"/>
                </a:solidFill>
                <a:latin typeface="Menlo"/>
              </a:rPr>
              <a:t>This </a:t>
            </a:r>
            <a:r>
              <a:rPr lang="en-US" altLang="en-US" sz="2800" i="1" dirty="0">
                <a:solidFill>
                  <a:srgbClr val="F1F2F3"/>
                </a:solidFill>
                <a:latin typeface="Menlo"/>
              </a:rPr>
              <a:t>is </a:t>
            </a:r>
            <a:r>
              <a:rPr lang="en-US" altLang="en-US" sz="2800" i="1" dirty="0" smtClean="0">
                <a:solidFill>
                  <a:srgbClr val="F1F2F3"/>
                </a:solidFill>
                <a:latin typeface="Menlo"/>
              </a:rPr>
              <a:t>section 1.1.1</a:t>
            </a:r>
            <a:endParaRPr kumimoji="0" lang="en-US" altLang="en-US" sz="2800" b="0" i="1" u="none" strike="noStrike" cap="none" normalizeH="0" baseline="0" dirty="0" smtClean="0">
              <a:ln>
                <a:noFill/>
              </a:ln>
              <a:solidFill>
                <a:srgbClr val="F1F2F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F1F2F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\paragraph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\subparagraph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{}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409123"/>
            <a:ext cx="1439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55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LaTeX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1398" y="1474041"/>
            <a:ext cx="754120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200" dirty="0" err="1">
                <a:solidFill>
                  <a:schemeClr val="accent4">
                    <a:lumMod val="10000"/>
                  </a:schemeClr>
                </a:solidFill>
                <a:latin typeface="roboto"/>
              </a:rPr>
              <a:t>LaTeX</a:t>
            </a:r>
            <a:r>
              <a:rPr lang="en-US" sz="2200" dirty="0">
                <a:solidFill>
                  <a:schemeClr val="accent4">
                    <a:lumMod val="10000"/>
                  </a:schemeClr>
                </a:solidFill>
                <a:latin typeface="roboto"/>
              </a:rPr>
              <a:t> offers a lot of functions by default, but in some situations it can become in handy to use so called </a:t>
            </a:r>
            <a:r>
              <a:rPr lang="en-US" sz="2200" i="1" dirty="0">
                <a:solidFill>
                  <a:srgbClr val="FF0000"/>
                </a:solidFill>
                <a:latin typeface="roboto"/>
              </a:rPr>
              <a:t>packages</a:t>
            </a:r>
            <a:r>
              <a:rPr lang="en-US" sz="2200" i="1" dirty="0">
                <a:solidFill>
                  <a:schemeClr val="accent4">
                    <a:lumMod val="10000"/>
                  </a:schemeClr>
                </a:solidFill>
                <a:latin typeface="roboto"/>
              </a:rPr>
              <a:t>.</a:t>
            </a:r>
            <a:r>
              <a:rPr lang="en-US" sz="2200" dirty="0">
                <a:solidFill>
                  <a:schemeClr val="accent4">
                    <a:lumMod val="10000"/>
                  </a:schemeClr>
                </a:solidFill>
                <a:latin typeface="roboto"/>
              </a:rPr>
              <a:t> </a:t>
            </a:r>
            <a:endParaRPr lang="en-US" sz="2200" dirty="0" smtClean="0">
              <a:solidFill>
                <a:schemeClr val="accent4">
                  <a:lumMod val="10000"/>
                </a:schemeClr>
              </a:solidFill>
              <a:latin typeface="roboto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200" dirty="0" smtClean="0">
                <a:solidFill>
                  <a:schemeClr val="accent4">
                    <a:lumMod val="10000"/>
                  </a:schemeClr>
                </a:solidFill>
                <a:latin typeface="roboto"/>
              </a:rPr>
              <a:t>To </a:t>
            </a:r>
            <a:r>
              <a:rPr lang="en-US" sz="2200" dirty="0">
                <a:solidFill>
                  <a:schemeClr val="accent4">
                    <a:lumMod val="10000"/>
                  </a:schemeClr>
                </a:solidFill>
                <a:latin typeface="roboto"/>
              </a:rPr>
              <a:t>import a package in </a:t>
            </a:r>
            <a:r>
              <a:rPr lang="en-US" sz="2200" dirty="0" err="1">
                <a:solidFill>
                  <a:schemeClr val="accent4">
                    <a:lumMod val="10000"/>
                  </a:schemeClr>
                </a:solidFill>
                <a:latin typeface="roboto"/>
              </a:rPr>
              <a:t>LaTeX</a:t>
            </a:r>
            <a:r>
              <a:rPr lang="en-US" sz="2200" dirty="0">
                <a:solidFill>
                  <a:schemeClr val="accent4">
                    <a:lumMod val="10000"/>
                  </a:schemeClr>
                </a:solidFill>
                <a:latin typeface="roboto"/>
              </a:rPr>
              <a:t>, you simply add the </a:t>
            </a:r>
            <a:r>
              <a:rPr lang="en-US" sz="2200" i="1" dirty="0">
                <a:solidFill>
                  <a:srgbClr val="FF0000"/>
                </a:solidFill>
                <a:latin typeface="roboto"/>
              </a:rPr>
              <a:t>\</a:t>
            </a:r>
            <a:r>
              <a:rPr lang="en-US" sz="2200" i="1" dirty="0" err="1">
                <a:solidFill>
                  <a:srgbClr val="FF0000"/>
                </a:solidFill>
                <a:latin typeface="roboto"/>
              </a:rPr>
              <a:t>usepackage</a:t>
            </a:r>
            <a:r>
              <a:rPr lang="en-US" sz="2200" dirty="0">
                <a:solidFill>
                  <a:schemeClr val="accent4">
                    <a:lumMod val="10000"/>
                  </a:schemeClr>
                </a:solidFill>
                <a:latin typeface="roboto"/>
              </a:rPr>
              <a:t> directive to the </a:t>
            </a:r>
            <a:r>
              <a:rPr lang="en-US" sz="2200" i="1" dirty="0">
                <a:solidFill>
                  <a:schemeClr val="accent4">
                    <a:lumMod val="10000"/>
                  </a:schemeClr>
                </a:solidFill>
                <a:latin typeface="roboto"/>
              </a:rPr>
              <a:t>preamble</a:t>
            </a:r>
            <a:r>
              <a:rPr lang="en-US" sz="2200" dirty="0">
                <a:solidFill>
                  <a:schemeClr val="accent4">
                    <a:lumMod val="10000"/>
                  </a:schemeClr>
                </a:solidFill>
                <a:latin typeface="roboto"/>
              </a:rPr>
              <a:t> of your document:</a:t>
            </a:r>
            <a:endParaRPr lang="en-US" sz="22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28720" y="3995090"/>
            <a:ext cx="4627419" cy="2142399"/>
          </a:xfrm>
          <a:prstGeom prst="round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documentclass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{article}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F1F2F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usepackage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{PACKAGENAME}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F1F2F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\begin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 ...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595" y="3702702"/>
            <a:ext cx="1439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03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</a:t>
            </a:r>
            <a:r>
              <a:rPr lang="en-US" dirty="0" err="1" smtClean="0"/>
              <a:t>LaTeX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0587" y="1922199"/>
            <a:ext cx="73628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400" dirty="0">
                <a:solidFill>
                  <a:schemeClr val="accent4">
                    <a:lumMod val="10000"/>
                  </a:schemeClr>
                </a:solidFill>
                <a:latin typeface="roboto"/>
              </a:rPr>
              <a:t>There are countless packages, all for different 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  <a:latin typeface="roboto"/>
              </a:rPr>
              <a:t>purposes. </a:t>
            </a:r>
          </a:p>
          <a:p>
            <a:pPr marL="342900" indent="-342900">
              <a:buBlip>
                <a:blip r:embed="rId2"/>
              </a:buBlip>
            </a:pP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  <a:latin typeface="roboto"/>
              </a:rPr>
              <a:t>To </a:t>
            </a:r>
            <a:r>
              <a:rPr lang="en-US" sz="2400" dirty="0">
                <a:solidFill>
                  <a:schemeClr val="accent4">
                    <a:lumMod val="10000"/>
                  </a:schemeClr>
                </a:solidFill>
                <a:latin typeface="roboto"/>
              </a:rPr>
              <a:t>typeset math, </a:t>
            </a:r>
            <a:r>
              <a:rPr lang="en-US" sz="2400" dirty="0" err="1">
                <a:solidFill>
                  <a:schemeClr val="accent4">
                    <a:lumMod val="10000"/>
                  </a:schemeClr>
                </a:solidFill>
                <a:latin typeface="roboto"/>
              </a:rPr>
              <a:t>LaTeX</a:t>
            </a:r>
            <a:r>
              <a:rPr lang="en-US" sz="2400" dirty="0">
                <a:solidFill>
                  <a:schemeClr val="accent4">
                    <a:lumMod val="10000"/>
                  </a:schemeClr>
                </a:solidFill>
                <a:latin typeface="roboto"/>
              </a:rPr>
              <a:t> offers (among others) an </a:t>
            </a:r>
            <a:r>
              <a:rPr lang="en-US" sz="2400" i="1" dirty="0">
                <a:solidFill>
                  <a:schemeClr val="accent4">
                    <a:lumMod val="10000"/>
                  </a:schemeClr>
                </a:solidFill>
                <a:latin typeface="roboto"/>
              </a:rPr>
              <a:t>environment </a:t>
            </a:r>
            <a:r>
              <a:rPr lang="en-US" sz="2400" dirty="0">
                <a:solidFill>
                  <a:schemeClr val="accent4">
                    <a:lumMod val="10000"/>
                  </a:schemeClr>
                </a:solidFill>
                <a:latin typeface="roboto"/>
              </a:rPr>
              <a:t>called </a:t>
            </a:r>
            <a:r>
              <a:rPr lang="en-US" sz="2400" i="1" dirty="0">
                <a:solidFill>
                  <a:srgbClr val="FF0000"/>
                </a:solidFill>
                <a:latin typeface="roboto"/>
              </a:rPr>
              <a:t>equation</a:t>
            </a:r>
            <a:r>
              <a:rPr lang="en-US" sz="2400" i="1" dirty="0">
                <a:solidFill>
                  <a:schemeClr val="accent4">
                    <a:lumMod val="10000"/>
                  </a:schemeClr>
                </a:solidFill>
                <a:latin typeface="roboto"/>
              </a:rPr>
              <a:t>. </a:t>
            </a:r>
            <a:endParaRPr lang="en-US" sz="2400" i="1" dirty="0" smtClean="0">
              <a:solidFill>
                <a:schemeClr val="accent4">
                  <a:lumMod val="10000"/>
                </a:schemeClr>
              </a:solidFill>
              <a:latin typeface="roboto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  <a:latin typeface="roboto"/>
              </a:rPr>
              <a:t>Everything </a:t>
            </a:r>
            <a:r>
              <a:rPr lang="en-US" sz="2400" dirty="0">
                <a:solidFill>
                  <a:schemeClr val="accent4">
                    <a:lumMod val="10000"/>
                  </a:schemeClr>
                </a:solidFill>
                <a:latin typeface="roboto"/>
              </a:rPr>
              <a:t>inside this environment will be printed in </a:t>
            </a:r>
            <a:r>
              <a:rPr lang="en-US" sz="2400" i="1" dirty="0">
                <a:solidFill>
                  <a:srgbClr val="FF0000"/>
                </a:solidFill>
                <a:latin typeface="roboto"/>
              </a:rPr>
              <a:t>math</a:t>
            </a:r>
            <a:r>
              <a:rPr lang="en-US" sz="2400" i="1" dirty="0">
                <a:solidFill>
                  <a:schemeClr val="accent4">
                    <a:lumMod val="10000"/>
                  </a:schemeClr>
                </a:solidFill>
                <a:latin typeface="roboto"/>
              </a:rPr>
              <a:t> mode</a:t>
            </a:r>
            <a:r>
              <a:rPr lang="en-US" sz="2400" dirty="0">
                <a:solidFill>
                  <a:schemeClr val="accent4">
                    <a:lumMod val="10000"/>
                  </a:schemeClr>
                </a:solidFill>
                <a:latin typeface="roboto"/>
              </a:rPr>
              <a:t>, a special typesetting environment for math. </a:t>
            </a:r>
            <a:endParaRPr lang="en-US" sz="2400" dirty="0" smtClean="0">
              <a:solidFill>
                <a:schemeClr val="accent4">
                  <a:lumMod val="10000"/>
                </a:schemeClr>
              </a:solidFill>
              <a:latin typeface="roboto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400" dirty="0" err="1" smtClean="0">
                <a:solidFill>
                  <a:schemeClr val="accent4">
                    <a:lumMod val="10000"/>
                  </a:schemeClr>
                </a:solidFill>
                <a:latin typeface="roboto"/>
              </a:rPr>
              <a:t>LaTeX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400" dirty="0">
                <a:solidFill>
                  <a:schemeClr val="accent4">
                    <a:lumMod val="10000"/>
                  </a:schemeClr>
                </a:solidFill>
                <a:latin typeface="roboto"/>
              </a:rPr>
              <a:t>also takes care of equation 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  <a:latin typeface="roboto"/>
              </a:rPr>
              <a:t>numbers.</a:t>
            </a:r>
            <a:endParaRPr lang="en-US" sz="2400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50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List (Itemization)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89809" y="2422525"/>
            <a:ext cx="6345382" cy="3368267"/>
          </a:xfrm>
          <a:prstGeom prst="round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93C76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lang="en-US" altLang="en-US" sz="2400" dirty="0" smtClean="0">
                <a:solidFill>
                  <a:srgbClr val="93C763"/>
                </a:solidFill>
                <a:latin typeface="Menlo"/>
              </a:rPr>
              <a:t>begin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{itemize}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1F2F3"/>
                </a:solidFill>
                <a:latin typeface="Menlo"/>
              </a:rPr>
              <a:t>	</a:t>
            </a:r>
            <a:r>
              <a:rPr lang="en-US" altLang="en-US" sz="2400" dirty="0" smtClean="0">
                <a:solidFill>
                  <a:srgbClr val="92D050"/>
                </a:solidFill>
                <a:latin typeface="Menlo"/>
              </a:rPr>
              <a:t>\item </a:t>
            </a:r>
            <a:r>
              <a:rPr lang="en-US" altLang="en-US" sz="2400" dirty="0" err="1" smtClean="0">
                <a:solidFill>
                  <a:srgbClr val="F1F2F3"/>
                </a:solidFill>
                <a:latin typeface="Menlo"/>
              </a:rPr>
              <a:t>Ayomide</a:t>
            </a:r>
            <a:endParaRPr lang="en-US" altLang="en-US" sz="2400" dirty="0" smtClean="0">
              <a:solidFill>
                <a:srgbClr val="F1F2F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Menlo"/>
              </a:rPr>
              <a:t>\item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92D050"/>
                </a:solidFill>
                <a:effectLst/>
                <a:latin typeface="Menlo"/>
              </a:rPr>
              <a:t> </a:t>
            </a:r>
            <a:r>
              <a:rPr lang="en-US" altLang="en-US" sz="2400" dirty="0" err="1" smtClean="0">
                <a:solidFill>
                  <a:schemeClr val="bg1"/>
                </a:solidFill>
                <a:latin typeface="Menlo"/>
              </a:rPr>
              <a:t>Kamsi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1F2F3"/>
                </a:solidFill>
                <a:latin typeface="Menlo"/>
              </a:rPr>
              <a:t>	</a:t>
            </a:r>
            <a:r>
              <a:rPr lang="en-US" altLang="en-US" sz="2400" dirty="0" smtClean="0">
                <a:solidFill>
                  <a:srgbClr val="92D050"/>
                </a:solidFill>
                <a:latin typeface="Menlo"/>
              </a:rPr>
              <a:t>\item </a:t>
            </a:r>
            <a:r>
              <a:rPr lang="en-US" altLang="en-US" sz="2400" dirty="0" err="1" smtClean="0">
                <a:solidFill>
                  <a:schemeClr val="bg1"/>
                </a:solidFill>
                <a:latin typeface="Menlo"/>
              </a:rPr>
              <a:t>Eboseta</a:t>
            </a:r>
            <a:endParaRPr lang="en-US" altLang="en-US" sz="2400" dirty="0" smtClean="0">
              <a:solidFill>
                <a:schemeClr val="bg1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Menlo"/>
              </a:rPr>
              <a:t>\end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{itemize}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1F2F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0231" y="1526812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36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64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List (Itemization)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89809" y="2422525"/>
            <a:ext cx="6345382" cy="3368267"/>
          </a:xfrm>
          <a:prstGeom prst="round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93C76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lang="en-US" altLang="en-US" sz="2400" dirty="0" smtClean="0">
                <a:solidFill>
                  <a:srgbClr val="93C763"/>
                </a:solidFill>
                <a:latin typeface="Menlo"/>
              </a:rPr>
              <a:t>begin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</a:t>
            </a:r>
            <a:r>
              <a:rPr lang="en-US" altLang="en-US" sz="2400" dirty="0" smtClean="0">
                <a:solidFill>
                  <a:srgbClr val="F1F2F3"/>
                </a:solidFill>
                <a:latin typeface="Menlo"/>
              </a:rPr>
              <a:t>enumerate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1F2F3"/>
                </a:solidFill>
                <a:latin typeface="Menlo"/>
              </a:rPr>
              <a:t>	</a:t>
            </a:r>
            <a:r>
              <a:rPr lang="en-US" altLang="en-US" sz="2400" dirty="0" smtClean="0">
                <a:solidFill>
                  <a:srgbClr val="92D050"/>
                </a:solidFill>
                <a:latin typeface="Menlo"/>
              </a:rPr>
              <a:t>\item </a:t>
            </a:r>
            <a:r>
              <a:rPr lang="en-US" altLang="en-US" sz="2400" dirty="0" smtClean="0">
                <a:solidFill>
                  <a:schemeClr val="bg1"/>
                </a:solidFill>
                <a:latin typeface="Menlo"/>
              </a:rPr>
              <a:t>David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Menlo"/>
              </a:rPr>
              <a:t>\item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92D050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Precious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1F2F3"/>
                </a:solidFill>
                <a:latin typeface="Menlo"/>
              </a:rPr>
              <a:t>	</a:t>
            </a:r>
            <a:r>
              <a:rPr lang="en-US" altLang="en-US" sz="2400" dirty="0" smtClean="0">
                <a:solidFill>
                  <a:srgbClr val="92D050"/>
                </a:solidFill>
                <a:latin typeface="Menlo"/>
              </a:rPr>
              <a:t>\item </a:t>
            </a:r>
            <a:r>
              <a:rPr lang="en-US" altLang="en-US" sz="2400" dirty="0" smtClean="0">
                <a:solidFill>
                  <a:schemeClr val="bg1"/>
                </a:solidFill>
                <a:latin typeface="Menlo"/>
              </a:rPr>
              <a:t>Tabitha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Menlo"/>
              </a:rPr>
              <a:t>\end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{enumerate}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1F2F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0231" y="1526812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36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68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0850" y="1646670"/>
            <a:ext cx="79659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sz="2800" dirty="0" smtClean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Latex is capable of displaying ant mathematical notation.</a:t>
            </a:r>
          </a:p>
          <a:p>
            <a:pPr marL="457200" indent="-457200">
              <a:buBlip>
                <a:blip r:embed="rId2"/>
              </a:buBlip>
            </a:pPr>
            <a:r>
              <a:rPr lang="en-US" sz="2800" dirty="0" smtClean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possible to typeset integrals, fractions and more.</a:t>
            </a:r>
          </a:p>
          <a:p>
            <a:pPr marL="457200" indent="-457200">
              <a:buBlip>
                <a:blip r:embed="rId2"/>
              </a:buBlip>
            </a:pPr>
            <a:r>
              <a:rPr lang="en-US" sz="2800" dirty="0" smtClean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possible to combine various commands to create more sophisticated expressions.</a:t>
            </a:r>
          </a:p>
          <a:p>
            <a:pPr marL="457200" indent="-457200">
              <a:buBlip>
                <a:blip r:embed="rId2"/>
              </a:buBlip>
            </a:pPr>
            <a:r>
              <a:rPr lang="en-US" sz="2800" dirty="0" smtClean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more complex the expression, the more error prone.</a:t>
            </a:r>
          </a:p>
          <a:p>
            <a:pPr marL="457200" indent="-457200">
              <a:buBlip>
                <a:blip r:embed="rId2"/>
              </a:buBlip>
            </a:pPr>
            <a:r>
              <a:rPr lang="en-US" sz="2800" dirty="0" smtClean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important to take care of opening and closing the braces </a:t>
            </a:r>
            <a:r>
              <a:rPr lang="en-US" sz="2800" i="1" dirty="0" smtClean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{}</a:t>
            </a:r>
            <a:endParaRPr lang="en-US" sz="2800" i="1" dirty="0">
              <a:solidFill>
                <a:schemeClr val="accent4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3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Document Structure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14400" y="1346347"/>
            <a:ext cx="8229600" cy="525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F2E"/>
              </a:buClr>
              <a:buSzPts val="1800"/>
              <a:buFont typeface="Calibri"/>
              <a:buChar char="•"/>
              <a:defRPr sz="3000" b="0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spcBef>
                <a:spcPts val="500"/>
              </a:spcBef>
              <a:buNone/>
              <a:defRPr/>
            </a:pPr>
            <a:r>
              <a:rPr lang="en-US" sz="2800" dirty="0" smtClean="0">
                <a:solidFill>
                  <a:schemeClr val="accent4">
                    <a:lumMod val="10000"/>
                  </a:schemeClr>
                </a:solidFill>
              </a:rPr>
              <a:t>The format of a document is pretty simple.</a:t>
            </a:r>
          </a:p>
          <a:p>
            <a:pPr lvl="1">
              <a:spcBef>
                <a:spcPts val="500"/>
              </a:spcBef>
              <a:buBlip>
                <a:blip r:embed="rId2"/>
              </a:buBlip>
              <a:defRPr/>
            </a:pP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In the preamble</a:t>
            </a:r>
          </a:p>
          <a:p>
            <a:pPr lvl="2">
              <a:spcBef>
                <a:spcPts val="500"/>
              </a:spcBef>
              <a:buBlip>
                <a:blip r:embed="rId2"/>
              </a:buBlip>
              <a:defRPr/>
            </a:pPr>
            <a:r>
              <a:rPr lang="en-US" sz="2800" dirty="0" err="1" smtClean="0">
                <a:solidFill>
                  <a:schemeClr val="accent4">
                    <a:lumMod val="10000"/>
                  </a:schemeClr>
                </a:solidFill>
              </a:rPr>
              <a:t>Documentclass</a:t>
            </a:r>
            <a:endParaRPr lang="en-US" sz="2800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lvl="2">
              <a:spcBef>
                <a:spcPts val="500"/>
              </a:spcBef>
              <a:buBlip>
                <a:blip r:embed="rId2"/>
              </a:buBlip>
              <a:defRPr/>
            </a:pPr>
            <a:r>
              <a:rPr lang="en-US" sz="2800" dirty="0" smtClean="0">
                <a:solidFill>
                  <a:schemeClr val="accent4">
                    <a:lumMod val="10000"/>
                  </a:schemeClr>
                </a:solidFill>
              </a:rPr>
              <a:t>Packages</a:t>
            </a:r>
          </a:p>
          <a:p>
            <a:pPr lvl="1">
              <a:spcBef>
                <a:spcPts val="500"/>
              </a:spcBef>
              <a:buBlip>
                <a:blip r:embed="rId2"/>
              </a:buBlip>
              <a:defRPr/>
            </a:pP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In the front matter</a:t>
            </a:r>
          </a:p>
          <a:p>
            <a:pPr lvl="2">
              <a:spcBef>
                <a:spcPts val="500"/>
              </a:spcBef>
              <a:buBlip>
                <a:blip r:embed="rId2"/>
              </a:buBlip>
              <a:defRPr/>
            </a:pPr>
            <a:r>
              <a:rPr lang="en-US" sz="2800" dirty="0" smtClean="0">
                <a:solidFill>
                  <a:schemeClr val="accent4">
                    <a:lumMod val="10000"/>
                  </a:schemeClr>
                </a:solidFill>
              </a:rPr>
              <a:t>Title/author</a:t>
            </a:r>
          </a:p>
          <a:p>
            <a:pPr lvl="1">
              <a:spcBef>
                <a:spcPts val="500"/>
              </a:spcBef>
              <a:buBlip>
                <a:blip r:embed="rId2"/>
              </a:buBlip>
              <a:defRPr/>
            </a:pP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In the body</a:t>
            </a:r>
          </a:p>
          <a:p>
            <a:pPr lvl="2">
              <a:spcBef>
                <a:spcPts val="500"/>
              </a:spcBef>
              <a:buBlip>
                <a:blip r:embed="rId2"/>
              </a:buBlip>
              <a:defRPr/>
            </a:pPr>
            <a:r>
              <a:rPr lang="en-US" sz="2800" dirty="0" smtClean="0">
                <a:solidFill>
                  <a:schemeClr val="accent4">
                    <a:lumMod val="10000"/>
                  </a:schemeClr>
                </a:solidFill>
              </a:rPr>
              <a:t>Contents</a:t>
            </a:r>
          </a:p>
          <a:p>
            <a:pPr lvl="1">
              <a:spcBef>
                <a:spcPts val="500"/>
              </a:spcBef>
              <a:buBlip>
                <a:blip r:embed="rId2"/>
              </a:buBlip>
              <a:defRPr/>
            </a:pP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In the back matter</a:t>
            </a:r>
          </a:p>
          <a:p>
            <a:pPr lvl="2">
              <a:spcBef>
                <a:spcPts val="500"/>
              </a:spcBef>
              <a:buBlip>
                <a:blip r:embed="rId2"/>
              </a:buBlip>
              <a:defRPr/>
            </a:pPr>
            <a:r>
              <a:rPr lang="en-US" sz="2800" dirty="0" smtClean="0">
                <a:solidFill>
                  <a:schemeClr val="accent4">
                    <a:lumMod val="10000"/>
                  </a:schemeClr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62726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notations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07458" y="2419199"/>
            <a:ext cx="6386946" cy="2959644"/>
          </a:xfrm>
          <a:prstGeom prst="round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\begin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{align*}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1F2F3"/>
              </a:solidFill>
              <a:effectLst/>
              <a:latin typeface="Menl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dirty="0">
                <a:solidFill>
                  <a:srgbClr val="F1F2F3"/>
                </a:solidFill>
                <a:latin typeface="Menlo"/>
              </a:rPr>
              <a:t> </a:t>
            </a:r>
            <a:r>
              <a:rPr lang="en-US" altLang="en-US" sz="2400" dirty="0" smtClean="0">
                <a:solidFill>
                  <a:srgbClr val="F1F2F3"/>
                </a:solidFill>
                <a:latin typeface="Menlo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f(x)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78CB1"/>
                </a:solidFill>
                <a:effectLst/>
                <a:latin typeface="Menlo"/>
              </a:rPr>
              <a:t>&amp;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= x^2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\\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    g(x)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78CB1"/>
                </a:solidFill>
                <a:effectLst/>
                <a:latin typeface="Menlo"/>
              </a:rPr>
              <a:t>&amp;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frac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{1}{x}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\\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    F(x)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78CB1"/>
                </a:solidFill>
                <a:effectLst/>
                <a:latin typeface="Menlo"/>
              </a:rPr>
              <a:t>&amp;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int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^a_b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frac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{1}{3}x^3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\end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{align*}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231" y="1526812"/>
            <a:ext cx="1439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10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various command 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69027" y="2419199"/>
            <a:ext cx="6386946" cy="2823437"/>
          </a:xfrm>
          <a:prstGeom prst="round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\begin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{equation*}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F1F2F3"/>
              </a:solidFill>
              <a:effectLst/>
              <a:latin typeface="Menl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3200" dirty="0">
                <a:solidFill>
                  <a:srgbClr val="F1F2F3"/>
                </a:solidFill>
                <a:latin typeface="Menlo"/>
              </a:rPr>
              <a:t> </a:t>
            </a:r>
            <a:r>
              <a:rPr lang="en-US" altLang="en-US" sz="3200" dirty="0" smtClean="0">
                <a:solidFill>
                  <a:srgbClr val="F1F2F3"/>
                </a:solidFill>
                <a:latin typeface="Menlo"/>
              </a:rPr>
              <a:t>   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   F(x) =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Menlo"/>
              </a:rPr>
              <a:t>\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92D050"/>
                </a:solidFill>
                <a:effectLst/>
                <a:latin typeface="Menlo"/>
              </a:rPr>
              <a:t>frac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{1}{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Menlo"/>
              </a:rPr>
              <a:t>\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92D050"/>
                </a:solidFill>
                <a:effectLst/>
                <a:latin typeface="Menlo"/>
              </a:rPr>
              <a:t>sqrt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{x}}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F1F2F3"/>
              </a:solidFill>
              <a:effectLst/>
              <a:latin typeface="Menl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\end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{equation*}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231" y="1526812"/>
            <a:ext cx="1439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3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2000" y="1644306"/>
            <a:ext cx="7716982" cy="479315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It is possible to display matrices in Latex.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The matrices only work within math environments.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To surround the matrix by brackets, it is necessary to use special statements, as plain [ ] symbol do not scale as the matrix grows.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continued…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57846" y="2111587"/>
            <a:ext cx="5624945" cy="3844993"/>
          </a:xfrm>
          <a:prstGeom prst="round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solidFill>
                  <a:srgbClr val="93C763"/>
                </a:solidFill>
                <a:latin typeface="Menlo"/>
              </a:rPr>
              <a:t>\begin</a:t>
            </a:r>
            <a:r>
              <a:rPr lang="en-US" altLang="en-US" sz="2200" dirty="0" smtClean="0">
                <a:solidFill>
                  <a:srgbClr val="F1F2F3"/>
                </a:solidFill>
                <a:latin typeface="Menlo"/>
              </a:rPr>
              <a:t>{equation*}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rgbClr val="F1F2F3"/>
              </a:solidFill>
              <a:latin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solidFill>
                  <a:srgbClr val="93C763"/>
                </a:solidFill>
                <a:latin typeface="Menlo"/>
              </a:rPr>
              <a:t>\left</a:t>
            </a:r>
            <a:r>
              <a:rPr lang="en-US" altLang="en-US" sz="2200" dirty="0">
                <a:solidFill>
                  <a:srgbClr val="F1F2F3"/>
                </a:solidFill>
                <a:latin typeface="Menlo"/>
              </a:rPr>
              <a:t>[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solidFill>
                  <a:srgbClr val="93C763"/>
                </a:solidFill>
                <a:latin typeface="Menlo"/>
              </a:rPr>
              <a:t>\begin</a:t>
            </a:r>
            <a:r>
              <a:rPr lang="en-US" altLang="en-US" sz="2200" dirty="0">
                <a:solidFill>
                  <a:srgbClr val="F1F2F3"/>
                </a:solidFill>
                <a:latin typeface="Menlo"/>
              </a:rPr>
              <a:t>{matrix}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solidFill>
                  <a:srgbClr val="F1F2F3"/>
                </a:solidFill>
                <a:latin typeface="Menlo"/>
              </a:rPr>
              <a:t>     1 </a:t>
            </a:r>
            <a:r>
              <a:rPr lang="en-US" altLang="en-US" sz="2200" dirty="0">
                <a:solidFill>
                  <a:srgbClr val="678CB1"/>
                </a:solidFill>
                <a:latin typeface="Menlo"/>
              </a:rPr>
              <a:t>&amp;</a:t>
            </a:r>
            <a:r>
              <a:rPr lang="en-US" altLang="en-US" sz="2200" dirty="0">
                <a:solidFill>
                  <a:srgbClr val="F1F2F3"/>
                </a:solidFill>
                <a:latin typeface="Menlo"/>
              </a:rPr>
              <a:t> 0</a:t>
            </a:r>
            <a:r>
              <a:rPr lang="en-US" altLang="en-US" sz="2200" dirty="0">
                <a:solidFill>
                  <a:srgbClr val="93C763"/>
                </a:solidFill>
                <a:latin typeface="Menlo"/>
              </a:rPr>
              <a:t>\\</a:t>
            </a:r>
            <a:r>
              <a:rPr lang="en-US" altLang="en-US" sz="2200" dirty="0">
                <a:solidFill>
                  <a:srgbClr val="F1F2F3"/>
                </a:solidFill>
                <a:latin typeface="Menlo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solidFill>
                  <a:srgbClr val="F1F2F3"/>
                </a:solidFill>
                <a:latin typeface="Menlo"/>
              </a:rPr>
              <a:t>     0 </a:t>
            </a:r>
            <a:r>
              <a:rPr lang="en-US" altLang="en-US" sz="2200" dirty="0">
                <a:solidFill>
                  <a:srgbClr val="678CB1"/>
                </a:solidFill>
                <a:latin typeface="Menlo"/>
              </a:rPr>
              <a:t>&amp;</a:t>
            </a:r>
            <a:r>
              <a:rPr lang="en-US" altLang="en-US" sz="2200" dirty="0">
                <a:solidFill>
                  <a:srgbClr val="F1F2F3"/>
                </a:solidFill>
                <a:latin typeface="Menlo"/>
              </a:rPr>
              <a:t> 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solidFill>
                  <a:srgbClr val="93C763"/>
                </a:solidFill>
                <a:latin typeface="Menlo"/>
              </a:rPr>
              <a:t>\end</a:t>
            </a:r>
            <a:r>
              <a:rPr lang="en-US" altLang="en-US" sz="2200" dirty="0">
                <a:solidFill>
                  <a:srgbClr val="F1F2F3"/>
                </a:solidFill>
                <a:latin typeface="Menlo"/>
              </a:rPr>
              <a:t>{matrix}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solidFill>
                  <a:srgbClr val="93C763"/>
                </a:solidFill>
                <a:latin typeface="Menlo"/>
              </a:rPr>
              <a:t>\right</a:t>
            </a:r>
            <a:r>
              <a:rPr lang="en-US" altLang="en-US" sz="2200" dirty="0">
                <a:solidFill>
                  <a:srgbClr val="F1F2F3"/>
                </a:solidFill>
                <a:latin typeface="Menlo"/>
              </a:rPr>
              <a:t>]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endParaRPr lang="en-US" altLang="en-US" sz="2200" dirty="0" smtClean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solidFill>
                  <a:srgbClr val="93C763"/>
                </a:solidFill>
                <a:latin typeface="Menlo"/>
              </a:rPr>
              <a:t>\end</a:t>
            </a:r>
            <a:r>
              <a:rPr lang="en-US" altLang="en-US" sz="2200" dirty="0" smtClean="0">
                <a:solidFill>
                  <a:srgbClr val="F1F2F3"/>
                </a:solidFill>
                <a:latin typeface="Menlo"/>
              </a:rPr>
              <a:t>{equation*}</a:t>
            </a:r>
            <a:endParaRPr lang="en-US" altLang="en-US" sz="2200" dirty="0">
              <a:solidFill>
                <a:srgbClr val="F1F2F3"/>
              </a:solidFill>
              <a:latin typeface="Menl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0231" y="1526812"/>
            <a:ext cx="1439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62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images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47325"/>
            <a:ext cx="7959687" cy="4793150"/>
          </a:xfrm>
        </p:spPr>
        <p:txBody>
          <a:bodyPr/>
          <a:lstStyle/>
          <a:p>
            <a:pPr>
              <a:buSzPct val="100000"/>
              <a:buBlip>
                <a:blip r:embed="rId2"/>
              </a:buBlip>
            </a:pPr>
            <a:r>
              <a:rPr lang="en-US" sz="2800" dirty="0" smtClean="0"/>
              <a:t>Using </a:t>
            </a:r>
            <a:r>
              <a:rPr lang="en-US" sz="2800" dirty="0" err="1" smtClean="0"/>
              <a:t>LaTeX</a:t>
            </a:r>
            <a:r>
              <a:rPr lang="en-US" sz="2800" dirty="0" smtClean="0"/>
              <a:t> all images are indexed automatically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 sz="2800" dirty="0" smtClean="0"/>
              <a:t>Images are tagged with successive numbers when using the </a:t>
            </a:r>
            <a:r>
              <a:rPr lang="en-US" sz="2800" i="1" dirty="0" smtClean="0"/>
              <a:t>figure environment </a:t>
            </a:r>
            <a:r>
              <a:rPr lang="en-US" sz="2800" dirty="0" smtClean="0"/>
              <a:t>and graphic package.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 sz="2800" dirty="0" smtClean="0"/>
              <a:t>The </a:t>
            </a:r>
            <a:r>
              <a:rPr lang="en-US" sz="2800" i="1" dirty="0" smtClean="0"/>
              <a:t>figure environment </a:t>
            </a:r>
            <a:r>
              <a:rPr lang="en-US" sz="2800" dirty="0" smtClean="0"/>
              <a:t>takes care of the numbering and positioning of the image within the document.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 sz="2800" dirty="0" smtClean="0"/>
              <a:t>Use </a:t>
            </a:r>
            <a:r>
              <a:rPr lang="en-US" sz="2800" i="1" dirty="0" smtClean="0">
                <a:solidFill>
                  <a:srgbClr val="FF0000"/>
                </a:solidFill>
              </a:rPr>
              <a:t>\</a:t>
            </a:r>
            <a:r>
              <a:rPr lang="en-US" sz="2800" i="1" dirty="0" err="1" smtClean="0">
                <a:solidFill>
                  <a:srgbClr val="FF0000"/>
                </a:solidFill>
              </a:rPr>
              <a:t>includegraphics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command to include image.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69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6918" y="2422525"/>
            <a:ext cx="8271163" cy="3436370"/>
          </a:xfrm>
          <a:prstGeom prst="round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93C76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\begin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{figure}       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includegraphics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[width=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\linewidth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]{boat.jpg}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F1F2F3"/>
                </a:solidFill>
                <a:latin typeface="Menlo"/>
              </a:rPr>
              <a:t>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\caption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{A boat.}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\label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{fig:boat1}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\end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{figure}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0231" y="1526812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36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90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ctrTitle"/>
          </p:nvPr>
        </p:nvSpPr>
        <p:spPr>
          <a:xfrm>
            <a:off x="0" y="1488753"/>
            <a:ext cx="914400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en-US" sz="4000" b="1" dirty="0" smtClean="0"/>
              <a:t>Laboratory Practice</a:t>
            </a:r>
            <a:br>
              <a:rPr lang="en-US" sz="4000" b="1" dirty="0" smtClean="0"/>
            </a:b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7708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layout of a </a:t>
            </a:r>
            <a:r>
              <a:rPr lang="en-US" dirty="0" err="1"/>
              <a:t>LaTeX</a:t>
            </a:r>
            <a:r>
              <a:rPr lang="en-US" dirty="0"/>
              <a:t> 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171" t="12974" r="51384" b="44413"/>
          <a:stretch/>
        </p:blipFill>
        <p:spPr>
          <a:xfrm>
            <a:off x="1665408" y="2209800"/>
            <a:ext cx="6194183" cy="34159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57200" y="1535410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Practice-1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5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title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171" t="12595" r="51278" b="23958"/>
          <a:stretch/>
        </p:blipFill>
        <p:spPr>
          <a:xfrm>
            <a:off x="2218459" y="1997075"/>
            <a:ext cx="5088082" cy="41675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57200" y="1535410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Practice-2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Add/Remove page number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72" t="12974" r="52342" b="13541"/>
          <a:stretch/>
        </p:blipFill>
        <p:spPr>
          <a:xfrm>
            <a:off x="2373275" y="1657103"/>
            <a:ext cx="4778450" cy="46467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57200" y="1535410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Practice-3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en-US" dirty="0"/>
              <a:t>What is </a:t>
            </a:r>
            <a:r>
              <a:rPr lang="en-US" altLang="en-US" dirty="0" err="1"/>
              <a:t>LaTeX</a:t>
            </a:r>
            <a:r>
              <a:rPr lang="en-US" altLang="en-US" dirty="0"/>
              <a:t>?</a:t>
            </a:r>
            <a:endParaRPr dirty="0"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4381500" y="1066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80196" y="1974273"/>
            <a:ext cx="73836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Blip>
                <a:blip r:embed="rId3"/>
              </a:buBlip>
            </a:pPr>
            <a:r>
              <a:rPr lang="en-US" altLang="en-US" sz="2800" dirty="0" err="1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LaTeX</a:t>
            </a:r>
            <a:r>
              <a:rPr lang="en-US" altLang="en-US" sz="2800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pronounced “lay-tech” or “</a:t>
            </a:r>
            <a:r>
              <a:rPr lang="en-US" altLang="en-US" sz="2800" dirty="0" err="1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lah</a:t>
            </a:r>
            <a:r>
              <a:rPr lang="en-US" altLang="en-US" sz="2800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-tech,” </a:t>
            </a:r>
            <a:r>
              <a:rPr lang="en-US" altLang="en-US" sz="2800" dirty="0" smtClean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altLang="en-US" sz="2800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“la-</a:t>
            </a:r>
            <a:r>
              <a:rPr lang="en-US" altLang="en-US" sz="2800" dirty="0" err="1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teks</a:t>
            </a:r>
            <a:r>
              <a:rPr lang="en-US" altLang="en-US" sz="2800" dirty="0" smtClean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.”</a:t>
            </a:r>
          </a:p>
          <a:p>
            <a:pPr marL="457200" indent="-457200" eaLnBrk="1" hangingPunct="1">
              <a:buBlip>
                <a:blip r:embed="rId3"/>
              </a:buBlip>
            </a:pPr>
            <a:r>
              <a:rPr lang="en-US" altLang="en-US" sz="2800" dirty="0" err="1" smtClean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LaTeX</a:t>
            </a:r>
            <a:r>
              <a:rPr lang="en-US" altLang="en-US" sz="2800" dirty="0" smtClean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 document preparation system for high-quality </a:t>
            </a:r>
            <a:r>
              <a:rPr lang="en-US" altLang="en-US" sz="2800" dirty="0" smtClean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typesetting. </a:t>
            </a:r>
          </a:p>
          <a:p>
            <a:pPr marL="457200" indent="-457200" eaLnBrk="1" hangingPunct="1">
              <a:buBlip>
                <a:blip r:embed="rId3"/>
              </a:buBlip>
            </a:pPr>
            <a:r>
              <a:rPr lang="en-US" altLang="en-US" sz="2800" dirty="0" err="1" smtClean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LaTeX</a:t>
            </a:r>
            <a:r>
              <a:rPr lang="en-US" altLang="en-US" sz="2800" dirty="0" smtClean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most often used to produce  technical or scientific documents, but it can be used for almost any form of publishing.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sectioning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52" t="9376" r="12838" b="14867"/>
          <a:stretch/>
        </p:blipFill>
        <p:spPr>
          <a:xfrm>
            <a:off x="457200" y="1923695"/>
            <a:ext cx="8411441" cy="43526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43345" y="1424570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Practice-4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Bold, Italic</a:t>
            </a:r>
            <a:r>
              <a:rPr lang="en-US" dirty="0"/>
              <a:t> </a:t>
            </a:r>
            <a:r>
              <a:rPr lang="en-US" dirty="0" smtClean="0"/>
              <a:t>and Underline Font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52" t="9564" r="9643" b="21685"/>
          <a:stretch/>
        </p:blipFill>
        <p:spPr>
          <a:xfrm>
            <a:off x="457200" y="2091605"/>
            <a:ext cx="8513619" cy="38486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43345" y="1424570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Practice-5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0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List (Itemization)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64" t="9375" r="15819" b="23580"/>
          <a:stretch/>
        </p:blipFill>
        <p:spPr>
          <a:xfrm>
            <a:off x="318654" y="2036618"/>
            <a:ext cx="8575965" cy="40859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43345" y="1424570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Practice-6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87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List (Itemization)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70" t="9375" r="16033" b="23201"/>
          <a:stretch/>
        </p:blipFill>
        <p:spPr>
          <a:xfrm>
            <a:off x="457200" y="2030050"/>
            <a:ext cx="8409709" cy="40457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43345" y="1424570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Practice-7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LaTeX</a:t>
            </a:r>
            <a:r>
              <a:rPr lang="en-US" dirty="0"/>
              <a:t> </a:t>
            </a:r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65" t="9944" r="15783" b="23390"/>
          <a:stretch/>
        </p:blipFill>
        <p:spPr>
          <a:xfrm>
            <a:off x="457200" y="2112818"/>
            <a:ext cx="8196010" cy="38810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43345" y="1424570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Practice-8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</a:t>
            </a:r>
            <a:r>
              <a:rPr lang="en-US" dirty="0"/>
              <a:t>and align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64" t="9375" r="13903" b="15057"/>
          <a:stretch/>
        </p:blipFill>
        <p:spPr>
          <a:xfrm>
            <a:off x="367145" y="1894521"/>
            <a:ext cx="8409709" cy="44092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43345" y="1424570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Practice-9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8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Fractions and more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89" t="9182" r="12918" b="30560"/>
          <a:stretch/>
        </p:blipFill>
        <p:spPr>
          <a:xfrm>
            <a:off x="443345" y="2030050"/>
            <a:ext cx="8164623" cy="33735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43345" y="1424570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Practice-10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75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 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065" t="9293" r="29236" b="34755"/>
          <a:stretch/>
        </p:blipFill>
        <p:spPr>
          <a:xfrm>
            <a:off x="564573" y="1856509"/>
            <a:ext cx="8014854" cy="38377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856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 II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58" t="9754" r="27106" b="23201"/>
          <a:stretch/>
        </p:blipFill>
        <p:spPr>
          <a:xfrm>
            <a:off x="457200" y="1634835"/>
            <a:ext cx="8229600" cy="45662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00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 III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64" t="9944" r="29236" b="22064"/>
          <a:stretch/>
        </p:blipFill>
        <p:spPr>
          <a:xfrm>
            <a:off x="658091" y="1693028"/>
            <a:ext cx="7827818" cy="45545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71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Why use </a:t>
            </a:r>
            <a:r>
              <a:rPr lang="en-GB" dirty="0" err="1" smtClean="0"/>
              <a:t>LaTeX</a:t>
            </a:r>
            <a:r>
              <a:rPr lang="en-GB" b="0" dirty="0" smtClean="0"/>
              <a:t> 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5468" y="1557782"/>
            <a:ext cx="813406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600" dirty="0" err="1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LaTeX</a:t>
            </a:r>
            <a:r>
              <a:rPr lang="en-US" sz="2600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high-quality typesetting system; it includes features designed for the production of technical and scientific documentation. </a:t>
            </a:r>
            <a:endParaRPr lang="en-US" sz="2600" dirty="0" smtClean="0">
              <a:solidFill>
                <a:schemeClr val="accent4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600" dirty="0" err="1" smtClean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LaTeX</a:t>
            </a:r>
            <a:r>
              <a:rPr lang="en-US" sz="2600" dirty="0" smtClean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de facto standard for the communication and publication of scientific documents.</a:t>
            </a:r>
            <a:endParaRPr lang="en-GB" sz="2600" dirty="0">
              <a:solidFill>
                <a:schemeClr val="accent4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468" y="3776520"/>
            <a:ext cx="813406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600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also has a prominent role in the preparation and publication of books and articles that contain complex multilingual </a:t>
            </a:r>
            <a:r>
              <a:rPr lang="en-US" sz="2600" dirty="0" smtClean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materials.</a:t>
            </a:r>
            <a:r>
              <a:rPr lang="en-US" sz="2600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600" dirty="0" smtClean="0">
              <a:solidFill>
                <a:schemeClr val="accent4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600" dirty="0" err="1" smtClean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LaTeX</a:t>
            </a:r>
            <a:r>
              <a:rPr lang="en-US" sz="2600" dirty="0" smtClean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the </a:t>
            </a:r>
            <a:r>
              <a:rPr lang="en-US" sz="2600" dirty="0" err="1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</a:t>
            </a:r>
            <a:r>
              <a:rPr lang="en-US" sz="2600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typesetting program for formatting its output, and is itself written in the </a:t>
            </a:r>
            <a:r>
              <a:rPr lang="en-US" sz="2600" dirty="0" err="1" smtClean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</a:t>
            </a:r>
            <a:r>
              <a:rPr lang="en-US" sz="2600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macro language.</a:t>
            </a:r>
            <a:endParaRPr lang="en-GB" sz="2600" dirty="0">
              <a:solidFill>
                <a:schemeClr val="accent4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7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Insert an image in LaTeX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745" t="9564" r="9004" b="31913"/>
          <a:stretch/>
        </p:blipFill>
        <p:spPr>
          <a:xfrm>
            <a:off x="272381" y="1890375"/>
            <a:ext cx="8663802" cy="33050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38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images/subfigures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532" t="9754" r="4851" b="19413"/>
          <a:stretch/>
        </p:blipFill>
        <p:spPr>
          <a:xfrm>
            <a:off x="381000" y="1930650"/>
            <a:ext cx="8305800" cy="36502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76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rows images/subfigures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32" t="9375" r="9111" b="14300"/>
          <a:stretch/>
        </p:blipFill>
        <p:spPr>
          <a:xfrm>
            <a:off x="145472" y="1625551"/>
            <a:ext cx="8853056" cy="43992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9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 the Preamble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53092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F2E"/>
              </a:buClr>
              <a:buSzPts val="1800"/>
              <a:buFont typeface="Calibri"/>
              <a:buChar char="•"/>
              <a:defRPr sz="3000" b="0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spcBef>
                <a:spcPts val="500"/>
              </a:spcBef>
              <a:buNone/>
            </a:pP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You specify your document class.</a:t>
            </a:r>
          </a:p>
          <a:p>
            <a:pPr lvl="1">
              <a:spcBef>
                <a:spcPts val="500"/>
              </a:spcBef>
              <a:buBlip>
                <a:blip r:embed="rId2"/>
              </a:buBlip>
            </a:pP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Document classes: letter, article, report, book</a:t>
            </a:r>
          </a:p>
          <a:p>
            <a:pPr lvl="2">
              <a:spcBef>
                <a:spcPts val="500"/>
              </a:spcBef>
              <a:buBlip>
                <a:blip r:embed="rId2"/>
              </a:buBlip>
            </a:pP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\</a:t>
            </a:r>
            <a:r>
              <a:rPr lang="en-US" altLang="en-US" dirty="0" err="1" smtClean="0">
                <a:solidFill>
                  <a:schemeClr val="accent4">
                    <a:lumMod val="10000"/>
                  </a:schemeClr>
                </a:solidFill>
              </a:rPr>
              <a:t>documentclass</a:t>
            </a: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[12pt]{article}</a:t>
            </a:r>
          </a:p>
          <a:p>
            <a:pPr lvl="2">
              <a:spcBef>
                <a:spcPts val="500"/>
              </a:spcBef>
              <a:buBlip>
                <a:blip r:embed="rId2"/>
              </a:buBlip>
            </a:pPr>
            <a:r>
              <a:rPr lang="en-US" altLang="en-US" dirty="0" smtClean="0">
                <a:solidFill>
                  <a:srgbClr val="FF0000"/>
                </a:solidFill>
              </a:rPr>
              <a:t>Backslash – at the beginning of text markup command</a:t>
            </a:r>
          </a:p>
          <a:p>
            <a:pPr lvl="1">
              <a:spcBef>
                <a:spcPts val="500"/>
              </a:spcBef>
              <a:buBlip>
                <a:blip r:embed="rId2"/>
              </a:buBlip>
            </a:pP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Packages: numerous packages are available</a:t>
            </a:r>
          </a:p>
          <a:p>
            <a:pPr lvl="2">
              <a:spcBef>
                <a:spcPts val="500"/>
              </a:spcBef>
              <a:buBlip>
                <a:blip r:embed="rId2"/>
              </a:buBlip>
            </a:pP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\</a:t>
            </a:r>
            <a:r>
              <a:rPr lang="en-US" altLang="en-US" dirty="0" err="1" smtClean="0">
                <a:solidFill>
                  <a:schemeClr val="accent4">
                    <a:lumMod val="10000"/>
                  </a:schemeClr>
                </a:solidFill>
              </a:rPr>
              <a:t>usepackage</a:t>
            </a: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{geometry}</a:t>
            </a:r>
          </a:p>
          <a:p>
            <a:pPr lvl="2">
              <a:spcBef>
                <a:spcPts val="500"/>
              </a:spcBef>
              <a:buBlip>
                <a:blip r:embed="rId2"/>
              </a:buBlip>
            </a:pP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\</a:t>
            </a:r>
            <a:r>
              <a:rPr lang="en-US" altLang="en-US" dirty="0" err="1" smtClean="0">
                <a:solidFill>
                  <a:schemeClr val="accent4">
                    <a:lumMod val="10000"/>
                  </a:schemeClr>
                </a:solidFill>
              </a:rPr>
              <a:t>usepackage</a:t>
            </a: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{</a:t>
            </a:r>
            <a:r>
              <a:rPr lang="en-US" altLang="en-US" dirty="0" err="1" smtClean="0">
                <a:solidFill>
                  <a:schemeClr val="accent4">
                    <a:lumMod val="10000"/>
                  </a:schemeClr>
                </a:solidFill>
              </a:rPr>
              <a:t>setspace</a:t>
            </a: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}</a:t>
            </a:r>
          </a:p>
          <a:p>
            <a:pPr lvl="2">
              <a:spcBef>
                <a:spcPts val="500"/>
              </a:spcBef>
              <a:buBlip>
                <a:blip r:embed="rId2"/>
              </a:buBlip>
            </a:pP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\</a:t>
            </a:r>
            <a:r>
              <a:rPr lang="en-US" altLang="en-US" dirty="0" err="1" smtClean="0">
                <a:solidFill>
                  <a:schemeClr val="accent4">
                    <a:lumMod val="10000"/>
                  </a:schemeClr>
                </a:solidFill>
              </a:rPr>
              <a:t>usepackage</a:t>
            </a: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{</a:t>
            </a:r>
            <a:r>
              <a:rPr lang="en-US" altLang="en-US" dirty="0" err="1" smtClean="0">
                <a:solidFill>
                  <a:schemeClr val="accent4">
                    <a:lumMod val="10000"/>
                  </a:schemeClr>
                </a:solidFill>
              </a:rPr>
              <a:t>harvard</a:t>
            </a: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}</a:t>
            </a:r>
          </a:p>
          <a:p>
            <a:pPr lvl="2">
              <a:spcBef>
                <a:spcPts val="500"/>
              </a:spcBef>
              <a:buBlip>
                <a:blip r:embed="rId2"/>
              </a:buBlip>
            </a:pP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\</a:t>
            </a:r>
            <a:r>
              <a:rPr lang="en-US" altLang="en-US" dirty="0" err="1" smtClean="0">
                <a:solidFill>
                  <a:schemeClr val="accent4">
                    <a:lumMod val="10000"/>
                  </a:schemeClr>
                </a:solidFill>
              </a:rPr>
              <a:t>usepackage</a:t>
            </a: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{</a:t>
            </a:r>
            <a:r>
              <a:rPr lang="en-US" altLang="en-US" dirty="0" err="1" smtClean="0">
                <a:solidFill>
                  <a:schemeClr val="accent4">
                    <a:lumMod val="10000"/>
                  </a:schemeClr>
                </a:solidFill>
              </a:rPr>
              <a:t>amsmath</a:t>
            </a: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234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 the Front Matter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66355" y="1639743"/>
            <a:ext cx="654280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F2E"/>
              </a:buClr>
              <a:buSzPts val="1800"/>
              <a:buFont typeface="Calibri"/>
              <a:buChar char="•"/>
              <a:defRPr sz="3000" b="0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800"/>
              </a:spcBef>
            </a:pP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\begin{document}</a:t>
            </a:r>
          </a:p>
          <a:p>
            <a:pPr>
              <a:spcBef>
                <a:spcPts val="800"/>
              </a:spcBef>
            </a:pP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\title{}</a:t>
            </a:r>
          </a:p>
          <a:p>
            <a:pPr>
              <a:spcBef>
                <a:spcPts val="800"/>
              </a:spcBef>
            </a:pP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\author{}</a:t>
            </a:r>
          </a:p>
          <a:p>
            <a:pPr>
              <a:spcBef>
                <a:spcPts val="800"/>
              </a:spcBef>
            </a:pP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\</a:t>
            </a:r>
            <a:r>
              <a:rPr lang="en-US" altLang="en-US" dirty="0" err="1" smtClean="0">
                <a:solidFill>
                  <a:schemeClr val="accent4">
                    <a:lumMod val="10000"/>
                  </a:schemeClr>
                </a:solidFill>
              </a:rPr>
              <a:t>maketitle</a:t>
            </a:r>
            <a:endParaRPr lang="en-US" altLang="en-US" dirty="0" smtClean="0">
              <a:solidFill>
                <a:schemeClr val="accent4">
                  <a:lumMod val="10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\begin{abstract}</a:t>
            </a:r>
          </a:p>
          <a:p>
            <a:pPr>
              <a:spcBef>
                <a:spcPts val="800"/>
              </a:spcBef>
            </a:pP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\end{abstract}</a:t>
            </a:r>
          </a:p>
          <a:p>
            <a:pPr>
              <a:spcBef>
                <a:spcPts val="800"/>
              </a:spcBef>
            </a:pP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\</a:t>
            </a:r>
            <a:r>
              <a:rPr lang="en-US" altLang="en-US" dirty="0" err="1" smtClean="0">
                <a:solidFill>
                  <a:schemeClr val="accent4">
                    <a:lumMod val="10000"/>
                  </a:schemeClr>
                </a:solidFill>
              </a:rPr>
              <a:t>pagebreak</a:t>
            </a:r>
            <a:endParaRPr lang="en-US" altLang="en-US" dirty="0" smtClean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64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 the Body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5309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F2E"/>
              </a:buClr>
              <a:buSzPts val="1800"/>
              <a:buFont typeface="Calibri"/>
              <a:buChar char="•"/>
              <a:defRPr sz="3000" b="0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To begin a new section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\section{}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Similarly, \subsection{}, \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subsubsection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{}, \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subsubsubsection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{}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LaTeX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 does automatic numbering. If you don’t like it, use section*{}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\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emph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{}, \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textbf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{}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\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singlespacing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, \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doublespacing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, \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onehalfspacing</a:t>
            </a:r>
            <a:endParaRPr lang="en-US" dirty="0" smtClean="0">
              <a:solidFill>
                <a:schemeClr val="accent4">
                  <a:lumMod val="10000"/>
                </a:schemeClr>
              </a:solidFill>
            </a:endParaRP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\centering or \begin{centering} &amp; \end{centering}</a:t>
            </a:r>
          </a:p>
        </p:txBody>
      </p:sp>
    </p:spTree>
    <p:extLst>
      <p:ext uri="{BB962C8B-B14F-4D97-AF65-F5344CB8AC3E}">
        <p14:creationId xmlns:p14="http://schemas.microsoft.com/office/powerpoint/2010/main" val="290459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 the Back Matter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F2E"/>
              </a:buClr>
              <a:buSzPts val="1800"/>
              <a:buFont typeface="Calibri"/>
              <a:buChar char="•"/>
              <a:defRPr sz="3000" b="0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Blip>
                <a:blip r:embed="rId2"/>
              </a:buBlip>
            </a:pP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Don’t forget bibliography{filename}</a:t>
            </a:r>
          </a:p>
          <a:p>
            <a:pPr lvl="1">
              <a:buBlip>
                <a:blip r:embed="rId2"/>
              </a:buBlip>
            </a:pP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Make sure that the </a:t>
            </a:r>
            <a:r>
              <a:rPr lang="en-US" altLang="en-US" dirty="0" err="1" smtClean="0">
                <a:solidFill>
                  <a:schemeClr val="accent4">
                    <a:lumMod val="10000"/>
                  </a:schemeClr>
                </a:solidFill>
              </a:rPr>
              <a:t>bibtex</a:t>
            </a: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 file is saved in the same location where the main </a:t>
            </a:r>
            <a:r>
              <a:rPr lang="en-US" altLang="en-US" dirty="0" err="1" smtClean="0">
                <a:solidFill>
                  <a:schemeClr val="accent4">
                    <a:lumMod val="10000"/>
                  </a:schemeClr>
                </a:solidFill>
              </a:rPr>
              <a:t>tex</a:t>
            </a: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 file is saved.</a:t>
            </a:r>
          </a:p>
          <a:p>
            <a:pPr>
              <a:buBlip>
                <a:blip r:embed="rId2"/>
              </a:buBlip>
            </a:pPr>
            <a:r>
              <a:rPr lang="en-US" altLang="en-US" dirty="0" smtClean="0">
                <a:solidFill>
                  <a:schemeClr val="accent4">
                    <a:lumMod val="10000"/>
                  </a:schemeClr>
                </a:solidFill>
              </a:rPr>
              <a:t>Don’t forget end{document}</a:t>
            </a:r>
          </a:p>
          <a:p>
            <a:pPr>
              <a:buBlip>
                <a:blip r:embed="rId2"/>
              </a:buBlip>
            </a:pPr>
            <a:endParaRPr lang="en-US" altLang="en-US" dirty="0" smtClean="0">
              <a:solidFill>
                <a:schemeClr val="accent4">
                  <a:lumMod val="10000"/>
                </a:schemeClr>
              </a:solidFill>
            </a:endParaRPr>
          </a:p>
          <a:p>
            <a:pPr>
              <a:buBlip>
                <a:blip r:embed="rId2"/>
              </a:buBlip>
            </a:pPr>
            <a:endParaRPr lang="en-US" altLang="en-US" dirty="0" smtClean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90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Document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7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2060"/>
      </a:dk1>
      <a:lt1>
        <a:srgbClr val="FFFFFF"/>
      </a:lt1>
      <a:dk2>
        <a:srgbClr val="09055B"/>
      </a:dk2>
      <a:lt2>
        <a:srgbClr val="FFFFFF"/>
      </a:lt2>
      <a:accent1>
        <a:srgbClr val="002060"/>
      </a:accent1>
      <a:accent2>
        <a:srgbClr val="002060"/>
      </a:accent2>
      <a:accent3>
        <a:srgbClr val="97BAFF"/>
      </a:accent3>
      <a:accent4>
        <a:srgbClr val="D5E3FF"/>
      </a:accent4>
      <a:accent5>
        <a:srgbClr val="002060"/>
      </a:accent5>
      <a:accent6>
        <a:srgbClr val="002060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7866</TotalTime>
  <Words>818</Words>
  <Application>Microsoft Office PowerPoint</Application>
  <PresentationFormat>On-screen Show (4:3)</PresentationFormat>
  <Paragraphs>246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Menlo</vt:lpstr>
      <vt:lpstr>roboto</vt:lpstr>
      <vt:lpstr>Office Theme</vt:lpstr>
      <vt:lpstr>Introduction to LaTeX &amp; Lab Practices (CSC 101) </vt:lpstr>
      <vt:lpstr>Basic Document Structure</vt:lpstr>
      <vt:lpstr>What is LaTeX?</vt:lpstr>
      <vt:lpstr>Why use LaTeX ?</vt:lpstr>
      <vt:lpstr>In the Preamble</vt:lpstr>
      <vt:lpstr>In the Front Matter</vt:lpstr>
      <vt:lpstr>In the Body</vt:lpstr>
      <vt:lpstr>In the Back Matter </vt:lpstr>
      <vt:lpstr>Sample Document</vt:lpstr>
      <vt:lpstr>The basic layout of a LaTeX file</vt:lpstr>
      <vt:lpstr>The basic layout of a LaTeX file</vt:lpstr>
      <vt:lpstr>The basic layout of a LaTeX file</vt:lpstr>
      <vt:lpstr>First LaTeX document</vt:lpstr>
      <vt:lpstr>Sectioning elements</vt:lpstr>
      <vt:lpstr>Using LaTeX packages</vt:lpstr>
      <vt:lpstr>Purpose of LaTeX packages</vt:lpstr>
      <vt:lpstr>Unordered List (Itemization)</vt:lpstr>
      <vt:lpstr>Ordered List (Itemization)</vt:lpstr>
      <vt:lpstr>Mathematical notations</vt:lpstr>
      <vt:lpstr>Mathematical notations</vt:lpstr>
      <vt:lpstr>Combining various command …</vt:lpstr>
      <vt:lpstr>Matrices</vt:lpstr>
      <vt:lpstr>Matrix continued…</vt:lpstr>
      <vt:lpstr>Insert images</vt:lpstr>
      <vt:lpstr>Insert Image</vt:lpstr>
      <vt:lpstr>Laboratory Practice </vt:lpstr>
      <vt:lpstr>The basic layout of a LaTeX file</vt:lpstr>
      <vt:lpstr>Adding a title page</vt:lpstr>
      <vt:lpstr>Add/Remove page number</vt:lpstr>
      <vt:lpstr>Hierarchy of sectioning elements</vt:lpstr>
      <vt:lpstr>Bold, Italic and Underline Font</vt:lpstr>
      <vt:lpstr>Unordered List (Itemization)</vt:lpstr>
      <vt:lpstr>Ordered List (Itemization)</vt:lpstr>
      <vt:lpstr>Using LaTeX packages</vt:lpstr>
      <vt:lpstr>Equation and align environment</vt:lpstr>
      <vt:lpstr>Fractions and more</vt:lpstr>
      <vt:lpstr>Matrices I</vt:lpstr>
      <vt:lpstr>Matrices II</vt:lpstr>
      <vt:lpstr>Matrices III</vt:lpstr>
      <vt:lpstr>Insert an image in LaTeX</vt:lpstr>
      <vt:lpstr>Multiple images/subfigures</vt:lpstr>
      <vt:lpstr>Multiple rows images/subfigures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Moruson</dc:creator>
  <cp:lastModifiedBy>SST-LAB</cp:lastModifiedBy>
  <cp:revision>146</cp:revision>
  <dcterms:modified xsi:type="dcterms:W3CDTF">2021-11-03T17:16:45Z</dcterms:modified>
</cp:coreProperties>
</file>