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5FF"/>
    <a:srgbClr val="B9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eter\Desktop\Data%20Analytics%20documents\Data%20Immersion\Achievement%203\Task%203.10\Rating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eter\Desktop\Data%20Analytics%20documents\Data%20Immersion\Achievement%203\Task%203.10\Genre%20revenu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eter\Desktop\Data%20Analytics%20documents\Data%20Immersion\Achievement%203\Task%203.10\Genre%20revenue.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Ratings</c:v>
          </c:tx>
          <c:spPr>
            <a:solidFill>
              <a:schemeClr val="accent1"/>
            </a:solidFill>
            <a:ln>
              <a:noFill/>
            </a:ln>
            <a:effectLst/>
          </c:spPr>
          <c:invertIfNegative val="0"/>
          <c:cat>
            <c:strRef>
              <c:f>Ratings!$A$2:$A$6</c:f>
              <c:strCache>
                <c:ptCount val="5"/>
                <c:pt idx="0">
                  <c:v>G</c:v>
                </c:pt>
                <c:pt idx="1">
                  <c:v>PG</c:v>
                </c:pt>
                <c:pt idx="2">
                  <c:v>PG-13</c:v>
                </c:pt>
                <c:pt idx="3">
                  <c:v>NC-17</c:v>
                </c:pt>
                <c:pt idx="4">
                  <c:v>R</c:v>
                </c:pt>
              </c:strCache>
            </c:strRef>
          </c:cat>
          <c:val>
            <c:numRef>
              <c:f>Ratings!$A$2:$A$6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5F3F-4DBA-A794-18E6DFFD19F0}"/>
            </c:ext>
          </c:extLst>
        </c:ser>
        <c:ser>
          <c:idx val="1"/>
          <c:order val="1"/>
          <c:tx>
            <c:v>ddddd</c:v>
          </c:tx>
          <c:spPr>
            <a:solidFill>
              <a:schemeClr val="accent3"/>
            </a:solidFill>
            <a:ln>
              <a:noFill/>
            </a:ln>
            <a:effectLst/>
          </c:spPr>
          <c:invertIfNegative val="0"/>
          <c:cat>
            <c:strRef>
              <c:f>Ratings!$A$2:$A$6</c:f>
              <c:strCache>
                <c:ptCount val="5"/>
                <c:pt idx="0">
                  <c:v>G</c:v>
                </c:pt>
                <c:pt idx="1">
                  <c:v>PG</c:v>
                </c:pt>
                <c:pt idx="2">
                  <c:v>PG-13</c:v>
                </c:pt>
                <c:pt idx="3">
                  <c:v>NC-17</c:v>
                </c:pt>
                <c:pt idx="4">
                  <c:v>R</c:v>
                </c:pt>
              </c:strCache>
            </c:strRef>
          </c:cat>
          <c:val>
            <c:numRef>
              <c:f>Ratings!$A$2:$A$6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5F3F-4DBA-A794-18E6DFFD19F0}"/>
            </c:ext>
          </c:extLst>
        </c:ser>
        <c:ser>
          <c:idx val="2"/>
          <c:order val="2"/>
          <c:tx>
            <c:v>gdhhh</c:v>
          </c:tx>
          <c:spPr>
            <a:solidFill>
              <a:schemeClr val="accent5"/>
            </a:solidFill>
            <a:ln>
              <a:noFill/>
            </a:ln>
            <a:effectLst/>
          </c:spPr>
          <c:invertIfNegative val="0"/>
          <c:cat>
            <c:strRef>
              <c:f>Ratings!$A$2:$A$6</c:f>
              <c:strCache>
                <c:ptCount val="5"/>
                <c:pt idx="0">
                  <c:v>G</c:v>
                </c:pt>
                <c:pt idx="1">
                  <c:v>PG</c:v>
                </c:pt>
                <c:pt idx="2">
                  <c:v>PG-13</c:v>
                </c:pt>
                <c:pt idx="3">
                  <c:v>NC-17</c:v>
                </c:pt>
                <c:pt idx="4">
                  <c:v>R</c:v>
                </c:pt>
              </c:strCache>
            </c:strRef>
          </c:cat>
          <c:val>
            <c:numRef>
              <c:f>Ratings!$B$2:$B$6</c:f>
              <c:numCache>
                <c:formatCode>General</c:formatCode>
                <c:ptCount val="5"/>
                <c:pt idx="0">
                  <c:v>178</c:v>
                </c:pt>
                <c:pt idx="1">
                  <c:v>194</c:v>
                </c:pt>
                <c:pt idx="2">
                  <c:v>223</c:v>
                </c:pt>
                <c:pt idx="3">
                  <c:v>210</c:v>
                </c:pt>
                <c:pt idx="4">
                  <c:v>195</c:v>
                </c:pt>
              </c:numCache>
            </c:numRef>
          </c:val>
          <c:extLst>
            <c:ext xmlns:c16="http://schemas.microsoft.com/office/drawing/2014/chart" uri="{C3380CC4-5D6E-409C-BE32-E72D297353CC}">
              <c16:uniqueId val="{00000002-5F3F-4DBA-A794-18E6DFFD19F0}"/>
            </c:ext>
          </c:extLst>
        </c:ser>
        <c:dLbls>
          <c:showLegendKey val="0"/>
          <c:showVal val="0"/>
          <c:showCatName val="0"/>
          <c:showSerName val="0"/>
          <c:showPercent val="0"/>
          <c:showBubbleSize val="0"/>
        </c:dLbls>
        <c:gapWidth val="219"/>
        <c:overlap val="-27"/>
        <c:axId val="72521088"/>
        <c:axId val="72527744"/>
      </c:barChart>
      <c:catAx>
        <c:axId val="7252108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GB" sz="1400" b="1">
                    <a:solidFill>
                      <a:schemeClr val="tx1"/>
                    </a:solidFill>
                  </a:rPr>
                  <a:t>Ratings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2527744"/>
        <c:crosses val="autoZero"/>
        <c:auto val="1"/>
        <c:lblAlgn val="ctr"/>
        <c:lblOffset val="100"/>
        <c:noMultiLvlLbl val="0"/>
      </c:catAx>
      <c:valAx>
        <c:axId val="72527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GB" sz="1400" b="1" dirty="0">
                    <a:solidFill>
                      <a:schemeClr val="tx1"/>
                    </a:solidFill>
                  </a:rPr>
                  <a:t>Count of Ratings</a:t>
                </a:r>
              </a:p>
            </c:rich>
          </c:tx>
          <c:layout>
            <c:manualLayout>
              <c:xMode val="edge"/>
              <c:yMode val="edge"/>
              <c:x val="1.1799175432741726E-2"/>
              <c:y val="0.27866563133548661"/>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2521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'Genre revenue'!$C$1</c:f>
              <c:strCache>
                <c:ptCount val="1"/>
                <c:pt idx="0">
                  <c:v>total_revenue</c:v>
                </c:pt>
              </c:strCache>
            </c:strRef>
          </c:tx>
          <c:spPr>
            <a:solidFill>
              <a:schemeClr val="accent2"/>
            </a:solidFill>
            <a:ln>
              <a:noFill/>
            </a:ln>
            <a:effectLst/>
          </c:spPr>
          <c:invertIfNegative val="0"/>
          <c:cat>
            <c:strRef>
              <c:f>'Genre revenue'!$A$2:$A$18</c:f>
              <c:strCache>
                <c:ptCount val="17"/>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strCache>
            </c:strRef>
          </c:cat>
          <c:val>
            <c:numRef>
              <c:f>'Genre revenue'!$C$2:$C$18</c:f>
              <c:numCache>
                <c:formatCode>General</c:formatCode>
                <c:ptCount val="17"/>
                <c:pt idx="0">
                  <c:v>4892.1899999999996</c:v>
                </c:pt>
                <c:pt idx="1">
                  <c:v>4336.01</c:v>
                </c:pt>
                <c:pt idx="2">
                  <c:v>4245.3100000000004</c:v>
                </c:pt>
                <c:pt idx="3">
                  <c:v>4118.46</c:v>
                </c:pt>
                <c:pt idx="4">
                  <c:v>4002.48</c:v>
                </c:pt>
                <c:pt idx="5">
                  <c:v>3966.38</c:v>
                </c:pt>
                <c:pt idx="6">
                  <c:v>3951.84</c:v>
                </c:pt>
                <c:pt idx="7">
                  <c:v>3934.47</c:v>
                </c:pt>
                <c:pt idx="8">
                  <c:v>3922.18</c:v>
                </c:pt>
                <c:pt idx="9">
                  <c:v>3782.26</c:v>
                </c:pt>
                <c:pt idx="10">
                  <c:v>3749.65</c:v>
                </c:pt>
                <c:pt idx="11">
                  <c:v>3401.27</c:v>
                </c:pt>
                <c:pt idx="12">
                  <c:v>3353.38</c:v>
                </c:pt>
                <c:pt idx="13">
                  <c:v>3309.39</c:v>
                </c:pt>
                <c:pt idx="14">
                  <c:v>3227.36</c:v>
                </c:pt>
                <c:pt idx="15">
                  <c:v>3071.52</c:v>
                </c:pt>
                <c:pt idx="16">
                  <c:v>47.89</c:v>
                </c:pt>
              </c:numCache>
            </c:numRef>
          </c:val>
          <c:extLst>
            <c:ext xmlns:c16="http://schemas.microsoft.com/office/drawing/2014/chart" uri="{C3380CC4-5D6E-409C-BE32-E72D297353CC}">
              <c16:uniqueId val="{00000000-BAF3-45D0-BB46-4FAFE6719430}"/>
            </c:ext>
          </c:extLst>
        </c:ser>
        <c:dLbls>
          <c:showLegendKey val="0"/>
          <c:showVal val="0"/>
          <c:showCatName val="0"/>
          <c:showSerName val="0"/>
          <c:showPercent val="0"/>
          <c:showBubbleSize val="0"/>
        </c:dLbls>
        <c:gapWidth val="150"/>
        <c:axId val="142142128"/>
        <c:axId val="142157520"/>
        <c:extLst>
          <c:ext xmlns:c15="http://schemas.microsoft.com/office/drawing/2012/chart" uri="{02D57815-91ED-43cb-92C2-25804820EDAC}">
            <c15:filteredBarSeries>
              <c15:ser>
                <c:idx val="0"/>
                <c:order val="0"/>
                <c:tx>
                  <c:strRef>
                    <c:extLst>
                      <c:ext uri="{02D57815-91ED-43cb-92C2-25804820EDAC}">
                        <c15:formulaRef>
                          <c15:sqref>'Genre revenue'!$B$1</c15:sqref>
                        </c15:formulaRef>
                      </c:ext>
                    </c:extLst>
                    <c:strCache>
                      <c:ptCount val="1"/>
                      <c:pt idx="0">
                        <c:v>number_of_films</c:v>
                      </c:pt>
                    </c:strCache>
                  </c:strRef>
                </c:tx>
                <c:spPr>
                  <a:solidFill>
                    <a:schemeClr val="accent1"/>
                  </a:solidFill>
                  <a:ln>
                    <a:noFill/>
                  </a:ln>
                  <a:effectLst/>
                </c:spPr>
                <c:invertIfNegative val="0"/>
                <c:cat>
                  <c:strRef>
                    <c:extLst>
                      <c:ext uri="{02D57815-91ED-43cb-92C2-25804820EDAC}">
                        <c15:formulaRef>
                          <c15:sqref>'Genre revenue'!$A$2:$A$18</c15:sqref>
                        </c15:formulaRef>
                      </c:ext>
                    </c:extLst>
                    <c:strCache>
                      <c:ptCount val="17"/>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strCache>
                  </c:strRef>
                </c:cat>
                <c:val>
                  <c:numRef>
                    <c:extLst>
                      <c:ext uri="{02D57815-91ED-43cb-92C2-25804820EDAC}">
                        <c15:formulaRef>
                          <c15:sqref>'Genre revenue'!$B$2:$B$18</c15:sqref>
                        </c15:formulaRef>
                      </c:ext>
                    </c:extLst>
                    <c:numCache>
                      <c:formatCode>General</c:formatCode>
                      <c:ptCount val="17"/>
                      <c:pt idx="0">
                        <c:v>1081</c:v>
                      </c:pt>
                      <c:pt idx="1">
                        <c:v>998</c:v>
                      </c:pt>
                      <c:pt idx="2">
                        <c:v>1065</c:v>
                      </c:pt>
                      <c:pt idx="3">
                        <c:v>953</c:v>
                      </c:pt>
                      <c:pt idx="4">
                        <c:v>851</c:v>
                      </c:pt>
                      <c:pt idx="5">
                        <c:v>864</c:v>
                      </c:pt>
                      <c:pt idx="6">
                        <c:v>1013</c:v>
                      </c:pt>
                      <c:pt idx="7">
                        <c:v>953</c:v>
                      </c:pt>
                      <c:pt idx="8">
                        <c:v>884</c:v>
                      </c:pt>
                      <c:pt idx="9">
                        <c:v>977</c:v>
                      </c:pt>
                      <c:pt idx="10">
                        <c:v>937</c:v>
                      </c:pt>
                      <c:pt idx="11">
                        <c:v>773</c:v>
                      </c:pt>
                      <c:pt idx="12">
                        <c:v>860</c:v>
                      </c:pt>
                      <c:pt idx="13">
                        <c:v>861</c:v>
                      </c:pt>
                      <c:pt idx="14">
                        <c:v>765</c:v>
                      </c:pt>
                      <c:pt idx="15">
                        <c:v>750</c:v>
                      </c:pt>
                      <c:pt idx="16">
                        <c:v>11</c:v>
                      </c:pt>
                    </c:numCache>
                  </c:numRef>
                </c:val>
                <c:extLst>
                  <c:ext xmlns:c16="http://schemas.microsoft.com/office/drawing/2014/chart" uri="{C3380CC4-5D6E-409C-BE32-E72D297353CC}">
                    <c16:uniqueId val="{00000001-BAF3-45D0-BB46-4FAFE6719430}"/>
                  </c:ext>
                </c:extLst>
              </c15:ser>
            </c15:filteredBarSeries>
          </c:ext>
        </c:extLst>
      </c:barChart>
      <c:catAx>
        <c:axId val="14214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2157520"/>
        <c:crosses val="autoZero"/>
        <c:auto val="1"/>
        <c:lblAlgn val="ctr"/>
        <c:lblOffset val="100"/>
        <c:noMultiLvlLbl val="0"/>
      </c:catAx>
      <c:valAx>
        <c:axId val="142157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a:t>Values</a:t>
                </a:r>
                <a:r>
                  <a:rPr lang="en-GB" b="1" baseline="0"/>
                  <a:t> in Dollars</a:t>
                </a:r>
                <a:endParaRPr lang="en-GB"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4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'Genre revenue'!$B$1</c:f>
              <c:strCache>
                <c:ptCount val="1"/>
                <c:pt idx="0">
                  <c:v>number_of_films</c:v>
                </c:pt>
              </c:strCache>
            </c:strRef>
          </c:tx>
          <c:spPr>
            <a:solidFill>
              <a:schemeClr val="accent1"/>
            </a:solidFill>
            <a:ln>
              <a:noFill/>
            </a:ln>
            <a:effectLst/>
          </c:spPr>
          <c:invertIfNegative val="0"/>
          <c:cat>
            <c:strRef>
              <c:f>'Genre revenue'!$A$2:$A$18</c:f>
              <c:strCache>
                <c:ptCount val="17"/>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strCache>
            </c:strRef>
          </c:cat>
          <c:val>
            <c:numRef>
              <c:f>'Genre revenue'!$B$2:$B$18</c:f>
              <c:numCache>
                <c:formatCode>General</c:formatCode>
                <c:ptCount val="17"/>
                <c:pt idx="0">
                  <c:v>1081</c:v>
                </c:pt>
                <c:pt idx="1">
                  <c:v>998</c:v>
                </c:pt>
                <c:pt idx="2">
                  <c:v>1065</c:v>
                </c:pt>
                <c:pt idx="3">
                  <c:v>953</c:v>
                </c:pt>
                <c:pt idx="4">
                  <c:v>851</c:v>
                </c:pt>
                <c:pt idx="5">
                  <c:v>864</c:v>
                </c:pt>
                <c:pt idx="6">
                  <c:v>1013</c:v>
                </c:pt>
                <c:pt idx="7">
                  <c:v>953</c:v>
                </c:pt>
                <c:pt idx="8">
                  <c:v>884</c:v>
                </c:pt>
                <c:pt idx="9">
                  <c:v>977</c:v>
                </c:pt>
                <c:pt idx="10">
                  <c:v>937</c:v>
                </c:pt>
                <c:pt idx="11">
                  <c:v>773</c:v>
                </c:pt>
                <c:pt idx="12">
                  <c:v>860</c:v>
                </c:pt>
                <c:pt idx="13">
                  <c:v>861</c:v>
                </c:pt>
                <c:pt idx="14">
                  <c:v>765</c:v>
                </c:pt>
                <c:pt idx="15">
                  <c:v>750</c:v>
                </c:pt>
                <c:pt idx="16">
                  <c:v>11</c:v>
                </c:pt>
              </c:numCache>
            </c:numRef>
          </c:val>
          <c:extLst>
            <c:ext xmlns:c16="http://schemas.microsoft.com/office/drawing/2014/chart" uri="{C3380CC4-5D6E-409C-BE32-E72D297353CC}">
              <c16:uniqueId val="{00000000-07F9-47A7-ABCA-2F08344F574E}"/>
            </c:ext>
          </c:extLst>
        </c:ser>
        <c:dLbls>
          <c:showLegendKey val="0"/>
          <c:showVal val="0"/>
          <c:showCatName val="0"/>
          <c:showSerName val="0"/>
          <c:showPercent val="0"/>
          <c:showBubbleSize val="0"/>
        </c:dLbls>
        <c:gapWidth val="150"/>
        <c:axId val="142142128"/>
        <c:axId val="142157520"/>
        <c:extLst>
          <c:ext xmlns:c15="http://schemas.microsoft.com/office/drawing/2012/chart" uri="{02D57815-91ED-43cb-92C2-25804820EDAC}">
            <c15:filteredBarSeries>
              <c15:ser>
                <c:idx val="1"/>
                <c:order val="1"/>
                <c:tx>
                  <c:strRef>
                    <c:extLst>
                      <c:ext uri="{02D57815-91ED-43cb-92C2-25804820EDAC}">
                        <c15:formulaRef>
                          <c15:sqref>'Genre revenue'!$C$1</c15:sqref>
                        </c15:formulaRef>
                      </c:ext>
                    </c:extLst>
                    <c:strCache>
                      <c:ptCount val="1"/>
                      <c:pt idx="0">
                        <c:v>total_revenue</c:v>
                      </c:pt>
                    </c:strCache>
                  </c:strRef>
                </c:tx>
                <c:spPr>
                  <a:solidFill>
                    <a:schemeClr val="accent2"/>
                  </a:solidFill>
                  <a:ln>
                    <a:noFill/>
                  </a:ln>
                  <a:effectLst/>
                </c:spPr>
                <c:invertIfNegative val="0"/>
                <c:cat>
                  <c:strRef>
                    <c:extLst>
                      <c:ext uri="{02D57815-91ED-43cb-92C2-25804820EDAC}">
                        <c15:formulaRef>
                          <c15:sqref>'Genre revenue'!$A$2:$A$18</c15:sqref>
                        </c15:formulaRef>
                      </c:ext>
                    </c:extLst>
                    <c:strCache>
                      <c:ptCount val="17"/>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strCache>
                  </c:strRef>
                </c:cat>
                <c:val>
                  <c:numRef>
                    <c:extLst>
                      <c:ext uri="{02D57815-91ED-43cb-92C2-25804820EDAC}">
                        <c15:formulaRef>
                          <c15:sqref>'Genre revenue'!$C$2:$C$18</c15:sqref>
                        </c15:formulaRef>
                      </c:ext>
                    </c:extLst>
                    <c:numCache>
                      <c:formatCode>General</c:formatCode>
                      <c:ptCount val="17"/>
                      <c:pt idx="0">
                        <c:v>4892.1899999999996</c:v>
                      </c:pt>
                      <c:pt idx="1">
                        <c:v>4336.01</c:v>
                      </c:pt>
                      <c:pt idx="2">
                        <c:v>4245.3100000000004</c:v>
                      </c:pt>
                      <c:pt idx="3">
                        <c:v>4118.46</c:v>
                      </c:pt>
                      <c:pt idx="4">
                        <c:v>4002.48</c:v>
                      </c:pt>
                      <c:pt idx="5">
                        <c:v>3966.38</c:v>
                      </c:pt>
                      <c:pt idx="6">
                        <c:v>3951.84</c:v>
                      </c:pt>
                      <c:pt idx="7">
                        <c:v>3934.47</c:v>
                      </c:pt>
                      <c:pt idx="8">
                        <c:v>3922.18</c:v>
                      </c:pt>
                      <c:pt idx="9">
                        <c:v>3782.26</c:v>
                      </c:pt>
                      <c:pt idx="10">
                        <c:v>3749.65</c:v>
                      </c:pt>
                      <c:pt idx="11">
                        <c:v>3401.27</c:v>
                      </c:pt>
                      <c:pt idx="12">
                        <c:v>3353.38</c:v>
                      </c:pt>
                      <c:pt idx="13">
                        <c:v>3309.39</c:v>
                      </c:pt>
                      <c:pt idx="14">
                        <c:v>3227.36</c:v>
                      </c:pt>
                      <c:pt idx="15">
                        <c:v>3071.52</c:v>
                      </c:pt>
                      <c:pt idx="16">
                        <c:v>47.89</c:v>
                      </c:pt>
                    </c:numCache>
                  </c:numRef>
                </c:val>
                <c:extLst>
                  <c:ext xmlns:c16="http://schemas.microsoft.com/office/drawing/2014/chart" uri="{C3380CC4-5D6E-409C-BE32-E72D297353CC}">
                    <c16:uniqueId val="{00000001-07F9-47A7-ABCA-2F08344F574E}"/>
                  </c:ext>
                </c:extLst>
              </c15:ser>
            </c15:filteredBarSeries>
          </c:ext>
        </c:extLst>
      </c:barChart>
      <c:catAx>
        <c:axId val="14214212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a:t>Category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2157520"/>
        <c:crosses val="autoZero"/>
        <c:auto val="1"/>
        <c:lblAlgn val="ctr"/>
        <c:lblOffset val="100"/>
        <c:noMultiLvlLbl val="0"/>
      </c:catAx>
      <c:valAx>
        <c:axId val="142157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b="1" dirty="0"/>
                  <a:t>Number of films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4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88251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86783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388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99705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5414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73070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365237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36437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173653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FB6D-9D30-44B2-9A1F-7EB2A154A914}"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80967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EFB6D-9D30-44B2-9A1F-7EB2A154A914}"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48218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EFB6D-9D30-44B2-9A1F-7EB2A154A914}" type="datetimeFigureOut">
              <a:rPr lang="en-GB" smtClean="0"/>
              <a:t>18/11/2022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316364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EFB6D-9D30-44B2-9A1F-7EB2A154A914}" type="datetimeFigureOut">
              <a:rPr lang="en-GB" smtClean="0"/>
              <a:t>18/11/2022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41948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FB6D-9D30-44B2-9A1F-7EB2A154A914}" type="datetimeFigureOut">
              <a:rPr lang="en-GB" smtClean="0"/>
              <a:t>18/11/2022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242672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FB6D-9D30-44B2-9A1F-7EB2A154A914}"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392970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EFB6D-9D30-44B2-9A1F-7EB2A154A914}"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0F1920-9710-42F7-AABB-BF5F0B3AFCB4}" type="slidenum">
              <a:rPr lang="en-GB" smtClean="0"/>
              <a:t>‹#›</a:t>
            </a:fld>
            <a:endParaRPr lang="en-GB"/>
          </a:p>
        </p:txBody>
      </p:sp>
    </p:spTree>
    <p:extLst>
      <p:ext uri="{BB962C8B-B14F-4D97-AF65-F5344CB8AC3E}">
        <p14:creationId xmlns:p14="http://schemas.microsoft.com/office/powerpoint/2010/main" val="187603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5EFB6D-9D30-44B2-9A1F-7EB2A154A914}" type="datetimeFigureOut">
              <a:rPr lang="en-GB" smtClean="0"/>
              <a:t>18/11/2022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0F1920-9710-42F7-AABB-BF5F0B3AFCB4}" type="slidenum">
              <a:rPr lang="en-GB" smtClean="0"/>
              <a:t>‹#›</a:t>
            </a:fld>
            <a:endParaRPr lang="en-GB"/>
          </a:p>
        </p:txBody>
      </p:sp>
    </p:spTree>
    <p:extLst>
      <p:ext uri="{BB962C8B-B14F-4D97-AF65-F5344CB8AC3E}">
        <p14:creationId xmlns:p14="http://schemas.microsoft.com/office/powerpoint/2010/main" val="1013901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views/RockbusterStealthProject_16642944145260/RockbusterStealthProject?:language=en-GB&amp;publish=yes&amp;:display_count=n&amp;:origin=viz_share_lin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4D2A-0677-006A-8159-6F2DD2BFC0D6}"/>
              </a:ext>
            </a:extLst>
          </p:cNvPr>
          <p:cNvSpPr>
            <a:spLocks noGrp="1"/>
          </p:cNvSpPr>
          <p:nvPr>
            <p:ph type="ctrTitle"/>
          </p:nvPr>
        </p:nvSpPr>
        <p:spPr>
          <a:xfrm>
            <a:off x="1775792" y="907038"/>
            <a:ext cx="6771862" cy="1646302"/>
          </a:xfrm>
        </p:spPr>
        <p:txBody>
          <a:bodyPr/>
          <a:lstStyle/>
          <a:p>
            <a:r>
              <a:rPr lang="en-GB" sz="6000" dirty="0">
                <a:solidFill>
                  <a:schemeClr val="tx2"/>
                </a:solidFill>
                <a:latin typeface="Arial" panose="020B0604020202020204" pitchFamily="34" charset="0"/>
                <a:cs typeface="Arial" panose="020B0604020202020204" pitchFamily="34" charset="0"/>
              </a:rPr>
              <a:t>Rockbuster Stealth Database Analysis</a:t>
            </a:r>
          </a:p>
        </p:txBody>
      </p:sp>
      <p:sp>
        <p:nvSpPr>
          <p:cNvPr id="6" name="TextBox 5">
            <a:extLst>
              <a:ext uri="{FF2B5EF4-FFF2-40B4-BE49-F238E27FC236}">
                <a16:creationId xmlns:a16="http://schemas.microsoft.com/office/drawing/2014/main" id="{7FA80267-B82E-C708-1479-6749D30B670B}"/>
              </a:ext>
            </a:extLst>
          </p:cNvPr>
          <p:cNvSpPr txBox="1"/>
          <p:nvPr/>
        </p:nvSpPr>
        <p:spPr>
          <a:xfrm>
            <a:off x="516834" y="4147930"/>
            <a:ext cx="3180522" cy="1384995"/>
          </a:xfrm>
          <a:prstGeom prst="rect">
            <a:avLst/>
          </a:prstGeom>
          <a:noFill/>
        </p:spPr>
        <p:txBody>
          <a:bodyPr wrap="square" rtlCol="0">
            <a:spAutoFit/>
          </a:bodyPr>
          <a:lstStyle/>
          <a:p>
            <a:r>
              <a:rPr lang="de-DE" sz="2800" dirty="0"/>
              <a:t>Presented by </a:t>
            </a:r>
          </a:p>
          <a:p>
            <a:endParaRPr lang="de-DE" sz="2800" dirty="0"/>
          </a:p>
          <a:p>
            <a:r>
              <a:rPr lang="de-DE" sz="2800" dirty="0"/>
              <a:t>Nnaji Igwenagu</a:t>
            </a:r>
            <a:endParaRPr lang="en-GB" sz="2800" dirty="0"/>
          </a:p>
        </p:txBody>
      </p:sp>
    </p:spTree>
    <p:extLst>
      <p:ext uri="{BB962C8B-B14F-4D97-AF65-F5344CB8AC3E}">
        <p14:creationId xmlns:p14="http://schemas.microsoft.com/office/powerpoint/2010/main" val="25152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7BCCD-9F1D-6E47-4455-450501E87A50}"/>
              </a:ext>
            </a:extLst>
          </p:cNvPr>
          <p:cNvSpPr txBox="1"/>
          <p:nvPr/>
        </p:nvSpPr>
        <p:spPr>
          <a:xfrm>
            <a:off x="0" y="0"/>
            <a:ext cx="11549316" cy="461665"/>
          </a:xfrm>
          <a:prstGeom prst="rect">
            <a:avLst/>
          </a:prstGeom>
          <a:noFill/>
        </p:spPr>
        <p:txBody>
          <a:bodyPr wrap="none" rtlCol="0">
            <a:spAutoFit/>
          </a:bodyPr>
          <a:lstStyle/>
          <a:p>
            <a:r>
              <a:rPr lang="de-DE" sz="2400" dirty="0">
                <a:solidFill>
                  <a:srgbClr val="E7F5FF"/>
                </a:solidFill>
              </a:rPr>
              <a:t>Project overview Objectives Company overview General Analysis </a:t>
            </a:r>
            <a:r>
              <a:rPr lang="de-DE" sz="2400" dirty="0">
                <a:solidFill>
                  <a:srgbClr val="0070C0"/>
                </a:solidFill>
              </a:rPr>
              <a:t>Concl.&amp; Recomm</a:t>
            </a:r>
            <a:endParaRPr lang="en-GB" sz="2400" dirty="0">
              <a:solidFill>
                <a:srgbClr val="0070C0"/>
              </a:solidFill>
            </a:endParaRPr>
          </a:p>
        </p:txBody>
      </p:sp>
      <p:sp>
        <p:nvSpPr>
          <p:cNvPr id="3" name="TextBox 2">
            <a:extLst>
              <a:ext uri="{FF2B5EF4-FFF2-40B4-BE49-F238E27FC236}">
                <a16:creationId xmlns:a16="http://schemas.microsoft.com/office/drawing/2014/main" id="{4D9FA853-D48D-529C-A281-A0C114DF512C}"/>
              </a:ext>
            </a:extLst>
          </p:cNvPr>
          <p:cNvSpPr txBox="1"/>
          <p:nvPr/>
        </p:nvSpPr>
        <p:spPr>
          <a:xfrm>
            <a:off x="259110" y="861392"/>
            <a:ext cx="3552576" cy="369332"/>
          </a:xfrm>
          <a:prstGeom prst="rect">
            <a:avLst/>
          </a:prstGeom>
          <a:noFill/>
        </p:spPr>
        <p:txBody>
          <a:bodyPr wrap="none" rtlCol="0">
            <a:spAutoFit/>
          </a:bodyPr>
          <a:lstStyle/>
          <a:p>
            <a:r>
              <a:rPr lang="de-DE" dirty="0"/>
              <a:t>Conclusion and recommendation</a:t>
            </a:r>
            <a:endParaRPr lang="en-GB" dirty="0"/>
          </a:p>
        </p:txBody>
      </p:sp>
      <p:sp>
        <p:nvSpPr>
          <p:cNvPr id="4" name="TextBox 3">
            <a:extLst>
              <a:ext uri="{FF2B5EF4-FFF2-40B4-BE49-F238E27FC236}">
                <a16:creationId xmlns:a16="http://schemas.microsoft.com/office/drawing/2014/main" id="{2E15946A-F086-FDCF-8425-D7DD5D290119}"/>
              </a:ext>
            </a:extLst>
          </p:cNvPr>
          <p:cNvSpPr txBox="1"/>
          <p:nvPr/>
        </p:nvSpPr>
        <p:spPr>
          <a:xfrm>
            <a:off x="5414205" y="1709964"/>
            <a:ext cx="6482884" cy="3970318"/>
          </a:xfrm>
          <a:prstGeom prst="rect">
            <a:avLst/>
          </a:prstGeom>
          <a:noFill/>
        </p:spPr>
        <p:txBody>
          <a:bodyPr wrap="square" rtlCol="0">
            <a:spAutoFit/>
          </a:bodyPr>
          <a:lstStyle/>
          <a:p>
            <a:r>
              <a:rPr lang="en-GB" dirty="0"/>
              <a:t>Recommendation</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They should target markets with high customer count and revenue generation: such as India, China, US, Japan, Mexico etc.</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They should work on getting more licenses for more films in the most popular genres: such as Sports, Sci-Fi, Animation, Drama, Comedy etc.</a:t>
            </a:r>
          </a:p>
          <a:p>
            <a:endParaRPr lang="en-GB" dirty="0"/>
          </a:p>
          <a:p>
            <a:pPr marL="285750" indent="-285750">
              <a:buFont typeface="Wingdings" panose="05000000000000000000" pitchFamily="2" charset="2"/>
              <a:buChar char="Ø"/>
            </a:pPr>
            <a:r>
              <a:rPr lang="en-GB" dirty="0"/>
              <a:t>They should also increase their popularity in areas they are not know </a:t>
            </a:r>
          </a:p>
          <a:p>
            <a:endParaRPr lang="en-GB" dirty="0"/>
          </a:p>
          <a:p>
            <a:r>
              <a:rPr lang="en-GB" dirty="0"/>
              <a:t> </a:t>
            </a:r>
          </a:p>
        </p:txBody>
      </p:sp>
      <p:sp>
        <p:nvSpPr>
          <p:cNvPr id="5" name="TextBox 4">
            <a:extLst>
              <a:ext uri="{FF2B5EF4-FFF2-40B4-BE49-F238E27FC236}">
                <a16:creationId xmlns:a16="http://schemas.microsoft.com/office/drawing/2014/main" id="{CC762487-EF44-6B8A-8A96-F3675D8A18CC}"/>
              </a:ext>
            </a:extLst>
          </p:cNvPr>
          <p:cNvSpPr txBox="1"/>
          <p:nvPr/>
        </p:nvSpPr>
        <p:spPr>
          <a:xfrm>
            <a:off x="516835" y="1709964"/>
            <a:ext cx="4897370" cy="3693319"/>
          </a:xfrm>
          <a:prstGeom prst="rect">
            <a:avLst/>
          </a:prstGeom>
          <a:noFill/>
        </p:spPr>
        <p:txBody>
          <a:bodyPr wrap="square" rtlCol="0">
            <a:spAutoFit/>
          </a:bodyPr>
          <a:lstStyle/>
          <a:p>
            <a:r>
              <a:rPr lang="de-DE" dirty="0"/>
              <a:t>Conclusion</a:t>
            </a:r>
          </a:p>
          <a:p>
            <a:endParaRPr lang="de-DE" dirty="0"/>
          </a:p>
          <a:p>
            <a:pPr marL="285750" indent="-285750">
              <a:buFont typeface="Wingdings" panose="05000000000000000000" pitchFamily="2" charset="2"/>
              <a:buChar char="Ø"/>
            </a:pPr>
            <a:r>
              <a:rPr lang="de-DE" dirty="0"/>
              <a:t>The PG-13, remain the highest rating in terms of quality, standard and performance</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The highest top 5 customer count comes from India, China, US, Japan and Mexico.</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The business of Rockbuster covers alot of Countries, however, there is always room for more improvement. </a:t>
            </a:r>
          </a:p>
          <a:p>
            <a:endParaRPr lang="en-GB" dirty="0"/>
          </a:p>
        </p:txBody>
      </p:sp>
    </p:spTree>
    <p:extLst>
      <p:ext uri="{BB962C8B-B14F-4D97-AF65-F5344CB8AC3E}">
        <p14:creationId xmlns:p14="http://schemas.microsoft.com/office/powerpoint/2010/main" val="385183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D0964-3F6A-6163-0AF5-D97F1804E666}"/>
              </a:ext>
            </a:extLst>
          </p:cNvPr>
          <p:cNvSpPr txBox="1"/>
          <p:nvPr/>
        </p:nvSpPr>
        <p:spPr>
          <a:xfrm>
            <a:off x="294861" y="1088984"/>
            <a:ext cx="6155634" cy="369332"/>
          </a:xfrm>
          <a:prstGeom prst="rect">
            <a:avLst/>
          </a:prstGeom>
          <a:noFill/>
        </p:spPr>
        <p:txBody>
          <a:bodyPr wrap="square">
            <a:spAutoFit/>
          </a:bodyPr>
          <a:lstStyle/>
          <a:p>
            <a:r>
              <a:rPr lang="en-GB" dirty="0" err="1">
                <a:hlinkClick r:id="rId2"/>
              </a:rPr>
              <a:t>Rockbuster</a:t>
            </a:r>
            <a:r>
              <a:rPr lang="en-GB" dirty="0">
                <a:hlinkClick r:id="rId2"/>
              </a:rPr>
              <a:t> </a:t>
            </a:r>
            <a:r>
              <a:rPr lang="en-GB" dirty="0" err="1">
                <a:hlinkClick r:id="rId2"/>
              </a:rPr>
              <a:t>Stealth_Tableau</a:t>
            </a:r>
            <a:r>
              <a:rPr lang="en-GB" dirty="0">
                <a:hlinkClick r:id="rId2"/>
              </a:rPr>
              <a:t> </a:t>
            </a:r>
            <a:endParaRPr lang="en-GB" dirty="0"/>
          </a:p>
        </p:txBody>
      </p:sp>
      <p:sp>
        <p:nvSpPr>
          <p:cNvPr id="5" name="TextBox 4">
            <a:extLst>
              <a:ext uri="{FF2B5EF4-FFF2-40B4-BE49-F238E27FC236}">
                <a16:creationId xmlns:a16="http://schemas.microsoft.com/office/drawing/2014/main" id="{05554CAA-2A21-0360-DDB7-B05C2AD28DBA}"/>
              </a:ext>
            </a:extLst>
          </p:cNvPr>
          <p:cNvSpPr txBox="1"/>
          <p:nvPr/>
        </p:nvSpPr>
        <p:spPr>
          <a:xfrm>
            <a:off x="463826" y="437322"/>
            <a:ext cx="2116477" cy="523220"/>
          </a:xfrm>
          <a:prstGeom prst="rect">
            <a:avLst/>
          </a:prstGeom>
          <a:noFill/>
        </p:spPr>
        <p:txBody>
          <a:bodyPr wrap="none" rtlCol="0">
            <a:spAutoFit/>
          </a:bodyPr>
          <a:lstStyle/>
          <a:p>
            <a:r>
              <a:rPr lang="de-DE" sz="2800" dirty="0"/>
              <a:t>Tableau link</a:t>
            </a:r>
            <a:endParaRPr lang="en-GB" sz="2800" dirty="0"/>
          </a:p>
        </p:txBody>
      </p:sp>
    </p:spTree>
    <p:extLst>
      <p:ext uri="{BB962C8B-B14F-4D97-AF65-F5344CB8AC3E}">
        <p14:creationId xmlns:p14="http://schemas.microsoft.com/office/powerpoint/2010/main" val="9423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7A54B-6572-1BA1-7E17-EAB1C3E98CA2}"/>
              </a:ext>
            </a:extLst>
          </p:cNvPr>
          <p:cNvSpPr txBox="1"/>
          <p:nvPr/>
        </p:nvSpPr>
        <p:spPr>
          <a:xfrm>
            <a:off x="0" y="119269"/>
            <a:ext cx="11701601" cy="461665"/>
          </a:xfrm>
          <a:prstGeom prst="rect">
            <a:avLst/>
          </a:prstGeom>
          <a:noFill/>
        </p:spPr>
        <p:txBody>
          <a:bodyPr wrap="none" rtlCol="0">
            <a:spAutoFit/>
          </a:bodyPr>
          <a:lstStyle/>
          <a:p>
            <a:r>
              <a:rPr lang="de-DE" sz="2400" dirty="0">
                <a:solidFill>
                  <a:srgbClr val="0070C0"/>
                </a:solidFill>
              </a:rPr>
              <a:t>Project overview </a:t>
            </a:r>
            <a:r>
              <a:rPr lang="de-DE" sz="2400" dirty="0">
                <a:solidFill>
                  <a:srgbClr val="E7F5FF"/>
                </a:solidFill>
              </a:rPr>
              <a:t>Objectives Company overview General Analysis Concl.&amp; Recomm</a:t>
            </a:r>
            <a:endParaRPr lang="en-GB" sz="2400" dirty="0">
              <a:solidFill>
                <a:srgbClr val="E7F5FF"/>
              </a:solidFill>
            </a:endParaRPr>
          </a:p>
        </p:txBody>
      </p:sp>
      <p:sp>
        <p:nvSpPr>
          <p:cNvPr id="3" name="TextBox 2">
            <a:extLst>
              <a:ext uri="{FF2B5EF4-FFF2-40B4-BE49-F238E27FC236}">
                <a16:creationId xmlns:a16="http://schemas.microsoft.com/office/drawing/2014/main" id="{91AB7662-6751-B1F7-B147-3F2548DAF0F0}"/>
              </a:ext>
            </a:extLst>
          </p:cNvPr>
          <p:cNvSpPr txBox="1"/>
          <p:nvPr/>
        </p:nvSpPr>
        <p:spPr>
          <a:xfrm>
            <a:off x="583096" y="1054415"/>
            <a:ext cx="7076659" cy="2534476"/>
          </a:xfrm>
          <a:prstGeom prst="rect">
            <a:avLst/>
          </a:prstGeom>
          <a:noFill/>
        </p:spPr>
        <p:txBody>
          <a:bodyPr wrap="square" rtlCol="0">
            <a:spAutoFit/>
          </a:bodyPr>
          <a:lstStyle/>
          <a:p>
            <a:pPr>
              <a:lnSpc>
                <a:spcPct val="150000"/>
              </a:lnSpc>
            </a:pPr>
            <a:r>
              <a:rPr lang="en-GB"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69204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20791-E3C2-D84D-0D21-9FC8E5E64C4D}"/>
              </a:ext>
            </a:extLst>
          </p:cNvPr>
          <p:cNvSpPr txBox="1"/>
          <p:nvPr/>
        </p:nvSpPr>
        <p:spPr>
          <a:xfrm>
            <a:off x="0" y="119269"/>
            <a:ext cx="11701601" cy="461665"/>
          </a:xfrm>
          <a:prstGeom prst="rect">
            <a:avLst/>
          </a:prstGeom>
          <a:noFill/>
        </p:spPr>
        <p:txBody>
          <a:bodyPr wrap="none" rtlCol="0">
            <a:spAutoFit/>
          </a:bodyPr>
          <a:lstStyle/>
          <a:p>
            <a:r>
              <a:rPr lang="de-DE" sz="2400" dirty="0">
                <a:solidFill>
                  <a:srgbClr val="E7F5FF"/>
                </a:solidFill>
              </a:rPr>
              <a:t>Project overview </a:t>
            </a:r>
            <a:r>
              <a:rPr lang="de-DE" sz="2400" dirty="0">
                <a:solidFill>
                  <a:srgbClr val="0070C0"/>
                </a:solidFill>
              </a:rPr>
              <a:t>Objectives</a:t>
            </a:r>
            <a:r>
              <a:rPr lang="de-DE" sz="2400" dirty="0">
                <a:solidFill>
                  <a:srgbClr val="E7F5FF"/>
                </a:solidFill>
              </a:rPr>
              <a:t> Company overview General Analysis Concl.&amp; Recomm</a:t>
            </a:r>
            <a:endParaRPr lang="en-GB" sz="2400" dirty="0">
              <a:solidFill>
                <a:srgbClr val="E7F5FF"/>
              </a:solidFill>
            </a:endParaRPr>
          </a:p>
        </p:txBody>
      </p:sp>
      <p:sp>
        <p:nvSpPr>
          <p:cNvPr id="3" name="TextBox 2">
            <a:extLst>
              <a:ext uri="{FF2B5EF4-FFF2-40B4-BE49-F238E27FC236}">
                <a16:creationId xmlns:a16="http://schemas.microsoft.com/office/drawing/2014/main" id="{E9A5C049-4B8B-8A44-47AD-815FD623591A}"/>
              </a:ext>
            </a:extLst>
          </p:cNvPr>
          <p:cNvSpPr txBox="1"/>
          <p:nvPr/>
        </p:nvSpPr>
        <p:spPr>
          <a:xfrm>
            <a:off x="172278" y="1562675"/>
            <a:ext cx="9395791" cy="923330"/>
          </a:xfrm>
          <a:prstGeom prst="rect">
            <a:avLst/>
          </a:prstGeom>
          <a:noFill/>
        </p:spPr>
        <p:txBody>
          <a:bodyPr wrap="square" rtlCol="0">
            <a:spAutoFit/>
          </a:bodyPr>
          <a:lstStyle/>
          <a:p>
            <a:pPr algn="l"/>
            <a:r>
              <a:rPr lang="en-GB" sz="1800" b="0" i="0" u="none" strike="noStrike" baseline="0" dirty="0"/>
              <a:t>The Rockbuster Stealth Management Board has asked a series of business questions and</a:t>
            </a:r>
          </a:p>
          <a:p>
            <a:pPr algn="l"/>
            <a:r>
              <a:rPr lang="en-GB" sz="1800" b="0" i="0" u="none" strike="noStrike" baseline="0" dirty="0"/>
              <a:t>they expect data-driven answers that they can use for their 2020 company strategy. Here are some key questions that I would like to use to address the issue.</a:t>
            </a:r>
            <a:endParaRPr lang="en-GB" dirty="0"/>
          </a:p>
        </p:txBody>
      </p:sp>
      <p:sp>
        <p:nvSpPr>
          <p:cNvPr id="4" name="TextBox 3">
            <a:extLst>
              <a:ext uri="{FF2B5EF4-FFF2-40B4-BE49-F238E27FC236}">
                <a16:creationId xmlns:a16="http://schemas.microsoft.com/office/drawing/2014/main" id="{D331CFD5-623A-DEB4-6B3D-C8534FDEB07E}"/>
              </a:ext>
            </a:extLst>
          </p:cNvPr>
          <p:cNvSpPr txBox="1"/>
          <p:nvPr/>
        </p:nvSpPr>
        <p:spPr>
          <a:xfrm>
            <a:off x="397566" y="2659364"/>
            <a:ext cx="5862502" cy="4247317"/>
          </a:xfrm>
          <a:prstGeom prst="rect">
            <a:avLst/>
          </a:prstGeom>
          <a:noFill/>
        </p:spPr>
        <p:txBody>
          <a:bodyPr wrap="none" rtlCol="0">
            <a:spAutoFit/>
          </a:bodyPr>
          <a:lstStyle/>
          <a:p>
            <a:pPr marL="285750" indent="-285750">
              <a:buFont typeface="Wingdings" panose="05000000000000000000" pitchFamily="2" charset="2"/>
              <a:buChar char="Ø"/>
            </a:pPr>
            <a:r>
              <a:rPr lang="en-GB" dirty="0"/>
              <a:t>Rating Analysis</a:t>
            </a:r>
          </a:p>
          <a:p>
            <a:r>
              <a:rPr lang="en-GB" dirty="0"/>
              <a:t>Which are the top 5 ratings of the film?</a:t>
            </a:r>
            <a:endParaRPr lang="de-DE" dirty="0"/>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Genre Analysis</a:t>
            </a:r>
          </a:p>
          <a:p>
            <a:r>
              <a:rPr lang="en-GB" dirty="0"/>
              <a:t>Which movies contributed most/least to revenue gain?</a:t>
            </a:r>
          </a:p>
          <a:p>
            <a:endParaRPr lang="en-GB" dirty="0"/>
          </a:p>
          <a:p>
            <a:pPr marL="285750" indent="-285750">
              <a:buFont typeface="Wingdings" panose="05000000000000000000" pitchFamily="2" charset="2"/>
              <a:buChar char="Ø"/>
            </a:pPr>
            <a:r>
              <a:rPr lang="en-GB" dirty="0"/>
              <a:t>Customer Analysis</a:t>
            </a:r>
            <a:endParaRPr lang="de-DE" dirty="0"/>
          </a:p>
          <a:p>
            <a:r>
              <a:rPr lang="en-GB" dirty="0"/>
              <a:t>Where are customers with a high lifetime value based?</a:t>
            </a:r>
          </a:p>
          <a:p>
            <a:endParaRPr lang="en-GB" dirty="0"/>
          </a:p>
          <a:p>
            <a:pPr marL="285750" indent="-285750">
              <a:buFont typeface="Wingdings" panose="05000000000000000000" pitchFamily="2" charset="2"/>
              <a:buChar char="Ø"/>
            </a:pPr>
            <a:r>
              <a:rPr lang="en-GB" dirty="0"/>
              <a:t>Location Analysis</a:t>
            </a:r>
          </a:p>
          <a:p>
            <a:r>
              <a:rPr lang="en-GB" dirty="0"/>
              <a:t>Which countries are Rockbuster customers based in? </a:t>
            </a:r>
          </a:p>
          <a:p>
            <a:endParaRPr lang="en-GB" dirty="0"/>
          </a:p>
          <a:p>
            <a:pPr marL="285750" indent="-285750">
              <a:buFont typeface="Wingdings" panose="05000000000000000000" pitchFamily="2" charset="2"/>
              <a:buChar char="Ø"/>
            </a:pPr>
            <a:r>
              <a:rPr lang="en-GB" dirty="0"/>
              <a:t>Spatial Analysis</a:t>
            </a:r>
          </a:p>
          <a:p>
            <a:r>
              <a:rPr lang="en-GB" dirty="0"/>
              <a:t>Do sales figures vary between geographic regions?</a:t>
            </a:r>
          </a:p>
          <a:p>
            <a:endParaRPr lang="en-GB" dirty="0"/>
          </a:p>
        </p:txBody>
      </p:sp>
      <p:sp>
        <p:nvSpPr>
          <p:cNvPr id="5" name="TextBox 4">
            <a:extLst>
              <a:ext uri="{FF2B5EF4-FFF2-40B4-BE49-F238E27FC236}">
                <a16:creationId xmlns:a16="http://schemas.microsoft.com/office/drawing/2014/main" id="{F0029DB0-A5F4-2523-7B23-F2A9925E8CBB}"/>
              </a:ext>
            </a:extLst>
          </p:cNvPr>
          <p:cNvSpPr txBox="1"/>
          <p:nvPr/>
        </p:nvSpPr>
        <p:spPr>
          <a:xfrm>
            <a:off x="172278" y="927651"/>
            <a:ext cx="4208203" cy="461665"/>
          </a:xfrm>
          <a:prstGeom prst="rect">
            <a:avLst/>
          </a:prstGeom>
          <a:noFill/>
        </p:spPr>
        <p:txBody>
          <a:bodyPr wrap="none" rtlCol="0">
            <a:spAutoFit/>
          </a:bodyPr>
          <a:lstStyle/>
          <a:p>
            <a:r>
              <a:rPr lang="de-DE" sz="2400" dirty="0">
                <a:solidFill>
                  <a:srgbClr val="0070C0"/>
                </a:solidFill>
              </a:rPr>
              <a:t>Objectives and key questions</a:t>
            </a:r>
            <a:endParaRPr lang="en-GB" sz="2400" dirty="0">
              <a:solidFill>
                <a:srgbClr val="0070C0"/>
              </a:solidFill>
            </a:endParaRPr>
          </a:p>
        </p:txBody>
      </p:sp>
    </p:spTree>
    <p:extLst>
      <p:ext uri="{BB962C8B-B14F-4D97-AF65-F5344CB8AC3E}">
        <p14:creationId xmlns:p14="http://schemas.microsoft.com/office/powerpoint/2010/main" val="401909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F02B4-DA5C-048E-AC81-69B82E6EB7C9}"/>
              </a:ext>
            </a:extLst>
          </p:cNvPr>
          <p:cNvSpPr txBox="1"/>
          <p:nvPr/>
        </p:nvSpPr>
        <p:spPr>
          <a:xfrm>
            <a:off x="0" y="119269"/>
            <a:ext cx="11701601" cy="461665"/>
          </a:xfrm>
          <a:prstGeom prst="rect">
            <a:avLst/>
          </a:prstGeom>
          <a:noFill/>
        </p:spPr>
        <p:txBody>
          <a:bodyPr wrap="none" rtlCol="0">
            <a:spAutoFit/>
          </a:bodyPr>
          <a:lstStyle/>
          <a:p>
            <a:r>
              <a:rPr lang="de-DE" sz="2400" dirty="0">
                <a:solidFill>
                  <a:srgbClr val="E7F5FF"/>
                </a:solidFill>
              </a:rPr>
              <a:t>Project overview Objectives </a:t>
            </a:r>
            <a:r>
              <a:rPr lang="de-DE" sz="2400" dirty="0">
                <a:solidFill>
                  <a:srgbClr val="0070C0"/>
                </a:solidFill>
              </a:rPr>
              <a:t>Company overview </a:t>
            </a:r>
            <a:r>
              <a:rPr lang="de-DE" sz="2400" dirty="0">
                <a:solidFill>
                  <a:srgbClr val="E7F5FF"/>
                </a:solidFill>
              </a:rPr>
              <a:t>General Analysis Concl.&amp; Recomm</a:t>
            </a:r>
            <a:endParaRPr lang="en-GB" sz="2400" dirty="0">
              <a:solidFill>
                <a:srgbClr val="E7F5FF"/>
              </a:solidFill>
            </a:endParaRPr>
          </a:p>
        </p:txBody>
      </p:sp>
      <p:sp>
        <p:nvSpPr>
          <p:cNvPr id="3" name="TextBox 2">
            <a:extLst>
              <a:ext uri="{FF2B5EF4-FFF2-40B4-BE49-F238E27FC236}">
                <a16:creationId xmlns:a16="http://schemas.microsoft.com/office/drawing/2014/main" id="{30CAAC8B-7C9D-6902-D735-06CA2BA8DB39}"/>
              </a:ext>
            </a:extLst>
          </p:cNvPr>
          <p:cNvSpPr txBox="1"/>
          <p:nvPr/>
        </p:nvSpPr>
        <p:spPr>
          <a:xfrm>
            <a:off x="715616" y="1736033"/>
            <a:ext cx="4069063" cy="2585323"/>
          </a:xfrm>
          <a:prstGeom prst="rect">
            <a:avLst/>
          </a:prstGeom>
          <a:noFill/>
        </p:spPr>
        <p:txBody>
          <a:bodyPr wrap="none" rtlCol="0">
            <a:spAutoFit/>
          </a:bodyPr>
          <a:lstStyle/>
          <a:p>
            <a:pPr marL="285750" indent="-285750">
              <a:buFont typeface="Wingdings" panose="05000000000000000000" pitchFamily="2" charset="2"/>
              <a:buChar char="Ø"/>
            </a:pPr>
            <a:r>
              <a:rPr lang="en-GB" dirty="0"/>
              <a:t>Total Customers: 599 </a:t>
            </a:r>
          </a:p>
          <a:p>
            <a:endParaRPr lang="en-GB" dirty="0"/>
          </a:p>
          <a:p>
            <a:pPr marL="285750" indent="-285750">
              <a:buFont typeface="Wingdings" panose="05000000000000000000" pitchFamily="2" charset="2"/>
              <a:buChar char="Ø"/>
            </a:pPr>
            <a:r>
              <a:rPr lang="en-GB" dirty="0"/>
              <a:t>Films for Rent: 1000 </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Average Rental Duration: 5 days</a:t>
            </a:r>
          </a:p>
          <a:p>
            <a:endParaRPr lang="en-GB" dirty="0"/>
          </a:p>
          <a:p>
            <a:pPr marL="285750" indent="-285750">
              <a:buFont typeface="Wingdings" panose="05000000000000000000" pitchFamily="2" charset="2"/>
              <a:buChar char="Ø"/>
            </a:pPr>
            <a:r>
              <a:rPr lang="en-GB" dirty="0"/>
              <a:t>Average Rental Cost: $2.98 </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Average Replacement Cost: $19.98</a:t>
            </a:r>
          </a:p>
        </p:txBody>
      </p:sp>
      <p:sp>
        <p:nvSpPr>
          <p:cNvPr id="4" name="TextBox 3">
            <a:extLst>
              <a:ext uri="{FF2B5EF4-FFF2-40B4-BE49-F238E27FC236}">
                <a16:creationId xmlns:a16="http://schemas.microsoft.com/office/drawing/2014/main" id="{E858B77C-BF91-591B-7612-6A27003594EB}"/>
              </a:ext>
            </a:extLst>
          </p:cNvPr>
          <p:cNvSpPr txBox="1"/>
          <p:nvPr/>
        </p:nvSpPr>
        <p:spPr>
          <a:xfrm>
            <a:off x="371356" y="815656"/>
            <a:ext cx="5724644" cy="369332"/>
          </a:xfrm>
          <a:prstGeom prst="rect">
            <a:avLst/>
          </a:prstGeom>
          <a:noFill/>
        </p:spPr>
        <p:txBody>
          <a:bodyPr wrap="none" rtlCol="0">
            <a:spAutoFit/>
          </a:bodyPr>
          <a:lstStyle/>
          <a:p>
            <a:r>
              <a:rPr lang="de-DE" dirty="0"/>
              <a:t>The following details are the company`s information </a:t>
            </a:r>
            <a:endParaRPr lang="en-GB" dirty="0"/>
          </a:p>
        </p:txBody>
      </p:sp>
    </p:spTree>
    <p:extLst>
      <p:ext uri="{BB962C8B-B14F-4D97-AF65-F5344CB8AC3E}">
        <p14:creationId xmlns:p14="http://schemas.microsoft.com/office/powerpoint/2010/main" val="132063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16000-CBF3-100F-8300-B8FD5C023BB2}"/>
              </a:ext>
            </a:extLst>
          </p:cNvPr>
          <p:cNvSpPr txBox="1"/>
          <p:nvPr/>
        </p:nvSpPr>
        <p:spPr>
          <a:xfrm>
            <a:off x="0" y="119269"/>
            <a:ext cx="11701601" cy="461665"/>
          </a:xfrm>
          <a:prstGeom prst="rect">
            <a:avLst/>
          </a:prstGeom>
          <a:noFill/>
        </p:spPr>
        <p:txBody>
          <a:bodyPr wrap="none" rtlCol="0">
            <a:spAutoFit/>
          </a:bodyPr>
          <a:lstStyle/>
          <a:p>
            <a:r>
              <a:rPr lang="de-DE" sz="2400" dirty="0">
                <a:solidFill>
                  <a:srgbClr val="E7F5FF"/>
                </a:solidFill>
              </a:rPr>
              <a:t>Project overview Objectives Company overview </a:t>
            </a:r>
            <a:r>
              <a:rPr lang="de-DE" sz="2400" dirty="0">
                <a:solidFill>
                  <a:srgbClr val="0070C0"/>
                </a:solidFill>
              </a:rPr>
              <a:t>General Analysis </a:t>
            </a:r>
            <a:r>
              <a:rPr lang="de-DE" sz="2400" dirty="0">
                <a:solidFill>
                  <a:srgbClr val="E7F5FF"/>
                </a:solidFill>
              </a:rPr>
              <a:t>Concl.&amp; Recomm</a:t>
            </a:r>
            <a:endParaRPr lang="en-GB" sz="2400" dirty="0">
              <a:solidFill>
                <a:srgbClr val="E7F5FF"/>
              </a:solidFill>
            </a:endParaRPr>
          </a:p>
        </p:txBody>
      </p:sp>
      <p:sp>
        <p:nvSpPr>
          <p:cNvPr id="3" name="TextBox 2">
            <a:extLst>
              <a:ext uri="{FF2B5EF4-FFF2-40B4-BE49-F238E27FC236}">
                <a16:creationId xmlns:a16="http://schemas.microsoft.com/office/drawing/2014/main" id="{903626DE-AD9B-C515-3D34-D53C33B91255}"/>
              </a:ext>
            </a:extLst>
          </p:cNvPr>
          <p:cNvSpPr txBox="1"/>
          <p:nvPr/>
        </p:nvSpPr>
        <p:spPr>
          <a:xfrm>
            <a:off x="344556" y="716433"/>
            <a:ext cx="2562946" cy="523220"/>
          </a:xfrm>
          <a:prstGeom prst="rect">
            <a:avLst/>
          </a:prstGeom>
          <a:noFill/>
        </p:spPr>
        <p:txBody>
          <a:bodyPr wrap="none" rtlCol="0">
            <a:spAutoFit/>
          </a:bodyPr>
          <a:lstStyle/>
          <a:p>
            <a:r>
              <a:rPr lang="de-DE" sz="2800" dirty="0"/>
              <a:t>Rating Analysis</a:t>
            </a:r>
            <a:endParaRPr lang="en-GB" sz="2800" dirty="0"/>
          </a:p>
        </p:txBody>
      </p:sp>
      <p:graphicFrame>
        <p:nvGraphicFramePr>
          <p:cNvPr id="4" name="Chart 3">
            <a:extLst>
              <a:ext uri="{FF2B5EF4-FFF2-40B4-BE49-F238E27FC236}">
                <a16:creationId xmlns:a16="http://schemas.microsoft.com/office/drawing/2014/main" id="{9181D61B-AC0D-3CE8-9145-44DDDB29CF4F}"/>
              </a:ext>
            </a:extLst>
          </p:cNvPr>
          <p:cNvGraphicFramePr>
            <a:graphicFrameLocks/>
          </p:cNvGraphicFramePr>
          <p:nvPr>
            <p:extLst>
              <p:ext uri="{D42A27DB-BD31-4B8C-83A1-F6EECF244321}">
                <p14:modId xmlns:p14="http://schemas.microsoft.com/office/powerpoint/2010/main" val="399620123"/>
              </p:ext>
            </p:extLst>
          </p:nvPr>
        </p:nvGraphicFramePr>
        <p:xfrm>
          <a:off x="455851" y="1673086"/>
          <a:ext cx="6037714" cy="37735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78483E6-2B60-430F-13F9-7A998A5964F1}"/>
              </a:ext>
            </a:extLst>
          </p:cNvPr>
          <p:cNvSpPr txBox="1"/>
          <p:nvPr/>
        </p:nvSpPr>
        <p:spPr>
          <a:xfrm>
            <a:off x="728871" y="5772235"/>
            <a:ext cx="6599582" cy="923330"/>
          </a:xfrm>
          <a:prstGeom prst="rect">
            <a:avLst/>
          </a:prstGeom>
          <a:noFill/>
        </p:spPr>
        <p:txBody>
          <a:bodyPr wrap="square" rtlCol="0">
            <a:spAutoFit/>
          </a:bodyPr>
          <a:lstStyle/>
          <a:p>
            <a:r>
              <a:rPr lang="de-DE" dirty="0"/>
              <a:t>The top rating of the film here is PG-13 with 223 count rating, meaning that PG/13, has been rated as the best in terms of quality, standard and performance.</a:t>
            </a:r>
            <a:endParaRPr lang="en-GB" dirty="0"/>
          </a:p>
        </p:txBody>
      </p:sp>
    </p:spTree>
    <p:extLst>
      <p:ext uri="{BB962C8B-B14F-4D97-AF65-F5344CB8AC3E}">
        <p14:creationId xmlns:p14="http://schemas.microsoft.com/office/powerpoint/2010/main" val="370743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A2CAB-73AB-39C3-9213-CBE61ED5F735}"/>
              </a:ext>
            </a:extLst>
          </p:cNvPr>
          <p:cNvSpPr txBox="1"/>
          <p:nvPr/>
        </p:nvSpPr>
        <p:spPr>
          <a:xfrm>
            <a:off x="0" y="0"/>
            <a:ext cx="11701601" cy="461665"/>
          </a:xfrm>
          <a:prstGeom prst="rect">
            <a:avLst/>
          </a:prstGeom>
          <a:noFill/>
        </p:spPr>
        <p:txBody>
          <a:bodyPr wrap="none" rtlCol="0">
            <a:spAutoFit/>
          </a:bodyPr>
          <a:lstStyle/>
          <a:p>
            <a:r>
              <a:rPr lang="de-DE" sz="2400" dirty="0">
                <a:solidFill>
                  <a:srgbClr val="E7F5FF"/>
                </a:solidFill>
              </a:rPr>
              <a:t>Project overview Objectives Company overview </a:t>
            </a:r>
            <a:r>
              <a:rPr lang="de-DE" sz="2400" dirty="0">
                <a:solidFill>
                  <a:srgbClr val="0070C0"/>
                </a:solidFill>
              </a:rPr>
              <a:t>General Analysis </a:t>
            </a:r>
            <a:r>
              <a:rPr lang="de-DE" sz="2400" dirty="0">
                <a:solidFill>
                  <a:srgbClr val="E7F5FF"/>
                </a:solidFill>
              </a:rPr>
              <a:t>Concl.&amp; Recomm</a:t>
            </a:r>
            <a:endParaRPr lang="en-GB" sz="2400" dirty="0">
              <a:solidFill>
                <a:srgbClr val="E7F5FF"/>
              </a:solidFill>
            </a:endParaRPr>
          </a:p>
        </p:txBody>
      </p:sp>
      <p:sp>
        <p:nvSpPr>
          <p:cNvPr id="4" name="TextBox 3">
            <a:extLst>
              <a:ext uri="{FF2B5EF4-FFF2-40B4-BE49-F238E27FC236}">
                <a16:creationId xmlns:a16="http://schemas.microsoft.com/office/drawing/2014/main" id="{2D05EE12-FF3B-32B9-B3F9-50F58B19D74A}"/>
              </a:ext>
            </a:extLst>
          </p:cNvPr>
          <p:cNvSpPr txBox="1"/>
          <p:nvPr/>
        </p:nvSpPr>
        <p:spPr>
          <a:xfrm>
            <a:off x="172278" y="583095"/>
            <a:ext cx="2513252" cy="523220"/>
          </a:xfrm>
          <a:prstGeom prst="rect">
            <a:avLst/>
          </a:prstGeom>
          <a:noFill/>
        </p:spPr>
        <p:txBody>
          <a:bodyPr wrap="none" rtlCol="0">
            <a:spAutoFit/>
          </a:bodyPr>
          <a:lstStyle/>
          <a:p>
            <a:r>
              <a:rPr lang="de-DE" sz="2800" dirty="0"/>
              <a:t>Genre Analysis</a:t>
            </a:r>
            <a:endParaRPr lang="en-GB" sz="2800" dirty="0"/>
          </a:p>
        </p:txBody>
      </p:sp>
      <p:graphicFrame>
        <p:nvGraphicFramePr>
          <p:cNvPr id="5" name="Chart 4">
            <a:extLst>
              <a:ext uri="{FF2B5EF4-FFF2-40B4-BE49-F238E27FC236}">
                <a16:creationId xmlns:a16="http://schemas.microsoft.com/office/drawing/2014/main" id="{AB5798A2-6335-6DE3-10B9-54DFAA529F47}"/>
              </a:ext>
            </a:extLst>
          </p:cNvPr>
          <p:cNvGraphicFramePr>
            <a:graphicFrameLocks/>
          </p:cNvGraphicFramePr>
          <p:nvPr>
            <p:extLst>
              <p:ext uri="{D42A27DB-BD31-4B8C-83A1-F6EECF244321}">
                <p14:modId xmlns:p14="http://schemas.microsoft.com/office/powerpoint/2010/main" val="447640593"/>
              </p:ext>
            </p:extLst>
          </p:nvPr>
        </p:nvGraphicFramePr>
        <p:xfrm>
          <a:off x="1" y="1760571"/>
          <a:ext cx="5804452" cy="372117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2D07764-F80E-51D2-6A94-23B854BC21A9}"/>
              </a:ext>
            </a:extLst>
          </p:cNvPr>
          <p:cNvSpPr txBox="1"/>
          <p:nvPr/>
        </p:nvSpPr>
        <p:spPr>
          <a:xfrm>
            <a:off x="450573" y="1248777"/>
            <a:ext cx="3815596" cy="369332"/>
          </a:xfrm>
          <a:prstGeom prst="rect">
            <a:avLst/>
          </a:prstGeom>
          <a:noFill/>
        </p:spPr>
        <p:txBody>
          <a:bodyPr wrap="none" rtlCol="0">
            <a:spAutoFit/>
          </a:bodyPr>
          <a:lstStyle/>
          <a:p>
            <a:r>
              <a:rPr lang="de-DE" dirty="0"/>
              <a:t>Total revenue generated by genres</a:t>
            </a:r>
            <a:endParaRPr lang="en-GB" dirty="0"/>
          </a:p>
        </p:txBody>
      </p:sp>
      <p:graphicFrame>
        <p:nvGraphicFramePr>
          <p:cNvPr id="7" name="Chart 6">
            <a:extLst>
              <a:ext uri="{FF2B5EF4-FFF2-40B4-BE49-F238E27FC236}">
                <a16:creationId xmlns:a16="http://schemas.microsoft.com/office/drawing/2014/main" id="{AB5798A2-6335-6DE3-10B9-54DFAA529F47}"/>
              </a:ext>
            </a:extLst>
          </p:cNvPr>
          <p:cNvGraphicFramePr>
            <a:graphicFrameLocks/>
          </p:cNvGraphicFramePr>
          <p:nvPr>
            <p:extLst>
              <p:ext uri="{D42A27DB-BD31-4B8C-83A1-F6EECF244321}">
                <p14:modId xmlns:p14="http://schemas.microsoft.com/office/powerpoint/2010/main" val="2813885755"/>
              </p:ext>
            </p:extLst>
          </p:nvPr>
        </p:nvGraphicFramePr>
        <p:xfrm>
          <a:off x="6096000" y="1618109"/>
          <a:ext cx="6096000" cy="386363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81B8F06-E712-3156-283A-93ED34E2D11F}"/>
              </a:ext>
            </a:extLst>
          </p:cNvPr>
          <p:cNvSpPr txBox="1"/>
          <p:nvPr/>
        </p:nvSpPr>
        <p:spPr>
          <a:xfrm>
            <a:off x="5989983" y="1178960"/>
            <a:ext cx="3392404" cy="369332"/>
          </a:xfrm>
          <a:prstGeom prst="rect">
            <a:avLst/>
          </a:prstGeom>
          <a:noFill/>
        </p:spPr>
        <p:txBody>
          <a:bodyPr wrap="none" rtlCol="0">
            <a:spAutoFit/>
          </a:bodyPr>
          <a:lstStyle/>
          <a:p>
            <a:r>
              <a:rPr lang="de-DE" dirty="0"/>
              <a:t>Total number of filmsby genres</a:t>
            </a:r>
            <a:endParaRPr lang="en-GB" dirty="0"/>
          </a:p>
        </p:txBody>
      </p:sp>
      <p:sp>
        <p:nvSpPr>
          <p:cNvPr id="9" name="TextBox 8">
            <a:extLst>
              <a:ext uri="{FF2B5EF4-FFF2-40B4-BE49-F238E27FC236}">
                <a16:creationId xmlns:a16="http://schemas.microsoft.com/office/drawing/2014/main" id="{075FA2B2-191C-7BCB-8A42-962D58BF7EED}"/>
              </a:ext>
            </a:extLst>
          </p:cNvPr>
          <p:cNvSpPr txBox="1"/>
          <p:nvPr/>
        </p:nvSpPr>
        <p:spPr>
          <a:xfrm>
            <a:off x="502896" y="5714857"/>
            <a:ext cx="7526545" cy="923330"/>
          </a:xfrm>
          <a:prstGeom prst="rect">
            <a:avLst/>
          </a:prstGeom>
          <a:noFill/>
        </p:spPr>
        <p:txBody>
          <a:bodyPr wrap="square" rtlCol="0">
            <a:spAutoFit/>
          </a:bodyPr>
          <a:lstStyle/>
          <a:p>
            <a:r>
              <a:rPr lang="de-DE" dirty="0"/>
              <a:t>From the visulization above, the top 3 grnres that generated the most reveneue and the most number of films are the sports, Sci-Fi and the Animation, as shown in the left figure. </a:t>
            </a:r>
            <a:endParaRPr lang="en-GB" dirty="0"/>
          </a:p>
        </p:txBody>
      </p:sp>
    </p:spTree>
    <p:extLst>
      <p:ext uri="{BB962C8B-B14F-4D97-AF65-F5344CB8AC3E}">
        <p14:creationId xmlns:p14="http://schemas.microsoft.com/office/powerpoint/2010/main" val="360260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1D61E-2AA6-0A13-2E4D-DDC6F22B9AD6}"/>
              </a:ext>
            </a:extLst>
          </p:cNvPr>
          <p:cNvSpPr txBox="1"/>
          <p:nvPr/>
        </p:nvSpPr>
        <p:spPr>
          <a:xfrm>
            <a:off x="0" y="0"/>
            <a:ext cx="11701601" cy="461665"/>
          </a:xfrm>
          <a:prstGeom prst="rect">
            <a:avLst/>
          </a:prstGeom>
          <a:noFill/>
        </p:spPr>
        <p:txBody>
          <a:bodyPr wrap="none" rtlCol="0">
            <a:spAutoFit/>
          </a:bodyPr>
          <a:lstStyle/>
          <a:p>
            <a:r>
              <a:rPr lang="de-DE" sz="2400" dirty="0">
                <a:solidFill>
                  <a:srgbClr val="E7F5FF"/>
                </a:solidFill>
              </a:rPr>
              <a:t>Project overview Objectives Company overview </a:t>
            </a:r>
            <a:r>
              <a:rPr lang="de-DE" sz="2400" dirty="0">
                <a:solidFill>
                  <a:srgbClr val="0070C0"/>
                </a:solidFill>
              </a:rPr>
              <a:t>General Analysis </a:t>
            </a:r>
            <a:r>
              <a:rPr lang="de-DE" sz="2400" dirty="0">
                <a:solidFill>
                  <a:srgbClr val="E7F5FF"/>
                </a:solidFill>
              </a:rPr>
              <a:t>Concl.&amp; Recomm</a:t>
            </a:r>
            <a:endParaRPr lang="en-GB" sz="2400" dirty="0">
              <a:solidFill>
                <a:srgbClr val="E7F5FF"/>
              </a:solidFill>
            </a:endParaRPr>
          </a:p>
        </p:txBody>
      </p:sp>
      <p:sp>
        <p:nvSpPr>
          <p:cNvPr id="3" name="TextBox 2">
            <a:extLst>
              <a:ext uri="{FF2B5EF4-FFF2-40B4-BE49-F238E27FC236}">
                <a16:creationId xmlns:a16="http://schemas.microsoft.com/office/drawing/2014/main" id="{F54B5975-E1B0-081F-694A-95820454C17D}"/>
              </a:ext>
            </a:extLst>
          </p:cNvPr>
          <p:cNvSpPr txBox="1"/>
          <p:nvPr/>
        </p:nvSpPr>
        <p:spPr>
          <a:xfrm>
            <a:off x="0" y="689113"/>
            <a:ext cx="3069495" cy="523220"/>
          </a:xfrm>
          <a:prstGeom prst="rect">
            <a:avLst/>
          </a:prstGeom>
          <a:noFill/>
        </p:spPr>
        <p:txBody>
          <a:bodyPr wrap="none" rtlCol="0">
            <a:spAutoFit/>
          </a:bodyPr>
          <a:lstStyle/>
          <a:p>
            <a:r>
              <a:rPr lang="de-DE" sz="2800" dirty="0"/>
              <a:t>Customer Analysis</a:t>
            </a:r>
            <a:endParaRPr lang="en-GB" sz="2800" dirty="0"/>
          </a:p>
        </p:txBody>
      </p:sp>
      <p:graphicFrame>
        <p:nvGraphicFramePr>
          <p:cNvPr id="13" name="Object 12">
            <a:extLst>
              <a:ext uri="{FF2B5EF4-FFF2-40B4-BE49-F238E27FC236}">
                <a16:creationId xmlns:a16="http://schemas.microsoft.com/office/drawing/2014/main" id="{32022A1A-2706-879C-EED3-F17991C511FE}"/>
              </a:ext>
            </a:extLst>
          </p:cNvPr>
          <p:cNvGraphicFramePr>
            <a:graphicFrameLocks noChangeAspect="1"/>
          </p:cNvGraphicFramePr>
          <p:nvPr>
            <p:extLst>
              <p:ext uri="{D42A27DB-BD31-4B8C-83A1-F6EECF244321}">
                <p14:modId xmlns:p14="http://schemas.microsoft.com/office/powerpoint/2010/main" val="4258414029"/>
              </p:ext>
            </p:extLst>
          </p:nvPr>
        </p:nvGraphicFramePr>
        <p:xfrm>
          <a:off x="238125" y="1439863"/>
          <a:ext cx="8559800" cy="3182937"/>
        </p:xfrm>
        <a:graphic>
          <a:graphicData uri="http://schemas.openxmlformats.org/presentationml/2006/ole">
            <mc:AlternateContent xmlns:mc="http://schemas.openxmlformats.org/markup-compatibility/2006">
              <mc:Choice xmlns:v="urn:schemas-microsoft-com:vml" Requires="v">
                <p:oleObj name="Worksheet" r:id="rId2" imgW="4772142" imgH="1342889" progId="Excel.Sheet.12">
                  <p:embed/>
                </p:oleObj>
              </mc:Choice>
              <mc:Fallback>
                <p:oleObj name="Worksheet" r:id="rId2" imgW="4772142" imgH="1342889" progId="Excel.Sheet.12">
                  <p:embed/>
                  <p:pic>
                    <p:nvPicPr>
                      <p:cNvPr id="0" name=""/>
                      <p:cNvPicPr/>
                      <p:nvPr/>
                    </p:nvPicPr>
                    <p:blipFill>
                      <a:blip r:embed="rId3"/>
                      <a:stretch>
                        <a:fillRect/>
                      </a:stretch>
                    </p:blipFill>
                    <p:spPr>
                      <a:xfrm>
                        <a:off x="238125" y="1439863"/>
                        <a:ext cx="8559800" cy="3182937"/>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F895C5A2-B77B-22B8-84DE-31FB19C0A81A}"/>
              </a:ext>
            </a:extLst>
          </p:cNvPr>
          <p:cNvSpPr txBox="1"/>
          <p:nvPr/>
        </p:nvSpPr>
        <p:spPr>
          <a:xfrm>
            <a:off x="424069" y="4850330"/>
            <a:ext cx="6785113" cy="1754326"/>
          </a:xfrm>
          <a:prstGeom prst="rect">
            <a:avLst/>
          </a:prstGeom>
          <a:noFill/>
        </p:spPr>
        <p:txBody>
          <a:bodyPr wrap="square" rtlCol="0">
            <a:spAutoFit/>
          </a:bodyPr>
          <a:lstStyle/>
          <a:p>
            <a:r>
              <a:rPr lang="de-DE" dirty="0"/>
              <a:t>The customer result, shows that the customer with highest revenue paid to the company is Eleanor Hunt from Renion, this might be quite unexpected as Runion is no way close to the top counties in the world. However, there is not much information to explain the reason behind her generating the highest revenue to the company.</a:t>
            </a:r>
            <a:endParaRPr lang="en-GB" dirty="0"/>
          </a:p>
        </p:txBody>
      </p:sp>
    </p:spTree>
    <p:extLst>
      <p:ext uri="{BB962C8B-B14F-4D97-AF65-F5344CB8AC3E}">
        <p14:creationId xmlns:p14="http://schemas.microsoft.com/office/powerpoint/2010/main" val="4472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FD478-0171-06AD-E936-4772D17D3E04}"/>
              </a:ext>
            </a:extLst>
          </p:cNvPr>
          <p:cNvPicPr>
            <a:picLocks noChangeAspect="1"/>
          </p:cNvPicPr>
          <p:nvPr/>
        </p:nvPicPr>
        <p:blipFill>
          <a:blip r:embed="rId2"/>
          <a:stretch>
            <a:fillRect/>
          </a:stretch>
        </p:blipFill>
        <p:spPr>
          <a:xfrm>
            <a:off x="3165231" y="967297"/>
            <a:ext cx="9026768" cy="5890702"/>
          </a:xfrm>
          <a:prstGeom prst="rect">
            <a:avLst/>
          </a:prstGeom>
        </p:spPr>
      </p:pic>
      <p:sp>
        <p:nvSpPr>
          <p:cNvPr id="4" name="TextBox 3">
            <a:extLst>
              <a:ext uri="{FF2B5EF4-FFF2-40B4-BE49-F238E27FC236}">
                <a16:creationId xmlns:a16="http://schemas.microsoft.com/office/drawing/2014/main" id="{0C7FB13B-549B-EEE6-832D-FBD4A4D7221D}"/>
              </a:ext>
            </a:extLst>
          </p:cNvPr>
          <p:cNvSpPr txBox="1"/>
          <p:nvPr/>
        </p:nvSpPr>
        <p:spPr>
          <a:xfrm>
            <a:off x="0" y="0"/>
            <a:ext cx="11701601" cy="461665"/>
          </a:xfrm>
          <a:prstGeom prst="rect">
            <a:avLst/>
          </a:prstGeom>
          <a:noFill/>
        </p:spPr>
        <p:txBody>
          <a:bodyPr wrap="none" rtlCol="0">
            <a:spAutoFit/>
          </a:bodyPr>
          <a:lstStyle/>
          <a:p>
            <a:r>
              <a:rPr lang="de-DE" sz="2400" dirty="0">
                <a:solidFill>
                  <a:srgbClr val="E7F5FF"/>
                </a:solidFill>
              </a:rPr>
              <a:t>Project overview Objectives Company overview </a:t>
            </a:r>
            <a:r>
              <a:rPr lang="de-DE" sz="2400" dirty="0">
                <a:solidFill>
                  <a:srgbClr val="0070C0"/>
                </a:solidFill>
              </a:rPr>
              <a:t>General Analysis </a:t>
            </a:r>
            <a:r>
              <a:rPr lang="de-DE" sz="2400" dirty="0">
                <a:solidFill>
                  <a:srgbClr val="E7F5FF"/>
                </a:solidFill>
              </a:rPr>
              <a:t>Concl.&amp; Recomm</a:t>
            </a:r>
            <a:endParaRPr lang="en-GB" sz="2400" dirty="0">
              <a:solidFill>
                <a:srgbClr val="E7F5FF"/>
              </a:solidFill>
            </a:endParaRPr>
          </a:p>
        </p:txBody>
      </p:sp>
      <p:sp>
        <p:nvSpPr>
          <p:cNvPr id="5" name="TextBox 4">
            <a:extLst>
              <a:ext uri="{FF2B5EF4-FFF2-40B4-BE49-F238E27FC236}">
                <a16:creationId xmlns:a16="http://schemas.microsoft.com/office/drawing/2014/main" id="{F6B1A78B-DB11-6F5A-F36C-E1B09F361514}"/>
              </a:ext>
            </a:extLst>
          </p:cNvPr>
          <p:cNvSpPr txBox="1"/>
          <p:nvPr/>
        </p:nvSpPr>
        <p:spPr>
          <a:xfrm>
            <a:off x="0" y="964728"/>
            <a:ext cx="2918812" cy="523220"/>
          </a:xfrm>
          <a:prstGeom prst="rect">
            <a:avLst/>
          </a:prstGeom>
          <a:noFill/>
        </p:spPr>
        <p:txBody>
          <a:bodyPr wrap="none" rtlCol="0">
            <a:spAutoFit/>
          </a:bodyPr>
          <a:lstStyle/>
          <a:p>
            <a:r>
              <a:rPr lang="de-DE" sz="2800" dirty="0"/>
              <a:t>Location Analysis</a:t>
            </a:r>
            <a:endParaRPr lang="en-GB" sz="2800" dirty="0"/>
          </a:p>
        </p:txBody>
      </p:sp>
      <p:sp>
        <p:nvSpPr>
          <p:cNvPr id="6" name="TextBox 5">
            <a:extLst>
              <a:ext uri="{FF2B5EF4-FFF2-40B4-BE49-F238E27FC236}">
                <a16:creationId xmlns:a16="http://schemas.microsoft.com/office/drawing/2014/main" id="{45938B6D-E0DA-7B95-97D9-99C9B8736C2A}"/>
              </a:ext>
            </a:extLst>
          </p:cNvPr>
          <p:cNvSpPr txBox="1"/>
          <p:nvPr/>
        </p:nvSpPr>
        <p:spPr>
          <a:xfrm>
            <a:off x="0" y="1765801"/>
            <a:ext cx="2918812" cy="2308324"/>
          </a:xfrm>
          <a:prstGeom prst="rect">
            <a:avLst/>
          </a:prstGeom>
          <a:noFill/>
        </p:spPr>
        <p:txBody>
          <a:bodyPr wrap="square" rtlCol="0">
            <a:spAutoFit/>
          </a:bodyPr>
          <a:lstStyle/>
          <a:p>
            <a:r>
              <a:rPr lang="de-DE" dirty="0"/>
              <a:t>From the Map, it is very clear that customers are distributed around the world, however, </a:t>
            </a:r>
            <a:r>
              <a:rPr lang="en-GB" dirty="0"/>
              <a:t>India has the most customers at 60, followed by China with 53 and the United States with 36</a:t>
            </a:r>
          </a:p>
        </p:txBody>
      </p:sp>
    </p:spTree>
    <p:extLst>
      <p:ext uri="{BB962C8B-B14F-4D97-AF65-F5344CB8AC3E}">
        <p14:creationId xmlns:p14="http://schemas.microsoft.com/office/powerpoint/2010/main" val="128397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D9F5D-EC5B-AAF5-C4AC-EF660F483724}"/>
              </a:ext>
            </a:extLst>
          </p:cNvPr>
          <p:cNvSpPr txBox="1"/>
          <p:nvPr/>
        </p:nvSpPr>
        <p:spPr>
          <a:xfrm>
            <a:off x="0" y="0"/>
            <a:ext cx="11701601" cy="461665"/>
          </a:xfrm>
          <a:prstGeom prst="rect">
            <a:avLst/>
          </a:prstGeom>
          <a:noFill/>
        </p:spPr>
        <p:txBody>
          <a:bodyPr wrap="none" rtlCol="0">
            <a:spAutoFit/>
          </a:bodyPr>
          <a:lstStyle/>
          <a:p>
            <a:r>
              <a:rPr lang="de-DE" sz="2400" dirty="0">
                <a:solidFill>
                  <a:srgbClr val="E7F5FF"/>
                </a:solidFill>
              </a:rPr>
              <a:t>Project overview Objectives Company overview </a:t>
            </a:r>
            <a:r>
              <a:rPr lang="de-DE" sz="2400" dirty="0">
                <a:solidFill>
                  <a:srgbClr val="0070C0"/>
                </a:solidFill>
              </a:rPr>
              <a:t>General Analysis </a:t>
            </a:r>
            <a:r>
              <a:rPr lang="de-DE" sz="2400" dirty="0">
                <a:solidFill>
                  <a:srgbClr val="E7F5FF"/>
                </a:solidFill>
              </a:rPr>
              <a:t>Concl.&amp; Recomm</a:t>
            </a:r>
            <a:endParaRPr lang="en-GB" sz="2400" dirty="0">
              <a:solidFill>
                <a:srgbClr val="E7F5FF"/>
              </a:solidFill>
            </a:endParaRPr>
          </a:p>
        </p:txBody>
      </p:sp>
      <p:pic>
        <p:nvPicPr>
          <p:cNvPr id="4" name="Picture 3">
            <a:extLst>
              <a:ext uri="{FF2B5EF4-FFF2-40B4-BE49-F238E27FC236}">
                <a16:creationId xmlns:a16="http://schemas.microsoft.com/office/drawing/2014/main" id="{9FA5D9C3-BB67-A823-1CE6-77D4EA6145CF}"/>
              </a:ext>
            </a:extLst>
          </p:cNvPr>
          <p:cNvPicPr>
            <a:picLocks noChangeAspect="1"/>
          </p:cNvPicPr>
          <p:nvPr/>
        </p:nvPicPr>
        <p:blipFill rotWithShape="1">
          <a:blip r:embed="rId2"/>
          <a:srcRect l="26538" t="25424" r="15308" b="12802"/>
          <a:stretch/>
        </p:blipFill>
        <p:spPr>
          <a:xfrm>
            <a:off x="4853352" y="1408961"/>
            <a:ext cx="7090117" cy="4234376"/>
          </a:xfrm>
          <a:prstGeom prst="rect">
            <a:avLst/>
          </a:prstGeom>
        </p:spPr>
      </p:pic>
      <p:graphicFrame>
        <p:nvGraphicFramePr>
          <p:cNvPr id="6" name="Object 5">
            <a:extLst>
              <a:ext uri="{FF2B5EF4-FFF2-40B4-BE49-F238E27FC236}">
                <a16:creationId xmlns:a16="http://schemas.microsoft.com/office/drawing/2014/main" id="{5A81C8A9-00A9-BCA6-B158-285E050827EC}"/>
              </a:ext>
            </a:extLst>
          </p:cNvPr>
          <p:cNvGraphicFramePr>
            <a:graphicFrameLocks noChangeAspect="1"/>
          </p:cNvGraphicFramePr>
          <p:nvPr>
            <p:extLst>
              <p:ext uri="{D42A27DB-BD31-4B8C-83A1-F6EECF244321}">
                <p14:modId xmlns:p14="http://schemas.microsoft.com/office/powerpoint/2010/main" val="3987823684"/>
              </p:ext>
            </p:extLst>
          </p:nvPr>
        </p:nvGraphicFramePr>
        <p:xfrm>
          <a:off x="248531" y="1408961"/>
          <a:ext cx="4094921" cy="4040078"/>
        </p:xfrm>
        <a:graphic>
          <a:graphicData uri="http://schemas.openxmlformats.org/presentationml/2006/ole">
            <mc:AlternateContent xmlns:mc="http://schemas.openxmlformats.org/markup-compatibility/2006">
              <mc:Choice xmlns:v="urn:schemas-microsoft-com:vml" Requires="v">
                <p:oleObj name="Worksheet" r:id="rId3" imgW="2133602" imgH="2105110" progId="Excel.Sheet.12">
                  <p:embed/>
                </p:oleObj>
              </mc:Choice>
              <mc:Fallback>
                <p:oleObj name="Worksheet" r:id="rId3" imgW="2133602" imgH="2105110" progId="Excel.Sheet.12">
                  <p:embed/>
                  <p:pic>
                    <p:nvPicPr>
                      <p:cNvPr id="0" name=""/>
                      <p:cNvPicPr/>
                      <p:nvPr/>
                    </p:nvPicPr>
                    <p:blipFill>
                      <a:blip r:embed="rId4"/>
                      <a:stretch>
                        <a:fillRect/>
                      </a:stretch>
                    </p:blipFill>
                    <p:spPr>
                      <a:xfrm>
                        <a:off x="248531" y="1408961"/>
                        <a:ext cx="4094921" cy="404007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9242B2A-B3C0-2A82-0542-3441B98EEEAA}"/>
              </a:ext>
            </a:extLst>
          </p:cNvPr>
          <p:cNvSpPr txBox="1"/>
          <p:nvPr/>
        </p:nvSpPr>
        <p:spPr>
          <a:xfrm>
            <a:off x="248531" y="673703"/>
            <a:ext cx="2647904" cy="523220"/>
          </a:xfrm>
          <a:prstGeom prst="rect">
            <a:avLst/>
          </a:prstGeom>
          <a:noFill/>
        </p:spPr>
        <p:txBody>
          <a:bodyPr wrap="none" rtlCol="0">
            <a:spAutoFit/>
          </a:bodyPr>
          <a:lstStyle/>
          <a:p>
            <a:r>
              <a:rPr lang="de-DE" sz="2800" dirty="0"/>
              <a:t>Spatial Analysis</a:t>
            </a:r>
            <a:endParaRPr lang="en-GB" sz="2800" dirty="0"/>
          </a:p>
        </p:txBody>
      </p:sp>
      <p:sp>
        <p:nvSpPr>
          <p:cNvPr id="8" name="TextBox 7">
            <a:extLst>
              <a:ext uri="{FF2B5EF4-FFF2-40B4-BE49-F238E27FC236}">
                <a16:creationId xmlns:a16="http://schemas.microsoft.com/office/drawing/2014/main" id="{97CA8D94-089A-E336-7D8E-EB497A133F76}"/>
              </a:ext>
            </a:extLst>
          </p:cNvPr>
          <p:cNvSpPr txBox="1"/>
          <p:nvPr/>
        </p:nvSpPr>
        <p:spPr>
          <a:xfrm>
            <a:off x="424069" y="5956274"/>
            <a:ext cx="5774338" cy="369332"/>
          </a:xfrm>
          <a:prstGeom prst="rect">
            <a:avLst/>
          </a:prstGeom>
          <a:noFill/>
        </p:spPr>
        <p:txBody>
          <a:bodyPr wrap="none" rtlCol="0">
            <a:spAutoFit/>
          </a:bodyPr>
          <a:lstStyle/>
          <a:p>
            <a:r>
              <a:rPr lang="de-DE" dirty="0"/>
              <a:t>The above map shows the top 10 countries in revenue</a:t>
            </a:r>
            <a:endParaRPr lang="en-GB" dirty="0"/>
          </a:p>
        </p:txBody>
      </p:sp>
    </p:spTree>
    <p:extLst>
      <p:ext uri="{BB962C8B-B14F-4D97-AF65-F5344CB8AC3E}">
        <p14:creationId xmlns:p14="http://schemas.microsoft.com/office/powerpoint/2010/main" val="3441738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TotalTime>
  <Words>634</Words>
  <Application>Microsoft Office PowerPoint</Application>
  <PresentationFormat>Widescreen</PresentationFormat>
  <Paragraphs>78</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Trebuchet MS</vt:lpstr>
      <vt:lpstr>Wingdings</vt:lpstr>
      <vt:lpstr>Wingdings 3</vt:lpstr>
      <vt:lpstr>Facet</vt:lpstr>
      <vt:lpstr>Worksheet</vt:lpstr>
      <vt:lpstr>Rockbuster Stealth Database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Database Analysis</dc:title>
  <dc:creator>2fa04cfb, 8bef08b7</dc:creator>
  <cp:lastModifiedBy>2fa04cfb, 8bef08b7</cp:lastModifiedBy>
  <cp:revision>9</cp:revision>
  <dcterms:created xsi:type="dcterms:W3CDTF">2022-09-27T12:21:47Z</dcterms:created>
  <dcterms:modified xsi:type="dcterms:W3CDTF">2022-11-18T09:46:05Z</dcterms:modified>
</cp:coreProperties>
</file>