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4" r:id="rId8"/>
    <p:sldId id="263" r:id="rId9"/>
    <p:sldId id="266" r:id="rId10"/>
    <p:sldId id="265"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02-Aug-23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02-Aug-23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02-Aug-23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02-Aug-23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02-Aug-23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02-Aug-23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02-Aug-23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02-Aug-23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02-Aug-23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02-Aug-23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02-Aug-23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02-Aug-23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02-Aug-23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02-Aug-23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02-Aug-23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02-Aug-23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02-Aug-23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02-Aug-23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ED00-BBCA-5D22-B9F1-9EA7006127A3}"/>
              </a:ext>
            </a:extLst>
          </p:cNvPr>
          <p:cNvSpPr>
            <a:spLocks noGrp="1"/>
          </p:cNvSpPr>
          <p:nvPr>
            <p:ph type="ctrTitle"/>
          </p:nvPr>
        </p:nvSpPr>
        <p:spPr/>
        <p:txBody>
          <a:bodyPr/>
          <a:lstStyle/>
          <a:p>
            <a:pPr algn="ctr"/>
            <a:r>
              <a:rPr lang="en-US" dirty="0"/>
              <a:t>UNICORN COMPANIES</a:t>
            </a:r>
          </a:p>
        </p:txBody>
      </p:sp>
      <p:sp>
        <p:nvSpPr>
          <p:cNvPr id="3" name="Subtitle 2">
            <a:extLst>
              <a:ext uri="{FF2B5EF4-FFF2-40B4-BE49-F238E27FC236}">
                <a16:creationId xmlns:a16="http://schemas.microsoft.com/office/drawing/2014/main" id="{D2030DB1-ABCA-34E6-7E37-98DDAA59210D}"/>
              </a:ext>
            </a:extLst>
          </p:cNvPr>
          <p:cNvSpPr>
            <a:spLocks noGrp="1"/>
          </p:cNvSpPr>
          <p:nvPr>
            <p:ph type="subTitle" idx="1"/>
          </p:nvPr>
        </p:nvSpPr>
        <p:spPr/>
        <p:txBody>
          <a:bodyPr/>
          <a:lstStyle/>
          <a:p>
            <a:r>
              <a:rPr lang="en-US" dirty="0"/>
              <a:t>AN EXPLORATORY DATA ANALYSIS</a:t>
            </a:r>
          </a:p>
        </p:txBody>
      </p:sp>
    </p:spTree>
    <p:extLst>
      <p:ext uri="{BB962C8B-B14F-4D97-AF65-F5344CB8AC3E}">
        <p14:creationId xmlns:p14="http://schemas.microsoft.com/office/powerpoint/2010/main" val="160559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0E1BE-0E23-F071-C6AC-BE5507A80467}"/>
              </a:ext>
            </a:extLst>
          </p:cNvPr>
          <p:cNvSpPr>
            <a:spLocks noGrp="1"/>
          </p:cNvSpPr>
          <p:nvPr>
            <p:ph type="title"/>
          </p:nvPr>
        </p:nvSpPr>
        <p:spPr/>
        <p:txBody>
          <a:bodyPr/>
          <a:lstStyle/>
          <a:p>
            <a:r>
              <a:rPr lang="en-US" dirty="0"/>
              <a:t>PROBLEM STATEMENT</a:t>
            </a:r>
          </a:p>
        </p:txBody>
      </p:sp>
      <p:sp>
        <p:nvSpPr>
          <p:cNvPr id="4" name="Text Placeholder 3">
            <a:extLst>
              <a:ext uri="{FF2B5EF4-FFF2-40B4-BE49-F238E27FC236}">
                <a16:creationId xmlns:a16="http://schemas.microsoft.com/office/drawing/2014/main" id="{82841618-B792-2F5F-4DC2-B03FCD1D88FE}"/>
              </a:ext>
            </a:extLst>
          </p:cNvPr>
          <p:cNvSpPr>
            <a:spLocks noGrp="1"/>
          </p:cNvSpPr>
          <p:nvPr>
            <p:ph type="body" sz="half" idx="2"/>
          </p:nvPr>
        </p:nvSpPr>
        <p:spPr>
          <a:xfrm>
            <a:off x="680322" y="2336872"/>
            <a:ext cx="10942718" cy="3972488"/>
          </a:xfrm>
        </p:spPr>
        <p:txBody>
          <a:bodyPr>
            <a:normAutofit fontScale="92500"/>
          </a:bodyPr>
          <a:lstStyle/>
          <a:p>
            <a:pPr algn="just"/>
            <a:r>
              <a:rPr lang="en-US" sz="3600" dirty="0">
                <a:latin typeface="-apple-system"/>
              </a:rPr>
              <a:t>With regards</a:t>
            </a:r>
            <a:r>
              <a:rPr lang="en-US" sz="3600" b="0" i="0" dirty="0">
                <a:effectLst/>
                <a:latin typeface="-apple-system"/>
              </a:rPr>
              <a:t> to the Unicorn Companies </a:t>
            </a:r>
            <a:r>
              <a:rPr lang="en-US" sz="3600" dirty="0">
                <a:latin typeface="-apple-system"/>
              </a:rPr>
              <a:t>who </a:t>
            </a:r>
            <a:r>
              <a:rPr lang="en-US" sz="3600" b="0" i="0" dirty="0">
                <a:effectLst/>
                <a:latin typeface="-apple-system"/>
              </a:rPr>
              <a:t>recorded their Return on Investment well below the 10.5% benchmark for a successful company; In the absence of data on detailed financial indicators like their expenses (cost of operation), liabilities, assets and income over time periods etc. My strongest direction to focus on what the problem is, will be their costs of operation/service rendering(which involves logistics and delivery) amongst others.</a:t>
            </a:r>
            <a:endParaRPr lang="en-US" sz="3600" dirty="0"/>
          </a:p>
        </p:txBody>
      </p:sp>
    </p:spTree>
    <p:extLst>
      <p:ext uri="{BB962C8B-B14F-4D97-AF65-F5344CB8AC3E}">
        <p14:creationId xmlns:p14="http://schemas.microsoft.com/office/powerpoint/2010/main" val="2226645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C966CC-C6A2-DBEF-5390-96ABF7E9FCEA}"/>
              </a:ext>
            </a:extLst>
          </p:cNvPr>
          <p:cNvSpPr txBox="1"/>
          <p:nvPr/>
        </p:nvSpPr>
        <p:spPr>
          <a:xfrm>
            <a:off x="629920" y="2196852"/>
            <a:ext cx="11125200" cy="4093428"/>
          </a:xfrm>
          <a:prstGeom prst="rect">
            <a:avLst/>
          </a:prstGeom>
          <a:noFill/>
        </p:spPr>
        <p:txBody>
          <a:bodyPr wrap="square" rtlCol="0">
            <a:spAutoFit/>
          </a:bodyPr>
          <a:lstStyle/>
          <a:p>
            <a:pPr algn="just"/>
            <a:r>
              <a:rPr lang="en-US" sz="2000" dirty="0"/>
              <a:t>- Augment operational efficiency: </a:t>
            </a:r>
            <a:r>
              <a:rPr lang="en-US" sz="2000" b="0" i="0" dirty="0">
                <a:effectLst/>
                <a:latin typeface="Helvetica Neue"/>
              </a:rPr>
              <a:t>This especially pertains to companies below the 10.5% benchmark for a successful company;</a:t>
            </a:r>
            <a:r>
              <a:rPr lang="en-US" sz="2000" b="0" i="0" dirty="0">
                <a:solidFill>
                  <a:srgbClr val="000000"/>
                </a:solidFill>
                <a:effectLst/>
                <a:latin typeface="Helvetica Neue"/>
              </a:rPr>
              <a:t> </a:t>
            </a:r>
            <a:r>
              <a:rPr lang="en-US" sz="2000" dirty="0"/>
              <a:t>They have to evaluate the company's operational processes and identify areas where efficiency can be improved upon. This can involve optimizing resource allocation and reducing unnecessary expenses. By improving the operational efficiency, the company can maximize the utilization of its resources and then potentially increase their profit.</a:t>
            </a:r>
          </a:p>
          <a:p>
            <a:pPr algn="just"/>
            <a:r>
              <a:rPr lang="en-US" sz="2000" dirty="0"/>
              <a:t>- Assess investments: Review the company's investment decisions and analyze the factors contributing to the lower ROI. Evaluate whether the investments were made in viable and strategic initiatives. If necessary, adjust the investment strategy to focus on areas that have the potential to deliver higher returns.</a:t>
            </a:r>
          </a:p>
          <a:p>
            <a:pPr algn="just"/>
            <a:r>
              <a:rPr lang="en-US" sz="2000" dirty="0"/>
              <a:t>- </a:t>
            </a:r>
            <a:r>
              <a:rPr lang="en-US" sz="2000" b="0" i="0" dirty="0">
                <a:effectLst/>
                <a:latin typeface="-apple-system"/>
              </a:rPr>
              <a:t>Improve Logistics and Service Delivery: In order to increase customer satisfaction, investments must be made to better company's service delivery. Investments in logistics as well to reduce the costs involved and make the system as seamless as possible.</a:t>
            </a:r>
            <a:endParaRPr lang="en-US" sz="2000" dirty="0"/>
          </a:p>
        </p:txBody>
      </p:sp>
      <p:sp>
        <p:nvSpPr>
          <p:cNvPr id="6" name="Title 5">
            <a:extLst>
              <a:ext uri="{FF2B5EF4-FFF2-40B4-BE49-F238E27FC236}">
                <a16:creationId xmlns:a16="http://schemas.microsoft.com/office/drawing/2014/main" id="{85B1143C-D5D9-B90F-83AE-68C2F7F86451}"/>
              </a:ext>
            </a:extLst>
          </p:cNvPr>
          <p:cNvSpPr>
            <a:spLocks noGrp="1"/>
          </p:cNvSpPr>
          <p:nvPr>
            <p:ph type="title"/>
          </p:nvPr>
        </p:nvSpPr>
        <p:spPr/>
        <p:txBody>
          <a:bodyPr/>
          <a:lstStyle/>
          <a:p>
            <a:r>
              <a:rPr lang="en-US" dirty="0"/>
              <a:t>RECOMMENDATIONS:</a:t>
            </a:r>
          </a:p>
        </p:txBody>
      </p:sp>
    </p:spTree>
    <p:extLst>
      <p:ext uri="{BB962C8B-B14F-4D97-AF65-F5344CB8AC3E}">
        <p14:creationId xmlns:p14="http://schemas.microsoft.com/office/powerpoint/2010/main" val="230143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6" name="Picture 15">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8" name="Picture 17">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0" name="Rectangle 19">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23">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8" name="Rectangle 27">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DA1078B-7207-97BE-9553-141308FB7189}"/>
              </a:ext>
            </a:extLst>
          </p:cNvPr>
          <p:cNvSpPr>
            <a:spLocks noGrp="1"/>
          </p:cNvSpPr>
          <p:nvPr>
            <p:ph type="title" idx="4294967295"/>
          </p:nvPr>
        </p:nvSpPr>
        <p:spPr>
          <a:xfrm>
            <a:off x="680321" y="753228"/>
            <a:ext cx="4136123" cy="1080938"/>
          </a:xfrm>
        </p:spPr>
        <p:txBody>
          <a:bodyPr vert="horz" lIns="91440" tIns="45720" rIns="91440" bIns="45720" rtlCol="0" anchor="ctr">
            <a:normAutofit/>
          </a:bodyPr>
          <a:lstStyle/>
          <a:p>
            <a:r>
              <a:rPr lang="en-US" sz="2400"/>
              <a:t>TOP 10 ROI OF UNICORN COMPANIES(%)</a:t>
            </a:r>
          </a:p>
        </p:txBody>
      </p:sp>
      <p:pic>
        <p:nvPicPr>
          <p:cNvPr id="32" name="Picture 31">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TextBox 8">
            <a:extLst>
              <a:ext uri="{FF2B5EF4-FFF2-40B4-BE49-F238E27FC236}">
                <a16:creationId xmlns:a16="http://schemas.microsoft.com/office/drawing/2014/main" id="{F93DBBCE-1FA1-5F17-5CA7-CB509D6F54B0}"/>
              </a:ext>
            </a:extLst>
          </p:cNvPr>
          <p:cNvSpPr txBox="1"/>
          <p:nvPr/>
        </p:nvSpPr>
        <p:spPr>
          <a:xfrm>
            <a:off x="680321" y="2336873"/>
            <a:ext cx="3656289" cy="3599316"/>
          </a:xfrm>
          <a:prstGeom prst="rect">
            <a:avLst/>
          </a:prstGeom>
        </p:spPr>
        <p:txBody>
          <a:bodyPr vert="horz" lIns="91440" tIns="45720" rIns="91440" bIns="45720" rtlCol="0">
            <a:normAutofit lnSpcReduction="10000"/>
          </a:bodyPr>
          <a:lstStyle/>
          <a:p>
            <a:pPr indent="-228600" algn="just" defTabSz="914400">
              <a:lnSpc>
                <a:spcPct val="90000"/>
              </a:lnSpc>
              <a:spcAft>
                <a:spcPts val="600"/>
              </a:spcAft>
              <a:buFont typeface="Arial" panose="020B0604020202020204" pitchFamily="34" charset="0"/>
              <a:buChar char="•"/>
            </a:pPr>
            <a:r>
              <a:rPr lang="en-US" dirty="0"/>
              <a:t>Observation:</a:t>
            </a:r>
          </a:p>
          <a:p>
            <a:pPr indent="-228600" algn="just" defTabSz="914400">
              <a:lnSpc>
                <a:spcPct val="90000"/>
              </a:lnSpc>
              <a:spcAft>
                <a:spcPts val="600"/>
              </a:spcAft>
              <a:buFont typeface="Arial" panose="020B0604020202020204" pitchFamily="34" charset="0"/>
              <a:buChar char="•"/>
            </a:pPr>
            <a:r>
              <a:rPr lang="en-US" dirty="0"/>
              <a:t>- Otto Bock Healthcare and SITECH DEV came out on top in terms of Return on Investment recorded (100% : at $0 funding). That being said, there are uncertainties around the latter as its funding was previously recorded as unknown. But with further research, it was speculated that it is yet to receive any funding till date (Ref: </a:t>
            </a:r>
            <a:r>
              <a:rPr lang="en-US" dirty="0" err="1"/>
              <a:t>Tracxn</a:t>
            </a:r>
            <a:r>
              <a:rPr lang="en-US" dirty="0"/>
              <a:t> Technologies Private Limited, May 31, 2021) </a:t>
            </a:r>
          </a:p>
        </p:txBody>
      </p:sp>
      <p:pic>
        <p:nvPicPr>
          <p:cNvPr id="5" name="Picture 4">
            <a:extLst>
              <a:ext uri="{FF2B5EF4-FFF2-40B4-BE49-F238E27FC236}">
                <a16:creationId xmlns:a16="http://schemas.microsoft.com/office/drawing/2014/main" id="{0ED94726-62E0-902B-3647-FD451100A044}"/>
              </a:ext>
            </a:extLst>
          </p:cNvPr>
          <p:cNvPicPr>
            <a:picLocks noChangeAspect="1"/>
          </p:cNvPicPr>
          <p:nvPr/>
        </p:nvPicPr>
        <p:blipFill>
          <a:blip r:embed="rId5"/>
          <a:stretch>
            <a:fillRect/>
          </a:stretch>
        </p:blipFill>
        <p:spPr>
          <a:xfrm>
            <a:off x="5154170" y="1361440"/>
            <a:ext cx="6722870" cy="4937759"/>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512839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 name="Picture 13">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8" name="Rectangle 17">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2" name="Rectangle 21">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6" name="Rectangle 25">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CF57F8D-2CB1-4F6E-EB94-54F462111A56}"/>
              </a:ext>
            </a:extLst>
          </p:cNvPr>
          <p:cNvSpPr>
            <a:spLocks noGrp="1"/>
          </p:cNvSpPr>
          <p:nvPr>
            <p:ph type="title" idx="4294967295"/>
          </p:nvPr>
        </p:nvSpPr>
        <p:spPr>
          <a:xfrm>
            <a:off x="680321" y="753228"/>
            <a:ext cx="4136123" cy="1080938"/>
          </a:xfrm>
        </p:spPr>
        <p:txBody>
          <a:bodyPr vert="horz" lIns="91440" tIns="45720" rIns="91440" bIns="45720" rtlCol="0" anchor="ctr">
            <a:normAutofit/>
          </a:bodyPr>
          <a:lstStyle/>
          <a:p>
            <a:r>
              <a:rPr lang="en-US" sz="2400"/>
              <a:t>TIME TAKEN TO ATTAIN UNICORN STATUS</a:t>
            </a:r>
          </a:p>
        </p:txBody>
      </p:sp>
      <p:pic>
        <p:nvPicPr>
          <p:cNvPr id="30" name="Picture 29">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7" name="TextBox 6">
            <a:extLst>
              <a:ext uri="{FF2B5EF4-FFF2-40B4-BE49-F238E27FC236}">
                <a16:creationId xmlns:a16="http://schemas.microsoft.com/office/drawing/2014/main" id="{C353AFA5-E27D-16D9-A372-A7FFB3FA7441}"/>
              </a:ext>
            </a:extLst>
          </p:cNvPr>
          <p:cNvSpPr txBox="1"/>
          <p:nvPr/>
        </p:nvSpPr>
        <p:spPr>
          <a:xfrm>
            <a:off x="314961" y="2115504"/>
            <a:ext cx="4021650" cy="4447856"/>
          </a:xfrm>
          <a:prstGeom prst="rect">
            <a:avLst/>
          </a:prstGeom>
        </p:spPr>
        <p:txBody>
          <a:bodyPr vert="horz" lIns="91440" tIns="45720" rIns="91440" bIns="45720" rtlCol="0">
            <a:normAutofit fontScale="92500" lnSpcReduction="20000"/>
          </a:bodyPr>
          <a:lstStyle/>
          <a:p>
            <a:pPr indent="-228600" algn="just" defTabSz="914400">
              <a:lnSpc>
                <a:spcPct val="90000"/>
              </a:lnSpc>
              <a:spcAft>
                <a:spcPts val="600"/>
              </a:spcAft>
              <a:buFont typeface="Arial" panose="020B0604020202020204" pitchFamily="34" charset="0"/>
              <a:buChar char="•"/>
            </a:pPr>
            <a:r>
              <a:rPr lang="en-US" sz="1600" dirty="0"/>
              <a:t>Observation:</a:t>
            </a:r>
          </a:p>
          <a:p>
            <a:pPr indent="-228600" algn="just" defTabSz="914400">
              <a:lnSpc>
                <a:spcPct val="90000"/>
              </a:lnSpc>
              <a:spcAft>
                <a:spcPts val="600"/>
              </a:spcAft>
              <a:buFont typeface="Arial" panose="020B0604020202020204" pitchFamily="34" charset="0"/>
              <a:buChar char="•"/>
            </a:pPr>
            <a:r>
              <a:rPr lang="en-US" sz="1600" dirty="0"/>
              <a:t>- Some companies took quite a long time to attain the level of a Unicorn Company (USD 1 billion valuation), for example; Otto Bock HealthCare took 98 years to achieve this feat but Avant didn't take up to a year. There are reasons for the timing in being </a:t>
            </a:r>
            <a:r>
              <a:rPr lang="en-US" sz="1600" dirty="0" err="1"/>
              <a:t>refered</a:t>
            </a:r>
            <a:r>
              <a:rPr lang="en-US" sz="1600" dirty="0"/>
              <a:t> to as a Unicorn Company:</a:t>
            </a:r>
          </a:p>
          <a:p>
            <a:pPr indent="-228600" algn="just" defTabSz="914400">
              <a:lnSpc>
                <a:spcPct val="90000"/>
              </a:lnSpc>
              <a:spcAft>
                <a:spcPts val="600"/>
              </a:spcAft>
              <a:buFont typeface="Arial" panose="020B0604020202020204" pitchFamily="34" charset="0"/>
              <a:buChar char="•"/>
            </a:pPr>
            <a:r>
              <a:rPr lang="en-US" sz="1600" dirty="0"/>
              <a:t>1. Tech is the fastest route to success and achieving the tag of a unicorn for most companies in this new age. Tech companies nowadays attain billion dollar valuation within a year after their inauguration - Avant for example.</a:t>
            </a:r>
          </a:p>
          <a:p>
            <a:pPr indent="-228600" algn="just" defTabSz="914400">
              <a:lnSpc>
                <a:spcPct val="90000"/>
              </a:lnSpc>
              <a:spcAft>
                <a:spcPts val="600"/>
              </a:spcAft>
              <a:buFont typeface="Arial" panose="020B0604020202020204" pitchFamily="34" charset="0"/>
              <a:buChar char="•"/>
            </a:pPr>
            <a:r>
              <a:rPr lang="en-US" sz="1600" dirty="0"/>
              <a:t>2. Pertaining to the term "Unicorn" literally; it was not used in referring to billion dollar companies, not until 2013, when it was first coined by a venture capitalist Aileen Lee. The first Billion dollar company was the United States Steel Corporation in 1901 at a valuation of USD 1.4 billion, but it wasn't referred as a Unicorn at that time.</a:t>
            </a:r>
          </a:p>
        </p:txBody>
      </p:sp>
      <p:pic>
        <p:nvPicPr>
          <p:cNvPr id="5" name="Content Placeholder 4">
            <a:extLst>
              <a:ext uri="{FF2B5EF4-FFF2-40B4-BE49-F238E27FC236}">
                <a16:creationId xmlns:a16="http://schemas.microsoft.com/office/drawing/2014/main" id="{81C9E965-9EBE-1E53-0FED-69A1B94AA0E4}"/>
              </a:ext>
            </a:extLst>
          </p:cNvPr>
          <p:cNvPicPr>
            <a:picLocks noGrp="1" noChangeAspect="1"/>
          </p:cNvPicPr>
          <p:nvPr>
            <p:ph idx="4294967295"/>
          </p:nvPr>
        </p:nvPicPr>
        <p:blipFill rotWithShape="1">
          <a:blip r:embed="rId5"/>
          <a:srcRect l="3329" r="3183"/>
          <a:stretch/>
        </p:blipFill>
        <p:spPr>
          <a:xfrm>
            <a:off x="5276090" y="972859"/>
            <a:ext cx="6269479" cy="491228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371895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7" name="Picture 36">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9" name="Picture 38">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1" name="Rectangle 40">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5" name="Picture 44">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47" name="Picture 46">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9" name="Rectangle 48">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557DD54D-578A-367E-FB10-9A5524CE2EA5}"/>
              </a:ext>
            </a:extLst>
          </p:cNvPr>
          <p:cNvSpPr>
            <a:spLocks noGrp="1"/>
          </p:cNvSpPr>
          <p:nvPr>
            <p:ph type="title" idx="4294967295"/>
          </p:nvPr>
        </p:nvSpPr>
        <p:spPr>
          <a:xfrm>
            <a:off x="680321" y="753228"/>
            <a:ext cx="5584677" cy="1080938"/>
          </a:xfrm>
        </p:spPr>
        <p:txBody>
          <a:bodyPr vert="horz" lIns="91440" tIns="45720" rIns="91440" bIns="45720" rtlCol="0" anchor="ctr">
            <a:normAutofit/>
          </a:bodyPr>
          <a:lstStyle/>
          <a:p>
            <a:r>
              <a:rPr lang="en-US" b="1">
                <a:solidFill>
                  <a:srgbClr val="FFFFFF"/>
                </a:solidFill>
              </a:rPr>
              <a:t>Top 5 Tech Hub Cities</a:t>
            </a:r>
          </a:p>
        </p:txBody>
      </p:sp>
      <p:pic>
        <p:nvPicPr>
          <p:cNvPr id="53" name="Picture 52">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2" name="TextBox 1">
            <a:extLst>
              <a:ext uri="{FF2B5EF4-FFF2-40B4-BE49-F238E27FC236}">
                <a16:creationId xmlns:a16="http://schemas.microsoft.com/office/drawing/2014/main" id="{D432EFFB-B8A3-7154-069A-9BB31F7E47E4}"/>
              </a:ext>
            </a:extLst>
          </p:cNvPr>
          <p:cNvSpPr txBox="1"/>
          <p:nvPr/>
        </p:nvSpPr>
        <p:spPr>
          <a:xfrm>
            <a:off x="680321" y="2336873"/>
            <a:ext cx="5104843" cy="3599316"/>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dirty="0">
                <a:solidFill>
                  <a:srgbClr val="FFFFFF"/>
                </a:solidFill>
              </a:rPr>
              <a:t>Observation:</a:t>
            </a:r>
          </a:p>
          <a:p>
            <a:pPr indent="-228600" defTabSz="914400">
              <a:lnSpc>
                <a:spcPct val="90000"/>
              </a:lnSpc>
              <a:spcAft>
                <a:spcPts val="600"/>
              </a:spcAft>
              <a:buFont typeface="Arial" panose="020B0604020202020204" pitchFamily="34" charset="0"/>
              <a:buChar char="•"/>
            </a:pPr>
            <a:r>
              <a:rPr lang="en-US" sz="2000" dirty="0">
                <a:solidFill>
                  <a:srgbClr val="FFFFFF"/>
                </a:solidFill>
              </a:rPr>
              <a:t>- San Francisco and New York, United States of America are the top 2 biggest Tech spaces in the world - Having 152 and 103 number of Tech companies respectively. Tech Companies in both cities combined(255) is more than the rest of the top 5 cumulatively.</a:t>
            </a:r>
          </a:p>
        </p:txBody>
      </p:sp>
      <p:sp useBgFill="1">
        <p:nvSpPr>
          <p:cNvPr id="55" name="Rectangle 54">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2333A78-57F1-5C00-5383-0DD40E1D86DE}"/>
              </a:ext>
            </a:extLst>
          </p:cNvPr>
          <p:cNvPicPr>
            <a:picLocks noChangeAspect="1"/>
          </p:cNvPicPr>
          <p:nvPr/>
        </p:nvPicPr>
        <p:blipFill rotWithShape="1">
          <a:blip r:embed="rId5"/>
          <a:srcRect r="34829" b="23527"/>
          <a:stretch/>
        </p:blipFill>
        <p:spPr>
          <a:xfrm>
            <a:off x="6729987" y="1503680"/>
            <a:ext cx="4812406" cy="3637280"/>
          </a:xfrm>
          <a:prstGeom prst="rect">
            <a:avLst/>
          </a:prstGeom>
          <a:ln>
            <a:noFill/>
          </a:ln>
          <a:effectLst/>
        </p:spPr>
      </p:pic>
    </p:spTree>
    <p:extLst>
      <p:ext uri="{BB962C8B-B14F-4D97-AF65-F5344CB8AC3E}">
        <p14:creationId xmlns:p14="http://schemas.microsoft.com/office/powerpoint/2010/main" val="2884030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 name="Picture 13">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8" name="Rectangle 17">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2" name="Rectangle 21">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6" name="Rectangle 25">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55BDAF-122C-2393-FF36-C6E1B0A0309B}"/>
              </a:ext>
            </a:extLst>
          </p:cNvPr>
          <p:cNvSpPr>
            <a:spLocks noGrp="1"/>
          </p:cNvSpPr>
          <p:nvPr>
            <p:ph type="title" idx="4294967295"/>
          </p:nvPr>
        </p:nvSpPr>
        <p:spPr>
          <a:xfrm>
            <a:off x="680321" y="753228"/>
            <a:ext cx="4136123" cy="1080938"/>
          </a:xfrm>
        </p:spPr>
        <p:txBody>
          <a:bodyPr vert="horz" lIns="91440" tIns="45720" rIns="91440" bIns="45720" rtlCol="0" anchor="ctr">
            <a:normAutofit/>
          </a:bodyPr>
          <a:lstStyle/>
          <a:p>
            <a:r>
              <a:rPr lang="en-US" sz="2400"/>
              <a:t>INVESTORS WHO INVESTED THE MOST</a:t>
            </a:r>
          </a:p>
        </p:txBody>
      </p:sp>
      <p:pic>
        <p:nvPicPr>
          <p:cNvPr id="30" name="Picture 29">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7" name="TextBox 6">
            <a:extLst>
              <a:ext uri="{FF2B5EF4-FFF2-40B4-BE49-F238E27FC236}">
                <a16:creationId xmlns:a16="http://schemas.microsoft.com/office/drawing/2014/main" id="{C30D1E9A-D16E-A2B1-4A5B-C9670DAA1566}"/>
              </a:ext>
            </a:extLst>
          </p:cNvPr>
          <p:cNvSpPr txBox="1"/>
          <p:nvPr/>
        </p:nvSpPr>
        <p:spPr>
          <a:xfrm>
            <a:off x="680321" y="2336873"/>
            <a:ext cx="3656289" cy="3599316"/>
          </a:xfrm>
          <a:prstGeom prst="rect">
            <a:avLst/>
          </a:prstGeom>
        </p:spPr>
        <p:txBody>
          <a:bodyPr vert="horz" lIns="91440" tIns="45720" rIns="91440" bIns="45720" rtlCol="0">
            <a:normAutofit/>
          </a:bodyPr>
          <a:lstStyle/>
          <a:p>
            <a:pPr indent="-228600" algn="just" defTabSz="914400">
              <a:lnSpc>
                <a:spcPct val="90000"/>
              </a:lnSpc>
              <a:spcAft>
                <a:spcPts val="600"/>
              </a:spcAft>
              <a:buFont typeface="Arial" panose="020B0604020202020204" pitchFamily="34" charset="0"/>
              <a:buChar char="•"/>
            </a:pPr>
            <a:r>
              <a:rPr lang="en-US" sz="2000" b="1" dirty="0"/>
              <a:t>Observation:</a:t>
            </a:r>
          </a:p>
          <a:p>
            <a:pPr indent="-228600" algn="just" defTabSz="914400">
              <a:lnSpc>
                <a:spcPct val="90000"/>
              </a:lnSpc>
              <a:spcAft>
                <a:spcPts val="600"/>
              </a:spcAft>
              <a:buFont typeface="Arial" panose="020B0604020202020204" pitchFamily="34" charset="0"/>
              <a:buChar char="•"/>
            </a:pPr>
            <a:r>
              <a:rPr lang="en-US" sz="2000" dirty="0"/>
              <a:t>- Tiger Global Management are the Top Spenders in the list of investments to the Unicorn Companies, at a staggering sum of USD14 Billion. They are just directly atop the most frequent investors in the list; Sequoia Capital China. </a:t>
            </a:r>
          </a:p>
        </p:txBody>
      </p:sp>
      <p:pic>
        <p:nvPicPr>
          <p:cNvPr id="5" name="Picture 4">
            <a:extLst>
              <a:ext uri="{FF2B5EF4-FFF2-40B4-BE49-F238E27FC236}">
                <a16:creationId xmlns:a16="http://schemas.microsoft.com/office/drawing/2014/main" id="{7BAECBA7-BBAD-AAC9-ABA0-6BDE17A8934D}"/>
              </a:ext>
            </a:extLst>
          </p:cNvPr>
          <p:cNvPicPr>
            <a:picLocks noChangeAspect="1"/>
          </p:cNvPicPr>
          <p:nvPr/>
        </p:nvPicPr>
        <p:blipFill>
          <a:blip r:embed="rId5"/>
          <a:stretch>
            <a:fillRect/>
          </a:stretch>
        </p:blipFill>
        <p:spPr>
          <a:xfrm>
            <a:off x="4718748" y="579120"/>
            <a:ext cx="7393560" cy="577088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922756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5" name="Picture 14">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7" name="Picture 16">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9" name="Rectangle 18">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3" name="Rectangle 22">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7" name="Rectangle 26">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B074626-92D5-EC6A-DDFB-766861C51412}"/>
              </a:ext>
            </a:extLst>
          </p:cNvPr>
          <p:cNvSpPr>
            <a:spLocks noGrp="1"/>
          </p:cNvSpPr>
          <p:nvPr>
            <p:ph type="title" idx="4294967295"/>
          </p:nvPr>
        </p:nvSpPr>
        <p:spPr>
          <a:xfrm>
            <a:off x="680321" y="753228"/>
            <a:ext cx="4136123" cy="1080938"/>
          </a:xfrm>
        </p:spPr>
        <p:txBody>
          <a:bodyPr vert="horz" lIns="91440" tIns="45720" rIns="91440" bIns="45720" rtlCol="0" anchor="ctr">
            <a:normAutofit/>
          </a:bodyPr>
          <a:lstStyle/>
          <a:p>
            <a:r>
              <a:rPr lang="en-US" sz="2400"/>
              <a:t>COMPANIES THAT RECEIVED THE MOST FUNDING AND THEIR R.O.I</a:t>
            </a:r>
          </a:p>
        </p:txBody>
      </p:sp>
      <p:pic>
        <p:nvPicPr>
          <p:cNvPr id="31" name="Picture 30">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TextBox 7">
            <a:extLst>
              <a:ext uri="{FF2B5EF4-FFF2-40B4-BE49-F238E27FC236}">
                <a16:creationId xmlns:a16="http://schemas.microsoft.com/office/drawing/2014/main" id="{A191D7DC-4ED3-C2A3-C9CE-192C2244854F}"/>
              </a:ext>
            </a:extLst>
          </p:cNvPr>
          <p:cNvSpPr txBox="1"/>
          <p:nvPr/>
        </p:nvSpPr>
        <p:spPr>
          <a:xfrm>
            <a:off x="680321" y="2336873"/>
            <a:ext cx="3656289" cy="3599316"/>
          </a:xfrm>
          <a:prstGeom prst="rect">
            <a:avLst/>
          </a:prstGeom>
        </p:spPr>
        <p:txBody>
          <a:bodyPr vert="horz" lIns="91440" tIns="45720" rIns="91440" bIns="45720" rtlCol="0">
            <a:normAutofit fontScale="92500" lnSpcReduction="20000"/>
          </a:bodyPr>
          <a:lstStyle/>
          <a:p>
            <a:pPr indent="-228600" algn="just" defTabSz="914400">
              <a:lnSpc>
                <a:spcPct val="90000"/>
              </a:lnSpc>
              <a:spcAft>
                <a:spcPts val="600"/>
              </a:spcAft>
              <a:buFont typeface="Arial" panose="020B0604020202020204" pitchFamily="34" charset="0"/>
              <a:buChar char="•"/>
            </a:pPr>
            <a:r>
              <a:rPr lang="en-US" sz="2000" b="1" dirty="0"/>
              <a:t>Observation:</a:t>
            </a:r>
          </a:p>
          <a:p>
            <a:pPr indent="-228600" algn="just" defTabSz="914400">
              <a:lnSpc>
                <a:spcPct val="90000"/>
              </a:lnSpc>
              <a:spcAft>
                <a:spcPts val="600"/>
              </a:spcAft>
              <a:buFont typeface="Arial" panose="020B0604020202020204" pitchFamily="34" charset="0"/>
              <a:buChar char="•"/>
            </a:pPr>
            <a:r>
              <a:rPr lang="en-US" sz="2000" dirty="0"/>
              <a:t>- JUUL Labs had the most funding at USD14 Billion, but only pulled off a 64% return on investment.</a:t>
            </a:r>
          </a:p>
          <a:p>
            <a:pPr indent="-228600" algn="just" defTabSz="914400">
              <a:lnSpc>
                <a:spcPct val="90000"/>
              </a:lnSpc>
              <a:spcAft>
                <a:spcPts val="600"/>
              </a:spcAft>
              <a:buFont typeface="Arial" panose="020B0604020202020204" pitchFamily="34" charset="0"/>
              <a:buChar char="•"/>
            </a:pPr>
            <a:r>
              <a:rPr lang="en-US" sz="2000" dirty="0"/>
              <a:t>- </a:t>
            </a:r>
            <a:r>
              <a:rPr lang="en-US" sz="2000" dirty="0" err="1"/>
              <a:t>Bytedance</a:t>
            </a:r>
            <a:r>
              <a:rPr lang="en-US" sz="2000" dirty="0"/>
              <a:t> - makers of the popular Social Media Platform; 'Tik Tok' - on the other hand had about USD 8 Billion in funding and managed to produce a whooping 95% return on investment. Making it the Company with the highest ROI on this list of most funded Companies.</a:t>
            </a:r>
          </a:p>
        </p:txBody>
      </p:sp>
      <p:pic>
        <p:nvPicPr>
          <p:cNvPr id="7" name="Picture 6">
            <a:extLst>
              <a:ext uri="{FF2B5EF4-FFF2-40B4-BE49-F238E27FC236}">
                <a16:creationId xmlns:a16="http://schemas.microsoft.com/office/drawing/2014/main" id="{6114D6D7-0116-BB77-E9B0-5D4CD9521EC8}"/>
              </a:ext>
            </a:extLst>
          </p:cNvPr>
          <p:cNvPicPr>
            <a:picLocks noChangeAspect="1"/>
          </p:cNvPicPr>
          <p:nvPr/>
        </p:nvPicPr>
        <p:blipFill>
          <a:blip r:embed="rId5"/>
          <a:stretch>
            <a:fillRect/>
          </a:stretch>
        </p:blipFill>
        <p:spPr>
          <a:xfrm>
            <a:off x="5016931" y="965200"/>
            <a:ext cx="6921069" cy="3944964"/>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87405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4" name="Picture 33">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6" name="Picture 35">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8" name="Rectangle 37">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2" name="Picture 41">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44" name="Picture 43">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6" name="Rectangle 45">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3BB13ED7-0CBE-7C20-8E01-72EDC6A9A544}"/>
              </a:ext>
            </a:extLst>
          </p:cNvPr>
          <p:cNvSpPr>
            <a:spLocks noGrp="1"/>
          </p:cNvSpPr>
          <p:nvPr>
            <p:ph type="title" idx="4294967295"/>
          </p:nvPr>
        </p:nvSpPr>
        <p:spPr>
          <a:xfrm>
            <a:off x="680321" y="753228"/>
            <a:ext cx="5584677" cy="1080938"/>
          </a:xfrm>
        </p:spPr>
        <p:txBody>
          <a:bodyPr vert="horz" lIns="91440" tIns="45720" rIns="91440" bIns="45720" rtlCol="0" anchor="ctr">
            <a:normAutofit/>
          </a:bodyPr>
          <a:lstStyle/>
          <a:p>
            <a:r>
              <a:rPr lang="en-US">
                <a:solidFill>
                  <a:srgbClr val="FFFFFF"/>
                </a:solidFill>
              </a:rPr>
              <a:t>FASTEST COMPANIES TO ATTAIN UNICORN STATUS</a:t>
            </a:r>
          </a:p>
        </p:txBody>
      </p:sp>
      <p:pic>
        <p:nvPicPr>
          <p:cNvPr id="50" name="Picture 49">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2" name="TextBox 1">
            <a:extLst>
              <a:ext uri="{FF2B5EF4-FFF2-40B4-BE49-F238E27FC236}">
                <a16:creationId xmlns:a16="http://schemas.microsoft.com/office/drawing/2014/main" id="{F4605C8A-103C-CF77-6AF6-29F439202339}"/>
              </a:ext>
            </a:extLst>
          </p:cNvPr>
          <p:cNvSpPr txBox="1"/>
          <p:nvPr/>
        </p:nvSpPr>
        <p:spPr>
          <a:xfrm>
            <a:off x="646431" y="2336872"/>
            <a:ext cx="5138733" cy="3911527"/>
          </a:xfrm>
          <a:prstGeom prst="rect">
            <a:avLst/>
          </a:prstGeom>
        </p:spPr>
        <p:txBody>
          <a:bodyPr vert="horz" lIns="91440" tIns="45720" rIns="91440" bIns="45720" rtlCol="0">
            <a:normAutofit/>
          </a:bodyPr>
          <a:lstStyle/>
          <a:p>
            <a:pPr indent="-228600" algn="just" defTabSz="914400">
              <a:lnSpc>
                <a:spcPct val="90000"/>
              </a:lnSpc>
              <a:spcAft>
                <a:spcPts val="600"/>
              </a:spcAft>
              <a:buFont typeface="Arial" panose="020B0604020202020204" pitchFamily="34" charset="0"/>
              <a:buChar char="•"/>
            </a:pPr>
            <a:r>
              <a:rPr lang="en-US" dirty="0">
                <a:solidFill>
                  <a:srgbClr val="FFFFFF"/>
                </a:solidFill>
              </a:rPr>
              <a:t>Observation:</a:t>
            </a:r>
          </a:p>
          <a:p>
            <a:pPr indent="-228600" algn="just" defTabSz="914400">
              <a:lnSpc>
                <a:spcPct val="90000"/>
              </a:lnSpc>
              <a:spcAft>
                <a:spcPts val="600"/>
              </a:spcAft>
              <a:buFont typeface="Arial" panose="020B0604020202020204" pitchFamily="34" charset="0"/>
              <a:buChar char="•"/>
            </a:pPr>
            <a:r>
              <a:rPr lang="en-US" dirty="0">
                <a:solidFill>
                  <a:srgbClr val="FFFFFF"/>
                </a:solidFill>
              </a:rPr>
              <a:t>- It took </a:t>
            </a:r>
            <a:r>
              <a:rPr lang="en-US" dirty="0" err="1">
                <a:solidFill>
                  <a:srgbClr val="FFFFFF"/>
                </a:solidFill>
              </a:rPr>
              <a:t>Jokr</a:t>
            </a:r>
            <a:r>
              <a:rPr lang="en-US" dirty="0">
                <a:solidFill>
                  <a:srgbClr val="FFFFFF"/>
                </a:solidFill>
              </a:rPr>
              <a:t> and eight(8) other companies less than a year to achieve the Unicorn milestone, making them the fastest companies to achieve this feat in this list.</a:t>
            </a:r>
          </a:p>
          <a:p>
            <a:pPr indent="-228600" algn="just" defTabSz="914400">
              <a:lnSpc>
                <a:spcPct val="90000"/>
              </a:lnSpc>
              <a:spcAft>
                <a:spcPts val="600"/>
              </a:spcAft>
              <a:buFont typeface="Arial" panose="020B0604020202020204" pitchFamily="34" charset="0"/>
              <a:buChar char="•"/>
            </a:pPr>
            <a:r>
              <a:rPr lang="en-US" dirty="0">
                <a:solidFill>
                  <a:srgbClr val="FFFFFF"/>
                </a:solidFill>
              </a:rPr>
              <a:t>- Avant for example is an </a:t>
            </a:r>
            <a:r>
              <a:rPr lang="en-US" dirty="0" err="1">
                <a:solidFill>
                  <a:srgbClr val="FFFFFF"/>
                </a:solidFill>
              </a:rPr>
              <a:t>Artifical</a:t>
            </a:r>
            <a:r>
              <a:rPr lang="en-US" dirty="0">
                <a:solidFill>
                  <a:srgbClr val="FFFFFF"/>
                </a:solidFill>
              </a:rPr>
              <a:t> Intelligence company that was launched in November 2022, that then became a Unicorn before December that year. </a:t>
            </a:r>
          </a:p>
          <a:p>
            <a:pPr indent="-228600" algn="just" defTabSz="914400">
              <a:lnSpc>
                <a:spcPct val="90000"/>
              </a:lnSpc>
              <a:spcAft>
                <a:spcPts val="600"/>
              </a:spcAft>
              <a:buFont typeface="Arial" panose="020B0604020202020204" pitchFamily="34" charset="0"/>
              <a:buChar char="•"/>
            </a:pPr>
            <a:r>
              <a:rPr lang="en-US" dirty="0">
                <a:solidFill>
                  <a:srgbClr val="FFFFFF"/>
                </a:solidFill>
              </a:rPr>
              <a:t>- All of these companies have achieved the feat of a Unicorn as a result of being a Tech company or heavily incorporated Technology in their services. </a:t>
            </a:r>
          </a:p>
        </p:txBody>
      </p:sp>
      <p:sp useBgFill="1">
        <p:nvSpPr>
          <p:cNvPr id="52" name="Rectangle 51">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458B9F1A-851B-9EF3-CCC8-26422C3E287E}"/>
              </a:ext>
            </a:extLst>
          </p:cNvPr>
          <p:cNvPicPr>
            <a:picLocks noChangeAspect="1"/>
          </p:cNvPicPr>
          <p:nvPr/>
        </p:nvPicPr>
        <p:blipFill rotWithShape="1">
          <a:blip r:embed="rId5"/>
          <a:srcRect r="67558" b="34765"/>
          <a:stretch/>
        </p:blipFill>
        <p:spPr>
          <a:xfrm>
            <a:off x="7043933" y="1493132"/>
            <a:ext cx="4178419" cy="3864942"/>
          </a:xfrm>
          <a:prstGeom prst="rect">
            <a:avLst/>
          </a:prstGeom>
          <a:ln>
            <a:noFill/>
          </a:ln>
          <a:effectLst/>
        </p:spPr>
      </p:pic>
    </p:spTree>
    <p:extLst>
      <p:ext uri="{BB962C8B-B14F-4D97-AF65-F5344CB8AC3E}">
        <p14:creationId xmlns:p14="http://schemas.microsoft.com/office/powerpoint/2010/main" val="76654580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5" name="Picture 34">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7" name="Picture 36">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9" name="Rectangle 38">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3" name="Picture 42">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45" name="Picture 44">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7" name="Rectangle 46">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96EDEE9-2628-0067-AFF9-6E28E2686A80}"/>
              </a:ext>
            </a:extLst>
          </p:cNvPr>
          <p:cNvSpPr>
            <a:spLocks noGrp="1"/>
          </p:cNvSpPr>
          <p:nvPr>
            <p:ph type="title" idx="4294967295"/>
          </p:nvPr>
        </p:nvSpPr>
        <p:spPr>
          <a:xfrm>
            <a:off x="680321" y="753228"/>
            <a:ext cx="5584677" cy="1080938"/>
          </a:xfrm>
        </p:spPr>
        <p:txBody>
          <a:bodyPr vert="horz" lIns="91440" tIns="45720" rIns="91440" bIns="45720" rtlCol="0" anchor="ctr">
            <a:normAutofit/>
          </a:bodyPr>
          <a:lstStyle/>
          <a:p>
            <a:r>
              <a:rPr lang="en-US" sz="2300">
                <a:solidFill>
                  <a:srgbClr val="FFFFFF"/>
                </a:solidFill>
              </a:rPr>
              <a:t>THE MOST FREQUENT INVESTOR IN UNICORN COMPANIES AND THEIR INVESTMENT</a:t>
            </a:r>
          </a:p>
        </p:txBody>
      </p:sp>
      <p:pic>
        <p:nvPicPr>
          <p:cNvPr id="51" name="Picture 50">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4" name="TextBox 3">
            <a:extLst>
              <a:ext uri="{FF2B5EF4-FFF2-40B4-BE49-F238E27FC236}">
                <a16:creationId xmlns:a16="http://schemas.microsoft.com/office/drawing/2014/main" id="{70DED1BF-238E-AA6E-FCDB-183B8BC92A27}"/>
              </a:ext>
            </a:extLst>
          </p:cNvPr>
          <p:cNvSpPr txBox="1"/>
          <p:nvPr/>
        </p:nvSpPr>
        <p:spPr>
          <a:xfrm>
            <a:off x="680321" y="2336873"/>
            <a:ext cx="5104843" cy="3599316"/>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700" b="0" i="0" dirty="0">
                <a:solidFill>
                  <a:srgbClr val="FFFFFF"/>
                </a:solidFill>
                <a:effectLst/>
              </a:rPr>
              <a:t>Observation:</a:t>
            </a:r>
          </a:p>
          <a:p>
            <a:pPr indent="-228600" defTabSz="914400">
              <a:lnSpc>
                <a:spcPct val="90000"/>
              </a:lnSpc>
              <a:spcAft>
                <a:spcPts val="600"/>
              </a:spcAft>
              <a:buFont typeface="Arial" panose="020B0604020202020204" pitchFamily="34" charset="0"/>
              <a:buChar char="•"/>
            </a:pPr>
            <a:r>
              <a:rPr lang="en-US" sz="1700" b="0" i="0" dirty="0">
                <a:solidFill>
                  <a:srgbClr val="FFFFFF"/>
                </a:solidFill>
                <a:effectLst/>
              </a:rPr>
              <a:t>From analysis, Sequoia Capital was found to be the most frequent investor by investing in three(3) Unicorn Companies. The companies and the amount invested is listed below: </a:t>
            </a:r>
          </a:p>
          <a:p>
            <a:pPr indent="-228600" defTabSz="914400">
              <a:lnSpc>
                <a:spcPct val="90000"/>
              </a:lnSpc>
              <a:spcAft>
                <a:spcPts val="600"/>
              </a:spcAft>
              <a:buFont typeface="Arial" panose="020B0604020202020204" pitchFamily="34" charset="0"/>
              <a:buChar char="•"/>
            </a:pPr>
            <a:r>
              <a:rPr lang="en-US" sz="1700" b="0" i="0" dirty="0">
                <a:solidFill>
                  <a:srgbClr val="FFFFFF"/>
                </a:solidFill>
                <a:effectLst/>
              </a:rPr>
              <a:t>    1. MUSINSA - USD287 Million</a:t>
            </a:r>
          </a:p>
          <a:p>
            <a:pPr indent="-228600" defTabSz="914400">
              <a:lnSpc>
                <a:spcPct val="90000"/>
              </a:lnSpc>
              <a:spcAft>
                <a:spcPts val="600"/>
              </a:spcAft>
              <a:buFont typeface="Arial" panose="020B0604020202020204" pitchFamily="34" charset="0"/>
              <a:buChar char="•"/>
            </a:pPr>
            <a:r>
              <a:rPr lang="en-US" sz="1700" b="0" i="0" dirty="0">
                <a:solidFill>
                  <a:srgbClr val="FFFFFF"/>
                </a:solidFill>
                <a:effectLst/>
              </a:rPr>
              <a:t>    2. Retool  - USD96 Million</a:t>
            </a:r>
          </a:p>
          <a:p>
            <a:pPr indent="-228600" defTabSz="914400">
              <a:lnSpc>
                <a:spcPct val="90000"/>
              </a:lnSpc>
              <a:spcAft>
                <a:spcPts val="600"/>
              </a:spcAft>
              <a:buFont typeface="Arial" panose="020B0604020202020204" pitchFamily="34" charset="0"/>
              <a:buChar char="•"/>
            </a:pPr>
            <a:r>
              <a:rPr lang="en-US" sz="1700" b="0" i="0" dirty="0">
                <a:solidFill>
                  <a:srgbClr val="FFFFFF"/>
                </a:solidFill>
                <a:effectLst/>
              </a:rPr>
              <a:t>    3. SSENSE  - USD4 Billion</a:t>
            </a:r>
          </a:p>
          <a:p>
            <a:pPr indent="-228600" defTabSz="914400">
              <a:lnSpc>
                <a:spcPct val="90000"/>
              </a:lnSpc>
              <a:spcAft>
                <a:spcPts val="600"/>
              </a:spcAft>
              <a:buFont typeface="Arial" panose="020B0604020202020204" pitchFamily="34" charset="0"/>
              <a:buChar char="•"/>
            </a:pPr>
            <a:r>
              <a:rPr lang="en-US" sz="1700" b="0" i="0" dirty="0">
                <a:solidFill>
                  <a:srgbClr val="FFFFFF"/>
                </a:solidFill>
                <a:effectLst/>
              </a:rPr>
              <a:t>- It is important to note that according to the data, they may not be the sole investors of the said monies but are seen to be the most frequent of investors amongst the list of Unicorn Companies.</a:t>
            </a:r>
          </a:p>
          <a:p>
            <a:pPr indent="-228600" defTabSz="914400">
              <a:lnSpc>
                <a:spcPct val="90000"/>
              </a:lnSpc>
              <a:spcAft>
                <a:spcPts val="600"/>
              </a:spcAft>
              <a:buFont typeface="Arial" panose="020B0604020202020204" pitchFamily="34" charset="0"/>
              <a:buChar char="•"/>
            </a:pPr>
            <a:endParaRPr lang="en-US" sz="1700" dirty="0">
              <a:solidFill>
                <a:srgbClr val="FFFFFF"/>
              </a:solidFill>
            </a:endParaRPr>
          </a:p>
        </p:txBody>
      </p:sp>
      <p:sp useBgFill="1">
        <p:nvSpPr>
          <p:cNvPr id="53" name="Rectangle 52">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449B184-0569-EAF0-3807-D775F2F10D16}"/>
              </a:ext>
            </a:extLst>
          </p:cNvPr>
          <p:cNvPicPr>
            <a:picLocks noChangeAspect="1"/>
          </p:cNvPicPr>
          <p:nvPr/>
        </p:nvPicPr>
        <p:blipFill rotWithShape="1">
          <a:blip r:embed="rId5"/>
          <a:srcRect r="65862" b="66940"/>
          <a:stretch/>
        </p:blipFill>
        <p:spPr>
          <a:xfrm>
            <a:off x="7043933" y="2813575"/>
            <a:ext cx="4178419" cy="1224055"/>
          </a:xfrm>
          <a:prstGeom prst="rect">
            <a:avLst/>
          </a:prstGeom>
          <a:ln>
            <a:noFill/>
          </a:ln>
          <a:effectLst/>
        </p:spPr>
      </p:pic>
    </p:spTree>
    <p:extLst>
      <p:ext uri="{BB962C8B-B14F-4D97-AF65-F5344CB8AC3E}">
        <p14:creationId xmlns:p14="http://schemas.microsoft.com/office/powerpoint/2010/main" val="333982289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6" name="Picture 35">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8" name="Picture 37">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0" name="Rectangle 39">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4" name="Picture 43">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46" name="Picture 45">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8" name="Rectangle 47">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AEEB363-0D90-1432-5259-4AB985D20749}"/>
              </a:ext>
            </a:extLst>
          </p:cNvPr>
          <p:cNvSpPr>
            <a:spLocks noGrp="1"/>
          </p:cNvSpPr>
          <p:nvPr>
            <p:ph type="title" idx="4294967295"/>
          </p:nvPr>
        </p:nvSpPr>
        <p:spPr>
          <a:xfrm>
            <a:off x="680321" y="753228"/>
            <a:ext cx="5584677" cy="1080938"/>
          </a:xfrm>
        </p:spPr>
        <p:txBody>
          <a:bodyPr vert="horz" lIns="91440" tIns="45720" rIns="91440" bIns="45720" rtlCol="0" anchor="ctr">
            <a:normAutofit/>
          </a:bodyPr>
          <a:lstStyle/>
          <a:p>
            <a:r>
              <a:rPr lang="en-US" sz="2500" b="1" i="0">
                <a:solidFill>
                  <a:srgbClr val="FFFFFF"/>
                </a:solidFill>
                <a:effectLst/>
              </a:rPr>
              <a:t>COMPANIES WITH THE WORST ROI</a:t>
            </a:r>
            <a:br>
              <a:rPr lang="en-US" sz="2500" b="1" i="0">
                <a:solidFill>
                  <a:srgbClr val="FFFFFF"/>
                </a:solidFill>
                <a:effectLst/>
              </a:rPr>
            </a:br>
            <a:endParaRPr lang="en-US" sz="2500">
              <a:solidFill>
                <a:srgbClr val="FFFFFF"/>
              </a:solidFill>
            </a:endParaRPr>
          </a:p>
        </p:txBody>
      </p:sp>
      <p:pic>
        <p:nvPicPr>
          <p:cNvPr id="52" name="Picture 51">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 name="TextBox 2">
            <a:extLst>
              <a:ext uri="{FF2B5EF4-FFF2-40B4-BE49-F238E27FC236}">
                <a16:creationId xmlns:a16="http://schemas.microsoft.com/office/drawing/2014/main" id="{5EFA9489-C152-B4C2-1BB4-5CCA986A6E76}"/>
              </a:ext>
            </a:extLst>
          </p:cNvPr>
          <p:cNvSpPr txBox="1"/>
          <p:nvPr/>
        </p:nvSpPr>
        <p:spPr>
          <a:xfrm>
            <a:off x="680321" y="2336873"/>
            <a:ext cx="5104843" cy="3599316"/>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b="0" i="0" dirty="0">
                <a:solidFill>
                  <a:srgbClr val="FFFFFF"/>
                </a:solidFill>
                <a:effectLst/>
              </a:rPr>
              <a:t>Observation:</a:t>
            </a:r>
          </a:p>
          <a:p>
            <a:pPr indent="-228600" defTabSz="914400">
              <a:lnSpc>
                <a:spcPct val="90000"/>
              </a:lnSpc>
              <a:spcAft>
                <a:spcPts val="600"/>
              </a:spcAft>
              <a:buFont typeface="Arial" panose="020B0604020202020204" pitchFamily="34" charset="0"/>
              <a:buChar char="•"/>
            </a:pPr>
            <a:r>
              <a:rPr lang="en-US" sz="2000" b="0" i="0" dirty="0">
                <a:solidFill>
                  <a:srgbClr val="FFFFFF"/>
                </a:solidFill>
                <a:effectLst/>
              </a:rPr>
              <a:t>15 of these companies are below the 10.5% standard on ROI for a </a:t>
            </a:r>
            <a:r>
              <a:rPr lang="en-US" sz="2000" b="0" i="0" dirty="0" err="1">
                <a:solidFill>
                  <a:srgbClr val="FFFFFF"/>
                </a:solidFill>
                <a:effectLst/>
              </a:rPr>
              <a:t>succesful</a:t>
            </a:r>
            <a:r>
              <a:rPr lang="en-US" sz="2000" b="0" i="0" dirty="0">
                <a:solidFill>
                  <a:srgbClr val="FFFFFF"/>
                </a:solidFill>
                <a:effectLst/>
              </a:rPr>
              <a:t> company, with 4 of these companies having a negative 100% ROI.</a:t>
            </a:r>
          </a:p>
          <a:p>
            <a:pPr indent="-228600" defTabSz="914400">
              <a:lnSpc>
                <a:spcPct val="90000"/>
              </a:lnSpc>
              <a:spcAft>
                <a:spcPts val="600"/>
              </a:spcAft>
              <a:buFont typeface="Arial" panose="020B0604020202020204" pitchFamily="34" charset="0"/>
              <a:buChar char="•"/>
            </a:pPr>
            <a:endParaRPr lang="en-US" sz="2000" dirty="0">
              <a:solidFill>
                <a:srgbClr val="FFFFFF"/>
              </a:solidFill>
            </a:endParaRPr>
          </a:p>
        </p:txBody>
      </p:sp>
      <p:sp useBgFill="1">
        <p:nvSpPr>
          <p:cNvPr id="54" name="Rectangle 53">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6555825-9050-1446-80A9-D211723F4D27}"/>
              </a:ext>
            </a:extLst>
          </p:cNvPr>
          <p:cNvPicPr>
            <a:picLocks noChangeAspect="1"/>
          </p:cNvPicPr>
          <p:nvPr/>
        </p:nvPicPr>
        <p:blipFill>
          <a:blip r:embed="rId5"/>
          <a:stretch>
            <a:fillRect/>
          </a:stretch>
        </p:blipFill>
        <p:spPr>
          <a:xfrm>
            <a:off x="7447359" y="955591"/>
            <a:ext cx="3371566" cy="4940024"/>
          </a:xfrm>
          <a:prstGeom prst="rect">
            <a:avLst/>
          </a:prstGeom>
          <a:ln>
            <a:noFill/>
          </a:ln>
          <a:effectLst/>
        </p:spPr>
      </p:pic>
    </p:spTree>
    <p:extLst>
      <p:ext uri="{BB962C8B-B14F-4D97-AF65-F5344CB8AC3E}">
        <p14:creationId xmlns:p14="http://schemas.microsoft.com/office/powerpoint/2010/main" val="42657252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343</TotalTime>
  <Words>959</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Helvetica Neue</vt:lpstr>
      <vt:lpstr>Trebuchet MS</vt:lpstr>
      <vt:lpstr>Berlin</vt:lpstr>
      <vt:lpstr>UNICORN COMPANIES</vt:lpstr>
      <vt:lpstr>TOP 10 ROI OF UNICORN COMPANIES(%)</vt:lpstr>
      <vt:lpstr>TIME TAKEN TO ATTAIN UNICORN STATUS</vt:lpstr>
      <vt:lpstr>Top 5 Tech Hub Cities</vt:lpstr>
      <vt:lpstr>INVESTORS WHO INVESTED THE MOST</vt:lpstr>
      <vt:lpstr>COMPANIES THAT RECEIVED THE MOST FUNDING AND THEIR R.O.I</vt:lpstr>
      <vt:lpstr>FASTEST COMPANIES TO ATTAIN UNICORN STATUS</vt:lpstr>
      <vt:lpstr>THE MOST FREQUENT INVESTOR IN UNICORN COMPANIES AND THEIR INVESTMENT</vt:lpstr>
      <vt:lpstr>COMPANIES WITH THE WORST ROI </vt:lpstr>
      <vt:lpstr>PROBLEM STATEMENT</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UNICORN COMPANIES</dc:title>
  <dc:creator>Nnamdi Leonard</dc:creator>
  <cp:lastModifiedBy>Nnamdi Leonard</cp:lastModifiedBy>
  <cp:revision>11</cp:revision>
  <dcterms:created xsi:type="dcterms:W3CDTF">2023-07-06T16:02:18Z</dcterms:created>
  <dcterms:modified xsi:type="dcterms:W3CDTF">2023-08-02T22:09:18Z</dcterms:modified>
</cp:coreProperties>
</file>