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06-Jul-23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06-Jul-23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06-Jul-23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06-Jul-23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06-Jul-23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06-Jul-23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06-Jul-23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06-Jul-23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06-Jul-23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06-Jul-23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06-Jul-23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06-Jul-23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06-Jul-23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06-Jul-23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06-Jul-23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06-Jul-23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06-Jul-23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06-Jul-23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ED00-BBCA-5D22-B9F1-9EA7006127A3}"/>
              </a:ext>
            </a:extLst>
          </p:cNvPr>
          <p:cNvSpPr>
            <a:spLocks noGrp="1"/>
          </p:cNvSpPr>
          <p:nvPr>
            <p:ph type="ctrTitle"/>
          </p:nvPr>
        </p:nvSpPr>
        <p:spPr/>
        <p:txBody>
          <a:bodyPr/>
          <a:lstStyle/>
          <a:p>
            <a:pPr algn="ctr"/>
            <a:r>
              <a:rPr lang="en-US" dirty="0"/>
              <a:t>UNICORN COMPANIES</a:t>
            </a:r>
          </a:p>
        </p:txBody>
      </p:sp>
      <p:sp>
        <p:nvSpPr>
          <p:cNvPr id="3" name="Subtitle 2">
            <a:extLst>
              <a:ext uri="{FF2B5EF4-FFF2-40B4-BE49-F238E27FC236}">
                <a16:creationId xmlns:a16="http://schemas.microsoft.com/office/drawing/2014/main" id="{D2030DB1-ABCA-34E6-7E37-98DDAA59210D}"/>
              </a:ext>
            </a:extLst>
          </p:cNvPr>
          <p:cNvSpPr>
            <a:spLocks noGrp="1"/>
          </p:cNvSpPr>
          <p:nvPr>
            <p:ph type="subTitle" idx="1"/>
          </p:nvPr>
        </p:nvSpPr>
        <p:spPr/>
        <p:txBody>
          <a:bodyPr/>
          <a:lstStyle/>
          <a:p>
            <a:r>
              <a:rPr lang="en-US" dirty="0"/>
              <a:t>AN EXPLORATORY DATA ANALYSIS</a:t>
            </a:r>
          </a:p>
        </p:txBody>
      </p:sp>
    </p:spTree>
    <p:extLst>
      <p:ext uri="{BB962C8B-B14F-4D97-AF65-F5344CB8AC3E}">
        <p14:creationId xmlns:p14="http://schemas.microsoft.com/office/powerpoint/2010/main" val="16055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078B-7207-97BE-9553-141308FB7189}"/>
              </a:ext>
            </a:extLst>
          </p:cNvPr>
          <p:cNvSpPr>
            <a:spLocks noGrp="1"/>
          </p:cNvSpPr>
          <p:nvPr>
            <p:ph type="title" idx="4294967295"/>
          </p:nvPr>
        </p:nvSpPr>
        <p:spPr>
          <a:xfrm>
            <a:off x="0" y="41275"/>
            <a:ext cx="9613900" cy="1081088"/>
          </a:xfrm>
        </p:spPr>
        <p:txBody>
          <a:bodyPr/>
          <a:lstStyle/>
          <a:p>
            <a:pPr algn="ctr"/>
            <a:r>
              <a:rPr lang="en-US" dirty="0"/>
              <a:t>TOP 10 ROI OF UNICORN COMPANIES(%)</a:t>
            </a:r>
          </a:p>
        </p:txBody>
      </p:sp>
      <p:pic>
        <p:nvPicPr>
          <p:cNvPr id="5" name="Picture 4">
            <a:extLst>
              <a:ext uri="{FF2B5EF4-FFF2-40B4-BE49-F238E27FC236}">
                <a16:creationId xmlns:a16="http://schemas.microsoft.com/office/drawing/2014/main" id="{0ED94726-62E0-902B-3647-FD451100A044}"/>
              </a:ext>
            </a:extLst>
          </p:cNvPr>
          <p:cNvPicPr>
            <a:picLocks noChangeAspect="1"/>
          </p:cNvPicPr>
          <p:nvPr/>
        </p:nvPicPr>
        <p:blipFill>
          <a:blip r:embed="rId2"/>
          <a:stretch>
            <a:fillRect/>
          </a:stretch>
        </p:blipFill>
        <p:spPr>
          <a:xfrm>
            <a:off x="31227" y="1046480"/>
            <a:ext cx="8675892" cy="5837934"/>
          </a:xfrm>
          <a:prstGeom prst="rect">
            <a:avLst/>
          </a:prstGeom>
        </p:spPr>
      </p:pic>
      <p:sp>
        <p:nvSpPr>
          <p:cNvPr id="9" name="TextBox 8">
            <a:extLst>
              <a:ext uri="{FF2B5EF4-FFF2-40B4-BE49-F238E27FC236}">
                <a16:creationId xmlns:a16="http://schemas.microsoft.com/office/drawing/2014/main" id="{F93DBBCE-1FA1-5F17-5CA7-CB509D6F54B0}"/>
              </a:ext>
            </a:extLst>
          </p:cNvPr>
          <p:cNvSpPr txBox="1"/>
          <p:nvPr/>
        </p:nvSpPr>
        <p:spPr>
          <a:xfrm flipH="1">
            <a:off x="8707119" y="2571891"/>
            <a:ext cx="3423171" cy="4247317"/>
          </a:xfrm>
          <a:prstGeom prst="rect">
            <a:avLst/>
          </a:prstGeom>
          <a:noFill/>
        </p:spPr>
        <p:txBody>
          <a:bodyPr wrap="square" rtlCol="0">
            <a:spAutoFit/>
          </a:bodyPr>
          <a:lstStyle/>
          <a:p>
            <a:pPr algn="just"/>
            <a:r>
              <a:rPr lang="en-US" dirty="0"/>
              <a:t>Observation:</a:t>
            </a:r>
          </a:p>
          <a:p>
            <a:pPr algn="just"/>
            <a:r>
              <a:rPr lang="en-US" dirty="0"/>
              <a:t>- Otto Bock Healthcare and SITECH DEV came out on top in terms of Return on Investment recorded (100% : at $0 funding). That being said, there are uncertainties around the latter as its funding was previously recorded as unknown. But with further research, it was speculated that it is yet to receive any funding till date (Ref: </a:t>
            </a:r>
            <a:r>
              <a:rPr lang="en-US" dirty="0" err="1"/>
              <a:t>Tracxn</a:t>
            </a:r>
            <a:r>
              <a:rPr lang="en-US" dirty="0"/>
              <a:t> Technologies Private Limited, May 31, 2021) </a:t>
            </a:r>
          </a:p>
        </p:txBody>
      </p:sp>
    </p:spTree>
    <p:extLst>
      <p:ext uri="{BB962C8B-B14F-4D97-AF65-F5344CB8AC3E}">
        <p14:creationId xmlns:p14="http://schemas.microsoft.com/office/powerpoint/2010/main" val="251283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57F8D-2CB1-4F6E-EB94-54F462111A56}"/>
              </a:ext>
            </a:extLst>
          </p:cNvPr>
          <p:cNvSpPr>
            <a:spLocks noGrp="1"/>
          </p:cNvSpPr>
          <p:nvPr>
            <p:ph type="title" idx="4294967295"/>
          </p:nvPr>
        </p:nvSpPr>
        <p:spPr>
          <a:xfrm>
            <a:off x="0" y="51435"/>
            <a:ext cx="9613900" cy="1081088"/>
          </a:xfrm>
        </p:spPr>
        <p:txBody>
          <a:bodyPr/>
          <a:lstStyle/>
          <a:p>
            <a:pPr algn="ctr"/>
            <a:r>
              <a:rPr lang="en-US" dirty="0"/>
              <a:t>TIME TAKEN TO ATTAIN UNICORN STATUS</a:t>
            </a:r>
          </a:p>
        </p:txBody>
      </p:sp>
      <p:pic>
        <p:nvPicPr>
          <p:cNvPr id="5" name="Content Placeholder 4">
            <a:extLst>
              <a:ext uri="{FF2B5EF4-FFF2-40B4-BE49-F238E27FC236}">
                <a16:creationId xmlns:a16="http://schemas.microsoft.com/office/drawing/2014/main" id="{81C9E965-9EBE-1E53-0FED-69A1B94AA0E4}"/>
              </a:ext>
            </a:extLst>
          </p:cNvPr>
          <p:cNvPicPr>
            <a:picLocks noGrp="1" noChangeAspect="1"/>
          </p:cNvPicPr>
          <p:nvPr>
            <p:ph idx="4294967295"/>
          </p:nvPr>
        </p:nvPicPr>
        <p:blipFill rotWithShape="1">
          <a:blip r:embed="rId2"/>
          <a:srcRect l="3329" r="3183"/>
          <a:stretch/>
        </p:blipFill>
        <p:spPr>
          <a:xfrm>
            <a:off x="0" y="1132523"/>
            <a:ext cx="6564313" cy="5725477"/>
          </a:xfrm>
        </p:spPr>
      </p:pic>
      <p:sp>
        <p:nvSpPr>
          <p:cNvPr id="7" name="TextBox 6">
            <a:extLst>
              <a:ext uri="{FF2B5EF4-FFF2-40B4-BE49-F238E27FC236}">
                <a16:creationId xmlns:a16="http://schemas.microsoft.com/office/drawing/2014/main" id="{C353AFA5-E27D-16D9-A372-A7FFB3FA7441}"/>
              </a:ext>
            </a:extLst>
          </p:cNvPr>
          <p:cNvSpPr txBox="1"/>
          <p:nvPr/>
        </p:nvSpPr>
        <p:spPr>
          <a:xfrm>
            <a:off x="6540062" y="1595120"/>
            <a:ext cx="5641778" cy="5355312"/>
          </a:xfrm>
          <a:prstGeom prst="rect">
            <a:avLst/>
          </a:prstGeom>
          <a:noFill/>
        </p:spPr>
        <p:txBody>
          <a:bodyPr wrap="square" rtlCol="0">
            <a:spAutoFit/>
          </a:bodyPr>
          <a:lstStyle/>
          <a:p>
            <a:pPr algn="just"/>
            <a:r>
              <a:rPr lang="en-US" dirty="0"/>
              <a:t>Observation:</a:t>
            </a:r>
          </a:p>
          <a:p>
            <a:pPr algn="just"/>
            <a:r>
              <a:rPr lang="en-US" dirty="0"/>
              <a:t>- Some companies took quite a long time to attain the level of a Unicorn Company (USD 1 billion valuation), for example; Otto Bock HealthCare took 98 years to achieve this feat but Avant didn't take up to a year. There are reasons for the timing in being </a:t>
            </a:r>
            <a:r>
              <a:rPr lang="en-US" dirty="0" err="1"/>
              <a:t>refered</a:t>
            </a:r>
            <a:r>
              <a:rPr lang="en-US" dirty="0"/>
              <a:t> to as a Unicorn Company:</a:t>
            </a:r>
          </a:p>
          <a:p>
            <a:pPr algn="just"/>
            <a:r>
              <a:rPr lang="en-US" dirty="0"/>
              <a:t>- 1. Tech is the fastest route to success and achieving the tag of a unicorn for most companies in this new age. Tech companies nowadays attain billion dollar valuation within a year after their inauguration - Avant for example.</a:t>
            </a:r>
          </a:p>
          <a:p>
            <a:pPr algn="just"/>
            <a:r>
              <a:rPr lang="en-US" dirty="0"/>
              <a:t>- 2. Pertaining to the term "Unicorn" literally; it was not used in referring to billion dollar companies, not until 2013, when it was first coined by a venture capitalist Aileen Lee. The first Billion dollar company was the United States Steel Corporation in 1901 at a valuation of USD 1.4 billion, but it wasn't referred as a Unicorn at that time.</a:t>
            </a:r>
          </a:p>
        </p:txBody>
      </p:sp>
    </p:spTree>
    <p:extLst>
      <p:ext uri="{BB962C8B-B14F-4D97-AF65-F5344CB8AC3E}">
        <p14:creationId xmlns:p14="http://schemas.microsoft.com/office/powerpoint/2010/main" val="1371895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7DD54D-578A-367E-FB10-9A5524CE2EA5}"/>
              </a:ext>
            </a:extLst>
          </p:cNvPr>
          <p:cNvSpPr>
            <a:spLocks noGrp="1"/>
          </p:cNvSpPr>
          <p:nvPr>
            <p:ph type="title" idx="4294967295"/>
          </p:nvPr>
        </p:nvSpPr>
        <p:spPr>
          <a:xfrm>
            <a:off x="50800" y="-105728"/>
            <a:ext cx="9613900" cy="1081088"/>
          </a:xfrm>
        </p:spPr>
        <p:txBody>
          <a:bodyPr/>
          <a:lstStyle/>
          <a:p>
            <a:pPr algn="ctr"/>
            <a:r>
              <a:rPr lang="en-US" b="1" dirty="0"/>
              <a:t>Top 5 Tech Hub Cities</a:t>
            </a:r>
          </a:p>
        </p:txBody>
      </p:sp>
      <p:pic>
        <p:nvPicPr>
          <p:cNvPr id="7" name="Picture 6">
            <a:extLst>
              <a:ext uri="{FF2B5EF4-FFF2-40B4-BE49-F238E27FC236}">
                <a16:creationId xmlns:a16="http://schemas.microsoft.com/office/drawing/2014/main" id="{52333A78-57F1-5C00-5383-0DD40E1D86DE}"/>
              </a:ext>
            </a:extLst>
          </p:cNvPr>
          <p:cNvPicPr>
            <a:picLocks noChangeAspect="1"/>
          </p:cNvPicPr>
          <p:nvPr/>
        </p:nvPicPr>
        <p:blipFill>
          <a:blip r:embed="rId2"/>
          <a:stretch>
            <a:fillRect/>
          </a:stretch>
        </p:blipFill>
        <p:spPr>
          <a:xfrm>
            <a:off x="182880" y="955249"/>
            <a:ext cx="11816080" cy="5780621"/>
          </a:xfrm>
          <a:prstGeom prst="rect">
            <a:avLst/>
          </a:prstGeom>
        </p:spPr>
      </p:pic>
    </p:spTree>
    <p:extLst>
      <p:ext uri="{BB962C8B-B14F-4D97-AF65-F5344CB8AC3E}">
        <p14:creationId xmlns:p14="http://schemas.microsoft.com/office/powerpoint/2010/main" val="2884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C966CC-C6A2-DBEF-5390-96ABF7E9FCEA}"/>
              </a:ext>
            </a:extLst>
          </p:cNvPr>
          <p:cNvSpPr txBox="1"/>
          <p:nvPr/>
        </p:nvSpPr>
        <p:spPr>
          <a:xfrm>
            <a:off x="629920" y="2196852"/>
            <a:ext cx="11125200" cy="3785652"/>
          </a:xfrm>
          <a:prstGeom prst="rect">
            <a:avLst/>
          </a:prstGeom>
          <a:noFill/>
        </p:spPr>
        <p:txBody>
          <a:bodyPr wrap="square" rtlCol="0">
            <a:spAutoFit/>
          </a:bodyPr>
          <a:lstStyle/>
          <a:p>
            <a:pPr algn="just"/>
            <a:r>
              <a:rPr lang="en-US" sz="2400" dirty="0"/>
              <a:t>- Augment operational efficiency: They have to evaluate the company's operational processes and identify areas where efficiency can be improved upon. This can involve optimizing resource allocation and reducing unnecessary expenses. By improving the operational efficiency, the company can maximize the utilization of its resources and then potentially increase their profit.</a:t>
            </a:r>
          </a:p>
          <a:p>
            <a:pPr algn="just"/>
            <a:r>
              <a:rPr lang="en-US" sz="2400" dirty="0"/>
              <a:t>- Assess investments: Review the company's investment decisions and analyze the factors contributing to the lower ROI. Evaluate whether the investments were made in viable and strategic initiatives. If necessary, adjust the investment strategy to focus on areas that have the potential to deliver higher returns.</a:t>
            </a:r>
          </a:p>
        </p:txBody>
      </p:sp>
      <p:sp>
        <p:nvSpPr>
          <p:cNvPr id="6" name="Title 5">
            <a:extLst>
              <a:ext uri="{FF2B5EF4-FFF2-40B4-BE49-F238E27FC236}">
                <a16:creationId xmlns:a16="http://schemas.microsoft.com/office/drawing/2014/main" id="{85B1143C-D5D9-B90F-83AE-68C2F7F86451}"/>
              </a:ext>
            </a:extLst>
          </p:cNvPr>
          <p:cNvSpPr>
            <a:spLocks noGrp="1"/>
          </p:cNvSpPr>
          <p:nvPr>
            <p:ph type="title"/>
          </p:nvPr>
        </p:nvSpPr>
        <p:spPr/>
        <p:txBody>
          <a:bodyPr/>
          <a:lstStyle/>
          <a:p>
            <a:r>
              <a:rPr lang="en-US" dirty="0"/>
              <a:t>RECOMMENDATIONS:</a:t>
            </a:r>
          </a:p>
        </p:txBody>
      </p:sp>
    </p:spTree>
    <p:extLst>
      <p:ext uri="{BB962C8B-B14F-4D97-AF65-F5344CB8AC3E}">
        <p14:creationId xmlns:p14="http://schemas.microsoft.com/office/powerpoint/2010/main" val="23014362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165</TotalTime>
  <Words>387</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Trebuchet MS</vt:lpstr>
      <vt:lpstr>Berlin</vt:lpstr>
      <vt:lpstr>UNICORN COMPANIES</vt:lpstr>
      <vt:lpstr>TOP 10 ROI OF UNICORN COMPANIES(%)</vt:lpstr>
      <vt:lpstr>TIME TAKEN TO ATTAIN UNICORN STATUS</vt:lpstr>
      <vt:lpstr>Top 5 Tech Hub Cities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COMPANIES</dc:title>
  <dc:creator>Nnamdi Leonard</dc:creator>
  <cp:lastModifiedBy>Nnamdi Leonard</cp:lastModifiedBy>
  <cp:revision>1</cp:revision>
  <dcterms:created xsi:type="dcterms:W3CDTF">2023-07-06T16:02:18Z</dcterms:created>
  <dcterms:modified xsi:type="dcterms:W3CDTF">2023-07-06T18:48:12Z</dcterms:modified>
</cp:coreProperties>
</file>