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81" r:id="rId4"/>
    <p:sldId id="277" r:id="rId5"/>
    <p:sldId id="262" r:id="rId6"/>
    <p:sldId id="263" r:id="rId7"/>
    <p:sldId id="269" r:id="rId8"/>
    <p:sldId id="272" r:id="rId9"/>
    <p:sldId id="276" r:id="rId10"/>
    <p:sldId id="273" r:id="rId11"/>
    <p:sldId id="275" r:id="rId12"/>
    <p:sldId id="264" r:id="rId13"/>
    <p:sldId id="267" r:id="rId14"/>
    <p:sldId id="280" r:id="rId15"/>
    <p:sldId id="270" r:id="rId16"/>
    <p:sldId id="279" r:id="rId17"/>
    <p:sldId id="278" r:id="rId18"/>
  </p:sldIdLst>
  <p:sldSz cx="9144000" cy="6858000" type="screen4x3"/>
  <p:notesSz cx="7313613" cy="9599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D798F-31D1-4F6F-B778-D59E3DE6D9BF}" v="34" dt="2020-08-31T16:07:55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83" autoAdjust="0"/>
  </p:normalViewPr>
  <p:slideViewPr>
    <p:cSldViewPr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an Farinas Perez" userId="C+47m+QHFviowqZe9Vk0pOv/DDiYeqCktypSrRLO4r0=" providerId="None" clId="Web-{FADD798F-31D1-4F6F-B778-D59E3DE6D9BF}"/>
    <pc:docChg chg="modSld">
      <pc:chgData name="German Farinas Perez" userId="C+47m+QHFviowqZe9Vk0pOv/DDiYeqCktypSrRLO4r0=" providerId="None" clId="Web-{FADD798F-31D1-4F6F-B778-D59E3DE6D9BF}" dt="2020-08-31T16:07:55.996" v="33" actId="20577"/>
      <pc:docMkLst>
        <pc:docMk/>
      </pc:docMkLst>
      <pc:sldChg chg="modSp">
        <pc:chgData name="German Farinas Perez" userId="C+47m+QHFviowqZe9Vk0pOv/DDiYeqCktypSrRLO4r0=" providerId="None" clId="Web-{FADD798F-31D1-4F6F-B778-D59E3DE6D9BF}" dt="2020-08-31T16:07:54.683" v="31" actId="20577"/>
        <pc:sldMkLst>
          <pc:docMk/>
          <pc:sldMk cId="863513964" sldId="269"/>
        </pc:sldMkLst>
        <pc:spChg chg="mod">
          <ac:chgData name="German Farinas Perez" userId="C+47m+QHFviowqZe9Vk0pOv/DDiYeqCktypSrRLO4r0=" providerId="None" clId="Web-{FADD798F-31D1-4F6F-B778-D59E3DE6D9BF}" dt="2020-08-31T16:07:54.683" v="31" actId="20577"/>
          <ac:spMkLst>
            <pc:docMk/>
            <pc:sldMk cId="863513964" sldId="269"/>
            <ac:spMk id="33" creationId="{00000000-0000-0000-0000-000000000000}"/>
          </ac:spMkLst>
        </pc:spChg>
        <pc:spChg chg="mod">
          <ac:chgData name="German Farinas Perez" userId="C+47m+QHFviowqZe9Vk0pOv/DDiYeqCktypSrRLO4r0=" providerId="None" clId="Web-{FADD798F-31D1-4F6F-B778-D59E3DE6D9BF}" dt="2020-08-31T16:06:21.072" v="14" actId="20577"/>
          <ac:spMkLst>
            <pc:docMk/>
            <pc:sldMk cId="863513964" sldId="269"/>
            <ac:spMk id="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232" cy="479981"/>
          </a:xfrm>
          <a:prstGeom prst="rect">
            <a:avLst/>
          </a:prstGeom>
        </p:spPr>
        <p:txBody>
          <a:bodyPr vert="horz" lIns="96643" tIns="48321" rIns="96643" bIns="483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688" y="0"/>
            <a:ext cx="3169232" cy="479981"/>
          </a:xfrm>
          <a:prstGeom prst="rect">
            <a:avLst/>
          </a:prstGeom>
        </p:spPr>
        <p:txBody>
          <a:bodyPr vert="horz" lIns="96643" tIns="48321" rIns="96643" bIns="48321" rtlCol="0"/>
          <a:lstStyle>
            <a:lvl1pPr algn="r">
              <a:defRPr sz="1300"/>
            </a:lvl1pPr>
          </a:lstStyle>
          <a:p>
            <a:fld id="{673E99DC-2E63-462A-8906-1830D6BCAC60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3" tIns="48321" rIns="96643" bIns="4832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362" y="4559816"/>
            <a:ext cx="5850890" cy="4319826"/>
          </a:xfrm>
          <a:prstGeom prst="rect">
            <a:avLst/>
          </a:prstGeom>
        </p:spPr>
        <p:txBody>
          <a:bodyPr vert="horz" lIns="96643" tIns="48321" rIns="96643" bIns="4832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7966"/>
            <a:ext cx="3169232" cy="479981"/>
          </a:xfrm>
          <a:prstGeom prst="rect">
            <a:avLst/>
          </a:prstGeom>
        </p:spPr>
        <p:txBody>
          <a:bodyPr vert="horz" lIns="96643" tIns="48321" rIns="96643" bIns="483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688" y="9117966"/>
            <a:ext cx="3169232" cy="479981"/>
          </a:xfrm>
          <a:prstGeom prst="rect">
            <a:avLst/>
          </a:prstGeom>
        </p:spPr>
        <p:txBody>
          <a:bodyPr vert="horz" lIns="96643" tIns="48321" rIns="96643" bIns="48321" rtlCol="0" anchor="b"/>
          <a:lstStyle>
            <a:lvl1pPr algn="r">
              <a:defRPr sz="1300"/>
            </a:lvl1pPr>
          </a:lstStyle>
          <a:p>
            <a:fld id="{DF80C73A-845D-4217-9CC6-E97CED956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0C73A-845D-4217-9CC6-E97CED9561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5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0C73A-845D-4217-9CC6-E97CED9561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2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555 can generate frequency from 1 to 500 </a:t>
            </a:r>
            <a:r>
              <a:rPr lang="en-US" dirty="0" err="1"/>
              <a:t>KHz</a:t>
            </a:r>
            <a:r>
              <a:rPr lang="en-US" dirty="0"/>
              <a:t>.</a:t>
            </a:r>
          </a:p>
          <a:p>
            <a:r>
              <a:rPr lang="en-US" dirty="0"/>
              <a:t>It has monostable, bistable and astable modes.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0C73A-845D-4217-9CC6-E97CED9561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9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0C73A-845D-4217-9CC6-E97CED9561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27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0C73A-845D-4217-9CC6-E97CED9561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2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0C73A-845D-4217-9CC6-E97CED9561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3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8.png"/><Relationship Id="rId7" Type="http://schemas.openxmlformats.org/officeDocument/2006/relationships/audio" Target="../media/audio1.wav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4.png"/><Relationship Id="rId7" Type="http://schemas.openxmlformats.org/officeDocument/2006/relationships/audio" Target="../media/audio1.wav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190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product/SN74ALS169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31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7400"/>
            <a:ext cx="7848600" cy="284162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Lab 1B - Tone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184322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87188"/>
              </p:ext>
            </p:extLst>
          </p:nvPr>
        </p:nvGraphicFramePr>
        <p:xfrm>
          <a:off x="1143000" y="1752600"/>
          <a:ext cx="60959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8288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2133600"/>
                <a:ext cx="588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133600"/>
                <a:ext cx="58894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375" t="-8197" r="-322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" y="2514600"/>
                <a:ext cx="753027" cy="37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𝐿𝑜𝑎𝑑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14600"/>
                <a:ext cx="753027" cy="3754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8600" y="2971800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DCBA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33528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QD-QA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3733800"/>
                <a:ext cx="688522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𝑅𝑂𝐶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733800"/>
                <a:ext cx="688522" cy="3699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219200" y="2209800"/>
            <a:ext cx="601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05705" y="2971800"/>
            <a:ext cx="6500497" cy="276999"/>
            <a:chOff x="1105705" y="2971800"/>
            <a:chExt cx="6500497" cy="276999"/>
          </a:xfrm>
        </p:grpSpPr>
        <p:grpSp>
          <p:nvGrpSpPr>
            <p:cNvPr id="26" name="Group 25"/>
            <p:cNvGrpSpPr/>
            <p:nvPr/>
          </p:nvGrpSpPr>
          <p:grpSpPr>
            <a:xfrm>
              <a:off x="1143000" y="3001104"/>
              <a:ext cx="6113580" cy="228612"/>
              <a:chOff x="1143000" y="3001104"/>
              <a:chExt cx="6113580" cy="228612"/>
            </a:xfrm>
          </p:grpSpPr>
          <p:sp>
            <p:nvSpPr>
              <p:cNvPr id="28" name="Hexagon 27"/>
              <p:cNvSpPr/>
              <p:nvPr/>
            </p:nvSpPr>
            <p:spPr>
              <a:xfrm>
                <a:off x="1424352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Hexagon 28"/>
              <p:cNvSpPr/>
              <p:nvPr/>
            </p:nvSpPr>
            <p:spPr>
              <a:xfrm>
                <a:off x="1143000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12</a:t>
                </a:r>
              </a:p>
            </p:txBody>
          </p:sp>
          <p:sp>
            <p:nvSpPr>
              <p:cNvPr id="30" name="Hexagon 29"/>
              <p:cNvSpPr/>
              <p:nvPr/>
            </p:nvSpPr>
            <p:spPr>
              <a:xfrm>
                <a:off x="1992924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Hexagon 30"/>
              <p:cNvSpPr/>
              <p:nvPr/>
            </p:nvSpPr>
            <p:spPr>
              <a:xfrm>
                <a:off x="1711572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/>
              <p:cNvSpPr/>
              <p:nvPr/>
            </p:nvSpPr>
            <p:spPr>
              <a:xfrm>
                <a:off x="2538042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2256690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3106614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/>
              <p:cNvSpPr/>
              <p:nvPr/>
            </p:nvSpPr>
            <p:spPr>
              <a:xfrm>
                <a:off x="2825262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3645876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/>
              <p:cNvSpPr/>
              <p:nvPr/>
            </p:nvSpPr>
            <p:spPr>
              <a:xfrm>
                <a:off x="3364524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Hexagon 37"/>
              <p:cNvSpPr/>
              <p:nvPr/>
            </p:nvSpPr>
            <p:spPr>
              <a:xfrm>
                <a:off x="4214448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Hexagon 38"/>
              <p:cNvSpPr/>
              <p:nvPr/>
            </p:nvSpPr>
            <p:spPr>
              <a:xfrm>
                <a:off x="3933096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Hexagon 39"/>
              <p:cNvSpPr/>
              <p:nvPr/>
            </p:nvSpPr>
            <p:spPr>
              <a:xfrm>
                <a:off x="4759566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/>
              <p:cNvSpPr/>
              <p:nvPr/>
            </p:nvSpPr>
            <p:spPr>
              <a:xfrm>
                <a:off x="4478214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/>
              <p:cNvSpPr/>
              <p:nvPr/>
            </p:nvSpPr>
            <p:spPr>
              <a:xfrm>
                <a:off x="5328138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/>
              <p:cNvSpPr/>
              <p:nvPr/>
            </p:nvSpPr>
            <p:spPr>
              <a:xfrm>
                <a:off x="5046786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/>
              <p:cNvSpPr/>
              <p:nvPr/>
            </p:nvSpPr>
            <p:spPr>
              <a:xfrm>
                <a:off x="5884980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/>
              <p:cNvSpPr/>
              <p:nvPr/>
            </p:nvSpPr>
            <p:spPr>
              <a:xfrm>
                <a:off x="5603628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/>
              <p:cNvSpPr/>
              <p:nvPr/>
            </p:nvSpPr>
            <p:spPr>
              <a:xfrm>
                <a:off x="6453552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/>
              <p:cNvSpPr/>
              <p:nvPr/>
            </p:nvSpPr>
            <p:spPr>
              <a:xfrm>
                <a:off x="6172200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/>
              <p:cNvSpPr/>
              <p:nvPr/>
            </p:nvSpPr>
            <p:spPr>
              <a:xfrm>
                <a:off x="6998670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/>
              <p:cNvSpPr/>
              <p:nvPr/>
            </p:nvSpPr>
            <p:spPr>
              <a:xfrm>
                <a:off x="6717318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105705" y="2971800"/>
              <a:ext cx="65004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5475">
                <a:tabLst>
                  <a:tab pos="288925" algn="l"/>
                </a:tabLst>
              </a:pPr>
              <a:r>
                <a:rPr lang="en-US" sz="1200" dirty="0"/>
                <a:t>9       9 	9     9      9     9       9      9    9      9      9      9      9      9     9       9      9    9      9      9      9      9 	</a:t>
              </a:r>
            </a:p>
          </p:txBody>
        </p:sp>
      </p:grpSp>
      <p:cxnSp>
        <p:nvCxnSpPr>
          <p:cNvPr id="212" name="Elbow Connector 211"/>
          <p:cNvCxnSpPr/>
          <p:nvPr/>
        </p:nvCxnSpPr>
        <p:spPr>
          <a:xfrm>
            <a:off x="1402860" y="3749430"/>
            <a:ext cx="1949940" cy="228600"/>
          </a:xfrm>
          <a:prstGeom prst="bentConnector3">
            <a:avLst>
              <a:gd name="adj1" fmla="val 8607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424355" y="374161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3366657" y="1883154"/>
            <a:ext cx="1926315" cy="241401"/>
            <a:chOff x="3366657" y="1883154"/>
            <a:chExt cx="1926315" cy="241401"/>
          </a:xfrm>
        </p:grpSpPr>
        <p:grpSp>
          <p:nvGrpSpPr>
            <p:cNvPr id="170" name="Group 169"/>
            <p:cNvGrpSpPr/>
            <p:nvPr/>
          </p:nvGrpSpPr>
          <p:grpSpPr>
            <a:xfrm>
              <a:off x="3366657" y="1883160"/>
              <a:ext cx="263772" cy="240324"/>
              <a:chOff x="1418490" y="1881552"/>
              <a:chExt cx="263772" cy="240324"/>
            </a:xfrm>
          </p:grpSpPr>
          <p:cxnSp>
            <p:nvCxnSpPr>
              <p:cNvPr id="190" name="Elbow Connector 189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3642153" y="1883154"/>
              <a:ext cx="1650819" cy="241401"/>
              <a:chOff x="3642153" y="1883154"/>
              <a:chExt cx="1650819" cy="241401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3642153" y="1883166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88" name="Elbow Connector 187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3923505" y="1883154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86" name="Elbow Connector 185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4199001" y="1883154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84" name="Elbow Connector 183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4472352" y="1884225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82" name="Elbow Connector 181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4747848" y="1884231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80" name="Elbow Connector 179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5029200" y="1884219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78" name="Elbow Connector 177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7" name="Group 146"/>
          <p:cNvGrpSpPr/>
          <p:nvPr/>
        </p:nvGrpSpPr>
        <p:grpSpPr>
          <a:xfrm>
            <a:off x="5320146" y="1884219"/>
            <a:ext cx="1926315" cy="241401"/>
            <a:chOff x="3366657" y="1883154"/>
            <a:chExt cx="1926315" cy="241401"/>
          </a:xfrm>
        </p:grpSpPr>
        <p:grpSp>
          <p:nvGrpSpPr>
            <p:cNvPr id="148" name="Group 147"/>
            <p:cNvGrpSpPr/>
            <p:nvPr/>
          </p:nvGrpSpPr>
          <p:grpSpPr>
            <a:xfrm>
              <a:off x="3366657" y="1883160"/>
              <a:ext cx="263772" cy="240324"/>
              <a:chOff x="1418490" y="1881552"/>
              <a:chExt cx="263772" cy="240324"/>
            </a:xfrm>
          </p:grpSpPr>
          <p:cxnSp>
            <p:nvCxnSpPr>
              <p:cNvPr id="168" name="Elbow Connector 167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642153" y="1883154"/>
              <a:ext cx="1650819" cy="241401"/>
              <a:chOff x="3642153" y="1883154"/>
              <a:chExt cx="1650819" cy="241401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3642153" y="1883166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66" name="Elbow Connector 165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150"/>
              <p:cNvGrpSpPr/>
              <p:nvPr/>
            </p:nvGrpSpPr>
            <p:grpSpPr>
              <a:xfrm>
                <a:off x="3923505" y="1883154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64" name="Elbow Connector 163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/>
              <p:cNvGrpSpPr/>
              <p:nvPr/>
            </p:nvGrpSpPr>
            <p:grpSpPr>
              <a:xfrm>
                <a:off x="4199001" y="1883154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62" name="Elbow Connector 161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/>
              <p:cNvGrpSpPr/>
              <p:nvPr/>
            </p:nvGrpSpPr>
            <p:grpSpPr>
              <a:xfrm>
                <a:off x="4472352" y="1884225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60" name="Elbow Connector 159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/>
              <p:cNvGrpSpPr/>
              <p:nvPr/>
            </p:nvGrpSpPr>
            <p:grpSpPr>
              <a:xfrm>
                <a:off x="4747848" y="1884231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58" name="Elbow Connector 157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/>
              <p:cNvGrpSpPr/>
              <p:nvPr/>
            </p:nvGrpSpPr>
            <p:grpSpPr>
              <a:xfrm>
                <a:off x="5029200" y="1884219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56" name="Elbow Connector 155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41" name="TextBox 240"/>
          <p:cNvSpPr txBox="1"/>
          <p:nvPr/>
        </p:nvSpPr>
        <p:spPr>
          <a:xfrm>
            <a:off x="1752600" y="4038600"/>
            <a:ext cx="108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1</a:t>
            </a:r>
          </a:p>
          <a:p>
            <a:pPr algn="ctr"/>
            <a:r>
              <a:rPr lang="en-US" dirty="0"/>
              <a:t>ROC </a:t>
            </a:r>
            <a:r>
              <a:rPr lang="en-US" dirty="0" err="1"/>
              <a:t>freq</a:t>
            </a:r>
            <a:r>
              <a:rPr lang="en-US" dirty="0"/>
              <a:t>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371600" y="1295400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Clk</a:t>
            </a:r>
            <a:r>
              <a:rPr lang="en-US" dirty="0"/>
              <a:t> </a:t>
            </a:r>
            <a:r>
              <a:rPr lang="en-US" dirty="0" err="1"/>
              <a:t>freq</a:t>
            </a:r>
            <a:r>
              <a:rPr lang="en-US" dirty="0"/>
              <a:t>:</a:t>
            </a:r>
          </a:p>
          <a:p>
            <a:r>
              <a:rPr lang="en-US" dirty="0"/>
              <a:t>1    2   3   4   5   6    7</a:t>
            </a:r>
          </a:p>
        </p:txBody>
      </p:sp>
      <p:grpSp>
        <p:nvGrpSpPr>
          <p:cNvPr id="269" name="Group 268"/>
          <p:cNvGrpSpPr/>
          <p:nvPr/>
        </p:nvGrpSpPr>
        <p:grpSpPr>
          <a:xfrm>
            <a:off x="1424358" y="1873740"/>
            <a:ext cx="1920447" cy="250089"/>
            <a:chOff x="1424358" y="1873740"/>
            <a:chExt cx="1920447" cy="250089"/>
          </a:xfrm>
        </p:grpSpPr>
        <p:grpSp>
          <p:nvGrpSpPr>
            <p:cNvPr id="107" name="Group 106"/>
            <p:cNvGrpSpPr/>
            <p:nvPr/>
          </p:nvGrpSpPr>
          <p:grpSpPr>
            <a:xfrm>
              <a:off x="2799681" y="1882623"/>
              <a:ext cx="263772" cy="240324"/>
              <a:chOff x="1418490" y="1881552"/>
              <a:chExt cx="263772" cy="240324"/>
            </a:xfrm>
          </p:grpSpPr>
          <p:cxnSp>
            <p:nvCxnSpPr>
              <p:cNvPr id="108" name="Elbow Connector 107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3081033" y="1882611"/>
              <a:ext cx="263772" cy="240324"/>
              <a:chOff x="1418490" y="1881552"/>
              <a:chExt cx="263772" cy="240324"/>
            </a:xfrm>
          </p:grpSpPr>
          <p:cxnSp>
            <p:nvCxnSpPr>
              <p:cNvPr id="116" name="Elbow Connector 115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/>
            <p:cNvGrpSpPr/>
            <p:nvPr/>
          </p:nvGrpSpPr>
          <p:grpSpPr>
            <a:xfrm>
              <a:off x="1424358" y="1881567"/>
              <a:ext cx="263772" cy="240324"/>
              <a:chOff x="1418490" y="1881552"/>
              <a:chExt cx="263772" cy="240324"/>
            </a:xfrm>
          </p:grpSpPr>
          <p:cxnSp>
            <p:nvCxnSpPr>
              <p:cNvPr id="252" name="Elbow Connector 251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1705710" y="1881555"/>
              <a:ext cx="263772" cy="240324"/>
              <a:chOff x="1418490" y="1881552"/>
              <a:chExt cx="263772" cy="240324"/>
            </a:xfrm>
          </p:grpSpPr>
          <p:cxnSp>
            <p:nvCxnSpPr>
              <p:cNvPr id="255" name="Elbow Connector 254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1987065" y="1883505"/>
              <a:ext cx="263772" cy="240324"/>
              <a:chOff x="1418490" y="1881552"/>
              <a:chExt cx="263772" cy="240324"/>
            </a:xfrm>
          </p:grpSpPr>
          <p:cxnSp>
            <p:nvCxnSpPr>
              <p:cNvPr id="258" name="Elbow Connector 257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2268417" y="1883493"/>
              <a:ext cx="263772" cy="240324"/>
              <a:chOff x="1418490" y="1881552"/>
              <a:chExt cx="263772" cy="240324"/>
            </a:xfrm>
          </p:grpSpPr>
          <p:cxnSp>
            <p:nvCxnSpPr>
              <p:cNvPr id="261" name="Elbow Connector 260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/>
            <p:cNvGrpSpPr/>
            <p:nvPr/>
          </p:nvGrpSpPr>
          <p:grpSpPr>
            <a:xfrm>
              <a:off x="2522415" y="1873740"/>
              <a:ext cx="263772" cy="240324"/>
              <a:chOff x="1418490" y="1881552"/>
              <a:chExt cx="263772" cy="240324"/>
            </a:xfrm>
          </p:grpSpPr>
          <p:cxnSp>
            <p:nvCxnSpPr>
              <p:cNvPr id="264" name="Elbow Connector 263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2" name="Group 271"/>
          <p:cNvGrpSpPr/>
          <p:nvPr/>
        </p:nvGrpSpPr>
        <p:grpSpPr>
          <a:xfrm>
            <a:off x="1096110" y="3344985"/>
            <a:ext cx="6361037" cy="276999"/>
            <a:chOff x="1105705" y="2971800"/>
            <a:chExt cx="6361037" cy="276999"/>
          </a:xfrm>
        </p:grpSpPr>
        <p:grpSp>
          <p:nvGrpSpPr>
            <p:cNvPr id="273" name="Group 272"/>
            <p:cNvGrpSpPr/>
            <p:nvPr/>
          </p:nvGrpSpPr>
          <p:grpSpPr>
            <a:xfrm>
              <a:off x="1143000" y="3001104"/>
              <a:ext cx="6113580" cy="228612"/>
              <a:chOff x="1143000" y="3001104"/>
              <a:chExt cx="6113580" cy="228612"/>
            </a:xfrm>
          </p:grpSpPr>
          <p:sp>
            <p:nvSpPr>
              <p:cNvPr id="275" name="Hexagon 274"/>
              <p:cNvSpPr/>
              <p:nvPr/>
            </p:nvSpPr>
            <p:spPr>
              <a:xfrm>
                <a:off x="1424352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Hexagon 275"/>
              <p:cNvSpPr/>
              <p:nvPr/>
            </p:nvSpPr>
            <p:spPr>
              <a:xfrm>
                <a:off x="1143000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12</a:t>
                </a:r>
              </a:p>
            </p:txBody>
          </p:sp>
          <p:sp>
            <p:nvSpPr>
              <p:cNvPr id="277" name="Hexagon 276"/>
              <p:cNvSpPr/>
              <p:nvPr/>
            </p:nvSpPr>
            <p:spPr>
              <a:xfrm>
                <a:off x="1992924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Hexagon 277"/>
              <p:cNvSpPr/>
              <p:nvPr/>
            </p:nvSpPr>
            <p:spPr>
              <a:xfrm>
                <a:off x="1711572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Hexagon 278"/>
              <p:cNvSpPr/>
              <p:nvPr/>
            </p:nvSpPr>
            <p:spPr>
              <a:xfrm>
                <a:off x="2538042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Hexagon 279"/>
              <p:cNvSpPr/>
              <p:nvPr/>
            </p:nvSpPr>
            <p:spPr>
              <a:xfrm>
                <a:off x="2256690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Hexagon 280"/>
              <p:cNvSpPr/>
              <p:nvPr/>
            </p:nvSpPr>
            <p:spPr>
              <a:xfrm>
                <a:off x="3106614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Hexagon 281"/>
              <p:cNvSpPr/>
              <p:nvPr/>
            </p:nvSpPr>
            <p:spPr>
              <a:xfrm>
                <a:off x="2825262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Hexagon 282"/>
              <p:cNvSpPr/>
              <p:nvPr/>
            </p:nvSpPr>
            <p:spPr>
              <a:xfrm>
                <a:off x="3645876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Hexagon 283"/>
              <p:cNvSpPr/>
              <p:nvPr/>
            </p:nvSpPr>
            <p:spPr>
              <a:xfrm>
                <a:off x="3364524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Hexagon 284"/>
              <p:cNvSpPr/>
              <p:nvPr/>
            </p:nvSpPr>
            <p:spPr>
              <a:xfrm>
                <a:off x="4214448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Hexagon 285"/>
              <p:cNvSpPr/>
              <p:nvPr/>
            </p:nvSpPr>
            <p:spPr>
              <a:xfrm>
                <a:off x="3933096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Hexagon 286"/>
              <p:cNvSpPr/>
              <p:nvPr/>
            </p:nvSpPr>
            <p:spPr>
              <a:xfrm>
                <a:off x="4759566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Hexagon 287"/>
              <p:cNvSpPr/>
              <p:nvPr/>
            </p:nvSpPr>
            <p:spPr>
              <a:xfrm>
                <a:off x="4478214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Hexagon 288"/>
              <p:cNvSpPr/>
              <p:nvPr/>
            </p:nvSpPr>
            <p:spPr>
              <a:xfrm>
                <a:off x="5328138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Hexagon 289"/>
              <p:cNvSpPr/>
              <p:nvPr/>
            </p:nvSpPr>
            <p:spPr>
              <a:xfrm>
                <a:off x="5046786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Hexagon 290"/>
              <p:cNvSpPr/>
              <p:nvPr/>
            </p:nvSpPr>
            <p:spPr>
              <a:xfrm>
                <a:off x="5884980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Hexagon 291"/>
              <p:cNvSpPr/>
              <p:nvPr/>
            </p:nvSpPr>
            <p:spPr>
              <a:xfrm>
                <a:off x="5603628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Hexagon 292"/>
              <p:cNvSpPr/>
              <p:nvPr/>
            </p:nvSpPr>
            <p:spPr>
              <a:xfrm>
                <a:off x="6453552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Hexagon 293"/>
              <p:cNvSpPr/>
              <p:nvPr/>
            </p:nvSpPr>
            <p:spPr>
              <a:xfrm>
                <a:off x="6172200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Hexagon 294"/>
              <p:cNvSpPr/>
              <p:nvPr/>
            </p:nvSpPr>
            <p:spPr>
              <a:xfrm>
                <a:off x="6998670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Hexagon 295"/>
              <p:cNvSpPr/>
              <p:nvPr/>
            </p:nvSpPr>
            <p:spPr>
              <a:xfrm>
                <a:off x="6717318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4" name="TextBox 273"/>
            <p:cNvSpPr txBox="1"/>
            <p:nvPr/>
          </p:nvSpPr>
          <p:spPr>
            <a:xfrm>
              <a:off x="1105705" y="2971800"/>
              <a:ext cx="63610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X      9     10    11   12   13    14    15   9      10   11    12   13   14    15    9      10   11    12    13   14   15  </a:t>
              </a:r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3733800" y="4038600"/>
            <a:ext cx="108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1</a:t>
            </a:r>
          </a:p>
          <a:p>
            <a:pPr algn="ctr"/>
            <a:r>
              <a:rPr lang="en-US" dirty="0"/>
              <a:t>ROC </a:t>
            </a:r>
            <a:r>
              <a:rPr lang="en-US" dirty="0" err="1"/>
              <a:t>freq</a:t>
            </a:r>
            <a:r>
              <a:rPr lang="en-US" dirty="0"/>
              <a:t>: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3352800" y="1676400"/>
            <a:ext cx="1944075" cy="2362200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5715000" y="4038600"/>
            <a:ext cx="108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1</a:t>
            </a:r>
          </a:p>
          <a:p>
            <a:pPr algn="ctr"/>
            <a:r>
              <a:rPr lang="en-US" dirty="0"/>
              <a:t>ROC </a:t>
            </a:r>
            <a:r>
              <a:rPr lang="en-US" dirty="0" err="1"/>
              <a:t>freq</a:t>
            </a:r>
            <a:r>
              <a:rPr lang="en-US" dirty="0"/>
              <a:t>:</a:t>
            </a:r>
          </a:p>
        </p:txBody>
      </p:sp>
      <p:sp>
        <p:nvSpPr>
          <p:cNvPr id="322" name="Rectangle 321"/>
          <p:cNvSpPr/>
          <p:nvPr/>
        </p:nvSpPr>
        <p:spPr>
          <a:xfrm>
            <a:off x="5281245" y="1684215"/>
            <a:ext cx="1981200" cy="2362200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685800" y="4876800"/>
                <a:ext cx="6702540" cy="1616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𝐷𝐶𝐵𝐴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1001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for 74169 up counting mode,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𝑅𝑂𝐶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dirty="0"/>
                  <a:t> where N is the decimal of DCBA.</a:t>
                </a:r>
              </a:p>
              <a:p>
                <a:endParaRPr lang="en-US" dirty="0"/>
              </a:p>
              <a:p>
                <a:r>
                  <a:rPr lang="en-US" dirty="0"/>
                  <a:t>When DCBA = 15,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𝑅𝑂𝐶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=???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76800"/>
                <a:ext cx="6702540" cy="1616020"/>
              </a:xfrm>
              <a:prstGeom prst="rect">
                <a:avLst/>
              </a:prstGeom>
              <a:blipFill rotWithShape="0">
                <a:blip r:embed="rId5"/>
                <a:stretch>
                  <a:fillRect l="-2184" t="-1132" r="-1274" b="-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Straight Connector 333"/>
          <p:cNvCxnSpPr/>
          <p:nvPr/>
        </p:nvCxnSpPr>
        <p:spPr>
          <a:xfrm>
            <a:off x="3360615" y="3749430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H="1">
            <a:off x="1143000" y="397803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/>
          <p:cNvCxnSpPr/>
          <p:nvPr/>
        </p:nvCxnSpPr>
        <p:spPr>
          <a:xfrm>
            <a:off x="3344985" y="3749430"/>
            <a:ext cx="1949940" cy="228600"/>
          </a:xfrm>
          <a:prstGeom prst="bentConnector3">
            <a:avLst>
              <a:gd name="adj1" fmla="val 8607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302740" y="3749430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/>
          <p:cNvCxnSpPr/>
          <p:nvPr/>
        </p:nvCxnSpPr>
        <p:spPr>
          <a:xfrm>
            <a:off x="5281245" y="3751380"/>
            <a:ext cx="1949940" cy="228600"/>
          </a:xfrm>
          <a:prstGeom prst="bentConnector3">
            <a:avLst>
              <a:gd name="adj1" fmla="val 8607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7239000" y="3751380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1408725" y="1676400"/>
            <a:ext cx="1944075" cy="2362200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/>
          <p:cNvSpPr txBox="1"/>
          <p:nvPr/>
        </p:nvSpPr>
        <p:spPr>
          <a:xfrm>
            <a:off x="3276600" y="1295400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Clk</a:t>
            </a:r>
            <a:r>
              <a:rPr lang="en-US" dirty="0"/>
              <a:t> </a:t>
            </a:r>
            <a:r>
              <a:rPr lang="en-US" dirty="0" err="1"/>
              <a:t>freq</a:t>
            </a:r>
            <a:r>
              <a:rPr lang="en-US" dirty="0"/>
              <a:t>:</a:t>
            </a:r>
          </a:p>
          <a:p>
            <a:r>
              <a:rPr lang="en-US" dirty="0"/>
              <a:t>1    2   3   4   5   6    7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5257800" y="1295400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Clk</a:t>
            </a:r>
            <a:r>
              <a:rPr lang="en-US" dirty="0"/>
              <a:t> </a:t>
            </a:r>
            <a:r>
              <a:rPr lang="en-US" dirty="0" err="1"/>
              <a:t>freq</a:t>
            </a:r>
            <a:r>
              <a:rPr lang="en-US" dirty="0"/>
              <a:t>:</a:t>
            </a:r>
          </a:p>
          <a:p>
            <a:r>
              <a:rPr lang="en-US" dirty="0"/>
              <a:t>1    2   3   4   5   6    7</a:t>
            </a:r>
          </a:p>
        </p:txBody>
      </p:sp>
      <p:sp>
        <p:nvSpPr>
          <p:cNvPr id="34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/>
              <a:t>74169 Waveform for Up Counting</a:t>
            </a:r>
          </a:p>
        </p:txBody>
      </p:sp>
      <p:cxnSp>
        <p:nvCxnSpPr>
          <p:cNvPr id="345" name="Elbow Connector 344"/>
          <p:cNvCxnSpPr/>
          <p:nvPr/>
        </p:nvCxnSpPr>
        <p:spPr>
          <a:xfrm>
            <a:off x="1402860" y="2635740"/>
            <a:ext cx="1949940" cy="228600"/>
          </a:xfrm>
          <a:prstGeom prst="bentConnector3">
            <a:avLst>
              <a:gd name="adj1" fmla="val 8607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1424355" y="262792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3360615" y="2635740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>
            <a:off x="1143000" y="286434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/>
          <p:nvPr/>
        </p:nvCxnSpPr>
        <p:spPr>
          <a:xfrm>
            <a:off x="3344985" y="2635740"/>
            <a:ext cx="1949940" cy="228600"/>
          </a:xfrm>
          <a:prstGeom prst="bentConnector3">
            <a:avLst>
              <a:gd name="adj1" fmla="val 8607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5302740" y="2635740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Elbow Connector 350"/>
          <p:cNvCxnSpPr/>
          <p:nvPr/>
        </p:nvCxnSpPr>
        <p:spPr>
          <a:xfrm>
            <a:off x="5281245" y="2637690"/>
            <a:ext cx="1949940" cy="228600"/>
          </a:xfrm>
          <a:prstGeom prst="bentConnector3">
            <a:avLst>
              <a:gd name="adj1" fmla="val 8607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7239000" y="2637690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752600"/>
          <a:ext cx="60959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8288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2133600"/>
                <a:ext cx="588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133600"/>
                <a:ext cx="58894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375" t="-8197" r="-322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" y="2514600"/>
                <a:ext cx="753027" cy="37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𝐿𝑜𝑎𝑑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14600"/>
                <a:ext cx="753027" cy="3754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8600" y="2971800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DCBA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33528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QD-QA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3733800"/>
                <a:ext cx="688522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𝑅𝑂𝐶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733800"/>
                <a:ext cx="688522" cy="3699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105705" y="2971800"/>
            <a:ext cx="6500497" cy="276999"/>
            <a:chOff x="1105705" y="2971800"/>
            <a:chExt cx="6500497" cy="276999"/>
          </a:xfrm>
        </p:grpSpPr>
        <p:grpSp>
          <p:nvGrpSpPr>
            <p:cNvPr id="26" name="Group 25"/>
            <p:cNvGrpSpPr/>
            <p:nvPr/>
          </p:nvGrpSpPr>
          <p:grpSpPr>
            <a:xfrm>
              <a:off x="1143000" y="3001104"/>
              <a:ext cx="6113580" cy="228612"/>
              <a:chOff x="1143000" y="3001104"/>
              <a:chExt cx="6113580" cy="228612"/>
            </a:xfrm>
          </p:grpSpPr>
          <p:sp>
            <p:nvSpPr>
              <p:cNvPr id="28" name="Hexagon 27"/>
              <p:cNvSpPr/>
              <p:nvPr/>
            </p:nvSpPr>
            <p:spPr>
              <a:xfrm>
                <a:off x="1424352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Hexagon 28"/>
              <p:cNvSpPr/>
              <p:nvPr/>
            </p:nvSpPr>
            <p:spPr>
              <a:xfrm>
                <a:off x="1143000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12</a:t>
                </a:r>
              </a:p>
            </p:txBody>
          </p:sp>
          <p:sp>
            <p:nvSpPr>
              <p:cNvPr id="30" name="Hexagon 29"/>
              <p:cNvSpPr/>
              <p:nvPr/>
            </p:nvSpPr>
            <p:spPr>
              <a:xfrm>
                <a:off x="1992924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Hexagon 30"/>
              <p:cNvSpPr/>
              <p:nvPr/>
            </p:nvSpPr>
            <p:spPr>
              <a:xfrm>
                <a:off x="1711572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/>
              <p:cNvSpPr/>
              <p:nvPr/>
            </p:nvSpPr>
            <p:spPr>
              <a:xfrm>
                <a:off x="2538042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2256690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3106614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/>
              <p:cNvSpPr/>
              <p:nvPr/>
            </p:nvSpPr>
            <p:spPr>
              <a:xfrm>
                <a:off x="2825262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3645876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/>
              <p:cNvSpPr/>
              <p:nvPr/>
            </p:nvSpPr>
            <p:spPr>
              <a:xfrm>
                <a:off x="3364524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Hexagon 37"/>
              <p:cNvSpPr/>
              <p:nvPr/>
            </p:nvSpPr>
            <p:spPr>
              <a:xfrm>
                <a:off x="4214448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Hexagon 38"/>
              <p:cNvSpPr/>
              <p:nvPr/>
            </p:nvSpPr>
            <p:spPr>
              <a:xfrm>
                <a:off x="3933096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Hexagon 39"/>
              <p:cNvSpPr/>
              <p:nvPr/>
            </p:nvSpPr>
            <p:spPr>
              <a:xfrm>
                <a:off x="4759566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/>
              <p:cNvSpPr/>
              <p:nvPr/>
            </p:nvSpPr>
            <p:spPr>
              <a:xfrm>
                <a:off x="4478214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/>
              <p:cNvSpPr/>
              <p:nvPr/>
            </p:nvSpPr>
            <p:spPr>
              <a:xfrm>
                <a:off x="5328138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/>
              <p:cNvSpPr/>
              <p:nvPr/>
            </p:nvSpPr>
            <p:spPr>
              <a:xfrm>
                <a:off x="5046786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/>
              <p:cNvSpPr/>
              <p:nvPr/>
            </p:nvSpPr>
            <p:spPr>
              <a:xfrm>
                <a:off x="5884980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/>
              <p:cNvSpPr/>
              <p:nvPr/>
            </p:nvSpPr>
            <p:spPr>
              <a:xfrm>
                <a:off x="5603628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/>
              <p:cNvSpPr/>
              <p:nvPr/>
            </p:nvSpPr>
            <p:spPr>
              <a:xfrm>
                <a:off x="6453552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/>
              <p:cNvSpPr/>
              <p:nvPr/>
            </p:nvSpPr>
            <p:spPr>
              <a:xfrm>
                <a:off x="6172200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/>
              <p:cNvSpPr/>
              <p:nvPr/>
            </p:nvSpPr>
            <p:spPr>
              <a:xfrm>
                <a:off x="6998670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/>
              <p:cNvSpPr/>
              <p:nvPr/>
            </p:nvSpPr>
            <p:spPr>
              <a:xfrm>
                <a:off x="6717318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105705" y="2971800"/>
              <a:ext cx="65004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5475">
                <a:tabLst>
                  <a:tab pos="288925" algn="l"/>
                </a:tabLst>
              </a:pPr>
              <a:r>
                <a:rPr lang="en-US" sz="1200" dirty="0"/>
                <a:t> 5      5 	5     5      5      5      5     5     5      5      5      5     5       5     5      5      5      5      5      5     5      5	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366657" y="1883154"/>
            <a:ext cx="1926315" cy="241401"/>
            <a:chOff x="3366657" y="1883154"/>
            <a:chExt cx="1926315" cy="241401"/>
          </a:xfrm>
        </p:grpSpPr>
        <p:grpSp>
          <p:nvGrpSpPr>
            <p:cNvPr id="170" name="Group 169"/>
            <p:cNvGrpSpPr/>
            <p:nvPr/>
          </p:nvGrpSpPr>
          <p:grpSpPr>
            <a:xfrm>
              <a:off x="3366657" y="1883160"/>
              <a:ext cx="263772" cy="240324"/>
              <a:chOff x="1418490" y="1881552"/>
              <a:chExt cx="263772" cy="240324"/>
            </a:xfrm>
          </p:grpSpPr>
          <p:cxnSp>
            <p:nvCxnSpPr>
              <p:cNvPr id="190" name="Elbow Connector 189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3642153" y="1883154"/>
              <a:ext cx="1650819" cy="241401"/>
              <a:chOff x="3642153" y="1883154"/>
              <a:chExt cx="1650819" cy="241401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3642153" y="1883166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88" name="Elbow Connector 187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3923505" y="1883154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86" name="Elbow Connector 185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4199001" y="1883154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84" name="Elbow Connector 183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4472352" y="1884225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82" name="Elbow Connector 181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4747848" y="1884231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80" name="Elbow Connector 179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5029200" y="1884219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78" name="Elbow Connector 177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7" name="Group 146"/>
          <p:cNvGrpSpPr/>
          <p:nvPr/>
        </p:nvGrpSpPr>
        <p:grpSpPr>
          <a:xfrm>
            <a:off x="5320146" y="1884219"/>
            <a:ext cx="1926315" cy="241401"/>
            <a:chOff x="3366657" y="1883154"/>
            <a:chExt cx="1926315" cy="241401"/>
          </a:xfrm>
        </p:grpSpPr>
        <p:grpSp>
          <p:nvGrpSpPr>
            <p:cNvPr id="148" name="Group 147"/>
            <p:cNvGrpSpPr/>
            <p:nvPr/>
          </p:nvGrpSpPr>
          <p:grpSpPr>
            <a:xfrm>
              <a:off x="3366657" y="1883160"/>
              <a:ext cx="263772" cy="240324"/>
              <a:chOff x="1418490" y="1881552"/>
              <a:chExt cx="263772" cy="240324"/>
            </a:xfrm>
          </p:grpSpPr>
          <p:cxnSp>
            <p:nvCxnSpPr>
              <p:cNvPr id="168" name="Elbow Connector 167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642153" y="1883154"/>
              <a:ext cx="1650819" cy="241401"/>
              <a:chOff x="3642153" y="1883154"/>
              <a:chExt cx="1650819" cy="241401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3642153" y="1883166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66" name="Elbow Connector 165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150"/>
              <p:cNvGrpSpPr/>
              <p:nvPr/>
            </p:nvGrpSpPr>
            <p:grpSpPr>
              <a:xfrm>
                <a:off x="3923505" y="1883154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64" name="Elbow Connector 163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/>
              <p:cNvGrpSpPr/>
              <p:nvPr/>
            </p:nvGrpSpPr>
            <p:grpSpPr>
              <a:xfrm>
                <a:off x="4199001" y="1883154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62" name="Elbow Connector 161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/>
              <p:cNvGrpSpPr/>
              <p:nvPr/>
            </p:nvGrpSpPr>
            <p:grpSpPr>
              <a:xfrm>
                <a:off x="4472352" y="1884225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60" name="Elbow Connector 159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/>
              <p:cNvGrpSpPr/>
              <p:nvPr/>
            </p:nvGrpSpPr>
            <p:grpSpPr>
              <a:xfrm>
                <a:off x="4747848" y="1884231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58" name="Elbow Connector 157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/>
              <p:cNvGrpSpPr/>
              <p:nvPr/>
            </p:nvGrpSpPr>
            <p:grpSpPr>
              <a:xfrm>
                <a:off x="5029200" y="1884219"/>
                <a:ext cx="263772" cy="240324"/>
                <a:chOff x="1418490" y="1881552"/>
                <a:chExt cx="263772" cy="240324"/>
              </a:xfrm>
            </p:grpSpPr>
            <p:cxnSp>
              <p:nvCxnSpPr>
                <p:cNvPr id="156" name="Elbow Connector 155"/>
                <p:cNvCxnSpPr/>
                <p:nvPr/>
              </p:nvCxnSpPr>
              <p:spPr>
                <a:xfrm rot="10800000">
                  <a:off x="1420628" y="1881552"/>
                  <a:ext cx="261634" cy="24032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1418490" y="1881552"/>
                  <a:ext cx="0" cy="2286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41" name="TextBox 240"/>
          <p:cNvSpPr txBox="1"/>
          <p:nvPr/>
        </p:nvSpPr>
        <p:spPr>
          <a:xfrm>
            <a:off x="1752600" y="4038600"/>
            <a:ext cx="108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1</a:t>
            </a:r>
          </a:p>
          <a:p>
            <a:pPr algn="ctr"/>
            <a:r>
              <a:rPr lang="en-US" dirty="0"/>
              <a:t>ROC </a:t>
            </a:r>
            <a:r>
              <a:rPr lang="en-US" dirty="0" err="1"/>
              <a:t>freq</a:t>
            </a:r>
            <a:r>
              <a:rPr lang="en-US" dirty="0"/>
              <a:t>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371600" y="1295400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Clk</a:t>
            </a:r>
            <a:r>
              <a:rPr lang="en-US" dirty="0"/>
              <a:t> </a:t>
            </a:r>
            <a:r>
              <a:rPr lang="en-US" dirty="0" err="1"/>
              <a:t>freq</a:t>
            </a:r>
            <a:r>
              <a:rPr lang="en-US" dirty="0"/>
              <a:t>:</a:t>
            </a:r>
          </a:p>
          <a:p>
            <a:r>
              <a:rPr lang="en-US" dirty="0"/>
              <a:t>1    2   3   4   5   6</a:t>
            </a:r>
          </a:p>
        </p:txBody>
      </p:sp>
      <p:grpSp>
        <p:nvGrpSpPr>
          <p:cNvPr id="269" name="Group 268"/>
          <p:cNvGrpSpPr/>
          <p:nvPr/>
        </p:nvGrpSpPr>
        <p:grpSpPr>
          <a:xfrm>
            <a:off x="1424358" y="1873740"/>
            <a:ext cx="1920447" cy="250089"/>
            <a:chOff x="1424358" y="1873740"/>
            <a:chExt cx="1920447" cy="250089"/>
          </a:xfrm>
        </p:grpSpPr>
        <p:grpSp>
          <p:nvGrpSpPr>
            <p:cNvPr id="107" name="Group 106"/>
            <p:cNvGrpSpPr/>
            <p:nvPr/>
          </p:nvGrpSpPr>
          <p:grpSpPr>
            <a:xfrm>
              <a:off x="2799681" y="1882623"/>
              <a:ext cx="263772" cy="240324"/>
              <a:chOff x="1418490" y="1881552"/>
              <a:chExt cx="263772" cy="240324"/>
            </a:xfrm>
          </p:grpSpPr>
          <p:cxnSp>
            <p:nvCxnSpPr>
              <p:cNvPr id="108" name="Elbow Connector 107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3081033" y="1882611"/>
              <a:ext cx="263772" cy="240324"/>
              <a:chOff x="1418490" y="1881552"/>
              <a:chExt cx="263772" cy="240324"/>
            </a:xfrm>
          </p:grpSpPr>
          <p:cxnSp>
            <p:nvCxnSpPr>
              <p:cNvPr id="116" name="Elbow Connector 115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/>
            <p:cNvGrpSpPr/>
            <p:nvPr/>
          </p:nvGrpSpPr>
          <p:grpSpPr>
            <a:xfrm>
              <a:off x="1424358" y="1881567"/>
              <a:ext cx="263772" cy="240324"/>
              <a:chOff x="1418490" y="1881552"/>
              <a:chExt cx="263772" cy="240324"/>
            </a:xfrm>
          </p:grpSpPr>
          <p:cxnSp>
            <p:nvCxnSpPr>
              <p:cNvPr id="252" name="Elbow Connector 251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1705710" y="1881555"/>
              <a:ext cx="263772" cy="240324"/>
              <a:chOff x="1418490" y="1881552"/>
              <a:chExt cx="263772" cy="240324"/>
            </a:xfrm>
          </p:grpSpPr>
          <p:cxnSp>
            <p:nvCxnSpPr>
              <p:cNvPr id="255" name="Elbow Connector 254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1987065" y="1883505"/>
              <a:ext cx="263772" cy="240324"/>
              <a:chOff x="1418490" y="1881552"/>
              <a:chExt cx="263772" cy="240324"/>
            </a:xfrm>
          </p:grpSpPr>
          <p:cxnSp>
            <p:nvCxnSpPr>
              <p:cNvPr id="258" name="Elbow Connector 257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2268417" y="1883493"/>
              <a:ext cx="263772" cy="240324"/>
              <a:chOff x="1418490" y="1881552"/>
              <a:chExt cx="263772" cy="240324"/>
            </a:xfrm>
          </p:grpSpPr>
          <p:cxnSp>
            <p:nvCxnSpPr>
              <p:cNvPr id="261" name="Elbow Connector 260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/>
            <p:cNvGrpSpPr/>
            <p:nvPr/>
          </p:nvGrpSpPr>
          <p:grpSpPr>
            <a:xfrm>
              <a:off x="2522415" y="1873740"/>
              <a:ext cx="263772" cy="240324"/>
              <a:chOff x="1418490" y="1881552"/>
              <a:chExt cx="263772" cy="240324"/>
            </a:xfrm>
          </p:grpSpPr>
          <p:cxnSp>
            <p:nvCxnSpPr>
              <p:cNvPr id="264" name="Elbow Connector 263"/>
              <p:cNvCxnSpPr/>
              <p:nvPr/>
            </p:nvCxnSpPr>
            <p:spPr>
              <a:xfrm rot="10800000">
                <a:off x="1420628" y="1881552"/>
                <a:ext cx="261634" cy="24032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1418490" y="1881552"/>
                <a:ext cx="0" cy="2286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2" name="Group 271"/>
          <p:cNvGrpSpPr/>
          <p:nvPr/>
        </p:nvGrpSpPr>
        <p:grpSpPr>
          <a:xfrm>
            <a:off x="1096110" y="3344985"/>
            <a:ext cx="6150875" cy="276999"/>
            <a:chOff x="1105705" y="2971800"/>
            <a:chExt cx="6150875" cy="276999"/>
          </a:xfrm>
        </p:grpSpPr>
        <p:grpSp>
          <p:nvGrpSpPr>
            <p:cNvPr id="273" name="Group 272"/>
            <p:cNvGrpSpPr/>
            <p:nvPr/>
          </p:nvGrpSpPr>
          <p:grpSpPr>
            <a:xfrm>
              <a:off x="1143000" y="3001104"/>
              <a:ext cx="6113580" cy="228612"/>
              <a:chOff x="1143000" y="3001104"/>
              <a:chExt cx="6113580" cy="228612"/>
            </a:xfrm>
          </p:grpSpPr>
          <p:sp>
            <p:nvSpPr>
              <p:cNvPr id="275" name="Hexagon 274"/>
              <p:cNvSpPr/>
              <p:nvPr/>
            </p:nvSpPr>
            <p:spPr>
              <a:xfrm>
                <a:off x="1424352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Hexagon 275"/>
              <p:cNvSpPr/>
              <p:nvPr/>
            </p:nvSpPr>
            <p:spPr>
              <a:xfrm>
                <a:off x="1143000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12</a:t>
                </a:r>
              </a:p>
            </p:txBody>
          </p:sp>
          <p:sp>
            <p:nvSpPr>
              <p:cNvPr id="277" name="Hexagon 276"/>
              <p:cNvSpPr/>
              <p:nvPr/>
            </p:nvSpPr>
            <p:spPr>
              <a:xfrm>
                <a:off x="1992924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Hexagon 277"/>
              <p:cNvSpPr/>
              <p:nvPr/>
            </p:nvSpPr>
            <p:spPr>
              <a:xfrm>
                <a:off x="1711572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Hexagon 278"/>
              <p:cNvSpPr/>
              <p:nvPr/>
            </p:nvSpPr>
            <p:spPr>
              <a:xfrm>
                <a:off x="2538042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Hexagon 279"/>
              <p:cNvSpPr/>
              <p:nvPr/>
            </p:nvSpPr>
            <p:spPr>
              <a:xfrm>
                <a:off x="2256690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Hexagon 280"/>
              <p:cNvSpPr/>
              <p:nvPr/>
            </p:nvSpPr>
            <p:spPr>
              <a:xfrm>
                <a:off x="3106614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Hexagon 281"/>
              <p:cNvSpPr/>
              <p:nvPr/>
            </p:nvSpPr>
            <p:spPr>
              <a:xfrm>
                <a:off x="2825262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Hexagon 282"/>
              <p:cNvSpPr/>
              <p:nvPr/>
            </p:nvSpPr>
            <p:spPr>
              <a:xfrm>
                <a:off x="3645876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Hexagon 283"/>
              <p:cNvSpPr/>
              <p:nvPr/>
            </p:nvSpPr>
            <p:spPr>
              <a:xfrm>
                <a:off x="3364524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Hexagon 284"/>
              <p:cNvSpPr/>
              <p:nvPr/>
            </p:nvSpPr>
            <p:spPr>
              <a:xfrm>
                <a:off x="4214448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Hexagon 285"/>
              <p:cNvSpPr/>
              <p:nvPr/>
            </p:nvSpPr>
            <p:spPr>
              <a:xfrm>
                <a:off x="3933096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Hexagon 286"/>
              <p:cNvSpPr/>
              <p:nvPr/>
            </p:nvSpPr>
            <p:spPr>
              <a:xfrm>
                <a:off x="4759566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Hexagon 287"/>
              <p:cNvSpPr/>
              <p:nvPr/>
            </p:nvSpPr>
            <p:spPr>
              <a:xfrm>
                <a:off x="4478214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Hexagon 288"/>
              <p:cNvSpPr/>
              <p:nvPr/>
            </p:nvSpPr>
            <p:spPr>
              <a:xfrm>
                <a:off x="5328138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Hexagon 289"/>
              <p:cNvSpPr/>
              <p:nvPr/>
            </p:nvSpPr>
            <p:spPr>
              <a:xfrm>
                <a:off x="5046786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Hexagon 290"/>
              <p:cNvSpPr/>
              <p:nvPr/>
            </p:nvSpPr>
            <p:spPr>
              <a:xfrm>
                <a:off x="5884980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Hexagon 291"/>
              <p:cNvSpPr/>
              <p:nvPr/>
            </p:nvSpPr>
            <p:spPr>
              <a:xfrm>
                <a:off x="5603628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Hexagon 292"/>
              <p:cNvSpPr/>
              <p:nvPr/>
            </p:nvSpPr>
            <p:spPr>
              <a:xfrm>
                <a:off x="6453552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Hexagon 293"/>
              <p:cNvSpPr/>
              <p:nvPr/>
            </p:nvSpPr>
            <p:spPr>
              <a:xfrm>
                <a:off x="6172200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Hexagon 294"/>
              <p:cNvSpPr/>
              <p:nvPr/>
            </p:nvSpPr>
            <p:spPr>
              <a:xfrm>
                <a:off x="6998670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Hexagon 295"/>
              <p:cNvSpPr/>
              <p:nvPr/>
            </p:nvSpPr>
            <p:spPr>
              <a:xfrm>
                <a:off x="6717318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4" name="TextBox 273"/>
            <p:cNvSpPr txBox="1"/>
            <p:nvPr/>
          </p:nvSpPr>
          <p:spPr>
            <a:xfrm>
              <a:off x="1105705" y="2971800"/>
              <a:ext cx="200567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X      5     4       3     2      1      0</a:t>
              </a:r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3352800" y="4038600"/>
            <a:ext cx="108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1</a:t>
            </a:r>
          </a:p>
          <a:p>
            <a:pPr algn="ctr"/>
            <a:r>
              <a:rPr lang="en-US" dirty="0"/>
              <a:t>ROC </a:t>
            </a:r>
            <a:r>
              <a:rPr lang="en-US" dirty="0" err="1"/>
              <a:t>freq</a:t>
            </a:r>
            <a:r>
              <a:rPr lang="en-US" dirty="0"/>
              <a:t>: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5029200" y="4114800"/>
            <a:ext cx="108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1</a:t>
            </a:r>
          </a:p>
          <a:p>
            <a:pPr algn="ctr"/>
            <a:r>
              <a:rPr lang="en-US" dirty="0"/>
              <a:t>ROC </a:t>
            </a:r>
            <a:r>
              <a:rPr lang="en-US" dirty="0" err="1"/>
              <a:t>freq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685800" y="4800600"/>
                <a:ext cx="5681427" cy="2170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𝐷𝐶𝐵𝐴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0101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for 74169 Down counting mode,</a:t>
                </a:r>
              </a:p>
              <a:p>
                <a:r>
                  <a:rPr lang="en-US" dirty="0"/>
                  <a:t>	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𝑅𝑂𝐶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dirty="0"/>
                  <a:t> where N is the decimal of DCBA.</a:t>
                </a:r>
              </a:p>
              <a:p>
                <a:endParaRPr lang="en-US" dirty="0"/>
              </a:p>
              <a:p>
                <a:r>
                  <a:rPr lang="en-US" dirty="0"/>
                  <a:t>When DCBA = 15,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𝑅𝑂𝐶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=???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00600"/>
                <a:ext cx="5681427" cy="2170979"/>
              </a:xfrm>
              <a:prstGeom prst="rect">
                <a:avLst/>
              </a:prstGeom>
              <a:blipFill rotWithShape="0">
                <a:blip r:embed="rId5"/>
                <a:stretch>
                  <a:fillRect l="-2578" t="-843" r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Title 1"/>
          <p:cNvSpPr>
            <a:spLocks noGrp="1"/>
          </p:cNvSpPr>
          <p:nvPr>
            <p:ph type="title"/>
          </p:nvPr>
        </p:nvSpPr>
        <p:spPr>
          <a:xfrm>
            <a:off x="-3908" y="228600"/>
            <a:ext cx="9448800" cy="1143000"/>
          </a:xfrm>
        </p:spPr>
        <p:txBody>
          <a:bodyPr/>
          <a:lstStyle/>
          <a:p>
            <a:r>
              <a:rPr lang="en-US" sz="4000" dirty="0"/>
              <a:t>74169 Waveform for Down Counting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1800" y="3352800"/>
            <a:ext cx="1784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   5    4       3      2      1     0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4632298" y="3352800"/>
            <a:ext cx="1784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   5    4       3      2      1     0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324600" y="3352800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   5    4       3</a:t>
            </a:r>
          </a:p>
        </p:txBody>
      </p:sp>
      <p:grpSp>
        <p:nvGrpSpPr>
          <p:cNvPr id="227" name="Group 226"/>
          <p:cNvGrpSpPr/>
          <p:nvPr/>
        </p:nvGrpSpPr>
        <p:grpSpPr>
          <a:xfrm>
            <a:off x="1132840" y="3740150"/>
            <a:ext cx="6106160" cy="247650"/>
            <a:chOff x="1132840" y="3740150"/>
            <a:chExt cx="6106160" cy="247650"/>
          </a:xfrm>
        </p:grpSpPr>
        <p:cxnSp>
          <p:nvCxnSpPr>
            <p:cNvPr id="334" name="Straight Connector 333"/>
            <p:cNvCxnSpPr/>
            <p:nvPr/>
          </p:nvCxnSpPr>
          <p:spPr>
            <a:xfrm>
              <a:off x="3078870" y="3755780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flipH="1">
              <a:off x="1132840" y="3972560"/>
              <a:ext cx="304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336"/>
            <p:cNvCxnSpPr/>
            <p:nvPr/>
          </p:nvCxnSpPr>
          <p:spPr>
            <a:xfrm>
              <a:off x="3075940" y="3762130"/>
              <a:ext cx="1661160" cy="212970"/>
            </a:xfrm>
            <a:prstGeom prst="bentConnector3">
              <a:avLst>
                <a:gd name="adj1" fmla="val 8440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6407150" y="3759200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1422400" y="3755390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/>
            <p:nvPr/>
          </p:nvCxnSpPr>
          <p:spPr>
            <a:xfrm>
              <a:off x="1409700" y="3765550"/>
              <a:ext cx="1661160" cy="212970"/>
            </a:xfrm>
            <a:prstGeom prst="bentConnector3">
              <a:avLst>
                <a:gd name="adj1" fmla="val 8440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4746380" y="3740150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Elbow Connector 200"/>
            <p:cNvCxnSpPr/>
            <p:nvPr/>
          </p:nvCxnSpPr>
          <p:spPr>
            <a:xfrm>
              <a:off x="4730750" y="3759200"/>
              <a:ext cx="1661160" cy="212970"/>
            </a:xfrm>
            <a:prstGeom prst="bentConnector3">
              <a:avLst>
                <a:gd name="adj1" fmla="val 8440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6400800" y="3784600"/>
              <a:ext cx="304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6654800" y="3784600"/>
              <a:ext cx="304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6934200" y="3784600"/>
              <a:ext cx="304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>
            <a:off x="1130300" y="2628900"/>
            <a:ext cx="6106160" cy="247650"/>
            <a:chOff x="1132840" y="3740150"/>
            <a:chExt cx="6106160" cy="24765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3078870" y="3755780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>
              <a:off x="1132840" y="3972560"/>
              <a:ext cx="304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Elbow Connector 207"/>
            <p:cNvCxnSpPr/>
            <p:nvPr/>
          </p:nvCxnSpPr>
          <p:spPr>
            <a:xfrm>
              <a:off x="3075940" y="3762130"/>
              <a:ext cx="1661160" cy="212970"/>
            </a:xfrm>
            <a:prstGeom prst="bentConnector3">
              <a:avLst>
                <a:gd name="adj1" fmla="val 8440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6407150" y="3759200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422400" y="3755390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12"/>
            <p:cNvCxnSpPr/>
            <p:nvPr/>
          </p:nvCxnSpPr>
          <p:spPr>
            <a:xfrm>
              <a:off x="1409700" y="3765550"/>
              <a:ext cx="1661160" cy="212970"/>
            </a:xfrm>
            <a:prstGeom prst="bentConnector3">
              <a:avLst>
                <a:gd name="adj1" fmla="val 8440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746380" y="3740150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Elbow Connector 214"/>
            <p:cNvCxnSpPr/>
            <p:nvPr/>
          </p:nvCxnSpPr>
          <p:spPr>
            <a:xfrm>
              <a:off x="4730750" y="3759200"/>
              <a:ext cx="1661160" cy="212970"/>
            </a:xfrm>
            <a:prstGeom prst="bentConnector3">
              <a:avLst>
                <a:gd name="adj1" fmla="val 8440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6400800" y="3784600"/>
              <a:ext cx="304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6654800" y="3784600"/>
              <a:ext cx="304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6934200" y="3784600"/>
              <a:ext cx="304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9" name="Straight Connector 228"/>
          <p:cNvCxnSpPr/>
          <p:nvPr/>
        </p:nvCxnSpPr>
        <p:spPr>
          <a:xfrm>
            <a:off x="1143000" y="2495550"/>
            <a:ext cx="609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1432171" y="1676400"/>
            <a:ext cx="1631460" cy="2362200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90990" y="1676400"/>
            <a:ext cx="1631460" cy="2362200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761525" y="1676400"/>
            <a:ext cx="1631460" cy="2362200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3048000" y="1295400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Clk</a:t>
            </a:r>
            <a:r>
              <a:rPr lang="en-US" dirty="0"/>
              <a:t> </a:t>
            </a:r>
            <a:r>
              <a:rPr lang="en-US" dirty="0" err="1"/>
              <a:t>freq</a:t>
            </a:r>
            <a:r>
              <a:rPr lang="en-US" dirty="0"/>
              <a:t>:</a:t>
            </a:r>
          </a:p>
          <a:p>
            <a:r>
              <a:rPr lang="en-US" dirty="0"/>
              <a:t>1    2   3   4   5   6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4724400" y="1295400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Clk</a:t>
            </a:r>
            <a:r>
              <a:rPr lang="en-US" dirty="0"/>
              <a:t> </a:t>
            </a:r>
            <a:r>
              <a:rPr lang="en-US" dirty="0" err="1"/>
              <a:t>freq</a:t>
            </a:r>
            <a:r>
              <a:rPr lang="en-US" dirty="0"/>
              <a:t>:</a:t>
            </a:r>
          </a:p>
          <a:p>
            <a:r>
              <a:rPr lang="en-US" dirty="0"/>
              <a:t>1    2   3   4   5   6</a:t>
            </a:r>
          </a:p>
        </p:txBody>
      </p:sp>
    </p:spTree>
    <p:extLst>
      <p:ext uri="{BB962C8B-B14F-4D97-AF65-F5344CB8AC3E}">
        <p14:creationId xmlns:p14="http://schemas.microsoft.com/office/powerpoint/2010/main" val="125798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Frequency Division (Modulo N Counter)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6300" y="3124200"/>
                <a:ext cx="7200900" cy="252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 modulo-N counter 74169 can be used as a frequency divider,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𝑓𝑜𝑟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𝐷𝑜𝑤𝑛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𝑐𝑜𝑢𝑛𝑡𝑖𝑛𝑔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14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𝑓𝑜𝑟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𝑈𝑝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𝑐𝑜𝑢𝑛𝑡𝑖𝑛𝑔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cs typeface="Times New Roman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is Low, the counter is counting down and up counting when it is high.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124200"/>
                <a:ext cx="7200900" cy="2524024"/>
              </a:xfrm>
              <a:prstGeom prst="rect">
                <a:avLst/>
              </a:prstGeom>
              <a:blipFill rotWithShape="0">
                <a:blip r:embed="rId2"/>
                <a:stretch>
                  <a:fillRect l="-762" b="-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124200" y="28194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95800" y="1836615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362200" y="1143000"/>
            <a:ext cx="2923047" cy="1981200"/>
            <a:chOff x="2362200" y="1143000"/>
            <a:chExt cx="2923047" cy="1981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2200" y="1143000"/>
              <a:ext cx="2921185" cy="1981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438400" y="2602469"/>
                  <a:ext cx="6858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02469"/>
                  <a:ext cx="6858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98739" y="1598136"/>
                  <a:ext cx="4865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739" y="1598136"/>
                  <a:ext cx="48650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750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380"/>
            <a:ext cx="8229600" cy="10207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Frequency Division (T-FF)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523" y="1269909"/>
            <a:ext cx="1905000" cy="210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41910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the output waveform duty cycle to 50% by connecting with T-FF.</a:t>
            </a:r>
          </a:p>
          <a:p>
            <a:endParaRPr lang="en-US" dirty="0"/>
          </a:p>
          <a:p>
            <a:r>
              <a:rPr lang="en-US" dirty="0"/>
              <a:t>By Using a T flip flop we can divide the frequency by 2.</a:t>
            </a:r>
          </a:p>
          <a:p>
            <a:endParaRPr lang="en-US" dirty="0"/>
          </a:p>
          <a:p>
            <a:r>
              <a:rPr lang="en-US" dirty="0"/>
              <a:t>The T flip flop should be designed using a JK (7476) Flip Flop. (FF Conversion)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02253"/>
              </p:ext>
            </p:extLst>
          </p:nvPr>
        </p:nvGraphicFramePr>
        <p:xfrm>
          <a:off x="2881923" y="1714500"/>
          <a:ext cx="17526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853709" y="27813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724400" y="1143000"/>
            <a:ext cx="3657600" cy="2895600"/>
            <a:chOff x="4724400" y="1143000"/>
            <a:chExt cx="3657600" cy="2895600"/>
          </a:xfrm>
        </p:grpSpPr>
        <p:pic>
          <p:nvPicPr>
            <p:cNvPr id="3" name="Picture 2" descr="divide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1171187"/>
              <a:ext cx="3568700" cy="2818523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5902569" y="2438400"/>
              <a:ext cx="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05787" y="2438400"/>
              <a:ext cx="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902570" y="2743200"/>
              <a:ext cx="10352" cy="6096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18882" y="2801816"/>
              <a:ext cx="10352" cy="6096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6705600" y="1143000"/>
              <a:ext cx="1371600" cy="137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00600" y="3505200"/>
              <a:ext cx="3581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99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2641D-DC68-4F4C-9D9D-6EA4E32D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J-K FF to T 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C5C5C7-C0E4-49DC-81EB-EB2472C54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 J and K to </a:t>
            </a:r>
            <a:r>
              <a:rPr lang="en-US" dirty="0" err="1"/>
              <a:t>Vcc</a:t>
            </a:r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Vcc</a:t>
            </a:r>
            <a:r>
              <a:rPr lang="en-US" dirty="0"/>
              <a:t> to PR and CLR</a:t>
            </a:r>
          </a:p>
          <a:p>
            <a:r>
              <a:rPr lang="en-US" dirty="0"/>
              <a:t>Flip Flop enters TOGGLE mode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7AD3B1-BE4E-4AFA-9524-2E93D50623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48250" y="2878931"/>
            <a:ext cx="2400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010400" y="914400"/>
            <a:ext cx="1186827" cy="1715481"/>
            <a:chOff x="7217222" y="914400"/>
            <a:chExt cx="1186827" cy="1715481"/>
          </a:xfrm>
        </p:grpSpPr>
        <p:sp>
          <p:nvSpPr>
            <p:cNvPr id="1050" name="Rounded Rectangle 1049"/>
            <p:cNvSpPr/>
            <p:nvPr/>
          </p:nvSpPr>
          <p:spPr>
            <a:xfrm>
              <a:off x="7239000" y="914400"/>
              <a:ext cx="1165049" cy="17154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7476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17222" y="990600"/>
              <a:ext cx="49244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1CK</a:t>
              </a:r>
            </a:p>
            <a:p>
              <a:r>
                <a:rPr lang="en-US" sz="1200" dirty="0"/>
                <a:t>1PR</a:t>
              </a:r>
            </a:p>
            <a:p>
              <a:r>
                <a:rPr lang="en-US" sz="1200" dirty="0"/>
                <a:t>1CLR</a:t>
              </a:r>
            </a:p>
            <a:p>
              <a:r>
                <a:rPr lang="en-US" sz="1200" dirty="0"/>
                <a:t>1J</a:t>
              </a:r>
            </a:p>
            <a:p>
              <a:r>
                <a:rPr lang="en-US" sz="1200" dirty="0"/>
                <a:t>VCC</a:t>
              </a:r>
            </a:p>
            <a:p>
              <a:r>
                <a:rPr lang="en-US" sz="1200" dirty="0"/>
                <a:t>2CK</a:t>
              </a:r>
            </a:p>
            <a:p>
              <a:r>
                <a:rPr lang="en-US" sz="1200" dirty="0"/>
                <a:t>2PR</a:t>
              </a:r>
            </a:p>
            <a:p>
              <a:r>
                <a:rPr lang="en-US" sz="1200" dirty="0"/>
                <a:t>2CLR</a:t>
              </a:r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3657600" y="457200"/>
            <a:ext cx="5486400" cy="3095811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85840" y="584200"/>
            <a:ext cx="685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8:1 </a:t>
            </a:r>
          </a:p>
          <a:p>
            <a:pPr algn="ctr"/>
            <a:r>
              <a:rPr lang="en-US" dirty="0"/>
              <a:t>Mux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5840" y="1600200"/>
            <a:ext cx="685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8:1 </a:t>
            </a:r>
          </a:p>
          <a:p>
            <a:pPr algn="ctr"/>
            <a:r>
              <a:rPr lang="en-US" dirty="0"/>
              <a:t>Mux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5840" y="2659185"/>
            <a:ext cx="685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8:1 </a:t>
            </a:r>
          </a:p>
          <a:p>
            <a:pPr algn="ctr"/>
            <a:r>
              <a:rPr lang="en-US" dirty="0"/>
              <a:t>Mux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5840" y="3657600"/>
            <a:ext cx="685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8:1 </a:t>
            </a:r>
          </a:p>
          <a:p>
            <a:pPr algn="ctr"/>
            <a:r>
              <a:rPr lang="en-US" dirty="0"/>
              <a:t>Mux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5040" y="863599"/>
            <a:ext cx="6096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FF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5040" y="1770184"/>
            <a:ext cx="6096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FF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05040" y="2674815"/>
            <a:ext cx="6096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FF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5040" y="3581400"/>
            <a:ext cx="6096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FF</a:t>
            </a:r>
          </a:p>
        </p:txBody>
      </p:sp>
      <p:cxnSp>
        <p:nvCxnSpPr>
          <p:cNvPr id="15" name="Elbow Connector 14"/>
          <p:cNvCxnSpPr>
            <a:stCxn id="4" idx="3"/>
          </p:cNvCxnSpPr>
          <p:nvPr/>
        </p:nvCxnSpPr>
        <p:spPr>
          <a:xfrm>
            <a:off x="1171640" y="1003300"/>
            <a:ext cx="533400" cy="63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</p:cNvCxnSpPr>
          <p:nvPr/>
        </p:nvCxnSpPr>
        <p:spPr>
          <a:xfrm flipV="1">
            <a:off x="1171640" y="1981200"/>
            <a:ext cx="533400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</p:cNvCxnSpPr>
          <p:nvPr/>
        </p:nvCxnSpPr>
        <p:spPr>
          <a:xfrm flipV="1">
            <a:off x="1171640" y="2895600"/>
            <a:ext cx="533400" cy="182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</p:cNvCxnSpPr>
          <p:nvPr/>
        </p:nvCxnSpPr>
        <p:spPr>
          <a:xfrm flipV="1">
            <a:off x="1171640" y="3810000"/>
            <a:ext cx="533400" cy="26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70563" y="54102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</a:t>
            </a:r>
          </a:p>
          <a:p>
            <a:pPr algn="ctr"/>
            <a:r>
              <a:rPr lang="en-US" dirty="0"/>
              <a:t>(Pulse Switch)</a:t>
            </a:r>
          </a:p>
        </p:txBody>
      </p:sp>
      <p:cxnSp>
        <p:nvCxnSpPr>
          <p:cNvPr id="26" name="Elbow Connector 25"/>
          <p:cNvCxnSpPr>
            <a:stCxn id="22" idx="0"/>
          </p:cNvCxnSpPr>
          <p:nvPr/>
        </p:nvCxnSpPr>
        <p:spPr>
          <a:xfrm rot="5400000" flipH="1" flipV="1">
            <a:off x="-727742" y="3358905"/>
            <a:ext cx="3987800" cy="114791"/>
          </a:xfrm>
          <a:prstGeom prst="bentConnector3">
            <a:avLst>
              <a:gd name="adj1" fmla="val 727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323552" y="1422400"/>
            <a:ext cx="3814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23552" y="2362200"/>
            <a:ext cx="3814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323552" y="3276600"/>
            <a:ext cx="3814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323552" y="4191000"/>
            <a:ext cx="3814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" idx="3"/>
          </p:cNvCxnSpPr>
          <p:nvPr/>
        </p:nvCxnSpPr>
        <p:spPr>
          <a:xfrm>
            <a:off x="2314640" y="1238249"/>
            <a:ext cx="2127735" cy="501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3"/>
          </p:cNvCxnSpPr>
          <p:nvPr/>
        </p:nvCxnSpPr>
        <p:spPr>
          <a:xfrm flipV="1">
            <a:off x="2314640" y="1936751"/>
            <a:ext cx="2143854" cy="208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3"/>
          </p:cNvCxnSpPr>
          <p:nvPr/>
        </p:nvCxnSpPr>
        <p:spPr>
          <a:xfrm flipV="1">
            <a:off x="2314640" y="2182425"/>
            <a:ext cx="2127735" cy="867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81040" y="381000"/>
            <a:ext cx="3124200" cy="5791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21849" y="6221968"/>
            <a:ext cx="219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Generator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64512" y="4076700"/>
            <a:ext cx="2564927" cy="2019300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813240" y="620719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Frequency Generator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448240" y="1066800"/>
            <a:ext cx="1447800" cy="19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74169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37497" y="1148674"/>
            <a:ext cx="6862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U/D</a:t>
            </a:r>
          </a:p>
          <a:p>
            <a:r>
              <a:rPr lang="en-US" sz="1400" dirty="0" err="1"/>
              <a:t>Clk</a:t>
            </a:r>
            <a:endParaRPr lang="en-US" sz="1400" dirty="0"/>
          </a:p>
          <a:p>
            <a:r>
              <a:rPr lang="en-US" sz="1400" dirty="0"/>
              <a:t>A</a:t>
            </a:r>
          </a:p>
          <a:p>
            <a:r>
              <a:rPr lang="en-US" sz="1400" dirty="0"/>
              <a:t>B</a:t>
            </a:r>
          </a:p>
          <a:p>
            <a:r>
              <a:rPr lang="en-US" sz="1400" dirty="0"/>
              <a:t>C</a:t>
            </a:r>
          </a:p>
          <a:p>
            <a:r>
              <a:rPr lang="en-US" sz="1400" dirty="0"/>
              <a:t>D</a:t>
            </a:r>
          </a:p>
          <a:p>
            <a:r>
              <a:rPr lang="en-US" sz="1400" dirty="0"/>
              <a:t>EN T</a:t>
            </a:r>
          </a:p>
          <a:p>
            <a:r>
              <a:rPr lang="en-US" sz="1400" dirty="0"/>
              <a:t>GND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39319" y="1189732"/>
            <a:ext cx="6750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Vcc</a:t>
            </a:r>
            <a:endParaRPr lang="en-US" sz="1400" dirty="0"/>
          </a:p>
          <a:p>
            <a:r>
              <a:rPr lang="en-US" sz="1400" dirty="0"/>
              <a:t>ROC</a:t>
            </a:r>
          </a:p>
          <a:p>
            <a:r>
              <a:rPr lang="en-US" sz="1400" dirty="0"/>
              <a:t>QA</a:t>
            </a:r>
          </a:p>
          <a:p>
            <a:r>
              <a:rPr lang="en-US" sz="1400" dirty="0"/>
              <a:t>QB</a:t>
            </a:r>
          </a:p>
          <a:p>
            <a:r>
              <a:rPr lang="en-US" sz="1400" dirty="0"/>
              <a:t>QC</a:t>
            </a:r>
          </a:p>
          <a:p>
            <a:r>
              <a:rPr lang="en-US" sz="1400" dirty="0"/>
              <a:t>QD</a:t>
            </a:r>
          </a:p>
          <a:p>
            <a:r>
              <a:rPr lang="en-US" sz="1400" dirty="0"/>
              <a:t>EN P</a:t>
            </a:r>
          </a:p>
          <a:p>
            <a:r>
              <a:rPr lang="en-US" sz="1400" dirty="0"/>
              <a:t>Load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4508810" y="2498971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18940" y="2743201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520905" y="2528281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714940" y="1208944"/>
            <a:ext cx="81329" cy="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learningaboutelectronics.com/images/555-timer-pin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56" y="4512017"/>
            <a:ext cx="2141165" cy="11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Straight Connector 108"/>
          <p:cNvCxnSpPr/>
          <p:nvPr/>
        </p:nvCxnSpPr>
        <p:spPr>
          <a:xfrm flipV="1">
            <a:off x="3991040" y="1498914"/>
            <a:ext cx="0" cy="3587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991040" y="1524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 flipV="1">
            <a:off x="2314640" y="2360490"/>
            <a:ext cx="2127735" cy="1595560"/>
          </a:xfrm>
          <a:prstGeom prst="bentConnector3">
            <a:avLst>
              <a:gd name="adj1" fmla="val 56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>
            <a:off x="5896040" y="1600201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Elbow Connector 1028"/>
          <p:cNvCxnSpPr/>
          <p:nvPr/>
        </p:nvCxnSpPr>
        <p:spPr>
          <a:xfrm rot="5400000">
            <a:off x="5400740" y="2095501"/>
            <a:ext cx="1295400" cy="304800"/>
          </a:xfrm>
          <a:prstGeom prst="bentConnector3">
            <a:avLst>
              <a:gd name="adj1" fmla="val 97662"/>
            </a:avLst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3921840" y="3654729"/>
                <a:ext cx="443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840" y="3654729"/>
                <a:ext cx="4431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7" name="TextBox 1036"/>
              <p:cNvSpPr txBox="1"/>
              <p:nvPr/>
            </p:nvSpPr>
            <p:spPr>
              <a:xfrm>
                <a:off x="5954612" y="1181101"/>
                <a:ext cx="430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7" name="TextBox 10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12" y="1181101"/>
                <a:ext cx="43018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3068" y="4186713"/>
            <a:ext cx="2098143" cy="18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40" name="Straight Connector 1039"/>
          <p:cNvCxnSpPr/>
          <p:nvPr/>
        </p:nvCxnSpPr>
        <p:spPr>
          <a:xfrm flipH="1">
            <a:off x="3991040" y="5086350"/>
            <a:ext cx="446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TextBox 1050"/>
          <p:cNvSpPr txBox="1"/>
          <p:nvPr/>
        </p:nvSpPr>
        <p:spPr>
          <a:xfrm>
            <a:off x="4296326" y="3183679"/>
            <a:ext cx="175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ENT, ENP =&gt; </a:t>
            </a:r>
            <a:r>
              <a:rPr lang="en-US" dirty="0" err="1"/>
              <a:t>Gnd</a:t>
            </a:r>
            <a:endParaRPr lang="en-US" dirty="0"/>
          </a:p>
        </p:txBody>
      </p:sp>
      <p:cxnSp>
        <p:nvCxnSpPr>
          <p:cNvPr id="128" name="Elbow Connector 127"/>
          <p:cNvCxnSpPr/>
          <p:nvPr/>
        </p:nvCxnSpPr>
        <p:spPr>
          <a:xfrm flipV="1">
            <a:off x="6010994" y="1143000"/>
            <a:ext cx="999406" cy="45720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8382000" y="762000"/>
                <a:ext cx="430181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762000"/>
                <a:ext cx="430181" cy="6170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Action Button: Sound 134">
            <a:hlinkClick r:id="" action="ppaction://noaction" highlightClick="1">
              <a:snd r:embed="rId7" name="applause.wav"/>
            </a:hlinkClick>
          </p:cNvPr>
          <p:cNvSpPr/>
          <p:nvPr/>
        </p:nvSpPr>
        <p:spPr>
          <a:xfrm>
            <a:off x="7466861" y="4328861"/>
            <a:ext cx="1066800" cy="731715"/>
          </a:xfrm>
          <a:prstGeom prst="actionButtonSou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7504267" y="4533782"/>
            <a:ext cx="93117" cy="101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7504267" y="4759215"/>
            <a:ext cx="93117" cy="101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Elbow Connector 137"/>
          <p:cNvCxnSpPr/>
          <p:nvPr/>
        </p:nvCxnSpPr>
        <p:spPr>
          <a:xfrm rot="5400000">
            <a:off x="6629401" y="1676399"/>
            <a:ext cx="2590800" cy="1981202"/>
          </a:xfrm>
          <a:prstGeom prst="bentConnector3">
            <a:avLst>
              <a:gd name="adj1" fmla="val 70168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136" idx="2"/>
          </p:cNvCxnSpPr>
          <p:nvPr/>
        </p:nvCxnSpPr>
        <p:spPr>
          <a:xfrm>
            <a:off x="6907011" y="4584641"/>
            <a:ext cx="59725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933808" y="4816817"/>
            <a:ext cx="59725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933808" y="4810074"/>
            <a:ext cx="0" cy="250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793116" y="5060576"/>
            <a:ext cx="27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27649" y="5105400"/>
            <a:ext cx="207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907011" y="4114800"/>
            <a:ext cx="0" cy="469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781800" y="4110789"/>
            <a:ext cx="252738" cy="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781800" y="4000341"/>
            <a:ext cx="252738" cy="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9342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922156" y="40070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7030413" y="3885880"/>
                <a:ext cx="770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13" y="3885880"/>
                <a:ext cx="77078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6708840" y="3810000"/>
            <a:ext cx="2130360" cy="15240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4549951" y="5693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Division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926102" y="534074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Tone Generation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97086" y="1295404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9000" y="685800"/>
            <a:ext cx="85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Toggle</a:t>
            </a:r>
          </a:p>
          <a:p>
            <a:r>
              <a:rPr lang="en-US" dirty="0"/>
              <a:t> Switch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29400" y="56388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74169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U/D -&gt; toggle switch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ENT,ENP -&gt; GND.</a:t>
            </a:r>
          </a:p>
          <a:p>
            <a:r>
              <a:rPr lang="en-US" sz="1200" dirty="0"/>
              <a:t>7476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1J,1K,1PR, 1CLR - &gt; </a:t>
            </a:r>
            <a:r>
              <a:rPr lang="en-US" sz="1200" dirty="0" err="1"/>
              <a:t>Vcc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761516" y="1001486"/>
            <a:ext cx="476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1K</a:t>
            </a:r>
          </a:p>
          <a:p>
            <a:pPr algn="r"/>
            <a:r>
              <a:rPr lang="en-US" sz="1200" dirty="0"/>
              <a:t>1Q</a:t>
            </a:r>
          </a:p>
          <a:p>
            <a:pPr algn="r"/>
            <a:r>
              <a:rPr lang="en-US" sz="1200" dirty="0"/>
              <a:t>1Q’</a:t>
            </a:r>
          </a:p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/>
              <a:t>2K</a:t>
            </a:r>
          </a:p>
          <a:p>
            <a:pPr algn="r"/>
            <a:r>
              <a:rPr lang="en-US" sz="1200" dirty="0"/>
              <a:t>2Q</a:t>
            </a:r>
          </a:p>
          <a:p>
            <a:pPr algn="r"/>
            <a:r>
              <a:rPr lang="en-US" sz="1200" dirty="0"/>
              <a:t>2Q’</a:t>
            </a:r>
          </a:p>
          <a:p>
            <a:pPr algn="r"/>
            <a:r>
              <a:rPr lang="en-US" sz="1200" dirty="0"/>
              <a:t>2J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229600" y="1371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F1D1CD-6745-46FB-8379-78177AE1D27E}"/>
              </a:ext>
            </a:extLst>
          </p:cNvPr>
          <p:cNvCxnSpPr/>
          <p:nvPr/>
        </p:nvCxnSpPr>
        <p:spPr>
          <a:xfrm>
            <a:off x="5518940" y="14478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05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CIRCUIT PHOTO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048" y="1600200"/>
            <a:ext cx="413230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9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/>
              <a:t>Follow the sample report for details. </a:t>
            </a:r>
          </a:p>
          <a:p>
            <a:pPr lvl="1"/>
            <a:r>
              <a:rPr lang="en-ZW" dirty="0"/>
              <a:t>Objective (10 points)</a:t>
            </a:r>
          </a:p>
          <a:p>
            <a:pPr lvl="1"/>
            <a:r>
              <a:rPr lang="en-ZW" dirty="0"/>
              <a:t>Equipment (10 points)</a:t>
            </a:r>
          </a:p>
          <a:p>
            <a:pPr lvl="1"/>
            <a:r>
              <a:rPr lang="en-ZW" dirty="0"/>
              <a:t>Description	 (10 points)</a:t>
            </a:r>
          </a:p>
          <a:p>
            <a:pPr lvl="1"/>
            <a:r>
              <a:rPr lang="en-ZW" dirty="0"/>
              <a:t>Design Synthesis  (20 points)</a:t>
            </a:r>
          </a:p>
          <a:p>
            <a:pPr lvl="2"/>
            <a:r>
              <a:rPr lang="en-ZW" dirty="0" err="1"/>
              <a:t>Kmaps</a:t>
            </a:r>
            <a:r>
              <a:rPr lang="en-ZW" dirty="0"/>
              <a:t> and Boolean Expressions</a:t>
            </a:r>
          </a:p>
          <a:p>
            <a:pPr lvl="1"/>
            <a:r>
              <a:rPr lang="en-ZW" dirty="0"/>
              <a:t>Complete logic Diagram (20 points)</a:t>
            </a:r>
          </a:p>
          <a:p>
            <a:pPr lvl="2"/>
            <a:r>
              <a:rPr lang="en-ZW" dirty="0"/>
              <a:t>Complete Circuit block diagram</a:t>
            </a:r>
          </a:p>
          <a:p>
            <a:pPr lvl="1"/>
            <a:r>
              <a:rPr lang="en-ZW" dirty="0"/>
              <a:t>Results and Simulation (10 points)</a:t>
            </a:r>
          </a:p>
          <a:p>
            <a:pPr lvl="2"/>
            <a:r>
              <a:rPr lang="en-ZW" dirty="0"/>
              <a:t>Pic of your implementation</a:t>
            </a:r>
          </a:p>
          <a:p>
            <a:pPr lvl="3"/>
            <a:r>
              <a:rPr lang="en-US" b="1" dirty="0"/>
              <a:t>ALL photos/simulations should be</a:t>
            </a:r>
            <a:r>
              <a:rPr lang="en-US" dirty="0"/>
              <a:t> </a:t>
            </a:r>
            <a:r>
              <a:rPr lang="en-US" b="1" dirty="0"/>
              <a:t>accompanied by a clear explanation.</a:t>
            </a:r>
            <a:endParaRPr lang="en-ZW" dirty="0"/>
          </a:p>
          <a:p>
            <a:pPr lvl="1"/>
            <a:r>
              <a:rPr lang="en-ZW" dirty="0"/>
              <a:t>Conclusion (20 points).</a:t>
            </a:r>
          </a:p>
        </p:txBody>
      </p:sp>
    </p:spTree>
    <p:extLst>
      <p:ext uri="{BB962C8B-B14F-4D97-AF65-F5344CB8AC3E}">
        <p14:creationId xmlns:p14="http://schemas.microsoft.com/office/powerpoint/2010/main" val="408196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Implementation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LAB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153400" cy="525780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Deliverables:</a:t>
                </a:r>
              </a:p>
              <a:p>
                <a:pPr marL="0" indent="0" algn="just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sz="2000" b="1" u="sng" dirty="0">
                    <a:latin typeface="Times New Roman" pitchFamily="18" charset="0"/>
                    <a:cs typeface="Times New Roman" pitchFamily="18" charset="0"/>
                  </a:rPr>
                  <a:t>Tone generator:</a:t>
                </a: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Implement a circuit that will take a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base frequency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and divide it to achieve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+1)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16−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algn="just"/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555 timer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to achieve an output signal with a base frequency </a:t>
                </a:r>
              </a:p>
              <a:p>
                <a:pPr marL="11430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= 16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𝑘𝐻𝑧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and a duty cycle of 60%. Implement this circuit using the closest resistance values and capacitance available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This circuit will accept a four-bit number N from the sequence generator implemented in part A. </a:t>
                </a: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Connect the output of the circuit to a speaker through a capacitor.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153400" cy="5257800"/>
              </a:xfrm>
              <a:blipFill>
                <a:blip r:embed="rId2"/>
                <a:stretch>
                  <a:fillRect l="-823" t="-1159" r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99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010400" y="914400"/>
            <a:ext cx="1186827" cy="1715481"/>
            <a:chOff x="7217222" y="914400"/>
            <a:chExt cx="1186827" cy="1715481"/>
          </a:xfrm>
        </p:grpSpPr>
        <p:sp>
          <p:nvSpPr>
            <p:cNvPr id="1050" name="Rounded Rectangle 1049"/>
            <p:cNvSpPr/>
            <p:nvPr/>
          </p:nvSpPr>
          <p:spPr>
            <a:xfrm>
              <a:off x="7239000" y="914400"/>
              <a:ext cx="1165049" cy="17154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7476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17222" y="990600"/>
              <a:ext cx="49244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1CK</a:t>
              </a:r>
            </a:p>
            <a:p>
              <a:r>
                <a:rPr lang="en-US" sz="1200" dirty="0"/>
                <a:t>1PR</a:t>
              </a:r>
            </a:p>
            <a:p>
              <a:r>
                <a:rPr lang="en-US" sz="1200" dirty="0"/>
                <a:t>1CLR</a:t>
              </a:r>
            </a:p>
            <a:p>
              <a:r>
                <a:rPr lang="en-US" sz="1200" dirty="0"/>
                <a:t>1J</a:t>
              </a:r>
            </a:p>
            <a:p>
              <a:r>
                <a:rPr lang="en-US" sz="1200" dirty="0"/>
                <a:t>VCC</a:t>
              </a:r>
            </a:p>
            <a:p>
              <a:r>
                <a:rPr lang="en-US" sz="1200" dirty="0"/>
                <a:t>2CK</a:t>
              </a:r>
            </a:p>
            <a:p>
              <a:r>
                <a:rPr lang="en-US" sz="1200" dirty="0"/>
                <a:t>2PR</a:t>
              </a:r>
            </a:p>
            <a:p>
              <a:r>
                <a:rPr lang="en-US" sz="1200" dirty="0"/>
                <a:t>2CLR</a:t>
              </a:r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3657600" y="457200"/>
            <a:ext cx="5486400" cy="3095811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85840" y="584200"/>
            <a:ext cx="685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8:1 </a:t>
            </a:r>
          </a:p>
          <a:p>
            <a:pPr algn="ctr"/>
            <a:r>
              <a:rPr lang="en-US" dirty="0"/>
              <a:t>Mux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5840" y="1600200"/>
            <a:ext cx="685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8:1 </a:t>
            </a:r>
          </a:p>
          <a:p>
            <a:pPr algn="ctr"/>
            <a:r>
              <a:rPr lang="en-US" dirty="0"/>
              <a:t>Mux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5840" y="2659185"/>
            <a:ext cx="685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8:1 </a:t>
            </a:r>
          </a:p>
          <a:p>
            <a:pPr algn="ctr"/>
            <a:r>
              <a:rPr lang="en-US" dirty="0"/>
              <a:t>Mux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5840" y="3657600"/>
            <a:ext cx="685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8:1 </a:t>
            </a:r>
          </a:p>
          <a:p>
            <a:pPr algn="ctr"/>
            <a:r>
              <a:rPr lang="en-US" dirty="0"/>
              <a:t>Mux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5040" y="863599"/>
            <a:ext cx="6096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FF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5040" y="1770184"/>
            <a:ext cx="6096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FF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05040" y="2674815"/>
            <a:ext cx="6096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FF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5040" y="3581400"/>
            <a:ext cx="6096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FF</a:t>
            </a:r>
          </a:p>
        </p:txBody>
      </p:sp>
      <p:cxnSp>
        <p:nvCxnSpPr>
          <p:cNvPr id="15" name="Elbow Connector 14"/>
          <p:cNvCxnSpPr>
            <a:stCxn id="4" idx="3"/>
          </p:cNvCxnSpPr>
          <p:nvPr/>
        </p:nvCxnSpPr>
        <p:spPr>
          <a:xfrm>
            <a:off x="1171640" y="1003300"/>
            <a:ext cx="533400" cy="63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</p:cNvCxnSpPr>
          <p:nvPr/>
        </p:nvCxnSpPr>
        <p:spPr>
          <a:xfrm flipV="1">
            <a:off x="1171640" y="1981200"/>
            <a:ext cx="533400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</p:cNvCxnSpPr>
          <p:nvPr/>
        </p:nvCxnSpPr>
        <p:spPr>
          <a:xfrm flipV="1">
            <a:off x="1171640" y="2895600"/>
            <a:ext cx="533400" cy="182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</p:cNvCxnSpPr>
          <p:nvPr/>
        </p:nvCxnSpPr>
        <p:spPr>
          <a:xfrm flipV="1">
            <a:off x="1171640" y="3810000"/>
            <a:ext cx="533400" cy="26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70563" y="54102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</a:t>
            </a:r>
          </a:p>
          <a:p>
            <a:pPr algn="ctr"/>
            <a:r>
              <a:rPr lang="en-US" dirty="0"/>
              <a:t>(Pulse Switch)</a:t>
            </a:r>
          </a:p>
        </p:txBody>
      </p:sp>
      <p:cxnSp>
        <p:nvCxnSpPr>
          <p:cNvPr id="26" name="Elbow Connector 25"/>
          <p:cNvCxnSpPr>
            <a:stCxn id="22" idx="0"/>
          </p:cNvCxnSpPr>
          <p:nvPr/>
        </p:nvCxnSpPr>
        <p:spPr>
          <a:xfrm rot="5400000" flipH="1" flipV="1">
            <a:off x="-727742" y="3358905"/>
            <a:ext cx="3987800" cy="114791"/>
          </a:xfrm>
          <a:prstGeom prst="bentConnector3">
            <a:avLst>
              <a:gd name="adj1" fmla="val 727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323552" y="1422400"/>
            <a:ext cx="3814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23552" y="2362200"/>
            <a:ext cx="3814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323552" y="3276600"/>
            <a:ext cx="3814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323552" y="4191000"/>
            <a:ext cx="3814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" idx="3"/>
          </p:cNvCxnSpPr>
          <p:nvPr/>
        </p:nvCxnSpPr>
        <p:spPr>
          <a:xfrm>
            <a:off x="2314640" y="1238249"/>
            <a:ext cx="2127735" cy="501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3"/>
          </p:cNvCxnSpPr>
          <p:nvPr/>
        </p:nvCxnSpPr>
        <p:spPr>
          <a:xfrm flipV="1">
            <a:off x="2314640" y="1936751"/>
            <a:ext cx="2143854" cy="208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3"/>
          </p:cNvCxnSpPr>
          <p:nvPr/>
        </p:nvCxnSpPr>
        <p:spPr>
          <a:xfrm flipV="1">
            <a:off x="2314640" y="2182425"/>
            <a:ext cx="2127735" cy="867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81040" y="381000"/>
            <a:ext cx="3124200" cy="5791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64512" y="4076700"/>
            <a:ext cx="2564927" cy="2019300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448240" y="1066800"/>
            <a:ext cx="1447800" cy="19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74169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37497" y="1148674"/>
            <a:ext cx="6862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U/D</a:t>
            </a:r>
          </a:p>
          <a:p>
            <a:r>
              <a:rPr lang="en-US" sz="1400" dirty="0" err="1"/>
              <a:t>Clk</a:t>
            </a:r>
            <a:endParaRPr lang="en-US" sz="1400" dirty="0"/>
          </a:p>
          <a:p>
            <a:r>
              <a:rPr lang="en-US" sz="1400" dirty="0"/>
              <a:t>A</a:t>
            </a:r>
          </a:p>
          <a:p>
            <a:r>
              <a:rPr lang="en-US" sz="1400" dirty="0"/>
              <a:t>B</a:t>
            </a:r>
          </a:p>
          <a:p>
            <a:r>
              <a:rPr lang="en-US" sz="1400" dirty="0"/>
              <a:t>C</a:t>
            </a:r>
          </a:p>
          <a:p>
            <a:r>
              <a:rPr lang="en-US" sz="1400" dirty="0"/>
              <a:t>D</a:t>
            </a:r>
          </a:p>
          <a:p>
            <a:r>
              <a:rPr lang="en-US" sz="1400" dirty="0"/>
              <a:t>EN T</a:t>
            </a:r>
          </a:p>
          <a:p>
            <a:r>
              <a:rPr lang="en-US" sz="1400" dirty="0"/>
              <a:t>GND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39319" y="1189732"/>
            <a:ext cx="6750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Vcc</a:t>
            </a:r>
            <a:endParaRPr lang="en-US" sz="1400" dirty="0"/>
          </a:p>
          <a:p>
            <a:r>
              <a:rPr lang="en-US" sz="1400" dirty="0"/>
              <a:t>ROC</a:t>
            </a:r>
          </a:p>
          <a:p>
            <a:r>
              <a:rPr lang="en-US" sz="1400" dirty="0"/>
              <a:t>QA</a:t>
            </a:r>
          </a:p>
          <a:p>
            <a:r>
              <a:rPr lang="en-US" sz="1400" dirty="0"/>
              <a:t>QB</a:t>
            </a:r>
          </a:p>
          <a:p>
            <a:r>
              <a:rPr lang="en-US" sz="1400" dirty="0"/>
              <a:t>QC</a:t>
            </a:r>
          </a:p>
          <a:p>
            <a:r>
              <a:rPr lang="en-US" sz="1400" dirty="0"/>
              <a:t>QD</a:t>
            </a:r>
          </a:p>
          <a:p>
            <a:r>
              <a:rPr lang="en-US" sz="1400" dirty="0"/>
              <a:t>EN P</a:t>
            </a:r>
          </a:p>
          <a:p>
            <a:r>
              <a:rPr lang="en-US" sz="1400" dirty="0"/>
              <a:t>Load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4508810" y="2498971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18940" y="2743201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520905" y="2528281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714940" y="1208944"/>
            <a:ext cx="81329" cy="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learningaboutelectronics.com/images/555-timer-pin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56" y="4512017"/>
            <a:ext cx="2141165" cy="11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Straight Connector 108"/>
          <p:cNvCxnSpPr/>
          <p:nvPr/>
        </p:nvCxnSpPr>
        <p:spPr>
          <a:xfrm flipV="1">
            <a:off x="3991040" y="1498914"/>
            <a:ext cx="0" cy="3587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991040" y="1524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 flipV="1">
            <a:off x="2314640" y="2360490"/>
            <a:ext cx="2127735" cy="1595560"/>
          </a:xfrm>
          <a:prstGeom prst="bentConnector3">
            <a:avLst>
              <a:gd name="adj1" fmla="val 56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>
            <a:off x="5896040" y="1600201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Elbow Connector 1028"/>
          <p:cNvCxnSpPr/>
          <p:nvPr/>
        </p:nvCxnSpPr>
        <p:spPr>
          <a:xfrm rot="5400000">
            <a:off x="5400740" y="2095501"/>
            <a:ext cx="1295400" cy="304800"/>
          </a:xfrm>
          <a:prstGeom prst="bentConnector3">
            <a:avLst>
              <a:gd name="adj1" fmla="val 97662"/>
            </a:avLst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3968142" y="3508622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42" y="3508622"/>
                <a:ext cx="64197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7" name="TextBox 1036"/>
              <p:cNvSpPr txBox="1"/>
              <p:nvPr/>
            </p:nvSpPr>
            <p:spPr>
              <a:xfrm>
                <a:off x="5954612" y="1181101"/>
                <a:ext cx="430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7" name="TextBox 10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12" y="1181101"/>
                <a:ext cx="43018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3068" y="4186713"/>
            <a:ext cx="2098143" cy="18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40" name="Straight Connector 1039"/>
          <p:cNvCxnSpPr/>
          <p:nvPr/>
        </p:nvCxnSpPr>
        <p:spPr>
          <a:xfrm flipH="1">
            <a:off x="3991040" y="5086350"/>
            <a:ext cx="446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TextBox 1050"/>
          <p:cNvSpPr txBox="1"/>
          <p:nvPr/>
        </p:nvSpPr>
        <p:spPr>
          <a:xfrm>
            <a:off x="4296326" y="3183679"/>
            <a:ext cx="175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ENT, ENP =&gt; </a:t>
            </a:r>
            <a:r>
              <a:rPr lang="en-US" dirty="0" err="1"/>
              <a:t>Gnd</a:t>
            </a:r>
            <a:endParaRPr lang="en-US" dirty="0"/>
          </a:p>
        </p:txBody>
      </p:sp>
      <p:cxnSp>
        <p:nvCxnSpPr>
          <p:cNvPr id="128" name="Elbow Connector 127"/>
          <p:cNvCxnSpPr/>
          <p:nvPr/>
        </p:nvCxnSpPr>
        <p:spPr>
          <a:xfrm flipV="1">
            <a:off x="6010994" y="1143000"/>
            <a:ext cx="999406" cy="45720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8382000" y="762000"/>
                <a:ext cx="430181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762000"/>
                <a:ext cx="430181" cy="6170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Action Button: Sound 134">
            <a:hlinkClick r:id="" action="ppaction://noaction" highlightClick="1">
              <a:snd r:embed="rId7" name="applause.wav"/>
            </a:hlinkClick>
          </p:cNvPr>
          <p:cNvSpPr/>
          <p:nvPr/>
        </p:nvSpPr>
        <p:spPr>
          <a:xfrm>
            <a:off x="7466861" y="4328861"/>
            <a:ext cx="1066800" cy="731715"/>
          </a:xfrm>
          <a:prstGeom prst="actionButtonSou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7504267" y="4533782"/>
            <a:ext cx="93117" cy="101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7504267" y="4759215"/>
            <a:ext cx="93117" cy="101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Elbow Connector 137"/>
          <p:cNvCxnSpPr/>
          <p:nvPr/>
        </p:nvCxnSpPr>
        <p:spPr>
          <a:xfrm rot="5400000">
            <a:off x="6629401" y="1676399"/>
            <a:ext cx="2590800" cy="1981202"/>
          </a:xfrm>
          <a:prstGeom prst="bentConnector3">
            <a:avLst>
              <a:gd name="adj1" fmla="val 70168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136" idx="2"/>
          </p:cNvCxnSpPr>
          <p:nvPr/>
        </p:nvCxnSpPr>
        <p:spPr>
          <a:xfrm>
            <a:off x="6907011" y="4584641"/>
            <a:ext cx="59725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933808" y="4816817"/>
            <a:ext cx="59725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933808" y="4810074"/>
            <a:ext cx="0" cy="250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793116" y="5060576"/>
            <a:ext cx="27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27649" y="5105400"/>
            <a:ext cx="207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907011" y="4114800"/>
            <a:ext cx="0" cy="469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781800" y="4110789"/>
            <a:ext cx="252738" cy="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781800" y="4000341"/>
            <a:ext cx="252738" cy="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9342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922156" y="40070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7030413" y="3885880"/>
                <a:ext cx="770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13" y="3885880"/>
                <a:ext cx="77078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6708840" y="3810000"/>
            <a:ext cx="2130360" cy="15240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4549951" y="5693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Division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926102" y="534074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Tone Generation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97086" y="1295404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1258" y="530603"/>
            <a:ext cx="85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Toggle</a:t>
            </a:r>
          </a:p>
          <a:p>
            <a:r>
              <a:rPr lang="en-US" dirty="0"/>
              <a:t> Switch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61516" y="1001486"/>
            <a:ext cx="476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1K</a:t>
            </a:r>
          </a:p>
          <a:p>
            <a:pPr algn="r"/>
            <a:r>
              <a:rPr lang="en-US" sz="1200" dirty="0"/>
              <a:t>1Q</a:t>
            </a:r>
          </a:p>
          <a:p>
            <a:pPr algn="r"/>
            <a:r>
              <a:rPr lang="en-US" sz="1200" dirty="0"/>
              <a:t>1Q’</a:t>
            </a:r>
          </a:p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/>
              <a:t>2K</a:t>
            </a:r>
          </a:p>
          <a:p>
            <a:pPr algn="r"/>
            <a:r>
              <a:rPr lang="en-US" sz="1200" dirty="0"/>
              <a:t>2Q</a:t>
            </a:r>
          </a:p>
          <a:p>
            <a:pPr algn="r"/>
            <a:r>
              <a:rPr lang="en-US" sz="1200" dirty="0"/>
              <a:t>2Q’</a:t>
            </a:r>
          </a:p>
          <a:p>
            <a:pPr algn="r"/>
            <a:r>
              <a:rPr lang="en-US" sz="1200" dirty="0"/>
              <a:t>2J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229600" y="1371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F1D1CD-6745-46FB-8379-78177AE1D27E}"/>
              </a:ext>
            </a:extLst>
          </p:cNvPr>
          <p:cNvCxnSpPr/>
          <p:nvPr/>
        </p:nvCxnSpPr>
        <p:spPr>
          <a:xfrm>
            <a:off x="5518940" y="14478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4B7C43-A198-4BF4-B60E-ABAA2F116F13}"/>
              </a:ext>
            </a:extLst>
          </p:cNvPr>
          <p:cNvSpPr/>
          <p:nvPr/>
        </p:nvSpPr>
        <p:spPr>
          <a:xfrm>
            <a:off x="181040" y="381000"/>
            <a:ext cx="3156197" cy="5826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03787" y="3041810"/>
            <a:ext cx="2827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Sequence Generator</a:t>
            </a:r>
          </a:p>
          <a:p>
            <a:r>
              <a:rPr lang="en-US" sz="2000" b="1" dirty="0"/>
              <a:t>Implemented in part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C38423-B8B4-4647-B339-49C815795F4E}"/>
              </a:ext>
            </a:extLst>
          </p:cNvPr>
          <p:cNvSpPr/>
          <p:nvPr/>
        </p:nvSpPr>
        <p:spPr>
          <a:xfrm>
            <a:off x="3686726" y="456468"/>
            <a:ext cx="5486400" cy="309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416DF77-7DF3-4E16-9E93-C06CCCF45E49}"/>
                  </a:ext>
                </a:extLst>
              </p:cNvPr>
              <p:cNvSpPr txBox="1"/>
              <p:nvPr/>
            </p:nvSpPr>
            <p:spPr>
              <a:xfrm>
                <a:off x="4134790" y="1236671"/>
                <a:ext cx="491246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 circuit that will take a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base frequency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and divide it to achieve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416DF77-7DF3-4E16-9E93-C06CCCF45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790" y="1236671"/>
                <a:ext cx="4912468" cy="1200329"/>
              </a:xfrm>
              <a:prstGeom prst="rect">
                <a:avLst/>
              </a:prstGeom>
              <a:blipFill>
                <a:blip r:embed="rId9"/>
                <a:stretch>
                  <a:fillRect l="-1861" t="-4061" r="-198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EC88AEE-C0FF-4F75-9462-1882FBC304D4}"/>
              </a:ext>
            </a:extLst>
          </p:cNvPr>
          <p:cNvSpPr/>
          <p:nvPr/>
        </p:nvSpPr>
        <p:spPr>
          <a:xfrm>
            <a:off x="3881418" y="4093207"/>
            <a:ext cx="2547497" cy="19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007947" y="4493777"/>
            <a:ext cx="2219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Base Frequency Generator</a:t>
            </a:r>
          </a:p>
          <a:p>
            <a:pPr algn="ctr"/>
            <a:r>
              <a:rPr lang="en-US" b="1" dirty="0"/>
              <a:t>With 555 timer</a:t>
            </a:r>
          </a:p>
        </p:txBody>
      </p:sp>
    </p:spTree>
    <p:extLst>
      <p:ext uri="{BB962C8B-B14F-4D97-AF65-F5344CB8AC3E}">
        <p14:creationId xmlns:p14="http://schemas.microsoft.com/office/powerpoint/2010/main" val="334651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Duty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7620000" cy="4800600"/>
              </a:xfrm>
            </p:spPr>
            <p:txBody>
              <a:bodyPr/>
              <a:lstStyle/>
              <a:p>
                <a:r>
                  <a:rPr lang="en-US" dirty="0"/>
                  <a:t>A cycle is a period for which a signal to complete an on-and-off time.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duty cycle is a fraction of a cycle in which the signal is active or on.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60% Duty cycle means the signal is on for 60% of the cycle.</a:t>
                </a:r>
              </a:p>
              <a:p>
                <a:pPr lvl="1"/>
                <a:r>
                  <a:rPr lang="en-US" dirty="0"/>
                  <a:t>For example. 1 cycle = 1 second, the signal is on for 0.6 second.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7620000" cy="4800600"/>
              </a:xfrm>
              <a:blipFill rotWithShape="0">
                <a:blip r:embed="rId3"/>
                <a:stretch>
                  <a:fillRect t="-888" r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838200" y="1905000"/>
            <a:ext cx="7396071" cy="1817132"/>
            <a:chOff x="914400" y="2514600"/>
            <a:chExt cx="7396071" cy="1817132"/>
          </a:xfrm>
        </p:grpSpPr>
        <p:grpSp>
          <p:nvGrpSpPr>
            <p:cNvPr id="9" name="Group 8"/>
            <p:cNvGrpSpPr/>
            <p:nvPr/>
          </p:nvGrpSpPr>
          <p:grpSpPr>
            <a:xfrm>
              <a:off x="936172" y="3418114"/>
              <a:ext cx="1447800" cy="457200"/>
              <a:chOff x="1371600" y="2819400"/>
              <a:chExt cx="1447800" cy="457200"/>
            </a:xfrm>
          </p:grpSpPr>
          <p:cxnSp>
            <p:nvCxnSpPr>
              <p:cNvPr id="5" name="Elbow Connector 4"/>
              <p:cNvCxnSpPr/>
              <p:nvPr/>
            </p:nvCxnSpPr>
            <p:spPr>
              <a:xfrm>
                <a:off x="1371600" y="2819400"/>
                <a:ext cx="1447800" cy="457200"/>
              </a:xfrm>
              <a:prstGeom prst="bentConnector3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371600" y="2819400"/>
                <a:ext cx="0" cy="4572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819400" y="2819400"/>
                <a:ext cx="0" cy="4572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383972" y="3418114"/>
              <a:ext cx="1447800" cy="457200"/>
              <a:chOff x="1371600" y="2819400"/>
              <a:chExt cx="1447800" cy="457200"/>
            </a:xfrm>
          </p:grpSpPr>
          <p:cxnSp>
            <p:nvCxnSpPr>
              <p:cNvPr id="11" name="Elbow Connector 10"/>
              <p:cNvCxnSpPr/>
              <p:nvPr/>
            </p:nvCxnSpPr>
            <p:spPr>
              <a:xfrm>
                <a:off x="1371600" y="2819400"/>
                <a:ext cx="1447800" cy="457200"/>
              </a:xfrm>
              <a:prstGeom prst="bentConnector3">
                <a:avLst>
                  <a:gd name="adj1" fmla="val 93609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2819400"/>
                <a:ext cx="0" cy="4572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819400" y="2819400"/>
                <a:ext cx="0" cy="4572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1770" y="3418114"/>
              <a:ext cx="4016830" cy="457200"/>
              <a:chOff x="1371600" y="2819400"/>
              <a:chExt cx="1447800" cy="457200"/>
            </a:xfrm>
          </p:grpSpPr>
          <p:cxnSp>
            <p:nvCxnSpPr>
              <p:cNvPr id="16" name="Elbow Connector 15"/>
              <p:cNvCxnSpPr/>
              <p:nvPr/>
            </p:nvCxnSpPr>
            <p:spPr>
              <a:xfrm>
                <a:off x="1371600" y="2819400"/>
                <a:ext cx="1447800" cy="457200"/>
              </a:xfrm>
              <a:prstGeom prst="bentConnector3">
                <a:avLst>
                  <a:gd name="adj1" fmla="val 8647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371600" y="2819400"/>
                <a:ext cx="0" cy="4572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819400" y="2819400"/>
                <a:ext cx="0" cy="4572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Left Brace 23"/>
            <p:cNvSpPr/>
            <p:nvPr/>
          </p:nvSpPr>
          <p:spPr>
            <a:xfrm rot="5400000">
              <a:off x="5600701" y="1181101"/>
              <a:ext cx="500740" cy="399505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34000" y="2590800"/>
              <a:ext cx="845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936172" y="3646714"/>
              <a:ext cx="6858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698172" y="3646714"/>
              <a:ext cx="6858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90600" y="3048000"/>
                  <a:ext cx="717697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𝑖𝑔h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048000"/>
                  <a:ext cx="717697" cy="39190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752600" y="3124200"/>
                  <a:ext cx="63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124200"/>
                  <a:ext cx="6359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2383972" y="3570514"/>
              <a:ext cx="1371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36372" y="3494314"/>
                  <a:ext cx="717697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𝑖𝑔h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372" y="3494314"/>
                  <a:ext cx="717697" cy="39190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4191000" y="3581400"/>
              <a:ext cx="3657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733800" y="3810000"/>
                  <a:ext cx="717697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𝑖𝑔h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3810000"/>
                  <a:ext cx="717697" cy="39190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365170" y="3265714"/>
                  <a:ext cx="63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5170" y="3265714"/>
                  <a:ext cx="63594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914400" y="3886200"/>
              <a:ext cx="7162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696200" y="39624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60" name="Left Brace 59"/>
            <p:cNvSpPr/>
            <p:nvPr/>
          </p:nvSpPr>
          <p:spPr>
            <a:xfrm rot="5400000">
              <a:off x="2879272" y="2422072"/>
              <a:ext cx="457200" cy="1447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2590800"/>
              <a:ext cx="845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</a:p>
          </p:txBody>
        </p:sp>
        <p:sp>
          <p:nvSpPr>
            <p:cNvPr id="62" name="Left Brace 61"/>
            <p:cNvSpPr/>
            <p:nvPr/>
          </p:nvSpPr>
          <p:spPr>
            <a:xfrm rot="5400000">
              <a:off x="1409700" y="2400300"/>
              <a:ext cx="457200" cy="1447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95400" y="2514600"/>
              <a:ext cx="845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</a:p>
          </p:txBody>
        </p: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400" y="5651475"/>
            <a:ext cx="3505200" cy="90172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4800600" y="640080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Time,s</a:t>
            </a:r>
            <a:endParaRPr lang="en-US" dirty="0"/>
          </a:p>
        </p:txBody>
      </p:sp>
      <p:sp>
        <p:nvSpPr>
          <p:cNvPr id="79" name="Right Brace 78"/>
          <p:cNvSpPr/>
          <p:nvPr/>
        </p:nvSpPr>
        <p:spPr>
          <a:xfrm rot="16200000">
            <a:off x="2552700" y="4838700"/>
            <a:ext cx="4572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362200" y="5257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 DC</a:t>
            </a:r>
          </a:p>
        </p:txBody>
      </p:sp>
      <p:sp>
        <p:nvSpPr>
          <p:cNvPr id="81" name="Right Brace 80"/>
          <p:cNvSpPr/>
          <p:nvPr/>
        </p:nvSpPr>
        <p:spPr>
          <a:xfrm rot="16200000">
            <a:off x="4076700" y="5067300"/>
            <a:ext cx="4572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791200" y="5410200"/>
                <a:ext cx="3294941" cy="93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=33.33%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410200"/>
                <a:ext cx="3294941" cy="9350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>
            <a:stCxn id="83" idx="1"/>
            <a:endCxn id="81" idx="1"/>
          </p:cNvCxnSpPr>
          <p:nvPr/>
        </p:nvCxnSpPr>
        <p:spPr>
          <a:xfrm flipH="1" flipV="1">
            <a:off x="4305300" y="5410200"/>
            <a:ext cx="1485900" cy="46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352800" y="2438400"/>
                <a:ext cx="63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438400"/>
                <a:ext cx="63594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553200" y="1752600"/>
            <a:ext cx="233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 Frequency: </a:t>
            </a:r>
          </a:p>
          <a:p>
            <a:r>
              <a:rPr lang="en-US" dirty="0"/>
              <a:t>no of cycle per second.</a:t>
            </a:r>
          </a:p>
        </p:txBody>
      </p:sp>
    </p:spTree>
    <p:extLst>
      <p:ext uri="{BB962C8B-B14F-4D97-AF65-F5344CB8AC3E}">
        <p14:creationId xmlns:p14="http://schemas.microsoft.com/office/powerpoint/2010/main" val="412789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Tone Generator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1266825"/>
            <a:ext cx="4368557" cy="203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2752725"/>
            <a:ext cx="8077200" cy="35086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u="sng" dirty="0"/>
              <a:t>Frequency Generator:</a:t>
            </a:r>
          </a:p>
          <a:p>
            <a:endParaRPr lang="en-US" b="1" u="sng" dirty="0"/>
          </a:p>
          <a:p>
            <a:r>
              <a:rPr lang="en-US" sz="2000" b="1" dirty="0"/>
              <a:t>555 Timer: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 can generate the frequency from 1 to 500 kHz.</a:t>
            </a:r>
            <a:endParaRPr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Monostable, Bistable and Astable modes.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In monostable mode, the 555 timer outputs a single pulse of current for a certain length of time. This is sometimes referred to as a one-shot pulse.</a:t>
            </a:r>
            <a:endParaRPr lang="en-US" sz="2000" b="1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In Bistable mode, 555 acts as a flip flop circuits.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In Astable mode, the signal is alternating between two states (on and off) for predefined period.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505200"/>
            <a:ext cx="84582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In astable mode, the 555 needs to generate 16kHz, 60% DC signal. Connect as shown</a:t>
            </a:r>
          </a:p>
          <a:p>
            <a:r>
              <a:rPr lang="en-US" dirty="0"/>
              <a:t> in Figure. The output signal will have a high time and a low time: </a:t>
            </a:r>
          </a:p>
          <a:p>
            <a:endParaRPr lang="en-US" dirty="0"/>
          </a:p>
          <a:p>
            <a:r>
              <a:rPr lang="en-US" dirty="0"/>
              <a:t>The period of this signal is: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Tone Generator(Contd.)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8201"/>
            <a:ext cx="3124200" cy="272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075" y="4143375"/>
            <a:ext cx="23431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8275" y="4524375"/>
            <a:ext cx="1674494" cy="3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6422" y="4847506"/>
            <a:ext cx="11049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625" y="5324475"/>
            <a:ext cx="26098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.engineersgarage.com/sites/default/files/555_1.jpg?12813490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2870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73879" y="4258394"/>
                <a:ext cx="1642501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879" y="4258394"/>
                <a:ext cx="1642501" cy="5690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5143500" y="4200525"/>
            <a:ext cx="2479357" cy="6477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6422" y="6115050"/>
                <a:ext cx="165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Use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𝒏𝑭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22" y="6115050"/>
                <a:ext cx="1659429" cy="369332"/>
              </a:xfrm>
              <a:prstGeom prst="rect">
                <a:avLst/>
              </a:prstGeom>
              <a:blipFill>
                <a:blip r:embed="rId10"/>
                <a:stretch>
                  <a:fillRect l="-330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21357" y="612172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Find RA and RB.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74LS169</a:t>
            </a:r>
            <a:r>
              <a:rPr lang="en-US" dirty="0"/>
              <a:t> Binary Counter</a:t>
            </a:r>
          </a:p>
        </p:txBody>
      </p:sp>
      <p:pic>
        <p:nvPicPr>
          <p:cNvPr id="6" name="Content Placeholder 5" descr="74LS169.jpe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6" b="6696"/>
          <a:stretch>
            <a:fillRect/>
          </a:stretch>
        </p:blipFill>
        <p:spPr>
          <a:xfrm>
            <a:off x="2286000" y="1447800"/>
            <a:ext cx="4114800" cy="2262981"/>
          </a:xfrm>
        </p:spPr>
      </p:pic>
      <p:grpSp>
        <p:nvGrpSpPr>
          <p:cNvPr id="12" name="Group 11"/>
          <p:cNvGrpSpPr/>
          <p:nvPr/>
        </p:nvGrpSpPr>
        <p:grpSpPr>
          <a:xfrm>
            <a:off x="152400" y="3733800"/>
            <a:ext cx="1925784" cy="369332"/>
            <a:chOff x="6553200" y="3810000"/>
            <a:chExt cx="1925784" cy="369332"/>
          </a:xfrm>
        </p:grpSpPr>
        <p:sp>
          <p:nvSpPr>
            <p:cNvPr id="4" name="Rectangle 3"/>
            <p:cNvSpPr/>
            <p:nvPr/>
          </p:nvSpPr>
          <p:spPr>
            <a:xfrm>
              <a:off x="6553200" y="3810000"/>
              <a:ext cx="1925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EN P, EN T =&gt; GND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71668" y="3886200"/>
              <a:ext cx="3910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87784" y="3886200"/>
              <a:ext cx="3910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57400" y="3733800"/>
            <a:ext cx="21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Activate the counter.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190" y="4191000"/>
            <a:ext cx="3584836" cy="369332"/>
            <a:chOff x="228600" y="4355611"/>
            <a:chExt cx="3584836" cy="369332"/>
          </a:xfrm>
        </p:grpSpPr>
        <p:grpSp>
          <p:nvGrpSpPr>
            <p:cNvPr id="28" name="Group 27"/>
            <p:cNvGrpSpPr/>
            <p:nvPr/>
          </p:nvGrpSpPr>
          <p:grpSpPr>
            <a:xfrm>
              <a:off x="228600" y="4355611"/>
              <a:ext cx="981359" cy="369332"/>
              <a:chOff x="6553200" y="3810000"/>
              <a:chExt cx="981359" cy="36933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553200" y="3810000"/>
                <a:ext cx="9813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Load = 0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6654114" y="3886200"/>
                <a:ext cx="40571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1219200" y="4355611"/>
              <a:ext cx="2594236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D</a:t>
              </a:r>
              <a:r>
                <a:rPr lang="en-US" dirty="0"/>
                <a:t>Q</a:t>
              </a:r>
              <a:r>
                <a:rPr lang="en-US" baseline="-25000" dirty="0"/>
                <a:t>C</a:t>
              </a:r>
              <a:r>
                <a:rPr lang="en-US" dirty="0"/>
                <a:t>Q</a:t>
              </a:r>
              <a:r>
                <a:rPr lang="en-US" baseline="-25000" dirty="0"/>
                <a:t>B</a:t>
              </a:r>
              <a:r>
                <a:rPr lang="en-US" dirty="0"/>
                <a:t>Q</a:t>
              </a:r>
              <a:r>
                <a:rPr lang="en-US" baseline="-25000" dirty="0"/>
                <a:t>A</a:t>
              </a:r>
              <a:r>
                <a:rPr lang="en-US" dirty="0"/>
                <a:t> = IN</a:t>
              </a:r>
              <a:r>
                <a:rPr lang="en-US" baseline="-25000" dirty="0"/>
                <a:t>3</a:t>
              </a:r>
              <a:r>
                <a:rPr lang="en-US" dirty="0"/>
                <a:t>IN</a:t>
              </a:r>
              <a:r>
                <a:rPr lang="en-US" baseline="-25000" dirty="0"/>
                <a:t>2</a:t>
              </a:r>
              <a:r>
                <a:rPr lang="en-US" dirty="0"/>
                <a:t>IN</a:t>
              </a:r>
              <a:r>
                <a:rPr lang="en-US" baseline="-25000" dirty="0"/>
                <a:t>1</a:t>
              </a:r>
              <a:r>
                <a:rPr lang="en-US" dirty="0"/>
                <a:t>IN</a:t>
              </a:r>
              <a:r>
                <a:rPr lang="en-US" baseline="-25000" dirty="0"/>
                <a:t>0</a:t>
              </a:r>
              <a:endParaRPr lang="en-US" baseline="-25000" dirty="0">
                <a:cs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" y="5715000"/>
            <a:ext cx="8486626" cy="923330"/>
            <a:chOff x="228600" y="5715000"/>
            <a:chExt cx="8486626" cy="923330"/>
          </a:xfrm>
        </p:grpSpPr>
        <p:grpSp>
          <p:nvGrpSpPr>
            <p:cNvPr id="40" name="Group 39"/>
            <p:cNvGrpSpPr/>
            <p:nvPr/>
          </p:nvGrpSpPr>
          <p:grpSpPr>
            <a:xfrm>
              <a:off x="228600" y="5943600"/>
              <a:ext cx="642484" cy="369332"/>
              <a:chOff x="6553200" y="3810000"/>
              <a:chExt cx="642484" cy="36933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53200" y="3810000"/>
                <a:ext cx="64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ROC 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654114" y="3886200"/>
                <a:ext cx="40571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1219200" y="5715000"/>
              <a:ext cx="7496026" cy="923330"/>
              <a:chOff x="1219200" y="5867400"/>
              <a:chExt cx="7496026" cy="92333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219200" y="5867400"/>
                <a:ext cx="749602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dirty="0"/>
                  <a:t>Becomes zero when the counter reaches to the max or lowest counting stage .</a:t>
                </a:r>
              </a:p>
              <a:p>
                <a:r>
                  <a:rPr lang="en-US" dirty="0"/>
                  <a:t>ROC = 0 when up counting and Q</a:t>
                </a:r>
                <a:r>
                  <a:rPr lang="en-US" baseline="-25000" dirty="0"/>
                  <a:t>D</a:t>
                </a:r>
                <a:r>
                  <a:rPr lang="en-US" dirty="0"/>
                  <a:t>Q</a:t>
                </a:r>
                <a:r>
                  <a:rPr lang="en-US" baseline="-25000" dirty="0"/>
                  <a:t>C</a:t>
                </a:r>
                <a:r>
                  <a:rPr lang="en-US" dirty="0"/>
                  <a:t>Q</a:t>
                </a:r>
                <a:r>
                  <a:rPr lang="en-US" baseline="-25000" dirty="0"/>
                  <a:t>B</a:t>
                </a:r>
                <a:r>
                  <a:rPr lang="en-US" dirty="0"/>
                  <a:t>Q</a:t>
                </a:r>
                <a:r>
                  <a:rPr lang="en-US" baseline="-25000" dirty="0"/>
                  <a:t>A</a:t>
                </a:r>
                <a:r>
                  <a:rPr lang="en-US" dirty="0"/>
                  <a:t> = 15.</a:t>
                </a:r>
              </a:p>
              <a:p>
                <a:r>
                  <a:rPr lang="en-US" dirty="0"/>
                  <a:t>ROC = 0 when down counting and Q</a:t>
                </a:r>
                <a:r>
                  <a:rPr lang="en-US" baseline="-25000" dirty="0"/>
                  <a:t>D</a:t>
                </a:r>
                <a:r>
                  <a:rPr lang="en-US" dirty="0"/>
                  <a:t>Q</a:t>
                </a:r>
                <a:r>
                  <a:rPr lang="en-US" baseline="-25000" dirty="0"/>
                  <a:t>C</a:t>
                </a:r>
                <a:r>
                  <a:rPr lang="en-US" dirty="0"/>
                  <a:t>Q</a:t>
                </a:r>
                <a:r>
                  <a:rPr lang="en-US" baseline="-25000" dirty="0"/>
                  <a:t>B</a:t>
                </a:r>
                <a:r>
                  <a:rPr lang="en-US" dirty="0"/>
                  <a:t>Q</a:t>
                </a:r>
                <a:r>
                  <a:rPr lang="en-US" baseline="-25000" dirty="0"/>
                  <a:t>A</a:t>
                </a:r>
                <a:r>
                  <a:rPr lang="en-US" dirty="0"/>
                  <a:t> = 0.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295400" y="6240162"/>
                <a:ext cx="4057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295400" y="6501714"/>
                <a:ext cx="4057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/>
          <p:cNvGrpSpPr/>
          <p:nvPr/>
        </p:nvGrpSpPr>
        <p:grpSpPr>
          <a:xfrm>
            <a:off x="2514600" y="1371600"/>
            <a:ext cx="3657600" cy="2258199"/>
            <a:chOff x="2514600" y="1371600"/>
            <a:chExt cx="3657600" cy="2258199"/>
          </a:xfrm>
        </p:grpSpPr>
        <p:sp>
          <p:nvSpPr>
            <p:cNvPr id="50" name="Rectangle 49"/>
            <p:cNvSpPr/>
            <p:nvPr/>
          </p:nvSpPr>
          <p:spPr>
            <a:xfrm>
              <a:off x="5105400" y="1676391"/>
              <a:ext cx="9906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ROC 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209083" y="1752600"/>
              <a:ext cx="2766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5181600" y="3352800"/>
              <a:ext cx="9906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 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297856" y="3429009"/>
              <a:ext cx="2514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5181600" y="3048000"/>
              <a:ext cx="9906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 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5297856" y="3124209"/>
              <a:ext cx="2514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514600" y="3048000"/>
              <a:ext cx="9906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ENP  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116673" y="3124200"/>
              <a:ext cx="2766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2514600" y="1371600"/>
              <a:ext cx="9906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U/D  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295179" y="1439562"/>
              <a:ext cx="117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44288" y="4563664"/>
            <a:ext cx="6074332" cy="1150278"/>
            <a:chOff x="144288" y="4502729"/>
            <a:chExt cx="6074332" cy="1150278"/>
          </a:xfrm>
        </p:grpSpPr>
        <p:grpSp>
          <p:nvGrpSpPr>
            <p:cNvPr id="16" name="Group 15"/>
            <p:cNvGrpSpPr/>
            <p:nvPr/>
          </p:nvGrpSpPr>
          <p:grpSpPr>
            <a:xfrm>
              <a:off x="837203" y="4902675"/>
              <a:ext cx="971741" cy="369332"/>
              <a:chOff x="6553200" y="3810000"/>
              <a:chExt cx="971741" cy="36933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553200" y="3810000"/>
                <a:ext cx="971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U/D = 1 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6882714" y="3886200"/>
                <a:ext cx="152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827803" y="4902675"/>
              <a:ext cx="3758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 counting. (0-&gt;1-&gt;…..-&gt;15-&gt;0-&gt;1…..)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7203" y="5283675"/>
              <a:ext cx="971741" cy="369332"/>
              <a:chOff x="6553200" y="3810000"/>
              <a:chExt cx="971741" cy="36933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553200" y="3810000"/>
                <a:ext cx="971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U/D = 0 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6882714" y="3886200"/>
                <a:ext cx="152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827803" y="5283675"/>
              <a:ext cx="4390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Down counting. (15-&gt;14-&gt;…..-&gt;0-&gt;15-&gt;14…..)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44288" y="4519136"/>
              <a:ext cx="981359" cy="369332"/>
              <a:chOff x="6553200" y="3810000"/>
              <a:chExt cx="981359" cy="36933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553200" y="3810000"/>
                <a:ext cx="9813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Load = 1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6654114" y="3886200"/>
                <a:ext cx="40571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1134888" y="4519136"/>
              <a:ext cx="3257880" cy="369332"/>
              <a:chOff x="1143000" y="5715000"/>
              <a:chExt cx="3257880" cy="3693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143000" y="5715000"/>
                <a:ext cx="3257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Check U/D and </a:t>
                </a:r>
                <a:r>
                  <a:rPr lang="en-US" dirty="0" err="1"/>
                  <a:t>peform</a:t>
                </a:r>
                <a:r>
                  <a:rPr lang="en-US" dirty="0"/>
                  <a:t> counting.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2057400" y="5791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619193" y="4502729"/>
              <a:ext cx="2743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perform counting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351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03732"/>
              </p:ext>
            </p:extLst>
          </p:nvPr>
        </p:nvGraphicFramePr>
        <p:xfrm>
          <a:off x="1143000" y="1752600"/>
          <a:ext cx="60959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09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74169 Waveform for Up Counting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18288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1000" y="2133600"/>
                <a:ext cx="588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133600"/>
                <a:ext cx="58894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375" t="-8197" r="-322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8600" y="2514600"/>
                <a:ext cx="753027" cy="37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𝐿𝑜𝑎𝑑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14600"/>
                <a:ext cx="753027" cy="3754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28600" y="2971800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DCBA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33528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QD-QA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04800" y="3733800"/>
                <a:ext cx="688522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𝑅𝑂𝐶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733800"/>
                <a:ext cx="688522" cy="3699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418490" y="1881552"/>
            <a:ext cx="263772" cy="240324"/>
            <a:chOff x="1418490" y="1881552"/>
            <a:chExt cx="263772" cy="240324"/>
          </a:xfrm>
        </p:grpSpPr>
        <p:cxnSp>
          <p:nvCxnSpPr>
            <p:cNvPr id="8" name="Elbow Connector 7"/>
            <p:cNvCxnSpPr/>
            <p:nvPr/>
          </p:nvCxnSpPr>
          <p:spPr>
            <a:xfrm rot="10800000">
              <a:off x="1420628" y="1881552"/>
              <a:ext cx="261634" cy="2403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18490" y="1881552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/>
          <p:nvPr/>
        </p:nvCxnSpPr>
        <p:spPr>
          <a:xfrm>
            <a:off x="1219200" y="2209800"/>
            <a:ext cx="601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418490" y="1905000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198120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43000" y="2362200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02" name="Hexagon 101"/>
          <p:cNvSpPr/>
          <p:nvPr/>
        </p:nvSpPr>
        <p:spPr>
          <a:xfrm>
            <a:off x="1424346" y="3376242"/>
            <a:ext cx="257910" cy="228600"/>
          </a:xfrm>
          <a:prstGeom prst="hexagon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exagon 102"/>
          <p:cNvSpPr/>
          <p:nvPr/>
        </p:nvSpPr>
        <p:spPr>
          <a:xfrm>
            <a:off x="1142994" y="3376242"/>
            <a:ext cx="257910" cy="228600"/>
          </a:xfrm>
          <a:prstGeom prst="hexagon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Hexagon 103"/>
          <p:cNvSpPr/>
          <p:nvPr/>
        </p:nvSpPr>
        <p:spPr>
          <a:xfrm>
            <a:off x="1992918" y="3376242"/>
            <a:ext cx="257910" cy="228600"/>
          </a:xfrm>
          <a:prstGeom prst="hexagon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1711566" y="3376242"/>
            <a:ext cx="257910" cy="228600"/>
          </a:xfrm>
          <a:prstGeom prst="hexagon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Hexagon 106"/>
          <p:cNvSpPr/>
          <p:nvPr/>
        </p:nvSpPr>
        <p:spPr>
          <a:xfrm>
            <a:off x="2256684" y="3376236"/>
            <a:ext cx="257910" cy="228600"/>
          </a:xfrm>
          <a:prstGeom prst="hexagon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/>
          <p:cNvSpPr/>
          <p:nvPr/>
        </p:nvSpPr>
        <p:spPr>
          <a:xfrm>
            <a:off x="3106608" y="3376236"/>
            <a:ext cx="257910" cy="228600"/>
          </a:xfrm>
          <a:prstGeom prst="hexagon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/>
          <p:cNvSpPr/>
          <p:nvPr/>
        </p:nvSpPr>
        <p:spPr>
          <a:xfrm>
            <a:off x="2825256" y="3376236"/>
            <a:ext cx="257910" cy="228600"/>
          </a:xfrm>
          <a:prstGeom prst="hexagon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0" name="Group 509"/>
          <p:cNvGrpSpPr/>
          <p:nvPr/>
        </p:nvGrpSpPr>
        <p:grpSpPr>
          <a:xfrm>
            <a:off x="1105705" y="2971800"/>
            <a:ext cx="6407523" cy="276999"/>
            <a:chOff x="1105705" y="2971800"/>
            <a:chExt cx="6407523" cy="276999"/>
          </a:xfrm>
        </p:grpSpPr>
        <p:grpSp>
          <p:nvGrpSpPr>
            <p:cNvPr id="509" name="Group 508"/>
            <p:cNvGrpSpPr/>
            <p:nvPr/>
          </p:nvGrpSpPr>
          <p:grpSpPr>
            <a:xfrm>
              <a:off x="1143000" y="3001104"/>
              <a:ext cx="6113580" cy="228612"/>
              <a:chOff x="1143000" y="3001104"/>
              <a:chExt cx="6113580" cy="228612"/>
            </a:xfrm>
          </p:grpSpPr>
          <p:sp>
            <p:nvSpPr>
              <p:cNvPr id="70" name="Hexagon 69"/>
              <p:cNvSpPr/>
              <p:nvPr/>
            </p:nvSpPr>
            <p:spPr>
              <a:xfrm>
                <a:off x="1424352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Hexagon 70"/>
              <p:cNvSpPr/>
              <p:nvPr/>
            </p:nvSpPr>
            <p:spPr>
              <a:xfrm>
                <a:off x="1143000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12</a:t>
                </a:r>
              </a:p>
            </p:txBody>
          </p:sp>
          <p:sp>
            <p:nvSpPr>
              <p:cNvPr id="75" name="Hexagon 74"/>
              <p:cNvSpPr/>
              <p:nvPr/>
            </p:nvSpPr>
            <p:spPr>
              <a:xfrm>
                <a:off x="1992924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Hexagon 75"/>
              <p:cNvSpPr/>
              <p:nvPr/>
            </p:nvSpPr>
            <p:spPr>
              <a:xfrm>
                <a:off x="1711572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Hexagon 81"/>
              <p:cNvSpPr/>
              <p:nvPr/>
            </p:nvSpPr>
            <p:spPr>
              <a:xfrm>
                <a:off x="2538042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Hexagon 82"/>
              <p:cNvSpPr/>
              <p:nvPr/>
            </p:nvSpPr>
            <p:spPr>
              <a:xfrm>
                <a:off x="2256690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Hexagon 83"/>
              <p:cNvSpPr/>
              <p:nvPr/>
            </p:nvSpPr>
            <p:spPr>
              <a:xfrm>
                <a:off x="3106614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Hexagon 84"/>
              <p:cNvSpPr/>
              <p:nvPr/>
            </p:nvSpPr>
            <p:spPr>
              <a:xfrm>
                <a:off x="2825262" y="3001104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Hexagon 85"/>
              <p:cNvSpPr/>
              <p:nvPr/>
            </p:nvSpPr>
            <p:spPr>
              <a:xfrm>
                <a:off x="3645876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Hexagon 86"/>
              <p:cNvSpPr/>
              <p:nvPr/>
            </p:nvSpPr>
            <p:spPr>
              <a:xfrm>
                <a:off x="3364524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Hexagon 87"/>
              <p:cNvSpPr/>
              <p:nvPr/>
            </p:nvSpPr>
            <p:spPr>
              <a:xfrm>
                <a:off x="4214448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Hexagon 88"/>
              <p:cNvSpPr/>
              <p:nvPr/>
            </p:nvSpPr>
            <p:spPr>
              <a:xfrm>
                <a:off x="3933096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Hexagon 89"/>
              <p:cNvSpPr/>
              <p:nvPr/>
            </p:nvSpPr>
            <p:spPr>
              <a:xfrm>
                <a:off x="4759566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Hexagon 90"/>
              <p:cNvSpPr/>
              <p:nvPr/>
            </p:nvSpPr>
            <p:spPr>
              <a:xfrm>
                <a:off x="4478214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Hexagon 91"/>
              <p:cNvSpPr/>
              <p:nvPr/>
            </p:nvSpPr>
            <p:spPr>
              <a:xfrm>
                <a:off x="5328138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Hexagon 92"/>
              <p:cNvSpPr/>
              <p:nvPr/>
            </p:nvSpPr>
            <p:spPr>
              <a:xfrm>
                <a:off x="5046786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xagon 93"/>
              <p:cNvSpPr/>
              <p:nvPr/>
            </p:nvSpPr>
            <p:spPr>
              <a:xfrm>
                <a:off x="5884980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Hexagon 94"/>
              <p:cNvSpPr/>
              <p:nvPr/>
            </p:nvSpPr>
            <p:spPr>
              <a:xfrm>
                <a:off x="5603628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Hexagon 95"/>
              <p:cNvSpPr/>
              <p:nvPr/>
            </p:nvSpPr>
            <p:spPr>
              <a:xfrm>
                <a:off x="6453552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Hexagon 96"/>
              <p:cNvSpPr/>
              <p:nvPr/>
            </p:nvSpPr>
            <p:spPr>
              <a:xfrm>
                <a:off x="6172200" y="3001116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Hexagon 97"/>
              <p:cNvSpPr/>
              <p:nvPr/>
            </p:nvSpPr>
            <p:spPr>
              <a:xfrm>
                <a:off x="6998670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Hexagon 98"/>
              <p:cNvSpPr/>
              <p:nvPr/>
            </p:nvSpPr>
            <p:spPr>
              <a:xfrm>
                <a:off x="6717318" y="3001110"/>
                <a:ext cx="257910" cy="2286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1105705" y="2971800"/>
              <a:ext cx="6407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12    12    12   12   12    12   12    12   12   12    12    12   12   12    12    12   12    12    12   12   12    12 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148862" y="3341076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371600" y="33528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12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172310" y="3733800"/>
            <a:ext cx="5040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418496" y="199293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418496" y="237393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693986" y="1881558"/>
            <a:ext cx="263772" cy="240324"/>
            <a:chOff x="1418490" y="1881552"/>
            <a:chExt cx="263772" cy="240324"/>
          </a:xfrm>
        </p:grpSpPr>
        <p:cxnSp>
          <p:nvCxnSpPr>
            <p:cNvPr id="138" name="Elbow Connector 137"/>
            <p:cNvCxnSpPr/>
            <p:nvPr/>
          </p:nvCxnSpPr>
          <p:spPr>
            <a:xfrm rot="10800000">
              <a:off x="1420628" y="1881552"/>
              <a:ext cx="261634" cy="2403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418490" y="1881552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Straight Arrow Connector 133"/>
          <p:cNvCxnSpPr/>
          <p:nvPr/>
        </p:nvCxnSpPr>
        <p:spPr>
          <a:xfrm flipV="1">
            <a:off x="1693986" y="1916730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524000" y="37338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676400" y="33528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13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699848" y="199291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699848" y="237391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1975338" y="1881546"/>
            <a:ext cx="263772" cy="240324"/>
            <a:chOff x="1418490" y="1881552"/>
            <a:chExt cx="263772" cy="240324"/>
          </a:xfrm>
        </p:grpSpPr>
        <p:cxnSp>
          <p:nvCxnSpPr>
            <p:cNvPr id="147" name="Elbow Connector 146"/>
            <p:cNvCxnSpPr/>
            <p:nvPr/>
          </p:nvCxnSpPr>
          <p:spPr>
            <a:xfrm rot="10800000">
              <a:off x="1420628" y="1881552"/>
              <a:ext cx="261634" cy="2403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418490" y="1881552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Arrow Connector 148"/>
          <p:cNvCxnSpPr/>
          <p:nvPr/>
        </p:nvCxnSpPr>
        <p:spPr>
          <a:xfrm flipV="1">
            <a:off x="1975338" y="1916718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805352" y="3733788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957752" y="33527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975344" y="199291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975344" y="237391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2250834" y="1881546"/>
            <a:ext cx="263772" cy="240324"/>
            <a:chOff x="1418490" y="1881552"/>
            <a:chExt cx="263772" cy="240324"/>
          </a:xfrm>
        </p:grpSpPr>
        <p:cxnSp>
          <p:nvCxnSpPr>
            <p:cNvPr id="155" name="Elbow Connector 154"/>
            <p:cNvCxnSpPr/>
            <p:nvPr/>
          </p:nvCxnSpPr>
          <p:spPr>
            <a:xfrm rot="10800000">
              <a:off x="1420628" y="1881552"/>
              <a:ext cx="261634" cy="2403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418490" y="1881552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Arrow Connector 156"/>
          <p:cNvCxnSpPr/>
          <p:nvPr/>
        </p:nvCxnSpPr>
        <p:spPr>
          <a:xfrm flipV="1">
            <a:off x="2250834" y="1916718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233248" y="33527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15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2233248" y="3739662"/>
            <a:ext cx="304800" cy="234462"/>
            <a:chOff x="2233248" y="3739662"/>
            <a:chExt cx="304800" cy="234462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2233248" y="3974124"/>
              <a:ext cx="304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2250828" y="3739662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Arrow Connector 171"/>
          <p:cNvCxnSpPr/>
          <p:nvPr/>
        </p:nvCxnSpPr>
        <p:spPr>
          <a:xfrm flipV="1">
            <a:off x="1458307" y="1905000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148850" y="198118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143000" y="2362200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418485" y="199878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418479" y="237978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 flipV="1">
            <a:off x="1693975" y="1922580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699848" y="199292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699842" y="237392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180" name="Straight Arrow Connector 179"/>
          <p:cNvCxnSpPr/>
          <p:nvPr/>
        </p:nvCxnSpPr>
        <p:spPr>
          <a:xfrm flipV="1">
            <a:off x="1975338" y="1916724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975338" y="199292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2250828" y="1916724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977400" y="199291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977394" y="237391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2252890" y="1916712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1981200" y="4495800"/>
            <a:ext cx="1123338" cy="1754326"/>
            <a:chOff x="2086704" y="4360986"/>
            <a:chExt cx="1123338" cy="1754326"/>
          </a:xfrm>
        </p:grpSpPr>
        <p:sp>
          <p:nvSpPr>
            <p:cNvPr id="192" name="Rectangle 191"/>
            <p:cNvSpPr/>
            <p:nvPr/>
          </p:nvSpPr>
          <p:spPr>
            <a:xfrm>
              <a:off x="2133600" y="4419600"/>
              <a:ext cx="990600" cy="1447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086704" y="4366848"/>
              <a:ext cx="47641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U/D</a:t>
              </a:r>
            </a:p>
            <a:p>
              <a:r>
                <a:rPr lang="en-US" sz="1200" dirty="0"/>
                <a:t>CLK</a:t>
              </a:r>
            </a:p>
            <a:p>
              <a:r>
                <a:rPr lang="en-US" sz="1200" dirty="0"/>
                <a:t>In0</a:t>
              </a:r>
            </a:p>
            <a:p>
              <a:r>
                <a:rPr lang="en-US" sz="1200" dirty="0"/>
                <a:t>In1</a:t>
              </a:r>
            </a:p>
            <a:p>
              <a:r>
                <a:rPr lang="en-US" sz="1200" dirty="0"/>
                <a:t>In2</a:t>
              </a:r>
            </a:p>
            <a:p>
              <a:r>
                <a:rPr lang="en-US" sz="1200" dirty="0"/>
                <a:t>In3</a:t>
              </a:r>
            </a:p>
            <a:p>
              <a:r>
                <a:rPr lang="en-US" sz="1200" dirty="0"/>
                <a:t>ENP</a:t>
              </a:r>
            </a:p>
            <a:p>
              <a:r>
                <a:rPr lang="en-US" sz="1200" dirty="0"/>
                <a:t>GND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725614" y="4360986"/>
              <a:ext cx="48442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VCC</a:t>
              </a:r>
            </a:p>
            <a:p>
              <a:r>
                <a:rPr lang="en-US" sz="1200" dirty="0"/>
                <a:t>ROC</a:t>
              </a:r>
            </a:p>
            <a:p>
              <a:r>
                <a:rPr lang="en-US" sz="1200" dirty="0"/>
                <a:t>QA</a:t>
              </a:r>
            </a:p>
            <a:p>
              <a:r>
                <a:rPr lang="en-US" sz="1200" dirty="0"/>
                <a:t>QB</a:t>
              </a:r>
            </a:p>
            <a:p>
              <a:r>
                <a:rPr lang="en-US" sz="1200" dirty="0"/>
                <a:t>QC</a:t>
              </a:r>
            </a:p>
            <a:p>
              <a:r>
                <a:rPr lang="en-US" sz="1200" dirty="0"/>
                <a:t>QD</a:t>
              </a:r>
            </a:p>
            <a:p>
              <a:r>
                <a:rPr lang="en-US" sz="1200" dirty="0"/>
                <a:t>ENT</a:t>
              </a:r>
            </a:p>
            <a:p>
              <a:r>
                <a:rPr lang="en-US" sz="1200" dirty="0"/>
                <a:t>Load</a:t>
              </a:r>
            </a:p>
            <a:p>
              <a:endParaRPr lang="en-US" sz="12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2819400" y="5715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2795952" y="5527428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2151186" y="5539152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297724" y="4443042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" name="Straight Arrow Connector 211"/>
          <p:cNvCxnSpPr/>
          <p:nvPr/>
        </p:nvCxnSpPr>
        <p:spPr>
          <a:xfrm>
            <a:off x="1629510" y="463062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1641234" y="484162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1635366" y="50174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647090" y="519918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1635372" y="537503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1641234" y="555673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635366" y="574431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1647090" y="593187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3030420" y="46423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3042144" y="485335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3036276" y="502921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3048000" y="521091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3036282" y="538675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042144" y="55684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3036276" y="575604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3048000" y="5943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371600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1377468" y="4689228"/>
            <a:ext cx="228600" cy="164124"/>
            <a:chOff x="1418490" y="1881552"/>
            <a:chExt cx="263772" cy="240324"/>
          </a:xfrm>
        </p:grpSpPr>
        <p:cxnSp>
          <p:nvCxnSpPr>
            <p:cNvPr id="230" name="Elbow Connector 229"/>
            <p:cNvCxnSpPr/>
            <p:nvPr/>
          </p:nvCxnSpPr>
          <p:spPr>
            <a:xfrm rot="10800000">
              <a:off x="1420628" y="1881552"/>
              <a:ext cx="261634" cy="2403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1418490" y="1881552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Left Brace 231"/>
          <p:cNvSpPr/>
          <p:nvPr/>
        </p:nvSpPr>
        <p:spPr>
          <a:xfrm>
            <a:off x="1371600" y="4953000"/>
            <a:ext cx="2286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76200" y="5105400"/>
            <a:ext cx="134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DCBA= 1100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1295400" y="563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3352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3352800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48" name="Group 247"/>
          <p:cNvGrpSpPr/>
          <p:nvPr/>
        </p:nvGrpSpPr>
        <p:grpSpPr>
          <a:xfrm>
            <a:off x="3276600" y="4853352"/>
            <a:ext cx="457200" cy="1090248"/>
            <a:chOff x="3276600" y="4853352"/>
            <a:chExt cx="457200" cy="1090248"/>
          </a:xfrm>
        </p:grpSpPr>
        <p:cxnSp>
          <p:nvCxnSpPr>
            <p:cNvPr id="240" name="Straight Connector 239"/>
            <p:cNvCxnSpPr/>
            <p:nvPr/>
          </p:nvCxnSpPr>
          <p:spPr>
            <a:xfrm>
              <a:off x="3352800" y="4853352"/>
              <a:ext cx="381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>
              <a:off x="3276600" y="5943600"/>
              <a:ext cx="457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0" name="Elbow Connector 269"/>
          <p:cNvCxnSpPr/>
          <p:nvPr/>
        </p:nvCxnSpPr>
        <p:spPr>
          <a:xfrm rot="10800000">
            <a:off x="1981200" y="2667000"/>
            <a:ext cx="533400" cy="193042"/>
          </a:xfrm>
          <a:prstGeom prst="bentConnector3">
            <a:avLst>
              <a:gd name="adj1" fmla="val 490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733800" y="4841240"/>
            <a:ext cx="0" cy="1102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/>
          <p:nvPr/>
        </p:nvCxnSpPr>
        <p:spPr>
          <a:xfrm flipV="1">
            <a:off x="1152772" y="2667000"/>
            <a:ext cx="1107828" cy="199290"/>
          </a:xfrm>
          <a:prstGeom prst="bentConnector3">
            <a:avLst>
              <a:gd name="adj1" fmla="val 30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/>
          <p:cNvGrpSpPr/>
          <p:nvPr/>
        </p:nvGrpSpPr>
        <p:grpSpPr>
          <a:xfrm>
            <a:off x="2524185" y="1882617"/>
            <a:ext cx="263772" cy="240324"/>
            <a:chOff x="1418490" y="1881552"/>
            <a:chExt cx="263772" cy="240324"/>
          </a:xfrm>
        </p:grpSpPr>
        <p:cxnSp>
          <p:nvCxnSpPr>
            <p:cNvPr id="281" name="Elbow Connector 280"/>
            <p:cNvCxnSpPr/>
            <p:nvPr/>
          </p:nvCxnSpPr>
          <p:spPr>
            <a:xfrm rot="10800000">
              <a:off x="1420628" y="1881552"/>
              <a:ext cx="261634" cy="2403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1418490" y="1881552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/>
          <p:cNvCxnSpPr/>
          <p:nvPr/>
        </p:nvCxnSpPr>
        <p:spPr>
          <a:xfrm flipV="1">
            <a:off x="2524185" y="1906065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2248695" y="198226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2248695" y="2363265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91" name="Hexagon 290"/>
          <p:cNvSpPr/>
          <p:nvPr/>
        </p:nvSpPr>
        <p:spPr>
          <a:xfrm>
            <a:off x="2530041" y="3377307"/>
            <a:ext cx="257910" cy="228600"/>
          </a:xfrm>
          <a:prstGeom prst="hexagon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Hexagon 291"/>
          <p:cNvSpPr/>
          <p:nvPr/>
        </p:nvSpPr>
        <p:spPr>
          <a:xfrm>
            <a:off x="3380508" y="3373581"/>
            <a:ext cx="257910" cy="228600"/>
          </a:xfrm>
          <a:prstGeom prst="hexagon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/>
          <p:cNvSpPr txBox="1"/>
          <p:nvPr/>
        </p:nvSpPr>
        <p:spPr>
          <a:xfrm>
            <a:off x="2486892" y="33528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12</a:t>
            </a:r>
          </a:p>
        </p:txBody>
      </p:sp>
      <p:cxnSp>
        <p:nvCxnSpPr>
          <p:cNvPr id="298" name="Straight Connector 297"/>
          <p:cNvCxnSpPr/>
          <p:nvPr/>
        </p:nvCxnSpPr>
        <p:spPr>
          <a:xfrm>
            <a:off x="2514600" y="3733800"/>
            <a:ext cx="267495" cy="10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2524191" y="199399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2524191" y="237499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301" name="Group 300"/>
          <p:cNvGrpSpPr/>
          <p:nvPr/>
        </p:nvGrpSpPr>
        <p:grpSpPr>
          <a:xfrm>
            <a:off x="2799681" y="1882623"/>
            <a:ext cx="263772" cy="240324"/>
            <a:chOff x="1418490" y="1881552"/>
            <a:chExt cx="263772" cy="240324"/>
          </a:xfrm>
        </p:grpSpPr>
        <p:cxnSp>
          <p:nvCxnSpPr>
            <p:cNvPr id="302" name="Elbow Connector 301"/>
            <p:cNvCxnSpPr/>
            <p:nvPr/>
          </p:nvCxnSpPr>
          <p:spPr>
            <a:xfrm rot="10800000">
              <a:off x="1420628" y="1881552"/>
              <a:ext cx="261634" cy="2403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1418490" y="1881552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4" name="Straight Arrow Connector 303"/>
          <p:cNvCxnSpPr/>
          <p:nvPr/>
        </p:nvCxnSpPr>
        <p:spPr>
          <a:xfrm flipV="1">
            <a:off x="2799681" y="1917795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2629695" y="3734865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2777835" y="334587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13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805543" y="1993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2805543" y="2374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309" name="Group 308"/>
          <p:cNvGrpSpPr/>
          <p:nvPr/>
        </p:nvGrpSpPr>
        <p:grpSpPr>
          <a:xfrm>
            <a:off x="3081033" y="1882611"/>
            <a:ext cx="263772" cy="240324"/>
            <a:chOff x="1418490" y="1881552"/>
            <a:chExt cx="263772" cy="240324"/>
          </a:xfrm>
        </p:grpSpPr>
        <p:cxnSp>
          <p:nvCxnSpPr>
            <p:cNvPr id="310" name="Elbow Connector 309"/>
            <p:cNvCxnSpPr/>
            <p:nvPr/>
          </p:nvCxnSpPr>
          <p:spPr>
            <a:xfrm rot="10800000">
              <a:off x="1420628" y="1881552"/>
              <a:ext cx="261634" cy="2403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1418490" y="1881552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2" name="Straight Arrow Connector 311"/>
          <p:cNvCxnSpPr/>
          <p:nvPr/>
        </p:nvCxnSpPr>
        <p:spPr>
          <a:xfrm flipV="1">
            <a:off x="3081033" y="1917783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2911047" y="3734853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3068781" y="33528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3338943" y="33538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15</a:t>
            </a:r>
          </a:p>
        </p:txBody>
      </p:sp>
      <p:grpSp>
        <p:nvGrpSpPr>
          <p:cNvPr id="322" name="Group 321"/>
          <p:cNvGrpSpPr/>
          <p:nvPr/>
        </p:nvGrpSpPr>
        <p:grpSpPr>
          <a:xfrm>
            <a:off x="3338943" y="3740727"/>
            <a:ext cx="304800" cy="234462"/>
            <a:chOff x="2233248" y="3739662"/>
            <a:chExt cx="304800" cy="234462"/>
          </a:xfrm>
        </p:grpSpPr>
        <p:cxnSp>
          <p:nvCxnSpPr>
            <p:cNvPr id="323" name="Straight Connector 322"/>
            <p:cNvCxnSpPr/>
            <p:nvPr/>
          </p:nvCxnSpPr>
          <p:spPr>
            <a:xfrm>
              <a:off x="2233248" y="3974124"/>
              <a:ext cx="304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2250828" y="3739662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5" name="Straight Arrow Connector 324"/>
          <p:cNvCxnSpPr/>
          <p:nvPr/>
        </p:nvCxnSpPr>
        <p:spPr>
          <a:xfrm flipV="1">
            <a:off x="2530035" y="1906054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2254545" y="198225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2248695" y="2363265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2524180" y="199984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524174" y="238084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330" name="Straight Arrow Connector 329"/>
          <p:cNvCxnSpPr/>
          <p:nvPr/>
        </p:nvCxnSpPr>
        <p:spPr>
          <a:xfrm flipV="1">
            <a:off x="2799670" y="1923645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2805543" y="199398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2805537" y="237498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333" name="Straight Arrow Connector 332"/>
          <p:cNvCxnSpPr/>
          <p:nvPr/>
        </p:nvCxnSpPr>
        <p:spPr>
          <a:xfrm flipV="1">
            <a:off x="3081033" y="1917789"/>
            <a:ext cx="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/>
          <p:cNvCxnSpPr/>
          <p:nvPr/>
        </p:nvCxnSpPr>
        <p:spPr>
          <a:xfrm rot="10800000">
            <a:off x="3086895" y="2668065"/>
            <a:ext cx="533400" cy="193042"/>
          </a:xfrm>
          <a:prstGeom prst="bentConnector3">
            <a:avLst>
              <a:gd name="adj1" fmla="val 490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/>
          <p:nvPr/>
        </p:nvCxnSpPr>
        <p:spPr>
          <a:xfrm flipV="1">
            <a:off x="2258467" y="2667000"/>
            <a:ext cx="560933" cy="2003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2625441" y="2660073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2895600" y="2660073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" name="Group 767"/>
          <p:cNvGrpSpPr/>
          <p:nvPr/>
        </p:nvGrpSpPr>
        <p:grpSpPr>
          <a:xfrm>
            <a:off x="3366657" y="1883154"/>
            <a:ext cx="3879804" cy="2100027"/>
            <a:chOff x="3366657" y="1883154"/>
            <a:chExt cx="3879804" cy="2100027"/>
          </a:xfrm>
        </p:grpSpPr>
        <p:grpSp>
          <p:nvGrpSpPr>
            <p:cNvPr id="656" name="Group 655"/>
            <p:cNvGrpSpPr/>
            <p:nvPr/>
          </p:nvGrpSpPr>
          <p:grpSpPr>
            <a:xfrm>
              <a:off x="3657600" y="3338946"/>
              <a:ext cx="1122216" cy="284979"/>
              <a:chOff x="3657600" y="3338946"/>
              <a:chExt cx="1122216" cy="284979"/>
            </a:xfrm>
          </p:grpSpPr>
          <p:sp>
            <p:nvSpPr>
              <p:cNvPr id="535" name="Hexagon 534"/>
              <p:cNvSpPr/>
              <p:nvPr/>
            </p:nvSpPr>
            <p:spPr>
              <a:xfrm>
                <a:off x="3657600" y="3373581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Hexagon 648"/>
              <p:cNvSpPr/>
              <p:nvPr/>
            </p:nvSpPr>
            <p:spPr>
              <a:xfrm>
                <a:off x="4201116" y="3369309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Hexagon 649"/>
              <p:cNvSpPr/>
              <p:nvPr/>
            </p:nvSpPr>
            <p:spPr>
              <a:xfrm>
                <a:off x="3919764" y="3369309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Hexagon 650"/>
              <p:cNvSpPr/>
              <p:nvPr/>
            </p:nvSpPr>
            <p:spPr>
              <a:xfrm>
                <a:off x="4475016" y="3366654"/>
                <a:ext cx="257910" cy="228600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TextBox 651"/>
              <p:cNvSpPr txBox="1"/>
              <p:nvPr/>
            </p:nvSpPr>
            <p:spPr>
              <a:xfrm>
                <a:off x="3872343" y="3338946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13</a:t>
                </a:r>
              </a:p>
            </p:txBody>
          </p:sp>
          <p:sp>
            <p:nvSpPr>
              <p:cNvPr id="653" name="TextBox 652"/>
              <p:cNvSpPr txBox="1"/>
              <p:nvPr/>
            </p:nvSpPr>
            <p:spPr>
              <a:xfrm>
                <a:off x="4163289" y="3345873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14</a:t>
                </a:r>
              </a:p>
            </p:txBody>
          </p:sp>
          <p:sp>
            <p:nvSpPr>
              <p:cNvPr id="654" name="TextBox 653"/>
              <p:cNvSpPr txBox="1"/>
              <p:nvPr/>
            </p:nvSpPr>
            <p:spPr>
              <a:xfrm>
                <a:off x="4438056" y="3346926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15</a:t>
                </a:r>
              </a:p>
            </p:txBody>
          </p:sp>
        </p:grpSp>
        <p:sp>
          <p:nvSpPr>
            <p:cNvPr id="655" name="TextBox 654"/>
            <p:cNvSpPr txBox="1"/>
            <p:nvPr/>
          </p:nvSpPr>
          <p:spPr>
            <a:xfrm>
              <a:off x="3616038" y="3352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12</a:t>
              </a:r>
            </a:p>
          </p:txBody>
        </p:sp>
        <p:grpSp>
          <p:nvGrpSpPr>
            <p:cNvPr id="666" name="Group 665"/>
            <p:cNvGrpSpPr/>
            <p:nvPr/>
          </p:nvGrpSpPr>
          <p:grpSpPr>
            <a:xfrm>
              <a:off x="4724400" y="3338946"/>
              <a:ext cx="1163778" cy="290853"/>
              <a:chOff x="4724400" y="3338946"/>
              <a:chExt cx="1163778" cy="290853"/>
            </a:xfrm>
          </p:grpSpPr>
          <p:grpSp>
            <p:nvGrpSpPr>
              <p:cNvPr id="657" name="Group 656"/>
              <p:cNvGrpSpPr/>
              <p:nvPr/>
            </p:nvGrpSpPr>
            <p:grpSpPr>
              <a:xfrm>
                <a:off x="4765962" y="3338946"/>
                <a:ext cx="1122216" cy="284979"/>
                <a:chOff x="3657600" y="3338946"/>
                <a:chExt cx="1122216" cy="284979"/>
              </a:xfrm>
            </p:grpSpPr>
            <p:sp>
              <p:nvSpPr>
                <p:cNvPr id="658" name="Hexagon 657"/>
                <p:cNvSpPr/>
                <p:nvPr/>
              </p:nvSpPr>
              <p:spPr>
                <a:xfrm>
                  <a:off x="3657600" y="3373581"/>
                  <a:ext cx="257910" cy="228600"/>
                </a:xfrm>
                <a:prstGeom prst="hexagon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Hexagon 658"/>
                <p:cNvSpPr/>
                <p:nvPr/>
              </p:nvSpPr>
              <p:spPr>
                <a:xfrm>
                  <a:off x="4201116" y="3369309"/>
                  <a:ext cx="257910" cy="228600"/>
                </a:xfrm>
                <a:prstGeom prst="hexagon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Hexagon 659"/>
                <p:cNvSpPr/>
                <p:nvPr/>
              </p:nvSpPr>
              <p:spPr>
                <a:xfrm>
                  <a:off x="3919764" y="3369309"/>
                  <a:ext cx="257910" cy="228600"/>
                </a:xfrm>
                <a:prstGeom prst="hexagon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Hexagon 660"/>
                <p:cNvSpPr/>
                <p:nvPr/>
              </p:nvSpPr>
              <p:spPr>
                <a:xfrm>
                  <a:off x="4475016" y="3366654"/>
                  <a:ext cx="257910" cy="228600"/>
                </a:xfrm>
                <a:prstGeom prst="hexagon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TextBox 661"/>
                <p:cNvSpPr txBox="1"/>
                <p:nvPr/>
              </p:nvSpPr>
              <p:spPr>
                <a:xfrm>
                  <a:off x="3872343" y="3338946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7030A0"/>
                      </a:solidFill>
                    </a:rPr>
                    <a:t>13</a:t>
                  </a:r>
                </a:p>
              </p:txBody>
            </p:sp>
            <p:sp>
              <p:nvSpPr>
                <p:cNvPr id="663" name="TextBox 662"/>
                <p:cNvSpPr txBox="1"/>
                <p:nvPr/>
              </p:nvSpPr>
              <p:spPr>
                <a:xfrm>
                  <a:off x="4163289" y="3345873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7030A0"/>
                      </a:solidFill>
                    </a:rPr>
                    <a:t>14</a:t>
                  </a:r>
                </a:p>
              </p:txBody>
            </p:sp>
            <p:sp>
              <p:nvSpPr>
                <p:cNvPr id="664" name="TextBox 663"/>
                <p:cNvSpPr txBox="1"/>
                <p:nvPr/>
              </p:nvSpPr>
              <p:spPr>
                <a:xfrm>
                  <a:off x="4438056" y="3346926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7030A0"/>
                      </a:solidFill>
                    </a:rPr>
                    <a:t>15</a:t>
                  </a:r>
                </a:p>
              </p:txBody>
            </p:sp>
          </p:grpSp>
          <p:sp>
            <p:nvSpPr>
              <p:cNvPr id="665" name="TextBox 664"/>
              <p:cNvSpPr txBox="1"/>
              <p:nvPr/>
            </p:nvSpPr>
            <p:spPr>
              <a:xfrm>
                <a:off x="4724400" y="33528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12</a:t>
                </a:r>
              </a:p>
            </p:txBody>
          </p:sp>
        </p:grpSp>
        <p:grpSp>
          <p:nvGrpSpPr>
            <p:cNvPr id="667" name="Group 666"/>
            <p:cNvGrpSpPr/>
            <p:nvPr/>
          </p:nvGrpSpPr>
          <p:grpSpPr>
            <a:xfrm>
              <a:off x="5832765" y="3338946"/>
              <a:ext cx="1163778" cy="290853"/>
              <a:chOff x="4724400" y="3338946"/>
              <a:chExt cx="1163778" cy="290853"/>
            </a:xfrm>
          </p:grpSpPr>
          <p:grpSp>
            <p:nvGrpSpPr>
              <p:cNvPr id="668" name="Group 667"/>
              <p:cNvGrpSpPr/>
              <p:nvPr/>
            </p:nvGrpSpPr>
            <p:grpSpPr>
              <a:xfrm>
                <a:off x="4765962" y="3338946"/>
                <a:ext cx="1122216" cy="284979"/>
                <a:chOff x="3657600" y="3338946"/>
                <a:chExt cx="1122216" cy="284979"/>
              </a:xfrm>
            </p:grpSpPr>
            <p:sp>
              <p:nvSpPr>
                <p:cNvPr id="670" name="Hexagon 669"/>
                <p:cNvSpPr/>
                <p:nvPr/>
              </p:nvSpPr>
              <p:spPr>
                <a:xfrm>
                  <a:off x="3657600" y="3373581"/>
                  <a:ext cx="257910" cy="228600"/>
                </a:xfrm>
                <a:prstGeom prst="hexagon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Hexagon 670"/>
                <p:cNvSpPr/>
                <p:nvPr/>
              </p:nvSpPr>
              <p:spPr>
                <a:xfrm>
                  <a:off x="4201116" y="3369309"/>
                  <a:ext cx="257910" cy="228600"/>
                </a:xfrm>
                <a:prstGeom prst="hexagon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Hexagon 671"/>
                <p:cNvSpPr/>
                <p:nvPr/>
              </p:nvSpPr>
              <p:spPr>
                <a:xfrm>
                  <a:off x="3919764" y="3369309"/>
                  <a:ext cx="257910" cy="228600"/>
                </a:xfrm>
                <a:prstGeom prst="hexagon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Hexagon 672"/>
                <p:cNvSpPr/>
                <p:nvPr/>
              </p:nvSpPr>
              <p:spPr>
                <a:xfrm>
                  <a:off x="4475016" y="3366654"/>
                  <a:ext cx="257910" cy="228600"/>
                </a:xfrm>
                <a:prstGeom prst="hexagon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TextBox 673"/>
                <p:cNvSpPr txBox="1"/>
                <p:nvPr/>
              </p:nvSpPr>
              <p:spPr>
                <a:xfrm>
                  <a:off x="3872343" y="3338946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7030A0"/>
                      </a:solidFill>
                    </a:rPr>
                    <a:t>13</a:t>
                  </a:r>
                </a:p>
              </p:txBody>
            </p:sp>
            <p:sp>
              <p:nvSpPr>
                <p:cNvPr id="675" name="TextBox 674"/>
                <p:cNvSpPr txBox="1"/>
                <p:nvPr/>
              </p:nvSpPr>
              <p:spPr>
                <a:xfrm>
                  <a:off x="4163289" y="3345873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7030A0"/>
                      </a:solidFill>
                    </a:rPr>
                    <a:t>14</a:t>
                  </a:r>
                </a:p>
              </p:txBody>
            </p:sp>
            <p:sp>
              <p:nvSpPr>
                <p:cNvPr id="676" name="TextBox 675"/>
                <p:cNvSpPr txBox="1"/>
                <p:nvPr/>
              </p:nvSpPr>
              <p:spPr>
                <a:xfrm>
                  <a:off x="4438056" y="3346926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7030A0"/>
                      </a:solidFill>
                    </a:rPr>
                    <a:t>15</a:t>
                  </a:r>
                </a:p>
              </p:txBody>
            </p:sp>
          </p:grpSp>
          <p:sp>
            <p:nvSpPr>
              <p:cNvPr id="669" name="TextBox 668"/>
              <p:cNvSpPr txBox="1"/>
              <p:nvPr/>
            </p:nvSpPr>
            <p:spPr>
              <a:xfrm>
                <a:off x="4724400" y="33528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12</a:t>
                </a:r>
              </a:p>
            </p:txBody>
          </p:sp>
        </p:grpSp>
        <p:grpSp>
          <p:nvGrpSpPr>
            <p:cNvPr id="767" name="Group 766"/>
            <p:cNvGrpSpPr/>
            <p:nvPr/>
          </p:nvGrpSpPr>
          <p:grpSpPr>
            <a:xfrm>
              <a:off x="3366657" y="1883154"/>
              <a:ext cx="3879804" cy="2100027"/>
              <a:chOff x="3366657" y="1883154"/>
              <a:chExt cx="3879804" cy="2100027"/>
            </a:xfrm>
          </p:grpSpPr>
          <p:grpSp>
            <p:nvGrpSpPr>
              <p:cNvPr id="708" name="Group 707"/>
              <p:cNvGrpSpPr/>
              <p:nvPr/>
            </p:nvGrpSpPr>
            <p:grpSpPr>
              <a:xfrm>
                <a:off x="3636816" y="3740727"/>
                <a:ext cx="3609111" cy="242454"/>
                <a:chOff x="3636816" y="3740727"/>
                <a:chExt cx="3609111" cy="242454"/>
              </a:xfrm>
            </p:grpSpPr>
            <p:grpSp>
              <p:nvGrpSpPr>
                <p:cNvPr id="685" name="Group 684"/>
                <p:cNvGrpSpPr/>
                <p:nvPr/>
              </p:nvGrpSpPr>
              <p:grpSpPr>
                <a:xfrm>
                  <a:off x="3636816" y="3747654"/>
                  <a:ext cx="1087584" cy="228600"/>
                  <a:chOff x="3636816" y="3733800"/>
                  <a:chExt cx="1087584" cy="228600"/>
                </a:xfrm>
              </p:grpSpPr>
              <p:cxnSp>
                <p:nvCxnSpPr>
                  <p:cNvPr id="678" name="Elbow Connector 677"/>
                  <p:cNvCxnSpPr/>
                  <p:nvPr/>
                </p:nvCxnSpPr>
                <p:spPr>
                  <a:xfrm>
                    <a:off x="3643746" y="3733800"/>
                    <a:ext cx="1080654" cy="228600"/>
                  </a:xfrm>
                  <a:prstGeom prst="bentConnector3">
                    <a:avLst>
                      <a:gd name="adj1" fmla="val 76282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Straight Connector 681"/>
                  <p:cNvCxnSpPr/>
                  <p:nvPr/>
                </p:nvCxnSpPr>
                <p:spPr>
                  <a:xfrm>
                    <a:off x="3636816" y="3733800"/>
                    <a:ext cx="0" cy="2286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4" name="Group 693"/>
                <p:cNvGrpSpPr/>
                <p:nvPr/>
              </p:nvGrpSpPr>
              <p:grpSpPr>
                <a:xfrm>
                  <a:off x="4745181" y="3754581"/>
                  <a:ext cx="1122219" cy="228600"/>
                  <a:chOff x="3636816" y="3733800"/>
                  <a:chExt cx="1122219" cy="228600"/>
                </a:xfrm>
              </p:grpSpPr>
              <p:cxnSp>
                <p:nvCxnSpPr>
                  <p:cNvPr id="695" name="Elbow Connector 694"/>
                  <p:cNvCxnSpPr/>
                  <p:nvPr/>
                </p:nvCxnSpPr>
                <p:spPr>
                  <a:xfrm>
                    <a:off x="3643746" y="3733800"/>
                    <a:ext cx="1115289" cy="221673"/>
                  </a:xfrm>
                  <a:prstGeom prst="bentConnector3">
                    <a:avLst>
                      <a:gd name="adj1" fmla="val 74224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Straight Connector 695"/>
                  <p:cNvCxnSpPr/>
                  <p:nvPr/>
                </p:nvCxnSpPr>
                <p:spPr>
                  <a:xfrm>
                    <a:off x="3636816" y="3733800"/>
                    <a:ext cx="0" cy="2286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1" name="Group 700"/>
                <p:cNvGrpSpPr/>
                <p:nvPr/>
              </p:nvGrpSpPr>
              <p:grpSpPr>
                <a:xfrm>
                  <a:off x="5853546" y="3754581"/>
                  <a:ext cx="1122219" cy="228600"/>
                  <a:chOff x="3636816" y="3733800"/>
                  <a:chExt cx="1122219" cy="228600"/>
                </a:xfrm>
              </p:grpSpPr>
              <p:cxnSp>
                <p:nvCxnSpPr>
                  <p:cNvPr id="702" name="Elbow Connector 701"/>
                  <p:cNvCxnSpPr/>
                  <p:nvPr/>
                </p:nvCxnSpPr>
                <p:spPr>
                  <a:xfrm>
                    <a:off x="3643746" y="3733800"/>
                    <a:ext cx="1115289" cy="221673"/>
                  </a:xfrm>
                  <a:prstGeom prst="bentConnector3">
                    <a:avLst>
                      <a:gd name="adj1" fmla="val 74224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>
                    <a:off x="3636816" y="3733800"/>
                    <a:ext cx="0" cy="2286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6" name="Straight Connector 705"/>
                <p:cNvCxnSpPr/>
                <p:nvPr/>
              </p:nvCxnSpPr>
              <p:spPr>
                <a:xfrm>
                  <a:off x="6961908" y="3740727"/>
                  <a:ext cx="0" cy="2286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Straight Connector 706"/>
                <p:cNvCxnSpPr/>
                <p:nvPr/>
              </p:nvCxnSpPr>
              <p:spPr>
                <a:xfrm>
                  <a:off x="6941127" y="3740727"/>
                  <a:ext cx="30480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9" name="Group 708"/>
              <p:cNvGrpSpPr/>
              <p:nvPr/>
            </p:nvGrpSpPr>
            <p:grpSpPr>
              <a:xfrm>
                <a:off x="3636816" y="2625438"/>
                <a:ext cx="3609111" cy="242454"/>
                <a:chOff x="3636816" y="3740727"/>
                <a:chExt cx="3609111" cy="242454"/>
              </a:xfrm>
            </p:grpSpPr>
            <p:grpSp>
              <p:nvGrpSpPr>
                <p:cNvPr id="710" name="Group 709"/>
                <p:cNvGrpSpPr/>
                <p:nvPr/>
              </p:nvGrpSpPr>
              <p:grpSpPr>
                <a:xfrm>
                  <a:off x="3636816" y="3747654"/>
                  <a:ext cx="1087584" cy="228600"/>
                  <a:chOff x="3636816" y="3733800"/>
                  <a:chExt cx="1087584" cy="228600"/>
                </a:xfrm>
              </p:grpSpPr>
              <p:cxnSp>
                <p:nvCxnSpPr>
                  <p:cNvPr id="719" name="Elbow Connector 718"/>
                  <p:cNvCxnSpPr/>
                  <p:nvPr/>
                </p:nvCxnSpPr>
                <p:spPr>
                  <a:xfrm>
                    <a:off x="3643746" y="3733800"/>
                    <a:ext cx="1080654" cy="228600"/>
                  </a:xfrm>
                  <a:prstGeom prst="bentConnector3">
                    <a:avLst>
                      <a:gd name="adj1" fmla="val 76282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Straight Connector 719"/>
                  <p:cNvCxnSpPr/>
                  <p:nvPr/>
                </p:nvCxnSpPr>
                <p:spPr>
                  <a:xfrm>
                    <a:off x="3636816" y="3733800"/>
                    <a:ext cx="0" cy="2286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1" name="Group 710"/>
                <p:cNvGrpSpPr/>
                <p:nvPr/>
              </p:nvGrpSpPr>
              <p:grpSpPr>
                <a:xfrm>
                  <a:off x="4745181" y="3754581"/>
                  <a:ext cx="1122219" cy="228600"/>
                  <a:chOff x="3636816" y="3733800"/>
                  <a:chExt cx="1122219" cy="228600"/>
                </a:xfrm>
              </p:grpSpPr>
              <p:cxnSp>
                <p:nvCxnSpPr>
                  <p:cNvPr id="717" name="Elbow Connector 716"/>
                  <p:cNvCxnSpPr/>
                  <p:nvPr/>
                </p:nvCxnSpPr>
                <p:spPr>
                  <a:xfrm>
                    <a:off x="3643746" y="3733800"/>
                    <a:ext cx="1115289" cy="221673"/>
                  </a:xfrm>
                  <a:prstGeom prst="bentConnector3">
                    <a:avLst>
                      <a:gd name="adj1" fmla="val 74224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Straight Connector 717"/>
                  <p:cNvCxnSpPr/>
                  <p:nvPr/>
                </p:nvCxnSpPr>
                <p:spPr>
                  <a:xfrm>
                    <a:off x="3636816" y="3733800"/>
                    <a:ext cx="0" cy="2286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2" name="Group 711"/>
                <p:cNvGrpSpPr/>
                <p:nvPr/>
              </p:nvGrpSpPr>
              <p:grpSpPr>
                <a:xfrm>
                  <a:off x="5853546" y="3754581"/>
                  <a:ext cx="1122219" cy="228600"/>
                  <a:chOff x="3636816" y="3733800"/>
                  <a:chExt cx="1122219" cy="228600"/>
                </a:xfrm>
              </p:grpSpPr>
              <p:cxnSp>
                <p:nvCxnSpPr>
                  <p:cNvPr id="715" name="Elbow Connector 714"/>
                  <p:cNvCxnSpPr/>
                  <p:nvPr/>
                </p:nvCxnSpPr>
                <p:spPr>
                  <a:xfrm>
                    <a:off x="3643746" y="3733800"/>
                    <a:ext cx="1115289" cy="221673"/>
                  </a:xfrm>
                  <a:prstGeom prst="bentConnector3">
                    <a:avLst>
                      <a:gd name="adj1" fmla="val 74224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Straight Connector 715"/>
                  <p:cNvCxnSpPr/>
                  <p:nvPr/>
                </p:nvCxnSpPr>
                <p:spPr>
                  <a:xfrm>
                    <a:off x="3636816" y="3733800"/>
                    <a:ext cx="0" cy="2286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3" name="Straight Connector 712"/>
                <p:cNvCxnSpPr/>
                <p:nvPr/>
              </p:nvCxnSpPr>
              <p:spPr>
                <a:xfrm>
                  <a:off x="6961908" y="3740727"/>
                  <a:ext cx="0" cy="2286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Straight Connector 713"/>
                <p:cNvCxnSpPr/>
                <p:nvPr/>
              </p:nvCxnSpPr>
              <p:spPr>
                <a:xfrm>
                  <a:off x="6941127" y="3740727"/>
                  <a:ext cx="30480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3" name="Group 742"/>
              <p:cNvGrpSpPr/>
              <p:nvPr/>
            </p:nvGrpSpPr>
            <p:grpSpPr>
              <a:xfrm>
                <a:off x="3366657" y="1883154"/>
                <a:ext cx="1926315" cy="241401"/>
                <a:chOff x="3366657" y="1883154"/>
                <a:chExt cx="1926315" cy="241401"/>
              </a:xfrm>
            </p:grpSpPr>
            <p:grpSp>
              <p:nvGrpSpPr>
                <p:cNvPr id="721" name="Group 720"/>
                <p:cNvGrpSpPr/>
                <p:nvPr/>
              </p:nvGrpSpPr>
              <p:grpSpPr>
                <a:xfrm>
                  <a:off x="3366657" y="1883160"/>
                  <a:ext cx="263772" cy="240324"/>
                  <a:chOff x="1418490" y="1881552"/>
                  <a:chExt cx="263772" cy="240324"/>
                </a:xfrm>
              </p:grpSpPr>
              <p:cxnSp>
                <p:nvCxnSpPr>
                  <p:cNvPr id="722" name="Elbow Connector 721"/>
                  <p:cNvCxnSpPr/>
                  <p:nvPr/>
                </p:nvCxnSpPr>
                <p:spPr>
                  <a:xfrm rot="10800000">
                    <a:off x="1420628" y="1881552"/>
                    <a:ext cx="261634" cy="240324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Straight Connector 722"/>
                  <p:cNvCxnSpPr/>
                  <p:nvPr/>
                </p:nvCxnSpPr>
                <p:spPr>
                  <a:xfrm>
                    <a:off x="1418490" y="1881552"/>
                    <a:ext cx="0" cy="228600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2" name="Group 741"/>
                <p:cNvGrpSpPr/>
                <p:nvPr/>
              </p:nvGrpSpPr>
              <p:grpSpPr>
                <a:xfrm>
                  <a:off x="3642153" y="1883154"/>
                  <a:ext cx="1650819" cy="241401"/>
                  <a:chOff x="3642153" y="1883154"/>
                  <a:chExt cx="1650819" cy="241401"/>
                </a:xfrm>
              </p:grpSpPr>
              <p:grpSp>
                <p:nvGrpSpPr>
                  <p:cNvPr id="724" name="Group 723"/>
                  <p:cNvGrpSpPr/>
                  <p:nvPr/>
                </p:nvGrpSpPr>
                <p:grpSpPr>
                  <a:xfrm>
                    <a:off x="3642153" y="1883166"/>
                    <a:ext cx="263772" cy="240324"/>
                    <a:chOff x="1418490" y="1881552"/>
                    <a:chExt cx="263772" cy="240324"/>
                  </a:xfrm>
                </p:grpSpPr>
                <p:cxnSp>
                  <p:nvCxnSpPr>
                    <p:cNvPr id="725" name="Elbow Connector 724"/>
                    <p:cNvCxnSpPr/>
                    <p:nvPr/>
                  </p:nvCxnSpPr>
                  <p:spPr>
                    <a:xfrm rot="10800000">
                      <a:off x="1420628" y="1881552"/>
                      <a:ext cx="261634" cy="240324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6" name="Straight Connector 725"/>
                    <p:cNvCxnSpPr/>
                    <p:nvPr/>
                  </p:nvCxnSpPr>
                  <p:spPr>
                    <a:xfrm>
                      <a:off x="1418490" y="1881552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27" name="Group 726"/>
                  <p:cNvGrpSpPr/>
                  <p:nvPr/>
                </p:nvGrpSpPr>
                <p:grpSpPr>
                  <a:xfrm>
                    <a:off x="3923505" y="1883154"/>
                    <a:ext cx="263772" cy="240324"/>
                    <a:chOff x="1418490" y="1881552"/>
                    <a:chExt cx="263772" cy="240324"/>
                  </a:xfrm>
                </p:grpSpPr>
                <p:cxnSp>
                  <p:nvCxnSpPr>
                    <p:cNvPr id="728" name="Elbow Connector 727"/>
                    <p:cNvCxnSpPr/>
                    <p:nvPr/>
                  </p:nvCxnSpPr>
                  <p:spPr>
                    <a:xfrm rot="10800000">
                      <a:off x="1420628" y="1881552"/>
                      <a:ext cx="261634" cy="240324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9" name="Straight Connector 728"/>
                    <p:cNvCxnSpPr/>
                    <p:nvPr/>
                  </p:nvCxnSpPr>
                  <p:spPr>
                    <a:xfrm>
                      <a:off x="1418490" y="1881552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0" name="Group 729"/>
                  <p:cNvGrpSpPr/>
                  <p:nvPr/>
                </p:nvGrpSpPr>
                <p:grpSpPr>
                  <a:xfrm>
                    <a:off x="4199001" y="1883154"/>
                    <a:ext cx="263772" cy="240324"/>
                    <a:chOff x="1418490" y="1881552"/>
                    <a:chExt cx="263772" cy="240324"/>
                  </a:xfrm>
                </p:grpSpPr>
                <p:cxnSp>
                  <p:nvCxnSpPr>
                    <p:cNvPr id="731" name="Elbow Connector 730"/>
                    <p:cNvCxnSpPr/>
                    <p:nvPr/>
                  </p:nvCxnSpPr>
                  <p:spPr>
                    <a:xfrm rot="10800000">
                      <a:off x="1420628" y="1881552"/>
                      <a:ext cx="261634" cy="240324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2" name="Straight Connector 731"/>
                    <p:cNvCxnSpPr/>
                    <p:nvPr/>
                  </p:nvCxnSpPr>
                  <p:spPr>
                    <a:xfrm>
                      <a:off x="1418490" y="1881552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3" name="Group 732"/>
                  <p:cNvGrpSpPr/>
                  <p:nvPr/>
                </p:nvGrpSpPr>
                <p:grpSpPr>
                  <a:xfrm>
                    <a:off x="4472352" y="1884225"/>
                    <a:ext cx="263772" cy="240324"/>
                    <a:chOff x="1418490" y="1881552"/>
                    <a:chExt cx="263772" cy="240324"/>
                  </a:xfrm>
                </p:grpSpPr>
                <p:cxnSp>
                  <p:nvCxnSpPr>
                    <p:cNvPr id="734" name="Elbow Connector 733"/>
                    <p:cNvCxnSpPr/>
                    <p:nvPr/>
                  </p:nvCxnSpPr>
                  <p:spPr>
                    <a:xfrm rot="10800000">
                      <a:off x="1420628" y="1881552"/>
                      <a:ext cx="261634" cy="240324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5" name="Straight Connector 734"/>
                    <p:cNvCxnSpPr/>
                    <p:nvPr/>
                  </p:nvCxnSpPr>
                  <p:spPr>
                    <a:xfrm>
                      <a:off x="1418490" y="1881552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6" name="Group 735"/>
                  <p:cNvGrpSpPr/>
                  <p:nvPr/>
                </p:nvGrpSpPr>
                <p:grpSpPr>
                  <a:xfrm>
                    <a:off x="4747848" y="1884231"/>
                    <a:ext cx="263772" cy="240324"/>
                    <a:chOff x="1418490" y="1881552"/>
                    <a:chExt cx="263772" cy="240324"/>
                  </a:xfrm>
                </p:grpSpPr>
                <p:cxnSp>
                  <p:nvCxnSpPr>
                    <p:cNvPr id="737" name="Elbow Connector 736"/>
                    <p:cNvCxnSpPr/>
                    <p:nvPr/>
                  </p:nvCxnSpPr>
                  <p:spPr>
                    <a:xfrm rot="10800000">
                      <a:off x="1420628" y="1881552"/>
                      <a:ext cx="261634" cy="240324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Straight Connector 737"/>
                    <p:cNvCxnSpPr/>
                    <p:nvPr/>
                  </p:nvCxnSpPr>
                  <p:spPr>
                    <a:xfrm>
                      <a:off x="1418490" y="1881552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9" name="Group 738"/>
                  <p:cNvGrpSpPr/>
                  <p:nvPr/>
                </p:nvGrpSpPr>
                <p:grpSpPr>
                  <a:xfrm>
                    <a:off x="5029200" y="1884219"/>
                    <a:ext cx="263772" cy="240324"/>
                    <a:chOff x="1418490" y="1881552"/>
                    <a:chExt cx="263772" cy="240324"/>
                  </a:xfrm>
                </p:grpSpPr>
                <p:cxnSp>
                  <p:nvCxnSpPr>
                    <p:cNvPr id="740" name="Elbow Connector 739"/>
                    <p:cNvCxnSpPr/>
                    <p:nvPr/>
                  </p:nvCxnSpPr>
                  <p:spPr>
                    <a:xfrm rot="10800000">
                      <a:off x="1420628" y="1881552"/>
                      <a:ext cx="261634" cy="240324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1" name="Straight Connector 740"/>
                    <p:cNvCxnSpPr/>
                    <p:nvPr/>
                  </p:nvCxnSpPr>
                  <p:spPr>
                    <a:xfrm>
                      <a:off x="1418490" y="1881552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744" name="Group 743"/>
              <p:cNvGrpSpPr/>
              <p:nvPr/>
            </p:nvGrpSpPr>
            <p:grpSpPr>
              <a:xfrm>
                <a:off x="5320146" y="1884219"/>
                <a:ext cx="1926315" cy="241401"/>
                <a:chOff x="3366657" y="1883154"/>
                <a:chExt cx="1926315" cy="241401"/>
              </a:xfrm>
            </p:grpSpPr>
            <p:grpSp>
              <p:nvGrpSpPr>
                <p:cNvPr id="745" name="Group 744"/>
                <p:cNvGrpSpPr/>
                <p:nvPr/>
              </p:nvGrpSpPr>
              <p:grpSpPr>
                <a:xfrm>
                  <a:off x="3366657" y="1883160"/>
                  <a:ext cx="263772" cy="240324"/>
                  <a:chOff x="1418490" y="1881552"/>
                  <a:chExt cx="263772" cy="240324"/>
                </a:xfrm>
              </p:grpSpPr>
              <p:cxnSp>
                <p:nvCxnSpPr>
                  <p:cNvPr id="765" name="Elbow Connector 764"/>
                  <p:cNvCxnSpPr/>
                  <p:nvPr/>
                </p:nvCxnSpPr>
                <p:spPr>
                  <a:xfrm rot="10800000">
                    <a:off x="1420628" y="1881552"/>
                    <a:ext cx="261634" cy="240324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>
                    <a:off x="1418490" y="1881552"/>
                    <a:ext cx="0" cy="228600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6" name="Group 745"/>
                <p:cNvGrpSpPr/>
                <p:nvPr/>
              </p:nvGrpSpPr>
              <p:grpSpPr>
                <a:xfrm>
                  <a:off x="3642153" y="1883154"/>
                  <a:ext cx="1650819" cy="241401"/>
                  <a:chOff x="3642153" y="1883154"/>
                  <a:chExt cx="1650819" cy="241401"/>
                </a:xfrm>
              </p:grpSpPr>
              <p:grpSp>
                <p:nvGrpSpPr>
                  <p:cNvPr id="747" name="Group 746"/>
                  <p:cNvGrpSpPr/>
                  <p:nvPr/>
                </p:nvGrpSpPr>
                <p:grpSpPr>
                  <a:xfrm>
                    <a:off x="3642153" y="1883166"/>
                    <a:ext cx="263772" cy="240324"/>
                    <a:chOff x="1418490" y="1881552"/>
                    <a:chExt cx="263772" cy="240324"/>
                  </a:xfrm>
                </p:grpSpPr>
                <p:cxnSp>
                  <p:nvCxnSpPr>
                    <p:cNvPr id="763" name="Elbow Connector 762"/>
                    <p:cNvCxnSpPr/>
                    <p:nvPr/>
                  </p:nvCxnSpPr>
                  <p:spPr>
                    <a:xfrm rot="10800000">
                      <a:off x="1420628" y="1881552"/>
                      <a:ext cx="261634" cy="240324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4" name="Straight Connector 763"/>
                    <p:cNvCxnSpPr/>
                    <p:nvPr/>
                  </p:nvCxnSpPr>
                  <p:spPr>
                    <a:xfrm>
                      <a:off x="1418490" y="1881552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8" name="Group 747"/>
                  <p:cNvGrpSpPr/>
                  <p:nvPr/>
                </p:nvGrpSpPr>
                <p:grpSpPr>
                  <a:xfrm>
                    <a:off x="3923505" y="1883154"/>
                    <a:ext cx="263772" cy="240324"/>
                    <a:chOff x="1418490" y="1881552"/>
                    <a:chExt cx="263772" cy="240324"/>
                  </a:xfrm>
                </p:grpSpPr>
                <p:cxnSp>
                  <p:nvCxnSpPr>
                    <p:cNvPr id="761" name="Elbow Connector 760"/>
                    <p:cNvCxnSpPr/>
                    <p:nvPr/>
                  </p:nvCxnSpPr>
                  <p:spPr>
                    <a:xfrm rot="10800000">
                      <a:off x="1420628" y="1881552"/>
                      <a:ext cx="261634" cy="240324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2" name="Straight Connector 761"/>
                    <p:cNvCxnSpPr/>
                    <p:nvPr/>
                  </p:nvCxnSpPr>
                  <p:spPr>
                    <a:xfrm>
                      <a:off x="1418490" y="1881552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9" name="Group 748"/>
                  <p:cNvGrpSpPr/>
                  <p:nvPr/>
                </p:nvGrpSpPr>
                <p:grpSpPr>
                  <a:xfrm>
                    <a:off x="4199001" y="1883154"/>
                    <a:ext cx="263772" cy="240324"/>
                    <a:chOff x="1418490" y="1881552"/>
                    <a:chExt cx="263772" cy="240324"/>
                  </a:xfrm>
                </p:grpSpPr>
                <p:cxnSp>
                  <p:nvCxnSpPr>
                    <p:cNvPr id="759" name="Elbow Connector 758"/>
                    <p:cNvCxnSpPr/>
                    <p:nvPr/>
                  </p:nvCxnSpPr>
                  <p:spPr>
                    <a:xfrm rot="10800000">
                      <a:off x="1420628" y="1881552"/>
                      <a:ext cx="261634" cy="240324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0" name="Straight Connector 759"/>
                    <p:cNvCxnSpPr/>
                    <p:nvPr/>
                  </p:nvCxnSpPr>
                  <p:spPr>
                    <a:xfrm>
                      <a:off x="1418490" y="1881552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0" name="Group 749"/>
                  <p:cNvGrpSpPr/>
                  <p:nvPr/>
                </p:nvGrpSpPr>
                <p:grpSpPr>
                  <a:xfrm>
                    <a:off x="4472352" y="1884225"/>
                    <a:ext cx="263772" cy="240324"/>
                    <a:chOff x="1418490" y="1881552"/>
                    <a:chExt cx="263772" cy="240324"/>
                  </a:xfrm>
                </p:grpSpPr>
                <p:cxnSp>
                  <p:nvCxnSpPr>
                    <p:cNvPr id="757" name="Elbow Connector 756"/>
                    <p:cNvCxnSpPr/>
                    <p:nvPr/>
                  </p:nvCxnSpPr>
                  <p:spPr>
                    <a:xfrm rot="10800000">
                      <a:off x="1420628" y="1881552"/>
                      <a:ext cx="261634" cy="240324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8" name="Straight Connector 757"/>
                    <p:cNvCxnSpPr/>
                    <p:nvPr/>
                  </p:nvCxnSpPr>
                  <p:spPr>
                    <a:xfrm>
                      <a:off x="1418490" y="1881552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1" name="Group 750"/>
                  <p:cNvGrpSpPr/>
                  <p:nvPr/>
                </p:nvGrpSpPr>
                <p:grpSpPr>
                  <a:xfrm>
                    <a:off x="4747848" y="1884231"/>
                    <a:ext cx="263772" cy="240324"/>
                    <a:chOff x="1418490" y="1881552"/>
                    <a:chExt cx="263772" cy="240324"/>
                  </a:xfrm>
                </p:grpSpPr>
                <p:cxnSp>
                  <p:nvCxnSpPr>
                    <p:cNvPr id="755" name="Elbow Connector 754"/>
                    <p:cNvCxnSpPr/>
                    <p:nvPr/>
                  </p:nvCxnSpPr>
                  <p:spPr>
                    <a:xfrm rot="10800000">
                      <a:off x="1420628" y="1881552"/>
                      <a:ext cx="261634" cy="240324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Straight Connector 755"/>
                    <p:cNvCxnSpPr/>
                    <p:nvPr/>
                  </p:nvCxnSpPr>
                  <p:spPr>
                    <a:xfrm>
                      <a:off x="1418490" y="1881552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2" name="Group 751"/>
                  <p:cNvGrpSpPr/>
                  <p:nvPr/>
                </p:nvGrpSpPr>
                <p:grpSpPr>
                  <a:xfrm>
                    <a:off x="5029200" y="1884219"/>
                    <a:ext cx="263772" cy="240324"/>
                    <a:chOff x="1418490" y="1881552"/>
                    <a:chExt cx="263772" cy="240324"/>
                  </a:xfrm>
                </p:grpSpPr>
                <p:cxnSp>
                  <p:nvCxnSpPr>
                    <p:cNvPr id="753" name="Elbow Connector 752"/>
                    <p:cNvCxnSpPr/>
                    <p:nvPr/>
                  </p:nvCxnSpPr>
                  <p:spPr>
                    <a:xfrm rot="10800000">
                      <a:off x="1420628" y="1881552"/>
                      <a:ext cx="261634" cy="240324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Straight Connector 753"/>
                    <p:cNvCxnSpPr/>
                    <p:nvPr/>
                  </p:nvCxnSpPr>
                  <p:spPr>
                    <a:xfrm>
                      <a:off x="1418490" y="1881552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770" name="TextBox 769"/>
          <p:cNvSpPr txBox="1"/>
          <p:nvPr/>
        </p:nvSpPr>
        <p:spPr>
          <a:xfrm>
            <a:off x="4800600" y="434340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/>
              <a:t>the no. </a:t>
            </a:r>
            <a:r>
              <a:rPr lang="en-US" dirty="0"/>
              <a:t>of Cycle between Clock and ROC.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3609393" y="1676400"/>
            <a:ext cx="1143000" cy="2362200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/>
        </p:nvSpPr>
        <p:spPr>
          <a:xfrm>
            <a:off x="3609393" y="137160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1    2   3   4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3990393" y="40386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2490747" y="1668449"/>
            <a:ext cx="1143000" cy="2362200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490747" y="136364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1    2   3   4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2871747" y="403064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4724400" y="1676400"/>
            <a:ext cx="1143000" cy="2362200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4724400" y="137160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1    2   3   4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105400" y="40386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5843547" y="1676400"/>
            <a:ext cx="1143000" cy="2362200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TextBox 335"/>
          <p:cNvSpPr txBox="1"/>
          <p:nvPr/>
        </p:nvSpPr>
        <p:spPr>
          <a:xfrm>
            <a:off x="5843547" y="137160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1    2   3   4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6224547" y="40386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/>
              <p:cNvSpPr txBox="1"/>
              <p:nvPr/>
            </p:nvSpPr>
            <p:spPr>
              <a:xfrm>
                <a:off x="3886200" y="5105400"/>
                <a:ext cx="4953000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𝑅𝑂𝐶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𝐶𝑙𝑘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𝐷𝐶𝐵𝐴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1100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8" name="TextBox 3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105400"/>
                <a:ext cx="4953000" cy="485197"/>
              </a:xfrm>
              <a:prstGeom prst="rect">
                <a:avLst/>
              </a:prstGeom>
              <a:blipFill rotWithShape="0"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FD247BD7-8427-4CAB-8497-F0E67954840E}"/>
              </a:ext>
            </a:extLst>
          </p:cNvPr>
          <p:cNvCxnSpPr/>
          <p:nvPr/>
        </p:nvCxnSpPr>
        <p:spPr>
          <a:xfrm>
            <a:off x="2684956" y="47244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7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126" grpId="0"/>
      <p:bldP spid="135" grpId="0"/>
      <p:bldP spid="136" grpId="0"/>
      <p:bldP spid="142" grpId="0"/>
      <p:bldP spid="144" grpId="0"/>
      <p:bldP spid="145" grpId="0"/>
      <p:bldP spid="151" grpId="0"/>
      <p:bldP spid="152" grpId="0"/>
      <p:bldP spid="153" grpId="0"/>
      <p:bldP spid="159" grpId="0"/>
      <p:bldP spid="173" grpId="0"/>
      <p:bldP spid="174" grpId="0"/>
      <p:bldP spid="175" grpId="0"/>
      <p:bldP spid="176" grpId="0"/>
      <p:bldP spid="178" grpId="0"/>
      <p:bldP spid="179" grpId="0"/>
      <p:bldP spid="181" grpId="0"/>
      <p:bldP spid="184" grpId="0"/>
      <p:bldP spid="185" grpId="0"/>
      <p:bldP spid="284" grpId="0"/>
      <p:bldP spid="285" grpId="0"/>
      <p:bldP spid="297" grpId="0"/>
      <p:bldP spid="299" grpId="0"/>
      <p:bldP spid="300" grpId="0"/>
      <p:bldP spid="306" grpId="0"/>
      <p:bldP spid="307" grpId="0"/>
      <p:bldP spid="308" grpId="0"/>
      <p:bldP spid="314" grpId="0"/>
      <p:bldP spid="321" grpId="0"/>
      <p:bldP spid="326" grpId="0"/>
      <p:bldP spid="327" grpId="0"/>
      <p:bldP spid="328" grpId="0"/>
      <p:bldP spid="329" grpId="0"/>
      <p:bldP spid="331" grpId="0"/>
      <p:bldP spid="332" grpId="0"/>
      <p:bldP spid="770" grpId="0"/>
      <p:bldP spid="290" grpId="0" animBg="1"/>
      <p:bldP spid="293" grpId="0"/>
      <p:bldP spid="294" grpId="0"/>
      <p:bldP spid="316" grpId="0" animBg="1"/>
      <p:bldP spid="317" grpId="0"/>
      <p:bldP spid="318" grpId="0"/>
      <p:bldP spid="319" grpId="0" animBg="1"/>
      <p:bldP spid="320" grpId="0"/>
      <p:bldP spid="334" grpId="0"/>
      <p:bldP spid="335" grpId="0" animBg="1"/>
      <p:bldP spid="336" grpId="0"/>
      <p:bldP spid="337" grpId="0"/>
      <p:bldP spid="3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4167" r="4063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62000" y="5105400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35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1934</TotalTime>
  <Words>1413</Words>
  <Application>Microsoft Office PowerPoint</Application>
  <PresentationFormat>On-screen Show (4:3)</PresentationFormat>
  <Paragraphs>402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Times New Roman</vt:lpstr>
      <vt:lpstr>Adjacency</vt:lpstr>
      <vt:lpstr>Lab 1B - Tone Generator</vt:lpstr>
      <vt:lpstr>Implementation LAB 1</vt:lpstr>
      <vt:lpstr>PowerPoint Presentation</vt:lpstr>
      <vt:lpstr>Duty Cycle</vt:lpstr>
      <vt:lpstr>Tone Generator</vt:lpstr>
      <vt:lpstr>Tone Generator(Contd.)</vt:lpstr>
      <vt:lpstr>74LS169 Binary Counter</vt:lpstr>
      <vt:lpstr>74169 Waveform for Up Counting</vt:lpstr>
      <vt:lpstr>PowerPoint Presentation</vt:lpstr>
      <vt:lpstr>74169 Waveform for Up Counting</vt:lpstr>
      <vt:lpstr>74169 Waveform for Down Counting</vt:lpstr>
      <vt:lpstr>Frequency Division (Modulo N Counter)</vt:lpstr>
      <vt:lpstr>Frequency Division (T-FF)</vt:lpstr>
      <vt:lpstr>Convert J-K FF to T FF</vt:lpstr>
      <vt:lpstr>PowerPoint Presentation</vt:lpstr>
      <vt:lpstr>SAMPLE CIRCUIT PHOTO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 Lab 315</dc:title>
  <dc:creator>Sayan</dc:creator>
  <cp:lastModifiedBy>Ramezani, Zeinab</cp:lastModifiedBy>
  <cp:revision>115</cp:revision>
  <dcterms:created xsi:type="dcterms:W3CDTF">2006-08-16T00:00:00Z</dcterms:created>
  <dcterms:modified xsi:type="dcterms:W3CDTF">2022-01-30T07:04:42Z</dcterms:modified>
</cp:coreProperties>
</file>