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7" r:id="rId3"/>
    <p:sldId id="298" r:id="rId4"/>
    <p:sldId id="288" r:id="rId5"/>
    <p:sldId id="289" r:id="rId6"/>
    <p:sldId id="272" r:id="rId7"/>
    <p:sldId id="274" r:id="rId8"/>
    <p:sldId id="275" r:id="rId9"/>
    <p:sldId id="276" r:id="rId10"/>
    <p:sldId id="277" r:id="rId11"/>
    <p:sldId id="291" r:id="rId12"/>
    <p:sldId id="299" r:id="rId13"/>
    <p:sldId id="290" r:id="rId14"/>
    <p:sldId id="285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5987" autoAdjust="0"/>
  </p:normalViewPr>
  <p:slideViewPr>
    <p:cSldViewPr snapToGrid="0">
      <p:cViewPr varScale="1">
        <p:scale>
          <a:sx n="82" d="100"/>
          <a:sy n="82" d="100"/>
        </p:scale>
        <p:origin x="533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F2EBF-2F72-4D8C-B7F7-17DD24523DA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68854-1E3D-4F96-8D2A-20D52FB76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3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54-1E3D-4F96-8D2A-20D52FB762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7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2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6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EECA-6A88-4860-A3F4-30A47ADD234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29.png"/><Relationship Id="rId26" Type="http://schemas.openxmlformats.org/officeDocument/2006/relationships/image" Target="../media/image36.png"/><Relationship Id="rId3" Type="http://schemas.openxmlformats.org/officeDocument/2006/relationships/image" Target="../media/image26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../media/image310.png"/><Relationship Id="rId16" Type="http://schemas.openxmlformats.org/officeDocument/2006/relationships/image" Target="NULL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30.png"/><Relationship Id="rId31" Type="http://schemas.openxmlformats.org/officeDocument/2006/relationships/image" Target="../media/image46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../media/image28.png"/><Relationship Id="rId30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../media/image31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34.png"/><Relationship Id="rId5" Type="http://schemas.openxmlformats.org/officeDocument/2006/relationships/image" Target="../media/image210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157307"/>
            <a:ext cx="10515600" cy="1325563"/>
          </a:xfrm>
        </p:spPr>
        <p:txBody>
          <a:bodyPr/>
          <a:lstStyle/>
          <a:p>
            <a:r>
              <a:rPr lang="en-US" dirty="0"/>
              <a:t>LAB-3. 4 Bit Adder- 4 Bit Subtractor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8961" y="1114298"/>
                <a:ext cx="11215255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US" sz="1600" u="sng" dirty="0"/>
                  <a:t>Deliverables:</a:t>
                </a:r>
              </a:p>
              <a:p>
                <a:pPr algn="just"/>
                <a:r>
                  <a:rPr lang="en-US" sz="1600" dirty="0"/>
                  <a:t>Implement a 4 bit Adder</a:t>
                </a:r>
              </a:p>
              <a:p>
                <a:pPr lvl="2" algn="just"/>
                <a:r>
                  <a:rPr lang="en-US" sz="1200" dirty="0"/>
                  <a:t>Implement a one bit full adder with carry in and carry out pin using Quartus prime Schematic Block.</a:t>
                </a:r>
              </a:p>
              <a:p>
                <a:pPr lvl="2" algn="just"/>
                <a:r>
                  <a:rPr lang="en-US" sz="1200" dirty="0"/>
                  <a:t>Connect 4 one-bit full adder in series to get a 4-bit full adder.</a:t>
                </a:r>
              </a:p>
              <a:p>
                <a:pPr lvl="1" algn="just"/>
                <a:r>
                  <a:rPr lang="en-US" sz="1400" dirty="0"/>
                  <a:t>Modify the 4 bit adder to do subtraction.</a:t>
                </a:r>
              </a:p>
              <a:p>
                <a:pPr lvl="2" algn="just"/>
                <a:r>
                  <a:rPr lang="en-US" sz="1200" dirty="0"/>
                  <a:t>Use the 2</a:t>
                </a:r>
                <a:r>
                  <a:rPr lang="en-US" sz="1200" baseline="30000" dirty="0"/>
                  <a:t>nd</a:t>
                </a:r>
                <a:r>
                  <a:rPr lang="en-US" sz="1200" dirty="0"/>
                  <a:t> complement system to represent negative number and perform addition. </a:t>
                </a:r>
              </a:p>
              <a:p>
                <a:pPr lvl="2" algn="just"/>
                <a:r>
                  <a:rPr lang="en-US" sz="1200" dirty="0" err="1"/>
                  <a:t>Eg.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14−9 </m:t>
                    </m:r>
                  </m:oMath>
                </a14:m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14+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  <a:p>
                <a:pPr algn="just"/>
                <a:r>
                  <a:rPr lang="en-US" sz="1600" dirty="0"/>
                  <a:t>Compilation and Simulation on Quartus Prime.</a:t>
                </a:r>
              </a:p>
              <a:p>
                <a:pPr algn="just"/>
                <a:r>
                  <a:rPr lang="en-US" sz="1600" dirty="0"/>
                  <a:t>Implement a 4 bit Adder/Subtractor.</a:t>
                </a:r>
              </a:p>
              <a:p>
                <a:pPr algn="just"/>
                <a:r>
                  <a:rPr lang="en-US" sz="1600" dirty="0"/>
                  <a:t>Implement a display </a:t>
                </a:r>
                <a:r>
                  <a:rPr lang="en-US" sz="1600" dirty="0" err="1"/>
                  <a:t>ckt</a:t>
                </a:r>
                <a:r>
                  <a:rPr lang="en-US" sz="1600" dirty="0"/>
                  <a:t> which displays a negative binary number into a negative decimal number.</a:t>
                </a:r>
              </a:p>
              <a:p>
                <a:pPr lvl="1" algn="just"/>
                <a:r>
                  <a:rPr lang="en-US" sz="1400" dirty="0" err="1"/>
                  <a:t>Eg.</a:t>
                </a:r>
                <a:r>
                  <a:rPr lang="en-US" sz="1400" dirty="0"/>
                  <a:t>  + 5                                                     -5</a:t>
                </a:r>
              </a:p>
              <a:p>
                <a:pPr lvl="1" algn="just"/>
                <a:endParaRPr lang="en-US" sz="1400" dirty="0"/>
              </a:p>
              <a:p>
                <a:pPr lvl="1" algn="just"/>
                <a:endParaRPr lang="en-US" sz="1400" dirty="0"/>
              </a:p>
              <a:p>
                <a:pPr lvl="1" algn="just"/>
                <a:endParaRPr lang="en-US" sz="1400" dirty="0"/>
              </a:p>
              <a:p>
                <a:pPr algn="just"/>
                <a:endParaRPr lang="en-US" sz="1600" dirty="0"/>
              </a:p>
              <a:p>
                <a:pPr algn="just"/>
                <a:endParaRPr lang="en-US" sz="1600" dirty="0"/>
              </a:p>
              <a:p>
                <a:pPr algn="just"/>
                <a:endParaRPr lang="en-US" sz="1600" dirty="0"/>
              </a:p>
              <a:p>
                <a:pPr algn="just"/>
                <a:r>
                  <a:rPr lang="en-US" sz="1600" dirty="0"/>
                  <a:t>Implement a fully functional 4 bit Adder/Subtractor with display circuit and BCD from Lab 3 and test it</a:t>
                </a:r>
              </a:p>
              <a:p>
                <a:pPr marL="0" indent="0" algn="just">
                  <a:buNone/>
                </a:pPr>
                <a:r>
                  <a:rPr lang="en-US" sz="1600" dirty="0"/>
                  <a:t>on DE1 Board.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961" y="1114298"/>
                <a:ext cx="11215255" cy="5032375"/>
              </a:xfrm>
              <a:blipFill>
                <a:blip r:embed="rId2"/>
                <a:stretch>
                  <a:fillRect l="-218" t="-970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2535381" y="2517494"/>
            <a:ext cx="482138" cy="15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112816" y="4120344"/>
            <a:ext cx="2164081" cy="1127760"/>
            <a:chOff x="3359726" y="4450081"/>
            <a:chExt cx="2164081" cy="1127760"/>
          </a:xfrm>
        </p:grpSpPr>
        <p:grpSp>
          <p:nvGrpSpPr>
            <p:cNvPr id="13" name="Group 12"/>
            <p:cNvGrpSpPr/>
            <p:nvPr/>
          </p:nvGrpSpPr>
          <p:grpSpPr>
            <a:xfrm>
              <a:off x="3359726" y="4463935"/>
              <a:ext cx="640081" cy="1111135"/>
              <a:chOff x="3359726" y="4463935"/>
              <a:chExt cx="640081" cy="111113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135581" y="4466706"/>
              <a:ext cx="640081" cy="1111135"/>
              <a:chOff x="3359726" y="4463935"/>
              <a:chExt cx="640081" cy="111113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883726" y="4450081"/>
              <a:ext cx="640081" cy="1111135"/>
              <a:chOff x="3359726" y="4463935"/>
              <a:chExt cx="640081" cy="111113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782589" y="4123111"/>
            <a:ext cx="2164081" cy="1127760"/>
            <a:chOff x="3359726" y="4450081"/>
            <a:chExt cx="2164081" cy="1127760"/>
          </a:xfrm>
        </p:grpSpPr>
        <p:grpSp>
          <p:nvGrpSpPr>
            <p:cNvPr id="40" name="Group 39"/>
            <p:cNvGrpSpPr/>
            <p:nvPr/>
          </p:nvGrpSpPr>
          <p:grpSpPr>
            <a:xfrm>
              <a:off x="3359726" y="4463935"/>
              <a:ext cx="640081" cy="1111135"/>
              <a:chOff x="3359726" y="4463935"/>
              <a:chExt cx="640081" cy="111113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135581" y="4466706"/>
              <a:ext cx="640081" cy="1111135"/>
              <a:chOff x="3359726" y="4463935"/>
              <a:chExt cx="640081" cy="111113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883726" y="4450081"/>
              <a:ext cx="640081" cy="1111135"/>
              <a:chOff x="3359726" y="4463935"/>
              <a:chExt cx="640081" cy="111113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F05BEC64-619D-4256-894D-FEDBCC027E68}"/>
              </a:ext>
            </a:extLst>
          </p:cNvPr>
          <p:cNvSpPr/>
          <p:nvPr/>
        </p:nvSpPr>
        <p:spPr>
          <a:xfrm>
            <a:off x="212075" y="3170317"/>
            <a:ext cx="504714" cy="3114276"/>
          </a:xfrm>
          <a:prstGeom prst="leftBrace">
            <a:avLst/>
          </a:prstGeom>
          <a:solidFill>
            <a:srgbClr val="92D050"/>
          </a:solidFill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9FD1418B-701A-4A01-A364-6B5978640D8C}"/>
              </a:ext>
            </a:extLst>
          </p:cNvPr>
          <p:cNvSpPr/>
          <p:nvPr/>
        </p:nvSpPr>
        <p:spPr>
          <a:xfrm rot="10800000">
            <a:off x="10706184" y="3095501"/>
            <a:ext cx="504714" cy="3046554"/>
          </a:xfrm>
          <a:prstGeom prst="leftBrace">
            <a:avLst/>
          </a:prstGeom>
          <a:solidFill>
            <a:srgbClr val="92D050"/>
          </a:solidFill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279FB-5CFE-48DB-8E8B-7B606B43D106}"/>
              </a:ext>
            </a:extLst>
          </p:cNvPr>
          <p:cNvSpPr txBox="1"/>
          <p:nvPr/>
        </p:nvSpPr>
        <p:spPr>
          <a:xfrm>
            <a:off x="11180890" y="4219191"/>
            <a:ext cx="110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B2F8CA-D625-4587-A503-49A1EDD815C0}"/>
              </a:ext>
            </a:extLst>
          </p:cNvPr>
          <p:cNvCxnSpPr/>
          <p:nvPr/>
        </p:nvCxnSpPr>
        <p:spPr>
          <a:xfrm flipV="1">
            <a:off x="519766" y="2976079"/>
            <a:ext cx="10358466" cy="7620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2AA8B578-5BC5-4778-B5F4-677FDCEC5952}"/>
              </a:ext>
            </a:extLst>
          </p:cNvPr>
          <p:cNvSpPr/>
          <p:nvPr/>
        </p:nvSpPr>
        <p:spPr>
          <a:xfrm rot="10800000">
            <a:off x="10676176" y="1250614"/>
            <a:ext cx="504714" cy="1717838"/>
          </a:xfrm>
          <a:prstGeom prst="leftBrace">
            <a:avLst>
              <a:gd name="adj1" fmla="val 101677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60EAF2-F53A-47D2-9C5A-4D366122FEF8}"/>
              </a:ext>
            </a:extLst>
          </p:cNvPr>
          <p:cNvSpPr txBox="1"/>
          <p:nvPr/>
        </p:nvSpPr>
        <p:spPr>
          <a:xfrm>
            <a:off x="11147721" y="1963094"/>
            <a:ext cx="110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3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080E4EC7-4DBB-42F5-A12A-8F2C88565E89}"/>
              </a:ext>
            </a:extLst>
          </p:cNvPr>
          <p:cNvSpPr/>
          <p:nvPr/>
        </p:nvSpPr>
        <p:spPr>
          <a:xfrm>
            <a:off x="104650" y="1215019"/>
            <a:ext cx="504714" cy="1717838"/>
          </a:xfrm>
          <a:prstGeom prst="leftBrace">
            <a:avLst>
              <a:gd name="adj1" fmla="val 101677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9733" y="1613958"/>
                <a:ext cx="10515600" cy="4351338"/>
              </a:xfrm>
            </p:spPr>
            <p:txBody>
              <a:bodyPr/>
              <a:lstStyle/>
              <a:p>
                <a:r>
                  <a:rPr lang="en-ZW" dirty="0"/>
                  <a:t>Eg. X = 9, Y =14 : X-Y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ZW" i="1">
                        <a:latin typeface="Cambria Math"/>
                      </a:rPr>
                      <m:t>)</m:t>
                    </m:r>
                    <m:r>
                      <a:rPr lang="en-ZW" b="0" i="1" smtClean="0">
                        <a:latin typeface="Cambria Math"/>
                      </a:rPr>
                      <m:t>=1001, </m:t>
                    </m:r>
                    <m:d>
                      <m:d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ZW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Z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Z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Z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ZW" b="0" i="1" smtClean="0">
                        <a:latin typeface="Cambria Math"/>
                      </a:rPr>
                      <m:t>=1110</m:t>
                    </m:r>
                  </m:oMath>
                </a14:m>
                <a:endParaRPr lang="en-ZW" dirty="0"/>
              </a:p>
              <a:p>
                <a:r>
                  <a:rPr lang="en-ZW" dirty="0"/>
                  <a:t>Find the 2</a:t>
                </a:r>
                <a:r>
                  <a:rPr lang="en-ZW" baseline="30000" dirty="0"/>
                  <a:t>nd</a:t>
                </a:r>
                <a:r>
                  <a:rPr lang="en-ZW" dirty="0"/>
                  <a:t>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Z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Z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Z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Z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W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ZW" b="0" i="1" smtClean="0">
                        <a:latin typeface="Cambria Math"/>
                      </a:rPr>
                      <m:t>0</m:t>
                    </m:r>
                    <m:r>
                      <a:rPr lang="en-ZW" i="1">
                        <a:latin typeface="Cambria Math"/>
                      </a:rPr>
                      <m:t>1110</m:t>
                    </m:r>
                    <m:r>
                      <a:rPr lang="en-ZW" b="0" i="1" smtClean="0">
                        <a:latin typeface="Cambria Math"/>
                      </a:rPr>
                      <m:t>=10001</m:t>
                    </m:r>
                  </m:oMath>
                </a14:m>
                <a:r>
                  <a:rPr lang="en-ZW" dirty="0"/>
                  <a:t> which is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acc>
                      <m:accPr>
                        <m:chr m:val="̅"/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ZW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ZW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Z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ZW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Z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ZW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Z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ZW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ZW" dirty="0"/>
                  <a:t>Add (00001)</a:t>
                </a:r>
                <a:r>
                  <a:rPr lang="en-US" dirty="0"/>
                  <a:t> and then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Z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Z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Z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Z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W" dirty="0"/>
                  <a:t> to </a:t>
                </a:r>
              </a:p>
              <a:p>
                <a:pPr marL="0" indent="0">
                  <a:buNone/>
                </a:pPr>
                <a:r>
                  <a:rPr lang="en-ZW" dirty="0"/>
                  <a:t>get the final answer.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733" y="1613958"/>
                <a:ext cx="10515600" cy="4351338"/>
              </a:xfrm>
              <a:blipFill rotWithShape="0">
                <a:blip r:embed="rId3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4 </a:t>
            </a:r>
            <a:r>
              <a:rPr lang="en-ZW"/>
              <a:t>Bit Adder/Subtractor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085240" y="3812301"/>
            <a:ext cx="2984267" cy="1368030"/>
            <a:chOff x="8484716" y="4906102"/>
            <a:chExt cx="2984267" cy="1368030"/>
          </a:xfrm>
        </p:grpSpPr>
        <p:grpSp>
          <p:nvGrpSpPr>
            <p:cNvPr id="5" name="Group 4"/>
            <p:cNvGrpSpPr/>
            <p:nvPr/>
          </p:nvGrpSpPr>
          <p:grpSpPr>
            <a:xfrm>
              <a:off x="8484716" y="4906102"/>
              <a:ext cx="2984267" cy="1368030"/>
              <a:chOff x="1172097" y="3125584"/>
              <a:chExt cx="2984267" cy="13680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447242" y="3468633"/>
                    <a:ext cx="1709122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ZW" sz="3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ZW" sz="3000" b="0" i="1" smtClean="0">
                            <a:latin typeface="Cambria Math"/>
                          </a:rPr>
                          <m:t>000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3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7242" y="3468633"/>
                    <a:ext cx="1709122" cy="55399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757057" y="3939616"/>
                    <a:ext cx="1337226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ZW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ZW" sz="3000" b="0" i="1" smtClean="0">
                              <a:latin typeface="Cambria Math"/>
                            </a:rPr>
                            <m:t>00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7057" y="3939616"/>
                    <a:ext cx="1337226" cy="55399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57057" y="3131126"/>
                    <a:ext cx="1337226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ZW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ZW" sz="3000" b="0" i="1" smtClean="0">
                              <a:latin typeface="Cambria Math"/>
                            </a:rPr>
                            <m:t>0001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7057" y="3131126"/>
                    <a:ext cx="1337226" cy="55399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>
                <a:off x="1172097" y="3125584"/>
                <a:ext cx="18473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30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976433" y="5818858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dirty="0"/>
                <a:t>-14</a:t>
              </a:r>
              <a:endParaRPr lang="en-US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655533" y="5912842"/>
              <a:ext cx="382645" cy="1685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402864" y="5094389"/>
                <a:ext cx="1624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3000" i="1" smtClean="0">
                          <a:latin typeface="Cambria Math"/>
                        </a:rPr>
                        <m:t>+</m:t>
                      </m:r>
                      <m:r>
                        <a:rPr lang="en-ZW" sz="3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  <m:r>
                        <a:rPr lang="en-ZW" sz="3000" b="0" i="1" smtClean="0">
                          <a:latin typeface="Cambria Math"/>
                        </a:rPr>
                        <m:t>1001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864" y="5094389"/>
                <a:ext cx="1624163" cy="5539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H="1">
            <a:off x="9639159" y="4646748"/>
            <a:ext cx="13993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627720" y="5665469"/>
            <a:ext cx="13993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670199" y="5665469"/>
                <a:ext cx="133722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3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ZW" sz="3000" b="0" i="1" smtClean="0">
                          <a:latin typeface="Cambria Math"/>
                        </a:rPr>
                        <m:t>10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199" y="5665469"/>
                <a:ext cx="1337226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777642" y="575780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-5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9245075" y="5858177"/>
            <a:ext cx="382645" cy="168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54021" y="6202334"/>
            <a:ext cx="431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Sign bit tells the result </a:t>
            </a:r>
            <a:r>
              <a:rPr lang="en-ZW"/>
              <a:t>is a negative </a:t>
            </a:r>
            <a:r>
              <a:rPr lang="en-ZW" dirty="0"/>
              <a:t>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6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61" y="1734185"/>
            <a:ext cx="10515600" cy="4351338"/>
          </a:xfrm>
        </p:spPr>
        <p:txBody>
          <a:bodyPr/>
          <a:lstStyle/>
          <a:p>
            <a:r>
              <a:rPr lang="en-US" dirty="0"/>
              <a:t>Sign bit = 0+1+ carry out from (X3+Y3’).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dirty="0"/>
              <a:t>	= 1+carry out from (X3+Y3’).</a:t>
            </a:r>
          </a:p>
          <a:p>
            <a:pPr>
              <a:tabLst>
                <a:tab pos="3940175" algn="l"/>
              </a:tabLst>
            </a:pPr>
            <a:endParaRPr lang="en-US" dirty="0"/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534128" y="478897"/>
            <a:ext cx="2984267" cy="2407166"/>
            <a:chOff x="7145902" y="329268"/>
            <a:chExt cx="2984267" cy="2407166"/>
          </a:xfrm>
        </p:grpSpPr>
        <p:grpSp>
          <p:nvGrpSpPr>
            <p:cNvPr id="4" name="Group 3"/>
            <p:cNvGrpSpPr/>
            <p:nvPr/>
          </p:nvGrpSpPr>
          <p:grpSpPr>
            <a:xfrm>
              <a:off x="7145902" y="329268"/>
              <a:ext cx="2984267" cy="1368030"/>
              <a:chOff x="8484716" y="4906102"/>
              <a:chExt cx="2984267" cy="13680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484716" y="4906102"/>
                <a:ext cx="2984267" cy="1368030"/>
                <a:chOff x="1172097" y="3125584"/>
                <a:chExt cx="2984267" cy="136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2447242" y="3468633"/>
                      <a:ext cx="170912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Z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ZW" sz="3000" b="0" i="1" smtClean="0">
                              <a:latin typeface="Cambria Math"/>
                            </a:rPr>
                            <m:t>000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sz="30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7242" y="3468633"/>
                      <a:ext cx="1709122" cy="553998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2757057" y="3939616"/>
                      <a:ext cx="133722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ZW" sz="3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ZW" sz="3000" b="0" i="1" smtClean="0">
                                <a:latin typeface="Cambria Math"/>
                              </a:rPr>
                              <m:t>00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sz="3000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7057" y="3939616"/>
                      <a:ext cx="1337226" cy="553998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757057" y="3131126"/>
                      <a:ext cx="133722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ZW" sz="3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ZW" sz="3000" b="0" i="1" smtClean="0">
                                <a:latin typeface="Cambria Math"/>
                              </a:rPr>
                              <m:t>0001</m:t>
                            </m:r>
                          </m:oMath>
                        </m:oMathPara>
                      </a14:m>
                      <a:endParaRPr lang="en-US" sz="30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7057" y="3131126"/>
                      <a:ext cx="1337226" cy="55399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TextBox 10"/>
                <p:cNvSpPr txBox="1"/>
                <p:nvPr/>
              </p:nvSpPr>
              <p:spPr>
                <a:xfrm>
                  <a:off x="1172097" y="3125584"/>
                  <a:ext cx="18473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3000" dirty="0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8976433" y="5818858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-14</a:t>
                </a:r>
                <a:endParaRPr lang="en-US" dirty="0"/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9655533" y="5912842"/>
                <a:ext cx="382645" cy="16858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463526" y="1611356"/>
                  <a:ext cx="162416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W" sz="3000" i="1" smtClean="0">
                            <a:latin typeface="Cambria Math"/>
                          </a:rPr>
                          <m:t>+</m:t>
                        </m:r>
                        <m:r>
                          <a:rPr lang="en-ZW" sz="3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ZW" sz="3000" b="0" i="1" smtClean="0">
                            <a:latin typeface="Cambria Math"/>
                          </a:rPr>
                          <m:t>1001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526" y="1611356"/>
                  <a:ext cx="1624163" cy="55399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H="1">
              <a:off x="8699821" y="1163715"/>
              <a:ext cx="13993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688382" y="2182436"/>
              <a:ext cx="13993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730861" y="2182436"/>
                  <a:ext cx="133722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W" sz="3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ZW" sz="3000" b="0" i="1" smtClean="0">
                            <a:latin typeface="Cambria Math"/>
                          </a:rPr>
                          <m:t>10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861" y="2182436"/>
                  <a:ext cx="1337226" cy="5539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7838304" y="227476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dirty="0"/>
                <a:t>-5</a:t>
              </a:r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305737" y="2375144"/>
              <a:ext cx="382645" cy="1685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38860"/>
              </p:ext>
            </p:extLst>
          </p:nvPr>
        </p:nvGraphicFramePr>
        <p:xfrm>
          <a:off x="1100974" y="3304924"/>
          <a:ext cx="4044604" cy="201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740">
                <a:tc>
                  <a:txBody>
                    <a:bodyPr/>
                    <a:lstStyle/>
                    <a:p>
                      <a:r>
                        <a:rPr lang="en-US"/>
                        <a:t>Carry </a:t>
                      </a:r>
                      <a:r>
                        <a:rPr lang="en-US" dirty="0"/>
                        <a:t>Out </a:t>
                      </a:r>
                      <a:r>
                        <a:rPr lang="en-US"/>
                        <a:t>from</a:t>
                      </a:r>
                      <a:r>
                        <a:rPr lang="en-US" baseline="0"/>
                        <a:t> (A3+B3</a:t>
                      </a:r>
                      <a:r>
                        <a:rPr lang="en-US" baseline="0" dirty="0"/>
                        <a:t>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7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7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45573" y="5606933"/>
            <a:ext cx="8741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from the truth table above, </a:t>
            </a:r>
            <a:r>
              <a:rPr lang="en-US" sz="2400" b="1" dirty="0"/>
              <a:t>Sign Bit = Not Carry out from (A3+B3’).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994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Subtractor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90796" y="2382174"/>
            <a:ext cx="4474026" cy="2618848"/>
            <a:chOff x="81221" y="2020224"/>
            <a:chExt cx="4474026" cy="2618848"/>
          </a:xfrm>
        </p:grpSpPr>
        <p:sp>
          <p:nvSpPr>
            <p:cNvPr id="4" name="Rectangle 3"/>
            <p:cNvSpPr/>
            <p:nvPr/>
          </p:nvSpPr>
          <p:spPr>
            <a:xfrm>
              <a:off x="1295400" y="2247900"/>
              <a:ext cx="1504950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bit adder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61975" y="24193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800350" y="25241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09875" y="33528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71500" y="25717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61975" y="27051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1025" y="28575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52450" y="31718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1975" y="33242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52450" y="345757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52450" y="360997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1438275" y="3762375"/>
              <a:ext cx="9525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63319" y="4269740"/>
                  <a:ext cx="586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319" y="4269740"/>
                  <a:ext cx="58618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496944" y="3145790"/>
                  <a:ext cx="1058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944" y="3145790"/>
                  <a:ext cx="105830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800350" y="26479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809875" y="28003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00350" y="29337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8808" y="2020224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08" y="2020224"/>
                  <a:ext cx="49077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44954" y="2222501"/>
                  <a:ext cx="485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54" y="2222501"/>
                  <a:ext cx="4854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28328" y="2422005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28" y="2422005"/>
                  <a:ext cx="49077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20015" y="2638136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15" y="2638136"/>
                  <a:ext cx="49077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0014" y="2862579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14" y="2862579"/>
                  <a:ext cx="48705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6160" y="3064856"/>
                  <a:ext cx="481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60" y="3064856"/>
                  <a:ext cx="4817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9534" y="3264360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34" y="3264360"/>
                  <a:ext cx="4870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1221" y="3480491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1" y="3480491"/>
                  <a:ext cx="48705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513455" y="2176607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455" y="2176607"/>
                  <a:ext cx="49308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499601" y="2378884"/>
                  <a:ext cx="4877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601" y="2378884"/>
                  <a:ext cx="48776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482975" y="2578388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975" y="2578388"/>
                  <a:ext cx="49308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474662" y="2794519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662" y="2794519"/>
                  <a:ext cx="49308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Content Placeholder 2"/>
          <p:cNvSpPr txBox="1">
            <a:spLocks/>
          </p:cNvSpPr>
          <p:nvPr/>
        </p:nvSpPr>
        <p:spPr>
          <a:xfrm>
            <a:off x="475904" y="1809346"/>
            <a:ext cx="6124575" cy="908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Block diagram of a 4 bit subtractor using 4 bit adder 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05C419-B6A0-4838-8BC9-82A4BE0A3530}"/>
              </a:ext>
            </a:extLst>
          </p:cNvPr>
          <p:cNvGrpSpPr/>
          <p:nvPr/>
        </p:nvGrpSpPr>
        <p:grpSpPr>
          <a:xfrm>
            <a:off x="3018873" y="2937067"/>
            <a:ext cx="8763398" cy="2758607"/>
            <a:chOff x="3018873" y="2937067"/>
            <a:chExt cx="8763398" cy="2758607"/>
          </a:xfrm>
        </p:grpSpPr>
        <p:grpSp>
          <p:nvGrpSpPr>
            <p:cNvPr id="127" name="Group 126"/>
            <p:cNvGrpSpPr/>
            <p:nvPr/>
          </p:nvGrpSpPr>
          <p:grpSpPr>
            <a:xfrm>
              <a:off x="3018873" y="2937067"/>
              <a:ext cx="8763398" cy="2758607"/>
              <a:chOff x="1544949" y="3212580"/>
              <a:chExt cx="8763398" cy="275860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385610" y="4838700"/>
                <a:ext cx="1840084" cy="1059554"/>
                <a:chOff x="4985935" y="3114675"/>
                <a:chExt cx="1840084" cy="1059554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4985935" y="3114675"/>
                  <a:ext cx="1615425" cy="1059554"/>
                  <a:chOff x="4914489" y="3114675"/>
                  <a:chExt cx="2235488" cy="1250965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5915025" y="3143250"/>
                    <a:ext cx="1123950" cy="12192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 </a:t>
                    </a:r>
                    <a:r>
                      <a:rPr lang="en-US" sz="1200"/>
                      <a:t>Bit Adder</a:t>
                    </a:r>
                    <a:endParaRPr lang="en-US" sz="1200" dirty="0"/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515100" y="3152775"/>
                    <a:ext cx="634877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Sum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339115" y="4030743"/>
                    <a:ext cx="772410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Cout0</a:t>
                    </a: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867400" y="4038600"/>
                    <a:ext cx="528399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Cin</a:t>
                    </a:r>
                    <a:endParaRPr lang="en-US" sz="120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886450" y="3438526"/>
                    <a:ext cx="359809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Y</a:t>
                    </a: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867400" y="3114675"/>
                    <a:ext cx="366463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</a:t>
                    </a:r>
                  </a:p>
                </p:txBody>
              </p:sp>
              <p:cxnSp>
                <p:nvCxnSpPr>
                  <p:cNvPr id="50" name="Straight Arrow Connector 49"/>
                  <p:cNvCxnSpPr>
                    <a:cxnSpLocks/>
                    <a:stCxn id="134" idx="6"/>
                  </p:cNvCxnSpPr>
                  <p:nvPr/>
                </p:nvCxnSpPr>
                <p:spPr>
                  <a:xfrm flipV="1">
                    <a:off x="4914489" y="3590925"/>
                    <a:ext cx="991011" cy="597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5410201" y="323850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54197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6534151" y="329565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5246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4248316" y="4352925"/>
                <a:ext cx="1729978" cy="1059554"/>
                <a:chOff x="5096041" y="3114675"/>
                <a:chExt cx="1729978" cy="1059554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096041" y="3114675"/>
                  <a:ext cx="1584055" cy="1059554"/>
                  <a:chOff x="5066860" y="3114675"/>
                  <a:chExt cx="2192078" cy="1250965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5915025" y="3143250"/>
                    <a:ext cx="1123950" cy="12192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 </a:t>
                    </a:r>
                    <a:r>
                      <a:rPr lang="en-US" sz="1200"/>
                      <a:t>Bit Adder</a:t>
                    </a:r>
                    <a:endParaRPr lang="en-US" sz="1200" dirty="0"/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515100" y="3152775"/>
                    <a:ext cx="634877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Sum</a:t>
                    </a: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486526" y="4010025"/>
                    <a:ext cx="772412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Cout1</a:t>
                    </a: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867400" y="4038600"/>
                    <a:ext cx="637094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Cin1</a:t>
                    </a: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886450" y="3438526"/>
                    <a:ext cx="359809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Y</a:t>
                    </a: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867400" y="3114675"/>
                    <a:ext cx="366463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</a:t>
                    </a:r>
                  </a:p>
                </p:txBody>
              </p:sp>
              <p:cxnSp>
                <p:nvCxnSpPr>
                  <p:cNvPr id="72" name="Straight Arrow Connector 71"/>
                  <p:cNvCxnSpPr>
                    <a:cxnSpLocks/>
                    <a:stCxn id="154" idx="6"/>
                  </p:cNvCxnSpPr>
                  <p:nvPr/>
                </p:nvCxnSpPr>
                <p:spPr>
                  <a:xfrm flipV="1">
                    <a:off x="5066860" y="3570296"/>
                    <a:ext cx="858967" cy="371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5410201" y="323850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54197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534151" y="329565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65246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5874341" y="3857625"/>
                <a:ext cx="1761303" cy="1059554"/>
                <a:chOff x="5064716" y="3114675"/>
                <a:chExt cx="1761303" cy="1059554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5064716" y="3114675"/>
                  <a:ext cx="1536646" cy="1059554"/>
                  <a:chOff x="5023507" y="3114675"/>
                  <a:chExt cx="2126470" cy="1250965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5915025" y="3143250"/>
                    <a:ext cx="1123950" cy="12192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 </a:t>
                    </a:r>
                    <a:r>
                      <a:rPr lang="en-US" sz="1200"/>
                      <a:t>Bit Adder</a:t>
                    </a:r>
                    <a:endParaRPr lang="en-US" sz="1200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6515100" y="3152775"/>
                    <a:ext cx="634877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Sum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6367837" y="4032579"/>
                    <a:ext cx="772410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Cout2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867400" y="4038600"/>
                    <a:ext cx="637094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Cin2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886450" y="3438526"/>
                    <a:ext cx="359809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Y</a:t>
                    </a: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867400" y="3114675"/>
                    <a:ext cx="366463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</a:t>
                    </a:r>
                  </a:p>
                </p:txBody>
              </p:sp>
              <p:cxnSp>
                <p:nvCxnSpPr>
                  <p:cNvPr id="85" name="Straight Arrow Connector 84"/>
                  <p:cNvCxnSpPr>
                    <a:cxnSpLocks/>
                  </p:cNvCxnSpPr>
                  <p:nvPr/>
                </p:nvCxnSpPr>
                <p:spPr>
                  <a:xfrm>
                    <a:off x="5023507" y="3566599"/>
                    <a:ext cx="881994" cy="36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5410201" y="323850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54197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6534151" y="329565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65246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511660" y="3371850"/>
                <a:ext cx="1790859" cy="1059554"/>
                <a:chOff x="5035160" y="3114675"/>
                <a:chExt cx="1790859" cy="105955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5035160" y="3114675"/>
                  <a:ext cx="1566385" cy="1059554"/>
                  <a:chOff x="4982613" y="3114675"/>
                  <a:chExt cx="2167626" cy="1250965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5915025" y="3143250"/>
                    <a:ext cx="1123950" cy="12192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 </a:t>
                    </a:r>
                    <a:r>
                      <a:rPr lang="en-US" sz="1200"/>
                      <a:t>Bit Adder</a:t>
                    </a:r>
                    <a:endParaRPr lang="en-US" sz="1200" dirty="0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6515100" y="3152775"/>
                    <a:ext cx="634877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Sum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6486525" y="4010025"/>
                    <a:ext cx="663714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Cout</a:t>
                    </a:r>
                    <a:endParaRPr lang="en-US" sz="1200" dirty="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67400" y="4038600"/>
                    <a:ext cx="637094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Cin3</a:t>
                    </a: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5886450" y="3438526"/>
                    <a:ext cx="359809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Y</a:t>
                    </a: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5867400" y="3114675"/>
                    <a:ext cx="366463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</a:t>
                    </a:r>
                  </a:p>
                </p:txBody>
              </p:sp>
              <p:cxnSp>
                <p:nvCxnSpPr>
                  <p:cNvPr id="98" name="Straight Arrow Connector 97"/>
                  <p:cNvCxnSpPr>
                    <a:cxnSpLocks/>
                    <a:stCxn id="163" idx="6"/>
                  </p:cNvCxnSpPr>
                  <p:nvPr/>
                </p:nvCxnSpPr>
                <p:spPr>
                  <a:xfrm>
                    <a:off x="4982613" y="3561062"/>
                    <a:ext cx="922891" cy="923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5410201" y="323850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54197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6534151" y="329565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65246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Elbow Connector 108"/>
              <p:cNvCxnSpPr/>
              <p:nvPr/>
            </p:nvCxnSpPr>
            <p:spPr>
              <a:xfrm flipV="1">
                <a:off x="4181475" y="5267325"/>
                <a:ext cx="638175" cy="485775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/>
              <p:nvPr/>
            </p:nvCxnSpPr>
            <p:spPr>
              <a:xfrm flipV="1">
                <a:off x="5829300" y="4781550"/>
                <a:ext cx="638175" cy="485775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/>
              <p:nvPr/>
            </p:nvCxnSpPr>
            <p:spPr>
              <a:xfrm flipV="1">
                <a:off x="7486650" y="4295775"/>
                <a:ext cx="638175" cy="485775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378133" y="4715799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8133" y="4715799"/>
                    <a:ext cx="490775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5805228" y="366978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5228" y="3669780"/>
                    <a:ext cx="490775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544949" y="4904647"/>
                    <a:ext cx="487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4949" y="4904647"/>
                    <a:ext cx="487056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4962719" y="3856572"/>
                    <a:ext cx="487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719" y="3856572"/>
                    <a:ext cx="487056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185161" y="4395331"/>
                    <a:ext cx="481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161" y="4395331"/>
                    <a:ext cx="481734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4166928" y="4222230"/>
                    <a:ext cx="4854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6928" y="4222230"/>
                    <a:ext cx="48545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3903980" y="5005532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3980" y="5005532"/>
                    <a:ext cx="493084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7302500" y="4045238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500" y="4045238"/>
                    <a:ext cx="49308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208712" y="3537469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8712" y="3537469"/>
                    <a:ext cx="493084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5656580" y="4510232"/>
                    <a:ext cx="4877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6580" y="4510232"/>
                    <a:ext cx="487761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9250044" y="4098290"/>
                    <a:ext cx="10583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0044" y="4098290"/>
                    <a:ext cx="1058303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442786" y="5601855"/>
                    <a:ext cx="5861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𝐶𝑖𝑛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2786" y="5601855"/>
                    <a:ext cx="586186" cy="369332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7472103" y="321258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2103" y="3212580"/>
                    <a:ext cx="490775" cy="369332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6606560" y="3375347"/>
                    <a:ext cx="487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6560" y="3375347"/>
                    <a:ext cx="487056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5F0F97-9CF3-4FE6-99F7-D857E76B86FB}"/>
                </a:ext>
              </a:extLst>
            </p:cNvPr>
            <p:cNvGrpSpPr/>
            <p:nvPr/>
          </p:nvGrpSpPr>
          <p:grpSpPr>
            <a:xfrm>
              <a:off x="3574869" y="4883009"/>
              <a:ext cx="284665" cy="167072"/>
              <a:chOff x="2634348" y="4933195"/>
              <a:chExt cx="284665" cy="167072"/>
            </a:xfrm>
          </p:grpSpPr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E6613D5B-E0F1-4BF6-817B-7C29345E65B9}"/>
                  </a:ext>
                </a:extLst>
              </p:cNvPr>
              <p:cNvSpPr/>
              <p:nvPr/>
            </p:nvSpPr>
            <p:spPr>
              <a:xfrm rot="5400000">
                <a:off x="2665737" y="4901806"/>
                <a:ext cx="167072" cy="2298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CEA777F-7CFE-4BAA-B56D-2AE38C6883F4}"/>
                  </a:ext>
                </a:extLst>
              </p:cNvPr>
              <p:cNvSpPr/>
              <p:nvPr/>
            </p:nvSpPr>
            <p:spPr>
              <a:xfrm>
                <a:off x="2850680" y="4991100"/>
                <a:ext cx="68333" cy="614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3320CC-79CA-426F-BF8D-E40ACBBE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9104" y="4962525"/>
              <a:ext cx="445765" cy="50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C8E21295-A77C-435F-88E2-8DD52B78AC1E}"/>
              </a:ext>
            </a:extLst>
          </p:cNvPr>
          <p:cNvSpPr/>
          <p:nvPr/>
        </p:nvSpPr>
        <p:spPr>
          <a:xfrm rot="5400000">
            <a:off x="5468963" y="4346460"/>
            <a:ext cx="167072" cy="229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6EFA2CA-FEA2-4EB2-A9D9-FA51A08CE5E9}"/>
              </a:ext>
            </a:extLst>
          </p:cNvPr>
          <p:cNvSpPr/>
          <p:nvPr/>
        </p:nvSpPr>
        <p:spPr>
          <a:xfrm>
            <a:off x="5653906" y="4435754"/>
            <a:ext cx="68333" cy="61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A8CE647-CAE9-4FB9-AD17-3A4EFE100BCD}"/>
              </a:ext>
            </a:extLst>
          </p:cNvPr>
          <p:cNvCxnSpPr>
            <a:cxnSpLocks/>
          </p:cNvCxnSpPr>
          <p:nvPr/>
        </p:nvCxnSpPr>
        <p:spPr>
          <a:xfrm flipV="1">
            <a:off x="4991809" y="4457365"/>
            <a:ext cx="445765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C0BA0E37-5A7E-4CD8-ACC3-AA2234748B75}"/>
              </a:ext>
            </a:extLst>
          </p:cNvPr>
          <p:cNvSpPr/>
          <p:nvPr/>
        </p:nvSpPr>
        <p:spPr>
          <a:xfrm rot="5400000">
            <a:off x="7104995" y="3840636"/>
            <a:ext cx="167072" cy="229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0E52EFE-4C70-4878-9A61-E10056F0549E}"/>
              </a:ext>
            </a:extLst>
          </p:cNvPr>
          <p:cNvSpPr/>
          <p:nvPr/>
        </p:nvSpPr>
        <p:spPr>
          <a:xfrm>
            <a:off x="7289938" y="3929930"/>
            <a:ext cx="68333" cy="61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2583B0A-9627-421B-A9A6-E18162F55CD0}"/>
              </a:ext>
            </a:extLst>
          </p:cNvPr>
          <p:cNvCxnSpPr>
            <a:cxnSpLocks/>
          </p:cNvCxnSpPr>
          <p:nvPr/>
        </p:nvCxnSpPr>
        <p:spPr>
          <a:xfrm flipV="1">
            <a:off x="6627841" y="3951541"/>
            <a:ext cx="445765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2D338798-BEFE-4F44-B178-CDBBB08949DF}"/>
              </a:ext>
            </a:extLst>
          </p:cNvPr>
          <p:cNvSpPr/>
          <p:nvPr/>
        </p:nvSpPr>
        <p:spPr>
          <a:xfrm rot="5400000">
            <a:off x="8732309" y="3354416"/>
            <a:ext cx="167072" cy="229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2BF238E-B3EA-4DA3-B3A7-4A9F9836D57B}"/>
              </a:ext>
            </a:extLst>
          </p:cNvPr>
          <p:cNvSpPr/>
          <p:nvPr/>
        </p:nvSpPr>
        <p:spPr>
          <a:xfrm>
            <a:off x="8917252" y="3443710"/>
            <a:ext cx="68333" cy="61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B505DE9-F4E6-4AB6-9CEE-F21364DA773B}"/>
              </a:ext>
            </a:extLst>
          </p:cNvPr>
          <p:cNvCxnSpPr>
            <a:cxnSpLocks/>
          </p:cNvCxnSpPr>
          <p:nvPr/>
        </p:nvCxnSpPr>
        <p:spPr>
          <a:xfrm flipV="1">
            <a:off x="8255155" y="3465321"/>
            <a:ext cx="445765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BDD3D6D-34C5-4508-8604-DE24F91603EF}"/>
                  </a:ext>
                </a:extLst>
              </p:cNvPr>
              <p:cNvSpPr txBox="1"/>
              <p:nvPr/>
            </p:nvSpPr>
            <p:spPr>
              <a:xfrm>
                <a:off x="3717552" y="530845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BDD3D6D-34C5-4508-8604-DE24F9160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552" y="5308451"/>
                <a:ext cx="36580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B1FEB13-EFD9-4108-A962-8D6F80BF0BB5}"/>
              </a:ext>
            </a:extLst>
          </p:cNvPr>
          <p:cNvCxnSpPr>
            <a:cxnSpLocks/>
          </p:cNvCxnSpPr>
          <p:nvPr/>
        </p:nvCxnSpPr>
        <p:spPr>
          <a:xfrm>
            <a:off x="670560" y="3324225"/>
            <a:ext cx="167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A75AAA6-C892-400B-9A92-E51781F39CFE}"/>
              </a:ext>
            </a:extLst>
          </p:cNvPr>
          <p:cNvCxnSpPr>
            <a:cxnSpLocks/>
          </p:cNvCxnSpPr>
          <p:nvPr/>
        </p:nvCxnSpPr>
        <p:spPr>
          <a:xfrm>
            <a:off x="640091" y="3513184"/>
            <a:ext cx="139065" cy="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72BA048-EA2C-49FF-B8D4-701C54744E69}"/>
              </a:ext>
            </a:extLst>
          </p:cNvPr>
          <p:cNvCxnSpPr>
            <a:cxnSpLocks/>
          </p:cNvCxnSpPr>
          <p:nvPr/>
        </p:nvCxnSpPr>
        <p:spPr>
          <a:xfrm>
            <a:off x="629616" y="3714750"/>
            <a:ext cx="167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249B24-CE6B-4409-9EED-370C70A2592B}"/>
              </a:ext>
            </a:extLst>
          </p:cNvPr>
          <p:cNvCxnSpPr>
            <a:cxnSpLocks/>
          </p:cNvCxnSpPr>
          <p:nvPr/>
        </p:nvCxnSpPr>
        <p:spPr>
          <a:xfrm>
            <a:off x="586740" y="3929930"/>
            <a:ext cx="167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EAC118-2F02-4206-AF5D-C180B78A0D57}"/>
                  </a:ext>
                </a:extLst>
              </p:cNvPr>
              <p:cNvSpPr txBox="1"/>
              <p:nvPr/>
            </p:nvSpPr>
            <p:spPr>
              <a:xfrm>
                <a:off x="1459888" y="4908439"/>
                <a:ext cx="8121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EAC118-2F02-4206-AF5D-C180B78A0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888" y="4908439"/>
                <a:ext cx="81219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6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design 4 Bit Adder/Subtractor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7402" y="1521229"/>
            <a:ext cx="1033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the 4-bit Adder to a 4-bit Adder/Subtractor.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four 2:1 </a:t>
            </a:r>
            <a:r>
              <a:rPr lang="en-US" dirty="0" err="1"/>
              <a:t>Muxs</a:t>
            </a:r>
            <a:r>
              <a:rPr lang="en-US" dirty="0"/>
              <a:t> and 4-bit adder to implement 4-bit Adder/Subtractor.</a:t>
            </a:r>
          </a:p>
        </p:txBody>
      </p:sp>
    </p:spTree>
    <p:extLst>
      <p:ext uri="{BB962C8B-B14F-4D97-AF65-F5344CB8AC3E}">
        <p14:creationId xmlns:p14="http://schemas.microsoft.com/office/powerpoint/2010/main" val="196954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Project 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6" y="1709247"/>
            <a:ext cx="113233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W" sz="2000" dirty="0"/>
              <a:t>Implement a 1-bit Adder.</a:t>
            </a:r>
          </a:p>
          <a:p>
            <a:pPr marL="0" indent="0">
              <a:buNone/>
            </a:pPr>
            <a:r>
              <a:rPr lang="en-ZW" sz="2000" dirty="0"/>
              <a:t>Simulate 1 1-bit adder (Screenshot the result and add it to the report).</a:t>
            </a:r>
          </a:p>
          <a:p>
            <a:pPr marL="514350" indent="-514350">
              <a:buFont typeface="+mj-lt"/>
              <a:buAutoNum type="arabicPeriod"/>
            </a:pPr>
            <a:r>
              <a:rPr lang="en-ZW" sz="2000" dirty="0"/>
              <a:t>Implement a 4-bit Adder.</a:t>
            </a:r>
          </a:p>
          <a:p>
            <a:pPr marL="0" indent="0">
              <a:buNone/>
            </a:pPr>
            <a:r>
              <a:rPr lang="en-ZW" sz="2000" dirty="0"/>
              <a:t>Simulation waveform on Quartus Prime (Screenshot the result and add it in the report.)</a:t>
            </a:r>
          </a:p>
          <a:p>
            <a:pPr marL="514350" indent="-514350">
              <a:buFont typeface="+mj-lt"/>
              <a:buAutoNum type="arabicPeriod"/>
            </a:pPr>
            <a:r>
              <a:rPr lang="en-ZW" sz="2000" dirty="0"/>
              <a:t>Modify the 4-bit Adder to a 4-bit Sub.</a:t>
            </a:r>
          </a:p>
          <a:p>
            <a:pPr marL="514350" indent="-514350">
              <a:buFont typeface="+mj-lt"/>
              <a:buAutoNum type="arabicPeriod"/>
            </a:pPr>
            <a:r>
              <a:rPr lang="en-ZW" sz="2000" dirty="0"/>
              <a:t>Simulation waveform on Quartus Prime. (Screenshot the result and add it to the report.)</a:t>
            </a:r>
          </a:p>
        </p:txBody>
      </p:sp>
    </p:spTree>
    <p:extLst>
      <p:ext uri="{BB962C8B-B14F-4D97-AF65-F5344CB8AC3E}">
        <p14:creationId xmlns:p14="http://schemas.microsoft.com/office/powerpoint/2010/main" val="318222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/>
          </a:bodyPr>
          <a:lstStyle/>
          <a:p>
            <a:r>
              <a:rPr lang="en-ZW" dirty="0"/>
              <a:t>Follow the sample report for details. </a:t>
            </a:r>
          </a:p>
          <a:p>
            <a:pPr lvl="1"/>
            <a:r>
              <a:rPr lang="en-ZW" dirty="0"/>
              <a:t>Objective (10 points)</a:t>
            </a:r>
          </a:p>
          <a:p>
            <a:pPr lvl="1"/>
            <a:r>
              <a:rPr lang="en-ZW" dirty="0"/>
              <a:t>Equipment (10 points)</a:t>
            </a:r>
          </a:p>
          <a:p>
            <a:pPr lvl="1"/>
            <a:r>
              <a:rPr lang="en-ZW" dirty="0"/>
              <a:t>Description(10 points)</a:t>
            </a:r>
          </a:p>
          <a:p>
            <a:pPr lvl="1"/>
            <a:r>
              <a:rPr lang="en-ZW" dirty="0"/>
              <a:t>Design Synthesis  (20 points)</a:t>
            </a:r>
          </a:p>
          <a:p>
            <a:pPr lvl="2"/>
            <a:r>
              <a:rPr lang="en-ZW" dirty="0" err="1"/>
              <a:t>Kmaps</a:t>
            </a:r>
            <a:r>
              <a:rPr lang="en-ZW" dirty="0"/>
              <a:t> and Boolean Expressions</a:t>
            </a:r>
          </a:p>
          <a:p>
            <a:pPr lvl="1"/>
            <a:r>
              <a:rPr lang="en-ZW" dirty="0"/>
              <a:t>Complete logic Diagram from Quartus(20 points)</a:t>
            </a:r>
          </a:p>
          <a:p>
            <a:pPr lvl="2"/>
            <a:r>
              <a:rPr lang="en-ZW" dirty="0"/>
              <a:t>Screenshot of your Complete Circuit block diagram</a:t>
            </a:r>
          </a:p>
          <a:p>
            <a:pPr lvl="1"/>
            <a:r>
              <a:rPr lang="en-ZW" dirty="0"/>
              <a:t>Results and Simulation (10 points)</a:t>
            </a:r>
          </a:p>
          <a:p>
            <a:pPr lvl="3"/>
            <a:r>
              <a:rPr lang="en-ZW" dirty="0"/>
              <a:t>Simulation Screenshot with a clear explanation.</a:t>
            </a:r>
          </a:p>
          <a:p>
            <a:pPr lvl="4"/>
            <a:r>
              <a:rPr lang="en-ZW" dirty="0"/>
              <a:t>Screenshots for 1-bit adder, 4 bit adder, 4 bit sub/add.</a:t>
            </a:r>
          </a:p>
          <a:p>
            <a:pPr lvl="1"/>
            <a:r>
              <a:rPr lang="en-ZW" dirty="0"/>
              <a:t>Conclusion (20 points).</a:t>
            </a:r>
          </a:p>
        </p:txBody>
      </p:sp>
    </p:spTree>
    <p:extLst>
      <p:ext uri="{BB962C8B-B14F-4D97-AF65-F5344CB8AC3E}">
        <p14:creationId xmlns:p14="http://schemas.microsoft.com/office/powerpoint/2010/main" val="5432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/>
          <a:lstStyle/>
          <a:p>
            <a:r>
              <a:rPr lang="en-US" dirty="0"/>
              <a:t>Binary 1 bit addition</a:t>
            </a: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+ 1 = 0 with carry out of 1.</a:t>
            </a:r>
          </a:p>
          <a:p>
            <a:r>
              <a:rPr lang="en-US" dirty="0"/>
              <a:t>When implement adder using logic gates, we need to add the carry input (from the previous bit) and carry out output. </a:t>
            </a:r>
          </a:p>
          <a:p>
            <a:r>
              <a:rPr lang="en-US" dirty="0" err="1"/>
              <a:t>Eg.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A1B90C-21ED-462E-AFD1-9E2323777EB6}"/>
              </a:ext>
            </a:extLst>
          </p:cNvPr>
          <p:cNvGrpSpPr/>
          <p:nvPr/>
        </p:nvGrpSpPr>
        <p:grpSpPr>
          <a:xfrm>
            <a:off x="3785755" y="5044786"/>
            <a:ext cx="1663411" cy="1217057"/>
            <a:chOff x="3785755" y="5044786"/>
            <a:chExt cx="1663411" cy="121705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896591" y="5882986"/>
              <a:ext cx="1552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8D6D53-B85A-42C0-A97F-162E6D714A73}"/>
                </a:ext>
              </a:extLst>
            </p:cNvPr>
            <p:cNvGrpSpPr/>
            <p:nvPr/>
          </p:nvGrpSpPr>
          <p:grpSpPr>
            <a:xfrm>
              <a:off x="3785755" y="5044786"/>
              <a:ext cx="1557159" cy="1217057"/>
              <a:chOff x="3785755" y="5044786"/>
              <a:chExt cx="1557159" cy="121705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39466" y="5311486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1    1    0    1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87066" y="5549611"/>
                <a:ext cx="1455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+ 1    1    1    0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030066" y="58925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01441" y="50733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5741" y="58639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87116" y="50447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82366" y="58544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82316" y="50638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58516" y="58448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85755" y="58781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95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/>
          <a:lstStyle/>
          <a:p>
            <a:r>
              <a:rPr lang="en-US" dirty="0"/>
              <a:t>Binary 1 bit addition</a:t>
            </a: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+ 1 = 0 with carry out of 1.</a:t>
            </a:r>
          </a:p>
          <a:p>
            <a:r>
              <a:rPr lang="en-US" dirty="0"/>
              <a:t>When implement adder using logic gates, we need to add the carry input (from the previous bit) and carry out output. </a:t>
            </a:r>
          </a:p>
          <a:p>
            <a:r>
              <a:rPr lang="en-US" dirty="0" err="1"/>
              <a:t>Eg.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9466" y="53114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1    1    0    1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7066" y="554961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    1    1   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0066" y="5892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96591" y="5882986"/>
            <a:ext cx="1552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1441" y="5073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5741" y="5863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7116" y="5044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82441" y="5035261"/>
            <a:ext cx="352425" cy="1190625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58591" y="5025737"/>
            <a:ext cx="352425" cy="120015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82366" y="5854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2316" y="5063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63316" y="5016212"/>
            <a:ext cx="352425" cy="120015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58516" y="5844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4191" y="5844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1366" y="5016212"/>
            <a:ext cx="352425" cy="120015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17668" y="5909829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Out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01341" y="4844761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Carry </a:t>
            </a:r>
            <a:r>
              <a:rPr lang="en-US" dirty="0"/>
              <a:t>Out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7166" y="4882861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Carry </a:t>
            </a:r>
            <a:r>
              <a:rPr lang="en-US" dirty="0"/>
              <a:t>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4166" y="4825711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Carry </a:t>
            </a:r>
            <a:r>
              <a:rPr lang="en-US" dirty="0"/>
              <a:t>out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3316" y="4873336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Carry </a:t>
            </a:r>
            <a:r>
              <a:rPr lang="en-US" dirty="0"/>
              <a:t>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3166" y="4844761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Carry </a:t>
            </a:r>
            <a:r>
              <a:rPr lang="en-US" dirty="0"/>
              <a:t>out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63166" y="4863811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204317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Bit </a:t>
            </a:r>
            <a:r>
              <a:rPr lang="en-US"/>
              <a:t>Full Adder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84176"/>
              </p:ext>
            </p:extLst>
          </p:nvPr>
        </p:nvGraphicFramePr>
        <p:xfrm>
          <a:off x="698500" y="1862666"/>
          <a:ext cx="45878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8950" y="600075"/>
            <a:ext cx="1504950" cy="152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/>
              <a:t>bit adder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771525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05525" y="1343025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05525" y="1914525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43900" y="876300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53425" y="1704975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77325" y="67627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96375" y="150495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171450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81675" y="11620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200" y="5619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88950" y="2636694"/>
                <a:ext cx="1170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????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50" y="2636694"/>
                <a:ext cx="117096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736" t="-28889" r="-1191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435263" y="2991542"/>
                <a:ext cx="1390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????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63" y="2991542"/>
                <a:ext cx="13906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9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14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Adder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90796" y="2382174"/>
            <a:ext cx="4073788" cy="2618848"/>
            <a:chOff x="81221" y="2020224"/>
            <a:chExt cx="4073788" cy="2618848"/>
          </a:xfrm>
        </p:grpSpPr>
        <p:sp>
          <p:nvSpPr>
            <p:cNvPr id="4" name="Rectangle 3"/>
            <p:cNvSpPr/>
            <p:nvPr/>
          </p:nvSpPr>
          <p:spPr>
            <a:xfrm>
              <a:off x="1295400" y="2247900"/>
              <a:ext cx="1504950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</a:t>
              </a:r>
              <a:r>
                <a:rPr lang="en-US"/>
                <a:t>bit adder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61975" y="24193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800350" y="25241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09875" y="33528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71500" y="25717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61975" y="27051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1025" y="28575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52450" y="31718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1975" y="33242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52450" y="345757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52450" y="360997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1438275" y="3762375"/>
              <a:ext cx="9525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63319" y="4269740"/>
                  <a:ext cx="586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319" y="4269740"/>
                  <a:ext cx="58618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496944" y="3145790"/>
                  <a:ext cx="65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944" y="3145790"/>
                  <a:ext cx="65806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800350" y="26479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809875" y="28003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00350" y="29337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8808" y="2020224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08" y="2020224"/>
                  <a:ext cx="49077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44954" y="2222501"/>
                  <a:ext cx="485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54" y="2222501"/>
                  <a:ext cx="4854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28328" y="2422005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28" y="2422005"/>
                  <a:ext cx="49077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20015" y="2638136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15" y="2638136"/>
                  <a:ext cx="49077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0014" y="2862579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14" y="2862579"/>
                  <a:ext cx="48705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6160" y="3064856"/>
                  <a:ext cx="481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60" y="3064856"/>
                  <a:ext cx="4817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9534" y="3264360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34" y="3264360"/>
                  <a:ext cx="4870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1221" y="3480491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1" y="3480491"/>
                  <a:ext cx="48705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513455" y="2176607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455" y="2176607"/>
                  <a:ext cx="49308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499601" y="2378884"/>
                  <a:ext cx="4877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601" y="2378884"/>
                  <a:ext cx="48776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482975" y="2578388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975" y="2578388"/>
                  <a:ext cx="49308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474662" y="2794519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662" y="2794519"/>
                  <a:ext cx="49308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Group 126"/>
          <p:cNvGrpSpPr/>
          <p:nvPr/>
        </p:nvGrpSpPr>
        <p:grpSpPr>
          <a:xfrm>
            <a:off x="3853814" y="2936355"/>
            <a:ext cx="7549720" cy="2758607"/>
            <a:chOff x="2358389" y="3212580"/>
            <a:chExt cx="7549720" cy="2758607"/>
          </a:xfrm>
        </p:grpSpPr>
        <p:grpSp>
          <p:nvGrpSpPr>
            <p:cNvPr id="59" name="Group 58"/>
            <p:cNvGrpSpPr/>
            <p:nvPr/>
          </p:nvGrpSpPr>
          <p:grpSpPr>
            <a:xfrm>
              <a:off x="2809874" y="4838700"/>
              <a:ext cx="1415820" cy="1059554"/>
              <a:chOff x="5410199" y="3114675"/>
              <a:chExt cx="1415820" cy="105955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5410199" y="3114675"/>
                <a:ext cx="1191161" cy="1059554"/>
                <a:chOff x="5501602" y="3114675"/>
                <a:chExt cx="1648375" cy="1250965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915025" y="3143250"/>
                  <a:ext cx="1123950" cy="12192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 </a:t>
                  </a:r>
                  <a:r>
                    <a:rPr lang="en-US" sz="1200"/>
                    <a:t>Bit Adder</a:t>
                  </a:r>
                  <a:endParaRPr lang="en-US" sz="12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515100" y="3152775"/>
                  <a:ext cx="634877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Sum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339115" y="4030743"/>
                  <a:ext cx="772410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Cout0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867400" y="4038600"/>
                  <a:ext cx="528399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Cin</a:t>
                  </a:r>
                  <a:endParaRPr lang="en-US" sz="12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86450" y="3438526"/>
                  <a:ext cx="359809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67400" y="3114675"/>
                  <a:ext cx="366463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5501602" y="3586995"/>
                  <a:ext cx="403898" cy="39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5410201" y="323850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54197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534151" y="329565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65246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562474" y="4352925"/>
              <a:ext cx="1415820" cy="1059554"/>
              <a:chOff x="5410199" y="3114675"/>
              <a:chExt cx="1415820" cy="105955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5410199" y="3114675"/>
                <a:ext cx="1269899" cy="1059554"/>
                <a:chOff x="5501602" y="3114675"/>
                <a:chExt cx="1757336" cy="125096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5915025" y="3143250"/>
                  <a:ext cx="1123950" cy="12192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 </a:t>
                  </a:r>
                  <a:r>
                    <a:rPr lang="en-US" sz="1200"/>
                    <a:t>Bit Adder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515100" y="3152775"/>
                  <a:ext cx="634877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Sum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6486526" y="4010025"/>
                  <a:ext cx="772412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Cout1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867400" y="4038600"/>
                  <a:ext cx="637094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Cin1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5886450" y="3438526"/>
                  <a:ext cx="359809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5867400" y="3114675"/>
                  <a:ext cx="366463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</a:p>
              </p:txBody>
            </p: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5501602" y="3586995"/>
                  <a:ext cx="403898" cy="39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5410201" y="323850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54197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6534151" y="329565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65246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6219824" y="3857625"/>
              <a:ext cx="1415820" cy="1059554"/>
              <a:chOff x="5410199" y="3114675"/>
              <a:chExt cx="1415820" cy="105955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5410199" y="3114675"/>
                <a:ext cx="1191161" cy="1059554"/>
                <a:chOff x="5501602" y="3114675"/>
                <a:chExt cx="1648375" cy="125096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5915025" y="3143250"/>
                  <a:ext cx="1123950" cy="12192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 </a:t>
                  </a:r>
                  <a:r>
                    <a:rPr lang="en-US" sz="1200"/>
                    <a:t>Bit Adder</a:t>
                  </a:r>
                  <a:endParaRPr lang="en-US" sz="1200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6515100" y="3152775"/>
                  <a:ext cx="634877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Sum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6367837" y="4032579"/>
                  <a:ext cx="772410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Cout2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867400" y="4038600"/>
                  <a:ext cx="637094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Cin2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5886450" y="3438526"/>
                  <a:ext cx="359809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5867400" y="3114675"/>
                  <a:ext cx="366463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</a:p>
              </p:txBody>
            </p: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501602" y="3586995"/>
                  <a:ext cx="403898" cy="39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74"/>
              <p:cNvCxnSpPr/>
              <p:nvPr/>
            </p:nvCxnSpPr>
            <p:spPr>
              <a:xfrm>
                <a:off x="5410201" y="323850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54197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6534151" y="329565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65246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7886701" y="3371850"/>
              <a:ext cx="1415818" cy="1059554"/>
              <a:chOff x="5410201" y="3114675"/>
              <a:chExt cx="1415818" cy="105955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5410201" y="3114675"/>
                <a:ext cx="1191351" cy="1059554"/>
                <a:chOff x="5501602" y="3114675"/>
                <a:chExt cx="1648637" cy="1250965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5915025" y="3143250"/>
                  <a:ext cx="1123950" cy="12192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 </a:t>
                  </a:r>
                  <a:r>
                    <a:rPr lang="en-US" sz="1200"/>
                    <a:t>Bit Adder</a:t>
                  </a:r>
                  <a:endParaRPr lang="en-US" sz="12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6515100" y="3152775"/>
                  <a:ext cx="634877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Sum</a:t>
                  </a: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486525" y="4010025"/>
                  <a:ext cx="663714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Cout</a:t>
                  </a:r>
                  <a:endParaRPr lang="en-US" sz="12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5867400" y="4038600"/>
                  <a:ext cx="637094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Cin3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886450" y="3438526"/>
                  <a:ext cx="359809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5867400" y="3114675"/>
                  <a:ext cx="366463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5501602" y="3586995"/>
                  <a:ext cx="403898" cy="39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Arrow Connector 87"/>
              <p:cNvCxnSpPr/>
              <p:nvPr/>
            </p:nvCxnSpPr>
            <p:spPr>
              <a:xfrm>
                <a:off x="5410201" y="323850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54197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6534151" y="329565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65246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Elbow Connector 108"/>
            <p:cNvCxnSpPr/>
            <p:nvPr/>
          </p:nvCxnSpPr>
          <p:spPr>
            <a:xfrm flipV="1">
              <a:off x="4181475" y="5267325"/>
              <a:ext cx="638175" cy="485775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/>
            <p:nvPr/>
          </p:nvCxnSpPr>
          <p:spPr>
            <a:xfrm flipV="1">
              <a:off x="5829300" y="4781550"/>
              <a:ext cx="638175" cy="485775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/>
            <p:nvPr/>
          </p:nvCxnSpPr>
          <p:spPr>
            <a:xfrm flipV="1">
              <a:off x="7486650" y="4295775"/>
              <a:ext cx="638175" cy="485775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378133" y="4715799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133" y="4715799"/>
                  <a:ext cx="49077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5805228" y="366978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228" y="3669780"/>
                  <a:ext cx="49077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2358389" y="5024754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389" y="5024754"/>
                  <a:ext cx="487056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795009" y="4007310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009" y="4007310"/>
                  <a:ext cx="48705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157921" y="4575866"/>
                  <a:ext cx="481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921" y="4575866"/>
                  <a:ext cx="48173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4166928" y="4222230"/>
                  <a:ext cx="485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928" y="4222230"/>
                  <a:ext cx="48545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903980" y="5005532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980" y="5005532"/>
                  <a:ext cx="49308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7302500" y="4045238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500" y="4045238"/>
                  <a:ext cx="493084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9208712" y="3537469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712" y="3537469"/>
                  <a:ext cx="493084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5656580" y="4510232"/>
                  <a:ext cx="487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580" y="4510232"/>
                  <a:ext cx="487761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9250044" y="4098290"/>
                  <a:ext cx="65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044" y="4098290"/>
                  <a:ext cx="658065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442786" y="5601855"/>
                  <a:ext cx="586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786" y="5601855"/>
                  <a:ext cx="586186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7472103" y="321258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103" y="3212580"/>
                  <a:ext cx="49077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461884" y="3550110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884" y="3550110"/>
                  <a:ext cx="487056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Content Placeholder 2"/>
          <p:cNvSpPr>
            <a:spLocks noGrp="1"/>
          </p:cNvSpPr>
          <p:nvPr>
            <p:ph idx="1"/>
          </p:nvPr>
        </p:nvSpPr>
        <p:spPr>
          <a:xfrm>
            <a:off x="5095875" y="2511426"/>
            <a:ext cx="6124575" cy="9080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Four 1 </a:t>
            </a:r>
            <a:r>
              <a:rPr lang="en-US"/>
              <a:t>bit adders </a:t>
            </a:r>
            <a:r>
              <a:rPr lang="en-US" dirty="0"/>
              <a:t>in series to </a:t>
            </a:r>
            <a:r>
              <a:rPr lang="en-US"/>
              <a:t>get a </a:t>
            </a:r>
            <a:r>
              <a:rPr lang="en-US" dirty="0"/>
              <a:t>4 </a:t>
            </a:r>
            <a:r>
              <a:rPr lang="en-US"/>
              <a:t>bit adder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129" name="Content Placeholder 2"/>
          <p:cNvSpPr txBox="1">
            <a:spLocks/>
          </p:cNvSpPr>
          <p:nvPr/>
        </p:nvSpPr>
        <p:spPr>
          <a:xfrm>
            <a:off x="475904" y="1809346"/>
            <a:ext cx="6124575" cy="908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Block diagram of a </a:t>
            </a:r>
            <a:r>
              <a:rPr lang="en-US" dirty="0"/>
              <a:t>4 </a:t>
            </a:r>
            <a:r>
              <a:rPr lang="en-US"/>
              <a:t>bit adder </a:t>
            </a:r>
            <a:r>
              <a:rPr lang="en-US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D8BB0E9-7572-45E1-91BC-3AE1A2E85CB7}"/>
              </a:ext>
            </a:extLst>
          </p:cNvPr>
          <p:cNvGrpSpPr/>
          <p:nvPr/>
        </p:nvGrpSpPr>
        <p:grpSpPr>
          <a:xfrm>
            <a:off x="8483576" y="690277"/>
            <a:ext cx="2378408" cy="1221205"/>
            <a:chOff x="3480787" y="5073266"/>
            <a:chExt cx="2378408" cy="1221205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6333B3E-1640-49FC-8D48-3D224FA2ED90}"/>
                </a:ext>
              </a:extLst>
            </p:cNvPr>
            <p:cNvCxnSpPr/>
            <p:nvPr/>
          </p:nvCxnSpPr>
          <p:spPr>
            <a:xfrm>
              <a:off x="3896591" y="5882986"/>
              <a:ext cx="1552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6C7362A3-DC46-461A-90B7-050BC333EB13}"/>
                </a:ext>
              </a:extLst>
            </p:cNvPr>
            <p:cNvGrpSpPr/>
            <p:nvPr/>
          </p:nvGrpSpPr>
          <p:grpSpPr>
            <a:xfrm>
              <a:off x="3480787" y="5073266"/>
              <a:ext cx="2378408" cy="1221205"/>
              <a:chOff x="3480787" y="5073266"/>
              <a:chExt cx="2378408" cy="1221205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A10E9D2-4A31-44BB-83C7-5FACA6E61C76}"/>
                  </a:ext>
                </a:extLst>
              </p:cNvPr>
              <p:cNvSpPr txBox="1"/>
              <p:nvPr/>
            </p:nvSpPr>
            <p:spPr>
              <a:xfrm>
                <a:off x="4039466" y="5311486"/>
                <a:ext cx="1819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A3    A2    A1    A0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DE36E65-E5DA-47C5-8516-4F0F55F2B717}"/>
                  </a:ext>
                </a:extLst>
              </p:cNvPr>
              <p:cNvSpPr txBox="1"/>
              <p:nvPr/>
            </p:nvSpPr>
            <p:spPr>
              <a:xfrm>
                <a:off x="3887066" y="5549611"/>
                <a:ext cx="1955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B3    B2    B1    B0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0E19DB5-CF06-467B-BED2-55D75A238B1A}"/>
                  </a:ext>
                </a:extLst>
              </p:cNvPr>
              <p:cNvSpPr txBox="1"/>
              <p:nvPr/>
            </p:nvSpPr>
            <p:spPr>
              <a:xfrm>
                <a:off x="5379392" y="5897078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85382DC-A4D5-481B-9D28-6EDD28521133}"/>
                  </a:ext>
                </a:extLst>
              </p:cNvPr>
              <p:cNvSpPr txBox="1"/>
              <p:nvPr/>
            </p:nvSpPr>
            <p:spPr>
              <a:xfrm>
                <a:off x="4811797" y="5074528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Cin1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74283ED-7567-4341-8940-95E156C7B1A1}"/>
                  </a:ext>
                </a:extLst>
              </p:cNvPr>
              <p:cNvSpPr txBox="1"/>
              <p:nvPr/>
            </p:nvSpPr>
            <p:spPr>
              <a:xfrm>
                <a:off x="4934804" y="5904179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Q1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706DDB9-8DDF-44CF-A618-3DA38BBC8E21}"/>
                  </a:ext>
                </a:extLst>
              </p:cNvPr>
              <p:cNvSpPr txBox="1"/>
              <p:nvPr/>
            </p:nvSpPr>
            <p:spPr>
              <a:xfrm>
                <a:off x="4357517" y="5073266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Cin2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8B588E-07C0-4780-9476-4F07C2A6BB63}"/>
                  </a:ext>
                </a:extLst>
              </p:cNvPr>
              <p:cNvSpPr txBox="1"/>
              <p:nvPr/>
            </p:nvSpPr>
            <p:spPr>
              <a:xfrm>
                <a:off x="4506182" y="5911280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Q2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1E7228E-E0C5-4054-9A8A-384FA32AE8A8}"/>
                  </a:ext>
                </a:extLst>
              </p:cNvPr>
              <p:cNvSpPr txBox="1"/>
              <p:nvPr/>
            </p:nvSpPr>
            <p:spPr>
              <a:xfrm>
                <a:off x="3887066" y="5073266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Cin3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5D1A15D-ED94-45D0-8B96-FFFFA3862FBA}"/>
                  </a:ext>
                </a:extLst>
              </p:cNvPr>
              <p:cNvSpPr txBox="1"/>
              <p:nvPr/>
            </p:nvSpPr>
            <p:spPr>
              <a:xfrm>
                <a:off x="4068095" y="5922252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Q3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13FA037-1AF3-4F50-8E2C-839D6E02FD70}"/>
                  </a:ext>
                </a:extLst>
              </p:cNvPr>
              <p:cNvSpPr txBox="1"/>
              <p:nvPr/>
            </p:nvSpPr>
            <p:spPr>
              <a:xfrm>
                <a:off x="3480787" y="5925139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Cout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AE8208E-D30C-4FA6-940C-2CDF5D285B94}"/>
              </a:ext>
            </a:extLst>
          </p:cNvPr>
          <p:cNvSpPr txBox="1"/>
          <p:nvPr/>
        </p:nvSpPr>
        <p:spPr>
          <a:xfrm>
            <a:off x="10324576" y="67034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666E403-1F85-4D27-A7A0-6BCEAF8D462F}"/>
              </a:ext>
            </a:extLst>
          </p:cNvPr>
          <p:cNvSpPr txBox="1"/>
          <p:nvPr/>
        </p:nvSpPr>
        <p:spPr>
          <a:xfrm>
            <a:off x="9778100" y="42303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Cout0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F5C831-2A55-488D-B443-5621C6B97975}"/>
              </a:ext>
            </a:extLst>
          </p:cNvPr>
          <p:cNvSpPr txBox="1"/>
          <p:nvPr/>
        </p:nvSpPr>
        <p:spPr>
          <a:xfrm>
            <a:off x="9291009" y="43249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Cout1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903A6E7-8525-49D8-A6E4-544BF7F56F74}"/>
              </a:ext>
            </a:extLst>
          </p:cNvPr>
          <p:cNvSpPr txBox="1"/>
          <p:nvPr/>
        </p:nvSpPr>
        <p:spPr>
          <a:xfrm>
            <a:off x="8810023" y="4316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Cout2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2F2C23-7889-4D39-A801-532819374054}"/>
              </a:ext>
            </a:extLst>
          </p:cNvPr>
          <p:cNvCxnSpPr/>
          <p:nvPr/>
        </p:nvCxnSpPr>
        <p:spPr>
          <a:xfrm>
            <a:off x="10343898" y="1493940"/>
            <a:ext cx="7306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7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Complement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88040" cy="4676776"/>
          </a:xfrm>
        </p:spPr>
        <p:txBody>
          <a:bodyPr>
            <a:normAutofit/>
          </a:bodyPr>
          <a:lstStyle/>
          <a:p>
            <a:r>
              <a:rPr lang="en-US"/>
              <a:t>Binary representation of a negative </a:t>
            </a:r>
            <a:r>
              <a:rPr lang="en-US" dirty="0"/>
              <a:t>number.</a:t>
            </a:r>
          </a:p>
          <a:p>
            <a:r>
              <a:rPr lang="en-US" dirty="0" err="1"/>
              <a:t>Eg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2</a:t>
            </a:r>
            <a:r>
              <a:rPr lang="en-US" baseline="30000" dirty="0"/>
              <a:t>nd</a:t>
            </a:r>
            <a:r>
              <a:rPr lang="en-US" dirty="0"/>
              <a:t> complement system, MSB is </a:t>
            </a:r>
            <a:r>
              <a:rPr lang="en-US"/>
              <a:t>used as a </a:t>
            </a:r>
            <a:r>
              <a:rPr lang="en-US" dirty="0"/>
              <a:t>sign bit.</a:t>
            </a:r>
          </a:p>
          <a:p>
            <a:pPr lvl="1"/>
            <a:r>
              <a:rPr lang="en-US" dirty="0"/>
              <a:t>MSB = 0 represents </a:t>
            </a:r>
            <a:r>
              <a:rPr lang="en-US"/>
              <a:t>the binary </a:t>
            </a:r>
            <a:r>
              <a:rPr lang="en-US" dirty="0"/>
              <a:t>number </a:t>
            </a:r>
            <a:r>
              <a:rPr lang="en-US"/>
              <a:t>is a </a:t>
            </a:r>
            <a:r>
              <a:rPr lang="en-US" dirty="0"/>
              <a:t>positive integer.</a:t>
            </a:r>
          </a:p>
          <a:p>
            <a:pPr lvl="1"/>
            <a:r>
              <a:rPr lang="en-ZW" dirty="0"/>
              <a:t>MSB = 1 represents </a:t>
            </a:r>
            <a:r>
              <a:rPr lang="en-ZW"/>
              <a:t>the binary </a:t>
            </a:r>
            <a:r>
              <a:rPr lang="en-ZW" dirty="0"/>
              <a:t>number </a:t>
            </a:r>
            <a:r>
              <a:rPr lang="en-ZW"/>
              <a:t>is a negative </a:t>
            </a:r>
            <a:r>
              <a:rPr lang="en-ZW" dirty="0"/>
              <a:t>integer.</a:t>
            </a:r>
            <a:endParaRPr lang="en-US" dirty="0"/>
          </a:p>
          <a:p>
            <a:r>
              <a:rPr lang="en-US"/>
              <a:t> Binary Bit can </a:t>
            </a:r>
            <a:r>
              <a:rPr lang="en-US" dirty="0"/>
              <a:t>represent  positive </a:t>
            </a:r>
            <a:r>
              <a:rPr lang="en-US"/>
              <a:t>integer and   negative </a:t>
            </a:r>
            <a:r>
              <a:rPr lang="en-US" dirty="0"/>
              <a:t>integer.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4 </a:t>
            </a:r>
            <a:r>
              <a:rPr lang="en-US"/>
              <a:t>bit binary number can </a:t>
            </a:r>
            <a:r>
              <a:rPr lang="en-US" dirty="0"/>
              <a:t>represent up to (0-7</a:t>
            </a:r>
            <a:r>
              <a:rPr lang="en-US"/>
              <a:t>) and </a:t>
            </a:r>
            <a:r>
              <a:rPr lang="en-US" dirty="0"/>
              <a:t>(-1 to -8)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14454" y="2601882"/>
            <a:ext cx="3261175" cy="913575"/>
            <a:chOff x="584665" y="3125584"/>
            <a:chExt cx="3261175" cy="913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76204" y="3383279"/>
                  <a:ext cx="9492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       1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204" y="3383279"/>
                  <a:ext cx="94929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787537" y="3668682"/>
                  <a:ext cx="1058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0  1  1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537" y="3668682"/>
                  <a:ext cx="1058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757057" y="3131126"/>
                  <a:ext cx="1058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057" y="3131126"/>
                  <a:ext cx="10583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72097" y="3125584"/>
                  <a:ext cx="1058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1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97" y="3125584"/>
                  <a:ext cx="10583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84665" y="3144980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65" y="3144980"/>
                  <a:ext cx="36580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Arrow 8"/>
            <p:cNvSpPr/>
            <p:nvPr/>
          </p:nvSpPr>
          <p:spPr>
            <a:xfrm>
              <a:off x="914400" y="3300152"/>
              <a:ext cx="232757" cy="748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297084" y="3277985"/>
              <a:ext cx="421178" cy="113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270402" y="366982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402" y="3669827"/>
                  <a:ext cx="43633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5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Connector 13"/>
          <p:cNvCxnSpPr/>
          <p:nvPr/>
        </p:nvCxnSpPr>
        <p:spPr>
          <a:xfrm flipH="1">
            <a:off x="4214554" y="3175462"/>
            <a:ext cx="9393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22865" y="3175462"/>
            <a:ext cx="914400" cy="290945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98" y="225657"/>
            <a:ext cx="11650133" cy="1325563"/>
          </a:xfrm>
        </p:spPr>
        <p:txBody>
          <a:bodyPr>
            <a:normAutofit/>
          </a:bodyPr>
          <a:lstStyle/>
          <a:p>
            <a:r>
              <a:rPr lang="en-ZW" sz="3600"/>
              <a:t>Example of Negative Number Representation </a:t>
            </a:r>
            <a:r>
              <a:rPr lang="en-ZW" sz="3600" dirty="0"/>
              <a:t>for 4 bit system in 2</a:t>
            </a:r>
            <a:r>
              <a:rPr lang="en-ZW" sz="3600" baseline="30000" dirty="0"/>
              <a:t>nd</a:t>
            </a:r>
            <a:r>
              <a:rPr lang="en-ZW" sz="3600" dirty="0"/>
              <a:t> Complement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876359"/>
              </p:ext>
            </p:extLst>
          </p:nvPr>
        </p:nvGraphicFramePr>
        <p:xfrm>
          <a:off x="4974166" y="836951"/>
          <a:ext cx="2217422" cy="583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218">
                <a:tc gridSpan="4">
                  <a:txBody>
                    <a:bodyPr/>
                    <a:lstStyle/>
                    <a:p>
                      <a:pPr algn="ctr"/>
                      <a:r>
                        <a:rPr lang="en-ZW" sz="14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-8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-7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-6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3218">
                <a:tc>
                  <a:txBody>
                    <a:bodyPr/>
                    <a:lstStyle/>
                    <a:p>
                      <a:pPr algn="ctr"/>
                      <a:r>
                        <a:rPr lang="en-Z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873721" y="3873039"/>
            <a:ext cx="1477203" cy="28575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4 </a:t>
            </a:r>
            <a:r>
              <a:rPr lang="en-ZW"/>
              <a:t>Bit Subtractor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864543" y="2070053"/>
            <a:ext cx="5008336" cy="2223361"/>
            <a:chOff x="3344237" y="2652355"/>
            <a:chExt cx="5008336" cy="2223361"/>
          </a:xfrm>
        </p:grpSpPr>
        <p:sp>
          <p:nvSpPr>
            <p:cNvPr id="4" name="Rectangle 3"/>
            <p:cNvSpPr/>
            <p:nvPr/>
          </p:nvSpPr>
          <p:spPr>
            <a:xfrm>
              <a:off x="4587240" y="2842260"/>
              <a:ext cx="2072640" cy="1996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W" dirty="0"/>
                <a:t>4 </a:t>
              </a:r>
              <a:r>
                <a:rPr lang="en-ZW"/>
                <a:t>Bit Add</a:t>
              </a:r>
              <a:r>
                <a:rPr lang="en-ZW" dirty="0"/>
                <a:t>/</a:t>
              </a:r>
            </a:p>
            <a:p>
              <a:pPr algn="ctr"/>
              <a:r>
                <a:rPr lang="en-ZW"/>
                <a:t>Subtractor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850252" y="2967253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850252" y="3134893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842632" y="3287293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835012" y="3454933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863340" y="4107180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63340" y="4274820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855720" y="4427220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848100" y="4594860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675120" y="3063240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675120" y="3230880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667500" y="3383280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659880" y="3550920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675120" y="4427220"/>
              <a:ext cx="716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70276" y="3888472"/>
              <a:ext cx="485262" cy="987244"/>
              <a:chOff x="3370276" y="3888472"/>
              <a:chExt cx="485262" cy="9872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409069" y="3888472"/>
                    <a:ext cx="446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069" y="3888472"/>
                    <a:ext cx="446469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395215" y="4090749"/>
                    <a:ext cx="4411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5215" y="4090749"/>
                    <a:ext cx="44114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378589" y="4290253"/>
                    <a:ext cx="446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8589" y="4290253"/>
                    <a:ext cx="446469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370276" y="4506384"/>
                    <a:ext cx="446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276" y="4506384"/>
                    <a:ext cx="44646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3344237" y="2652355"/>
              <a:ext cx="522643" cy="987244"/>
              <a:chOff x="3359477" y="3803569"/>
              <a:chExt cx="522643" cy="9872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398270" y="3803569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270" y="3803569"/>
                    <a:ext cx="4838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384416" y="4005846"/>
                    <a:ext cx="4785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4416" y="4005846"/>
                    <a:ext cx="478529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367790" y="4205350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790" y="4205350"/>
                    <a:ext cx="483850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359477" y="4421481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9477" y="4421481"/>
                    <a:ext cx="483850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7446976" y="2815245"/>
              <a:ext cx="531877" cy="987244"/>
              <a:chOff x="3370276" y="3888472"/>
              <a:chExt cx="531877" cy="9872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409069" y="3888472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069" y="3888472"/>
                    <a:ext cx="49308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395215" y="4090749"/>
                    <a:ext cx="4877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5215" y="4090749"/>
                    <a:ext cx="487762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378589" y="4290253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8589" y="4290253"/>
                    <a:ext cx="49308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370276" y="4506384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276" y="4506384"/>
                    <a:ext cx="49308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TextBox 33"/>
            <p:cNvSpPr txBox="1"/>
            <p:nvPr/>
          </p:nvSpPr>
          <p:spPr>
            <a:xfrm>
              <a:off x="7470600" y="4242554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dirty="0"/>
                <a:t>Sign Bit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207846" y="4162428"/>
                <a:ext cx="205517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ZW" b="0" i="1" smtClean="0">
                                <a:latin typeface="Cambria Math"/>
                              </a:rPr>
                              <m:t>             </m:t>
                            </m:r>
                            <m:r>
                              <a:rPr lang="en-ZW" b="0" i="1" smtClean="0">
                                <a:latin typeface="Cambria Math"/>
                              </a:rPr>
                              <m:t>𝑃𝑜𝑠𝑖𝑡𝑖𝑣𝑒</m:t>
                            </m:r>
                            <m:r>
                              <a:rPr lang="en-ZW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ZW" b="0" i="1" smtClean="0">
                                <a:latin typeface="Cambria Math"/>
                              </a:rPr>
                              <m:t>           </m:t>
                            </m:r>
                            <m:r>
                              <a:rPr lang="en-ZW" b="0" i="1" smtClean="0">
                                <a:latin typeface="Cambria Math"/>
                              </a:rPr>
                              <m:t>𝑁𝑒𝑔𝑎𝑡𝑖𝑣𝑒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846" y="4162428"/>
                <a:ext cx="2055178" cy="71019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67282" y="4257678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𝑆𝑖𝑔𝑛</m:t>
                      </m:r>
                      <m:r>
                        <a:rPr lang="en-ZW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282" y="4257678"/>
                <a:ext cx="1085554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64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92769" y="1536929"/>
            <a:ext cx="6465898" cy="4636219"/>
            <a:chOff x="679937" y="1536929"/>
            <a:chExt cx="5934223" cy="4636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65859" y="1536929"/>
                  <a:ext cx="5748301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ZW" b="0" i="1" smtClean="0">
                          <a:latin typeface="Cambria Math"/>
                        </a:rPr>
                        <m:t>)−</m:t>
                      </m:r>
                      <m:d>
                        <m:d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ZW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Z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Z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ZW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dirty="0"/>
                </a:p>
                <a:p>
                  <a:pPr marL="285750" indent="-285750">
                    <a:buFont typeface="Arial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/>
                    <a:t>           X                               Y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ZW"/>
                    <a:t>Design a subtractor such that </a:t>
                  </a:r>
                  <a:r>
                    <a:rPr lang="en-ZW" dirty="0"/>
                    <a:t>X-Y = X + (-Y)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ZW" dirty="0"/>
                    <a:t> </a:t>
                  </a:r>
                  <a:r>
                    <a:rPr lang="en-ZW"/>
                    <a:t>The max </a:t>
                  </a:r>
                  <a:r>
                    <a:rPr lang="en-ZW" dirty="0"/>
                    <a:t>integer </a:t>
                  </a:r>
                  <a:r>
                    <a:rPr lang="en-ZW"/>
                    <a:t>we can </a:t>
                  </a:r>
                  <a:r>
                    <a:rPr lang="en-ZW" dirty="0"/>
                    <a:t>input from Y is 15, 1111.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ZW" dirty="0"/>
                    <a:t>To represent (-15) </a:t>
                  </a:r>
                  <a:r>
                    <a:rPr lang="en-ZW"/>
                    <a:t>in binary </a:t>
                  </a:r>
                  <a:r>
                    <a:rPr lang="en-ZW" dirty="0"/>
                    <a:t>we </a:t>
                  </a:r>
                  <a:r>
                    <a:rPr lang="en-ZW"/>
                    <a:t>need a </a:t>
                  </a:r>
                  <a:r>
                    <a:rPr lang="en-ZW" dirty="0"/>
                    <a:t>5 </a:t>
                  </a:r>
                  <a:r>
                    <a:rPr lang="en-ZW"/>
                    <a:t>bit binary </a:t>
                  </a:r>
                  <a:r>
                    <a:rPr lang="en-ZW" dirty="0"/>
                    <a:t>system.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ZW" dirty="0" err="1"/>
                    <a:t>Eg</a:t>
                  </a:r>
                  <a:r>
                    <a:rPr lang="en-ZW" dirty="0"/>
                    <a:t>.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859" y="1536929"/>
                  <a:ext cx="5748301" cy="23083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84" t="-528" b="-31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/>
            <p:cNvSpPr/>
            <p:nvPr/>
          </p:nvSpPr>
          <p:spPr>
            <a:xfrm rot="16200000">
              <a:off x="1593953" y="1439620"/>
              <a:ext cx="457200" cy="114025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2831962" y="1518567"/>
              <a:ext cx="457200" cy="114025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82047" y="4168736"/>
              <a:ext cx="3425486" cy="912430"/>
              <a:chOff x="420354" y="3125584"/>
              <a:chExt cx="3425486" cy="91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76204" y="3383279"/>
                    <a:ext cx="9492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       1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6204" y="3383279"/>
                    <a:ext cx="94929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787537" y="3668682"/>
                    <a:ext cx="10583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0  </m:t>
                        </m:r>
                        <m:r>
                          <a:rPr lang="en-ZW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7537" y="3668682"/>
                    <a:ext cx="105830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757057" y="3131126"/>
                    <a:ext cx="9712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0  </m:t>
                        </m:r>
                        <m:r>
                          <a:rPr lang="en-ZW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7057" y="3131126"/>
                    <a:ext cx="971281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172097" y="3125584"/>
                    <a:ext cx="9712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  </m:t>
                        </m:r>
                        <m:r>
                          <a:rPr lang="en-ZW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2097" y="3125584"/>
                    <a:ext cx="971281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0354" y="3136725"/>
                    <a:ext cx="453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ZW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354" y="3136725"/>
                    <a:ext cx="453422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ight Arrow 26"/>
              <p:cNvSpPr/>
              <p:nvPr/>
            </p:nvSpPr>
            <p:spPr>
              <a:xfrm>
                <a:off x="914400" y="3300152"/>
                <a:ext cx="232757" cy="7481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2297084" y="3277985"/>
                <a:ext cx="421178" cy="1136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92471" y="4712057"/>
              <a:ext cx="1784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This is wrong!!!! 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79937" y="5260718"/>
              <a:ext cx="3605022" cy="912430"/>
              <a:chOff x="420354" y="3125584"/>
              <a:chExt cx="3605022" cy="91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876204" y="3383279"/>
                    <a:ext cx="1103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       </m:t>
                        </m:r>
                        <m:r>
                          <a:rPr lang="en-ZW" b="0" i="1" smtClean="0">
                            <a:latin typeface="Cambria Math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6204" y="3383279"/>
                    <a:ext cx="1103187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787537" y="3668682"/>
                    <a:ext cx="1237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ZW" b="0" i="1" smtClean="0">
                            <a:latin typeface="Cambria Math"/>
                          </a:rPr>
                          <m:t>1 </m:t>
                        </m:r>
                        <m:r>
                          <a:rPr lang="en-US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0  </m:t>
                        </m:r>
                        <m:r>
                          <a:rPr lang="en-ZW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7537" y="3668682"/>
                    <a:ext cx="1237839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757057" y="3131126"/>
                    <a:ext cx="1237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ZW" i="1" smtClean="0">
                            <a:latin typeface="Cambria Math"/>
                          </a:rPr>
                          <m:t>1</m:t>
                        </m:r>
                        <m:r>
                          <a:rPr lang="en-ZW" b="0" i="1" smtClean="0">
                            <a:latin typeface="Cambria Math"/>
                          </a:rPr>
                          <m:t> </m:t>
                        </m:r>
                        <m:r>
                          <a:rPr lang="en-US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0  </m:t>
                        </m:r>
                        <m:r>
                          <a:rPr lang="en-ZW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7057" y="3131126"/>
                    <a:ext cx="1237839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172097" y="3125584"/>
                    <a:ext cx="1237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ZW" b="0" i="1" smtClean="0">
                            <a:latin typeface="Cambria Math"/>
                          </a:rPr>
                          <m:t>0 </m:t>
                        </m:r>
                        <m:r>
                          <a:rPr lang="en-US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  </m:t>
                        </m:r>
                        <m:r>
                          <a:rPr lang="en-ZW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2097" y="3125584"/>
                    <a:ext cx="1237839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0354" y="3136725"/>
                    <a:ext cx="453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ZW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354" y="3136725"/>
                    <a:ext cx="45342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ight Arrow 19"/>
              <p:cNvSpPr/>
              <p:nvPr/>
            </p:nvSpPr>
            <p:spPr>
              <a:xfrm>
                <a:off x="914400" y="3300152"/>
                <a:ext cx="232757" cy="7481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2297084" y="3277985"/>
                <a:ext cx="421178" cy="1136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390157" y="5803816"/>
              <a:ext cx="1784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-15 </a:t>
              </a:r>
              <a:r>
                <a:rPr lang="en-ZW"/>
                <a:t>in Binary</a:t>
              </a:r>
              <a:r>
                <a:rPr lang="en-ZW" dirty="0"/>
                <a:t>..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7120" y="5849847"/>
              <a:ext cx="1160413" cy="285403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54010" y="4740438"/>
              <a:ext cx="1160413" cy="285403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91067" y="314325"/>
            <a:ext cx="10515600" cy="1325563"/>
          </a:xfrm>
        </p:spPr>
        <p:txBody>
          <a:bodyPr/>
          <a:lstStyle/>
          <a:p>
            <a:r>
              <a:rPr lang="en-ZW" dirty="0"/>
              <a:t>4 </a:t>
            </a:r>
            <a:r>
              <a:rPr lang="en-ZW"/>
              <a:t>Bit Subtractor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22558" y="5157395"/>
            <a:ext cx="57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/>
              <a:t>In a </a:t>
            </a:r>
            <a:r>
              <a:rPr lang="en-ZW" dirty="0"/>
              <a:t>4 bit system</a:t>
            </a:r>
            <a:r>
              <a:rPr lang="en-ZW"/>
              <a:t>, add </a:t>
            </a:r>
            <a:r>
              <a:rPr lang="en-ZW" dirty="0"/>
              <a:t>one MSB bit for Sign Bit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20118" y="6098333"/>
            <a:ext cx="2314" cy="3038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40263" y="6352309"/>
            <a:ext cx="17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Sign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1257</Words>
  <Application>Microsoft Office PowerPoint</Application>
  <PresentationFormat>Widescreen</PresentationFormat>
  <Paragraphs>452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LAB-3. 4 Bit Adder- 4 Bit Subtractor</vt:lpstr>
      <vt:lpstr>Binary Addition </vt:lpstr>
      <vt:lpstr>Binary Addition </vt:lpstr>
      <vt:lpstr>1 Bit Full Adder</vt:lpstr>
      <vt:lpstr>4 Bit Adder</vt:lpstr>
      <vt:lpstr>2nd Complement </vt:lpstr>
      <vt:lpstr>Example of Negative Number Representation for 4 bit system in 2nd Complement</vt:lpstr>
      <vt:lpstr>4 Bit Subtractor</vt:lpstr>
      <vt:lpstr>4 Bit Subtractor</vt:lpstr>
      <vt:lpstr>4 Bit Adder/Subtractor</vt:lpstr>
      <vt:lpstr>Sign Bit</vt:lpstr>
      <vt:lpstr>4 Bit Subtractor</vt:lpstr>
      <vt:lpstr>Try to design 4 Bit Adder/Subtractor</vt:lpstr>
      <vt:lpstr>Project Flow Chart</vt:lpstr>
      <vt:lpstr>Report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LAB-3 4 Bit Adder</dc:title>
  <dc:creator>May Zar Lin</dc:creator>
  <cp:lastModifiedBy>Ramezani, Zeinab</cp:lastModifiedBy>
  <cp:revision>147</cp:revision>
  <dcterms:created xsi:type="dcterms:W3CDTF">2017-02-07T20:21:55Z</dcterms:created>
  <dcterms:modified xsi:type="dcterms:W3CDTF">2022-02-11T19:36:23Z</dcterms:modified>
</cp:coreProperties>
</file>