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308" r:id="rId4"/>
    <p:sldId id="309" r:id="rId5"/>
    <p:sldId id="319" r:id="rId6"/>
    <p:sldId id="310" r:id="rId7"/>
    <p:sldId id="340" r:id="rId8"/>
    <p:sldId id="345" r:id="rId9"/>
    <p:sldId id="313" r:id="rId10"/>
    <p:sldId id="314" r:id="rId11"/>
    <p:sldId id="341" r:id="rId12"/>
    <p:sldId id="342" r:id="rId13"/>
    <p:sldId id="343" r:id="rId14"/>
    <p:sldId id="311" r:id="rId15"/>
    <p:sldId id="312" r:id="rId16"/>
    <p:sldId id="315" r:id="rId17"/>
    <p:sldId id="317" r:id="rId18"/>
    <p:sldId id="318" r:id="rId19"/>
    <p:sldId id="346" r:id="rId20"/>
    <p:sldId id="338" r:id="rId21"/>
    <p:sldId id="321" r:id="rId22"/>
    <p:sldId id="322" r:id="rId23"/>
    <p:sldId id="323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14" autoAdjust="0"/>
  </p:normalViewPr>
  <p:slideViewPr>
    <p:cSldViewPr>
      <p:cViewPr varScale="1">
        <p:scale>
          <a:sx n="79" d="100"/>
          <a:sy n="79" d="100"/>
        </p:scale>
        <p:origin x="149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18212-D2A4-472B-8952-7EB7579FE46D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AF2DC-E5E5-45B3-A79B-EE0D73E26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78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46E1B-B0BA-432F-9303-A5CB0EAB5D43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B395B-C2D0-4549-93D9-77EA4336B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357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B395B-C2D0-4549-93D9-77EA4336B3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15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395B-C2D0-4549-93D9-77EA4336B3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6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676C-6246-42AF-83E7-99C760F402B8}" type="datetime1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482F-6EE5-4C9B-A231-53B17FE7A261}" type="datetime1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93A9-0CB3-49D2-8F5C-34D15E4EE9DE}" type="datetime1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5BE7-521F-4A9C-9942-5B716BF850E3}" type="datetime1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1F75-0696-4D92-924E-AE148DA1C154}" type="datetime1">
              <a:rPr lang="en-US" smtClean="0"/>
              <a:t>10/2/2021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3E5-FEDD-450D-9EC9-6E8B36E45487}" type="datetime1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A90D-DE35-419E-9C17-D1AA0105354D}" type="datetime1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1C32-1E5E-4156-80A6-3BE55FEEA933}" type="datetime1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7E9D-FF9A-4974-B22D-CB35AA14AE66}" type="datetime1">
              <a:rPr lang="en-US" smtClean="0"/>
              <a:t>10/2/2021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CDDB-F907-4230-843A-FBF8F08667CC}" type="datetime1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E7F-DBDA-4604-B007-49E0D67F812D}" type="datetime1">
              <a:rPr lang="en-US" smtClean="0"/>
              <a:t>10/2/2021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0790739-589E-48B2-A9F4-37304BB57BD0}" type="datetime1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design a BCD and 7-segment Display Using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QuarTUS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Prime Software.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14700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LAB 4 – BCD and Seven Segment Display</a:t>
            </a:r>
          </a:p>
        </p:txBody>
      </p:sp>
    </p:spTree>
    <p:extLst>
      <p:ext uri="{BB962C8B-B14F-4D97-AF65-F5344CB8AC3E}">
        <p14:creationId xmlns:p14="http://schemas.microsoft.com/office/powerpoint/2010/main" val="376584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Add 3 </a:t>
            </a:r>
            <a:r>
              <a:rPr lang="en-ZW" dirty="0" err="1"/>
              <a:t>Ckt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/>
              <a:t>Complete the Truth Table from </a:t>
            </a:r>
            <a:r>
              <a:rPr lang="en-ZW" dirty="0" err="1"/>
              <a:t>prev</a:t>
            </a:r>
            <a:r>
              <a:rPr lang="en-ZW" dirty="0"/>
              <a:t> slide</a:t>
            </a:r>
          </a:p>
          <a:p>
            <a:r>
              <a:rPr lang="en-ZW" dirty="0"/>
              <a:t>Find the Boolean expression for P3, P2, P1 and P0.</a:t>
            </a:r>
          </a:p>
          <a:p>
            <a:r>
              <a:rPr lang="en-ZW" dirty="0"/>
              <a:t>Implement the </a:t>
            </a:r>
            <a:r>
              <a:rPr lang="en-ZW" dirty="0" err="1"/>
              <a:t>Ckt</a:t>
            </a:r>
            <a:r>
              <a:rPr lang="en-ZW" dirty="0"/>
              <a:t> .</a:t>
            </a:r>
          </a:p>
          <a:p>
            <a:r>
              <a:rPr lang="en-ZW" dirty="0"/>
              <a:t>Simulate the </a:t>
            </a:r>
            <a:r>
              <a:rPr lang="en-ZW" dirty="0" err="1"/>
              <a:t>ckt</a:t>
            </a:r>
            <a:r>
              <a:rPr lang="en-ZW" dirty="0"/>
              <a:t> (screen shots for report.) </a:t>
            </a:r>
          </a:p>
          <a:p>
            <a:r>
              <a:rPr lang="en-ZW" dirty="0"/>
              <a:t>Create a block symbol (</a:t>
            </a:r>
            <a:r>
              <a:rPr lang="en-ZW" dirty="0" err="1"/>
              <a:t>bsf</a:t>
            </a:r>
            <a:r>
              <a:rPr lang="en-ZW" dirty="0"/>
              <a:t>) file for Add-3 </a:t>
            </a:r>
            <a:r>
              <a:rPr lang="en-ZW" dirty="0" err="1"/>
              <a:t>ckt</a:t>
            </a:r>
            <a:r>
              <a:rPr lang="en-ZW" dirty="0"/>
              <a:t>. </a:t>
            </a:r>
            <a:r>
              <a:rPr lang="en-ZW" dirty="0">
                <a:hlinkClick r:id="rId2" action="ppaction://hlinksldjump"/>
              </a:rPr>
              <a:t>Creating a symbol block</a:t>
            </a:r>
            <a:r>
              <a:rPr lang="en-ZW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1728" y="4481945"/>
            <a:ext cx="1524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/>
              <a:t>Add -3</a:t>
            </a:r>
          </a:p>
          <a:p>
            <a:pPr algn="ctr"/>
            <a:r>
              <a:rPr lang="en-ZW" dirty="0" err="1"/>
              <a:t>Ckt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58728" y="509154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58728" y="532014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58728" y="553350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58728" y="577734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25728" y="516774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25728" y="539634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25728" y="560970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25728" y="585354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78741" y="4925869"/>
            <a:ext cx="3930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X3</a:t>
            </a:r>
          </a:p>
          <a:p>
            <a:r>
              <a:rPr lang="en-ZW" sz="1400" dirty="0"/>
              <a:t>X2</a:t>
            </a:r>
          </a:p>
          <a:p>
            <a:r>
              <a:rPr lang="en-ZW" sz="1400" dirty="0"/>
              <a:t>X1</a:t>
            </a:r>
          </a:p>
          <a:p>
            <a:r>
              <a:rPr lang="en-ZW" sz="1400" dirty="0"/>
              <a:t>X0</a:t>
            </a:r>
          </a:p>
          <a:p>
            <a:endParaRPr lang="en-ZW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402595" y="5024929"/>
            <a:ext cx="3898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P3</a:t>
            </a:r>
          </a:p>
          <a:p>
            <a:r>
              <a:rPr lang="en-ZW" sz="1400" dirty="0"/>
              <a:t>P2</a:t>
            </a:r>
          </a:p>
          <a:p>
            <a:r>
              <a:rPr lang="en-ZW" sz="1400" dirty="0"/>
              <a:t>P1</a:t>
            </a:r>
          </a:p>
          <a:p>
            <a:r>
              <a:rPr lang="en-ZW" sz="1400" dirty="0"/>
              <a:t>P0</a:t>
            </a:r>
          </a:p>
        </p:txBody>
      </p:sp>
    </p:spTree>
    <p:extLst>
      <p:ext uri="{BB962C8B-B14F-4D97-AF65-F5344CB8AC3E}">
        <p14:creationId xmlns:p14="http://schemas.microsoft.com/office/powerpoint/2010/main" val="293046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914400" y="838200"/>
            <a:ext cx="4572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ZW" sz="1000" dirty="0"/>
              <a:t>If 0HGF &gt; 4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00" dirty="0"/>
              <a:t>I H1 G1 F1 = 0 H G F + 0011.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00" dirty="0"/>
              <a:t>Else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00" dirty="0"/>
              <a:t>I H1G1F1 = 0 H G 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00" dirty="0">
                <a:solidFill>
                  <a:srgbClr val="FF0000"/>
                </a:solidFill>
              </a:rPr>
              <a:t>Shift left one.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00" dirty="0">
                <a:solidFill>
                  <a:srgbClr val="FF0000"/>
                </a:solidFill>
              </a:rPr>
              <a:t>Output = 000I H1 G1 F1 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00" dirty="0"/>
              <a:t>If H1 G1 F1 E &gt; 4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00" dirty="0"/>
              <a:t>H2 G2 F2 E1 = H1 G1 F1 E  + 0011.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00" dirty="0"/>
              <a:t>Else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00" dirty="0"/>
              <a:t>H2 G2 F2 E1 = H1 G1 F1 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00" dirty="0">
                <a:solidFill>
                  <a:srgbClr val="FF0000"/>
                </a:solidFill>
              </a:rPr>
              <a:t>Shift left one.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00" dirty="0">
                <a:solidFill>
                  <a:srgbClr val="FF0000"/>
                </a:solidFill>
              </a:rPr>
              <a:t>Output = 00I H2   G2 F2 E1 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00" dirty="0"/>
              <a:t>If G2 F2 E1 D &gt; 4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00" dirty="0"/>
              <a:t>G3 F3 E2 D1 = G2 F2 E1 D + 0011.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00" dirty="0"/>
              <a:t>Else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00" dirty="0"/>
              <a:t>G3 F3 E2 D1 = G2 F2 E1 D</a:t>
            </a:r>
            <a:endParaRPr lang="en-ZW" sz="1000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ZW" sz="1000" dirty="0">
                <a:solidFill>
                  <a:srgbClr val="FF0000"/>
                </a:solidFill>
              </a:rPr>
              <a:t>Shift left one.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00" dirty="0">
                <a:solidFill>
                  <a:srgbClr val="FF0000"/>
                </a:solidFill>
              </a:rPr>
              <a:t>Output = 0I H2 G3     F3 E2 D1 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00" dirty="0"/>
              <a:t>If 0I H2 G3  &gt; 4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00" dirty="0"/>
              <a:t>J  I1  H3 G4 = 0 I  H2 G3 + 0011.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00" dirty="0"/>
              <a:t>Else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00" dirty="0"/>
              <a:t>J  I1  H3 G4 = 0 I H2 G3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ZW" sz="1000" dirty="0"/>
              <a:t>If F3 E2 D1 C &gt; 4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00" dirty="0"/>
              <a:t>F4 E3 D2 C1 = F3 E2 D1 C  + 0011.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00" dirty="0"/>
              <a:t>Else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00" dirty="0"/>
              <a:t>F4 E3 D2 C1 = F3 E2 D1 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00" dirty="0">
                <a:solidFill>
                  <a:srgbClr val="FF0000"/>
                </a:solidFill>
              </a:rPr>
              <a:t>Shift left one.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00" dirty="0">
                <a:solidFill>
                  <a:srgbClr val="FF0000"/>
                </a:solidFill>
              </a:rPr>
              <a:t>Output = I1 H3 G4 F4   E3 D2 C1 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00" dirty="0"/>
              <a:t>If I1 H3 G4 F4  &gt; 4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00" dirty="0"/>
              <a:t>I2 H4 G5 F5  = I1 H3 G4 F4 + 0011.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00" dirty="0"/>
              <a:t>Else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00" dirty="0"/>
              <a:t>I2 H4 G5 F5  = I1 H3 G4 F4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00" dirty="0"/>
              <a:t>If E3 D2 C1 B &gt; 4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00" dirty="0"/>
              <a:t>E4 D3 C2 B1 = E3 D2 C1 B+ 0011.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00" dirty="0"/>
              <a:t>Else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00" dirty="0"/>
              <a:t>E4 D3 C2 B1 = E3 D2 C1 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00" dirty="0">
                <a:solidFill>
                  <a:srgbClr val="FF0000"/>
                </a:solidFill>
              </a:rPr>
              <a:t>Shift left one.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000" dirty="0">
                <a:solidFill>
                  <a:srgbClr val="FF0000"/>
                </a:solidFill>
              </a:rPr>
              <a:t>Output= </a:t>
            </a:r>
            <a:r>
              <a:rPr lang="en-ZW" sz="1000" b="1" dirty="0">
                <a:solidFill>
                  <a:srgbClr val="FF0000"/>
                </a:solidFill>
              </a:rPr>
              <a:t>H4 G5 F5 E4    D2 C2 B1 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000" b="1" dirty="0">
                <a:solidFill>
                  <a:srgbClr val="FF0000"/>
                </a:solidFill>
              </a:rPr>
              <a:t>Let’s the final output of BCD = U3U2U1U0 L3L2L1L0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ZW" sz="10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51488" y="762000"/>
            <a:ext cx="22098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075533" y="687398"/>
            <a:ext cx="2842678" cy="914301"/>
            <a:chOff x="4114800" y="1821745"/>
            <a:chExt cx="2842678" cy="914303"/>
          </a:xfrm>
        </p:grpSpPr>
        <p:grpSp>
          <p:nvGrpSpPr>
            <p:cNvPr id="40" name="Group 39"/>
            <p:cNvGrpSpPr/>
            <p:nvPr/>
          </p:nvGrpSpPr>
          <p:grpSpPr>
            <a:xfrm>
              <a:off x="4499136" y="1835954"/>
              <a:ext cx="1936427" cy="900094"/>
              <a:chOff x="4038600" y="3808700"/>
              <a:chExt cx="1936427" cy="900094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4555210" y="3808700"/>
                <a:ext cx="912140" cy="900094"/>
                <a:chOff x="4768312" y="2667001"/>
                <a:chExt cx="1186912" cy="990601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4768312" y="2667001"/>
                  <a:ext cx="1175288" cy="99060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W" sz="1200" dirty="0"/>
                    <a:t>Add-3 </a:t>
                  </a:r>
                </a:p>
                <a:p>
                  <a:pPr algn="ctr"/>
                  <a:r>
                    <a:rPr lang="en-ZW" sz="1200" dirty="0" err="1"/>
                    <a:t>Ckt</a:t>
                  </a:r>
                  <a:endParaRPr lang="en-US" sz="12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4768312" y="2746801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W" sz="1000" dirty="0"/>
                    <a:t>X3</a:t>
                  </a:r>
                </a:p>
                <a:p>
                  <a:r>
                    <a:rPr lang="en-ZW" sz="1000" dirty="0"/>
                    <a:t>X2</a:t>
                  </a:r>
                </a:p>
                <a:p>
                  <a:r>
                    <a:rPr lang="en-ZW" sz="1000" dirty="0"/>
                    <a:t>X1</a:t>
                  </a:r>
                </a:p>
                <a:p>
                  <a:r>
                    <a:rPr lang="en-ZW" sz="1000" dirty="0"/>
                    <a:t>X0</a:t>
                  </a:r>
                  <a:endParaRPr lang="en-US" sz="10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5405680" y="2736096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ZW" sz="1000" dirty="0"/>
                    <a:t>P3</a:t>
                  </a:r>
                </a:p>
                <a:p>
                  <a:pPr algn="r"/>
                  <a:r>
                    <a:rPr lang="en-ZW" sz="1000" dirty="0"/>
                    <a:t>P2</a:t>
                  </a:r>
                </a:p>
                <a:p>
                  <a:pPr algn="r"/>
                  <a:r>
                    <a:rPr lang="en-ZW" sz="1000" dirty="0"/>
                    <a:t>P1</a:t>
                  </a:r>
                </a:p>
                <a:p>
                  <a:pPr algn="r"/>
                  <a:r>
                    <a:rPr lang="en-ZW" sz="1000" dirty="0"/>
                    <a:t>P0</a:t>
                  </a:r>
                  <a:endParaRPr lang="en-US" sz="1000" dirty="0"/>
                </a:p>
              </p:txBody>
            </p:sp>
          </p:grpSp>
          <p:cxnSp>
            <p:nvCxnSpPr>
              <p:cNvPr id="32" name="Straight Arrow Connector 31"/>
              <p:cNvCxnSpPr/>
              <p:nvPr/>
            </p:nvCxnSpPr>
            <p:spPr>
              <a:xfrm>
                <a:off x="4038600" y="39624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4038600" y="4107051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4038600" y="42749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038600" y="44196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5458417" y="39701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5458417" y="41148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5458417" y="4282698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5458417" y="44273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4114800" y="1835953"/>
              <a:ext cx="3193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dirty="0"/>
                <a:t>0</a:t>
              </a:r>
            </a:p>
            <a:p>
              <a:r>
                <a:rPr lang="en-ZW" sz="1200" dirty="0"/>
                <a:t>H</a:t>
              </a:r>
            </a:p>
            <a:p>
              <a:r>
                <a:rPr lang="en-ZW" sz="1200" dirty="0"/>
                <a:t>G</a:t>
              </a:r>
            </a:p>
            <a:p>
              <a:r>
                <a:rPr lang="en-ZW" sz="1200" dirty="0"/>
                <a:t>F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53200" y="1821745"/>
              <a:ext cx="4042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FF0000"/>
                  </a:solidFill>
                </a:rPr>
                <a:t>I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H1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G1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F1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1245030" y="1772519"/>
            <a:ext cx="2540539" cy="7016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4075533" y="1613942"/>
            <a:ext cx="2842678" cy="914301"/>
            <a:chOff x="4114800" y="1821745"/>
            <a:chExt cx="2842678" cy="914301"/>
          </a:xfrm>
        </p:grpSpPr>
        <p:grpSp>
          <p:nvGrpSpPr>
            <p:cNvPr id="48" name="Group 47"/>
            <p:cNvGrpSpPr/>
            <p:nvPr/>
          </p:nvGrpSpPr>
          <p:grpSpPr>
            <a:xfrm>
              <a:off x="4499136" y="1835953"/>
              <a:ext cx="1936427" cy="900093"/>
              <a:chOff x="4038600" y="3808699"/>
              <a:chExt cx="1936427" cy="90009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555210" y="3808699"/>
                <a:ext cx="912140" cy="900093"/>
                <a:chOff x="4768312" y="2667000"/>
                <a:chExt cx="1186912" cy="990600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4768312" y="2667000"/>
                  <a:ext cx="1175288" cy="990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W" sz="1200" dirty="0"/>
                    <a:t>Add-3 </a:t>
                  </a:r>
                </a:p>
                <a:p>
                  <a:pPr algn="ctr"/>
                  <a:r>
                    <a:rPr lang="en-ZW" sz="1200" dirty="0" err="1"/>
                    <a:t>Ckt</a:t>
                  </a:r>
                  <a:endParaRPr lang="en-US" sz="12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768312" y="2746801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W" sz="1000" dirty="0"/>
                    <a:t>X3</a:t>
                  </a:r>
                </a:p>
                <a:p>
                  <a:r>
                    <a:rPr lang="en-ZW" sz="1000" dirty="0"/>
                    <a:t>X2</a:t>
                  </a:r>
                </a:p>
                <a:p>
                  <a:r>
                    <a:rPr lang="en-ZW" sz="1000" dirty="0"/>
                    <a:t>X1</a:t>
                  </a:r>
                </a:p>
                <a:p>
                  <a:r>
                    <a:rPr lang="en-ZW" sz="1000" dirty="0"/>
                    <a:t>X0</a:t>
                  </a:r>
                  <a:endParaRPr lang="en-US" sz="10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5405680" y="2736096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ZW" sz="1000" dirty="0"/>
                    <a:t>P3</a:t>
                  </a:r>
                </a:p>
                <a:p>
                  <a:pPr algn="r"/>
                  <a:r>
                    <a:rPr lang="en-ZW" sz="1000" dirty="0"/>
                    <a:t>P2</a:t>
                  </a:r>
                </a:p>
                <a:p>
                  <a:pPr algn="r"/>
                  <a:r>
                    <a:rPr lang="en-ZW" sz="1000" dirty="0"/>
                    <a:t>P1</a:t>
                  </a:r>
                </a:p>
                <a:p>
                  <a:pPr algn="r"/>
                  <a:r>
                    <a:rPr lang="en-ZW" sz="1000" dirty="0"/>
                    <a:t>P0</a:t>
                  </a:r>
                  <a:endParaRPr lang="en-US" sz="1000" dirty="0"/>
                </a:p>
              </p:txBody>
            </p:sp>
          </p:grpSp>
          <p:cxnSp>
            <p:nvCxnSpPr>
              <p:cNvPr id="52" name="Straight Arrow Connector 51"/>
              <p:cNvCxnSpPr/>
              <p:nvPr/>
            </p:nvCxnSpPr>
            <p:spPr>
              <a:xfrm>
                <a:off x="4038600" y="39624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4038600" y="4107051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4038600" y="42749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4038600" y="44196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5458417" y="39701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5458417" y="41148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5458417" y="4282698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5458417" y="44273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4114800" y="1835953"/>
              <a:ext cx="4042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FF0000"/>
                  </a:solidFill>
                </a:rPr>
                <a:t>H1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G1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F1</a:t>
              </a:r>
            </a:p>
            <a:p>
              <a:r>
                <a:rPr lang="en-ZW" sz="1200" dirty="0"/>
                <a:t>E</a:t>
              </a:r>
              <a:endParaRPr 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53200" y="1821745"/>
              <a:ext cx="4042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00B0F0"/>
                  </a:solidFill>
                </a:rPr>
                <a:t>H2</a:t>
              </a:r>
            </a:p>
            <a:p>
              <a:r>
                <a:rPr lang="en-ZW" sz="1200" b="1" dirty="0">
                  <a:solidFill>
                    <a:srgbClr val="00B0F0"/>
                  </a:solidFill>
                </a:rPr>
                <a:t>G2</a:t>
              </a:r>
            </a:p>
            <a:p>
              <a:r>
                <a:rPr lang="en-ZW" sz="1200" b="1" dirty="0">
                  <a:solidFill>
                    <a:srgbClr val="00B0F0"/>
                  </a:solidFill>
                </a:rPr>
                <a:t>F2</a:t>
              </a:r>
            </a:p>
            <a:p>
              <a:r>
                <a:rPr lang="en-ZW" sz="1200" b="1" dirty="0">
                  <a:solidFill>
                    <a:srgbClr val="00B0F0"/>
                  </a:solidFill>
                </a:rPr>
                <a:t>E1</a:t>
              </a:r>
              <a:endParaRPr lang="en-US" sz="12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1253855" y="2620307"/>
            <a:ext cx="2540539" cy="7016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4075533" y="2551490"/>
            <a:ext cx="2839472" cy="914301"/>
            <a:chOff x="4114800" y="1821745"/>
            <a:chExt cx="2839472" cy="914301"/>
          </a:xfrm>
        </p:grpSpPr>
        <p:grpSp>
          <p:nvGrpSpPr>
            <p:cNvPr id="65" name="Group 64"/>
            <p:cNvGrpSpPr/>
            <p:nvPr/>
          </p:nvGrpSpPr>
          <p:grpSpPr>
            <a:xfrm>
              <a:off x="4499136" y="1835953"/>
              <a:ext cx="1936427" cy="900093"/>
              <a:chOff x="4038600" y="3808699"/>
              <a:chExt cx="1936427" cy="900093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4555210" y="3808699"/>
                <a:ext cx="912140" cy="900093"/>
                <a:chOff x="4768312" y="2667000"/>
                <a:chExt cx="1186912" cy="99060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4768312" y="2667000"/>
                  <a:ext cx="1175288" cy="990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W" sz="1200" dirty="0"/>
                    <a:t>Add-3 </a:t>
                  </a:r>
                </a:p>
                <a:p>
                  <a:pPr algn="ctr"/>
                  <a:r>
                    <a:rPr lang="en-ZW" sz="1200" dirty="0" err="1"/>
                    <a:t>Ckt</a:t>
                  </a:r>
                  <a:endParaRPr lang="en-US" sz="1200" dirty="0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4768312" y="2746801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W" sz="1000" dirty="0"/>
                    <a:t>X3</a:t>
                  </a:r>
                </a:p>
                <a:p>
                  <a:r>
                    <a:rPr lang="en-ZW" sz="1000" dirty="0"/>
                    <a:t>X2</a:t>
                  </a:r>
                </a:p>
                <a:p>
                  <a:r>
                    <a:rPr lang="en-ZW" sz="1000" dirty="0"/>
                    <a:t>X1</a:t>
                  </a:r>
                </a:p>
                <a:p>
                  <a:r>
                    <a:rPr lang="en-ZW" sz="1000" dirty="0"/>
                    <a:t>X0</a:t>
                  </a:r>
                  <a:endParaRPr lang="en-US" sz="1000" dirty="0"/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5405680" y="2736096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ZW" sz="1000" dirty="0"/>
                    <a:t>P3</a:t>
                  </a:r>
                </a:p>
                <a:p>
                  <a:pPr algn="r"/>
                  <a:r>
                    <a:rPr lang="en-ZW" sz="1000" dirty="0"/>
                    <a:t>P2</a:t>
                  </a:r>
                </a:p>
                <a:p>
                  <a:pPr algn="r"/>
                  <a:r>
                    <a:rPr lang="en-ZW" sz="1000" dirty="0"/>
                    <a:t>P1</a:t>
                  </a:r>
                </a:p>
                <a:p>
                  <a:pPr algn="r"/>
                  <a:r>
                    <a:rPr lang="en-ZW" sz="1000" dirty="0"/>
                    <a:t>P0</a:t>
                  </a:r>
                  <a:endParaRPr lang="en-US" sz="1000" dirty="0"/>
                </a:p>
              </p:txBody>
            </p:sp>
          </p:grpSp>
          <p:cxnSp>
            <p:nvCxnSpPr>
              <p:cNvPr id="69" name="Straight Arrow Connector 68"/>
              <p:cNvCxnSpPr/>
              <p:nvPr/>
            </p:nvCxnSpPr>
            <p:spPr>
              <a:xfrm>
                <a:off x="4038600" y="39624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4038600" y="4107051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4038600" y="42749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4038600" y="44196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5458417" y="39701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5458417" y="41148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5458417" y="4282698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5458417" y="44273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4114800" y="1835953"/>
              <a:ext cx="4042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00B0F0"/>
                  </a:solidFill>
                </a:rPr>
                <a:t>G2</a:t>
              </a:r>
            </a:p>
            <a:p>
              <a:r>
                <a:rPr lang="en-ZW" sz="1200" b="1" dirty="0">
                  <a:solidFill>
                    <a:srgbClr val="00B0F0"/>
                  </a:solidFill>
                </a:rPr>
                <a:t>F2</a:t>
              </a:r>
            </a:p>
            <a:p>
              <a:r>
                <a:rPr lang="en-ZW" sz="1200" b="1" dirty="0">
                  <a:solidFill>
                    <a:srgbClr val="00B0F0"/>
                  </a:solidFill>
                </a:rPr>
                <a:t>E1</a:t>
              </a:r>
            </a:p>
            <a:p>
              <a:r>
                <a:rPr lang="en-ZW" sz="1200" dirty="0"/>
                <a:t>D</a:t>
              </a:r>
              <a:endParaRPr 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553200" y="1821745"/>
              <a:ext cx="4010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00B050"/>
                  </a:solidFill>
                </a:rPr>
                <a:t>G3</a:t>
              </a:r>
            </a:p>
            <a:p>
              <a:r>
                <a:rPr lang="en-ZW" sz="1200" b="1" dirty="0">
                  <a:solidFill>
                    <a:srgbClr val="00B050"/>
                  </a:solidFill>
                </a:rPr>
                <a:t>F3</a:t>
              </a:r>
            </a:p>
            <a:p>
              <a:r>
                <a:rPr lang="en-ZW" sz="1200" b="1" dirty="0">
                  <a:solidFill>
                    <a:srgbClr val="00B050"/>
                  </a:solidFill>
                </a:rPr>
                <a:t>E2</a:t>
              </a:r>
            </a:p>
            <a:p>
              <a:r>
                <a:rPr lang="en-ZW" sz="1200" b="1" dirty="0">
                  <a:solidFill>
                    <a:srgbClr val="00B050"/>
                  </a:solidFill>
                </a:rPr>
                <a:t>D1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1198427" y="3603704"/>
            <a:ext cx="2540539" cy="1273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4082611" y="3501994"/>
            <a:ext cx="2839472" cy="914301"/>
            <a:chOff x="4114800" y="1821745"/>
            <a:chExt cx="2839472" cy="914301"/>
          </a:xfrm>
        </p:grpSpPr>
        <p:grpSp>
          <p:nvGrpSpPr>
            <p:cNvPr id="82" name="Group 81"/>
            <p:cNvGrpSpPr/>
            <p:nvPr/>
          </p:nvGrpSpPr>
          <p:grpSpPr>
            <a:xfrm>
              <a:off x="4499136" y="1835953"/>
              <a:ext cx="1936427" cy="900093"/>
              <a:chOff x="4038600" y="3808699"/>
              <a:chExt cx="1936427" cy="900093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4555210" y="3808699"/>
                <a:ext cx="912140" cy="900093"/>
                <a:chOff x="4768312" y="2667000"/>
                <a:chExt cx="1186912" cy="990600"/>
              </a:xfrm>
            </p:grpSpPr>
            <p:sp>
              <p:nvSpPr>
                <p:cNvPr id="94" name="Rectangle 93"/>
                <p:cNvSpPr/>
                <p:nvPr/>
              </p:nvSpPr>
              <p:spPr>
                <a:xfrm>
                  <a:off x="4768312" y="2667000"/>
                  <a:ext cx="1175288" cy="990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W" sz="1200" dirty="0"/>
                    <a:t>Add-3 </a:t>
                  </a:r>
                </a:p>
                <a:p>
                  <a:pPr algn="ctr"/>
                  <a:r>
                    <a:rPr lang="en-ZW" sz="1200" dirty="0" err="1"/>
                    <a:t>Ckt</a:t>
                  </a:r>
                  <a:endParaRPr lang="en-US" sz="1200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4768312" y="2746801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W" sz="1000" dirty="0"/>
                    <a:t>X3</a:t>
                  </a:r>
                </a:p>
                <a:p>
                  <a:r>
                    <a:rPr lang="en-ZW" sz="1000" dirty="0"/>
                    <a:t>X2</a:t>
                  </a:r>
                </a:p>
                <a:p>
                  <a:r>
                    <a:rPr lang="en-ZW" sz="1000" dirty="0"/>
                    <a:t>X1</a:t>
                  </a:r>
                </a:p>
                <a:p>
                  <a:r>
                    <a:rPr lang="en-ZW" sz="1000" dirty="0"/>
                    <a:t>X0</a:t>
                  </a:r>
                  <a:endParaRPr lang="en-US" sz="1000" dirty="0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5405680" y="2736096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ZW" sz="1000" dirty="0"/>
                    <a:t>P3</a:t>
                  </a:r>
                </a:p>
                <a:p>
                  <a:pPr algn="r"/>
                  <a:r>
                    <a:rPr lang="en-ZW" sz="1000" dirty="0"/>
                    <a:t>P2</a:t>
                  </a:r>
                </a:p>
                <a:p>
                  <a:pPr algn="r"/>
                  <a:r>
                    <a:rPr lang="en-ZW" sz="1000" dirty="0"/>
                    <a:t>P1</a:t>
                  </a:r>
                </a:p>
                <a:p>
                  <a:pPr algn="r"/>
                  <a:r>
                    <a:rPr lang="en-ZW" sz="1000" dirty="0"/>
                    <a:t>P0</a:t>
                  </a:r>
                  <a:endParaRPr lang="en-US" sz="1000" dirty="0"/>
                </a:p>
              </p:txBody>
            </p:sp>
          </p:grpSp>
          <p:cxnSp>
            <p:nvCxnSpPr>
              <p:cNvPr id="86" name="Straight Arrow Connector 85"/>
              <p:cNvCxnSpPr/>
              <p:nvPr/>
            </p:nvCxnSpPr>
            <p:spPr>
              <a:xfrm>
                <a:off x="4038600" y="39624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4038600" y="4107051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4038600" y="42749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4038600" y="44196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5458417" y="39701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5458417" y="41148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5458417" y="4282698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>
                <a:off x="5458417" y="44273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4114800" y="1835953"/>
              <a:ext cx="4042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/>
                <a:t>0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I</a:t>
              </a:r>
            </a:p>
            <a:p>
              <a:r>
                <a:rPr lang="en-ZW" sz="1200" b="1" dirty="0">
                  <a:solidFill>
                    <a:srgbClr val="00B0F0"/>
                  </a:solidFill>
                </a:rPr>
                <a:t>H2</a:t>
              </a:r>
            </a:p>
            <a:p>
              <a:r>
                <a:rPr lang="en-ZW" sz="1200" b="1" dirty="0">
                  <a:solidFill>
                    <a:srgbClr val="00B050"/>
                  </a:solidFill>
                </a:rPr>
                <a:t>G3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553200" y="1821745"/>
              <a:ext cx="4010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7030A0"/>
                  </a:solidFill>
                </a:rPr>
                <a:t>J</a:t>
              </a:r>
            </a:p>
            <a:p>
              <a:r>
                <a:rPr lang="en-ZW" sz="1200" b="1" dirty="0">
                  <a:solidFill>
                    <a:srgbClr val="7030A0"/>
                  </a:solidFill>
                </a:rPr>
                <a:t>I1</a:t>
              </a:r>
            </a:p>
            <a:p>
              <a:r>
                <a:rPr lang="en-ZW" sz="1200" b="1" dirty="0">
                  <a:solidFill>
                    <a:srgbClr val="7030A0"/>
                  </a:solidFill>
                </a:rPr>
                <a:t>H3</a:t>
              </a:r>
            </a:p>
            <a:p>
              <a:r>
                <a:rPr lang="en-ZW" sz="1200" b="1" dirty="0">
                  <a:solidFill>
                    <a:srgbClr val="7030A0"/>
                  </a:solidFill>
                </a:rPr>
                <a:t>G4</a:t>
              </a:r>
              <a:endParaRPr lang="en-US" sz="12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114050" y="4240252"/>
            <a:ext cx="2829854" cy="914301"/>
            <a:chOff x="4114800" y="1821745"/>
            <a:chExt cx="2829854" cy="914301"/>
          </a:xfrm>
        </p:grpSpPr>
        <p:grpSp>
          <p:nvGrpSpPr>
            <p:cNvPr id="98" name="Group 97"/>
            <p:cNvGrpSpPr/>
            <p:nvPr/>
          </p:nvGrpSpPr>
          <p:grpSpPr>
            <a:xfrm>
              <a:off x="4499136" y="1835953"/>
              <a:ext cx="1936427" cy="900093"/>
              <a:chOff x="4038600" y="3808699"/>
              <a:chExt cx="1936427" cy="900093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4555210" y="3808699"/>
                <a:ext cx="912140" cy="900093"/>
                <a:chOff x="4768312" y="2667000"/>
                <a:chExt cx="1186912" cy="9906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4768312" y="2667000"/>
                  <a:ext cx="1175288" cy="990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W" sz="1200" dirty="0"/>
                    <a:t>Add-3 </a:t>
                  </a:r>
                </a:p>
                <a:p>
                  <a:pPr algn="ctr"/>
                  <a:r>
                    <a:rPr lang="en-ZW" sz="1200" dirty="0" err="1"/>
                    <a:t>Ckt</a:t>
                  </a:r>
                  <a:endParaRPr lang="en-US" sz="1200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4768312" y="2746801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W" sz="1000" dirty="0"/>
                    <a:t>X3</a:t>
                  </a:r>
                </a:p>
                <a:p>
                  <a:r>
                    <a:rPr lang="en-ZW" sz="1000" dirty="0"/>
                    <a:t>X2</a:t>
                  </a:r>
                </a:p>
                <a:p>
                  <a:r>
                    <a:rPr lang="en-ZW" sz="1000" dirty="0"/>
                    <a:t>X1</a:t>
                  </a:r>
                </a:p>
                <a:p>
                  <a:r>
                    <a:rPr lang="en-ZW" sz="1000" dirty="0"/>
                    <a:t>X0</a:t>
                  </a:r>
                  <a:endParaRPr lang="en-US" sz="10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5405680" y="2736096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ZW" sz="1000" dirty="0"/>
                    <a:t>P3</a:t>
                  </a:r>
                </a:p>
                <a:p>
                  <a:pPr algn="r"/>
                  <a:r>
                    <a:rPr lang="en-ZW" sz="1000" dirty="0"/>
                    <a:t>P2</a:t>
                  </a:r>
                </a:p>
                <a:p>
                  <a:pPr algn="r"/>
                  <a:r>
                    <a:rPr lang="en-ZW" sz="1000" dirty="0"/>
                    <a:t>P1</a:t>
                  </a:r>
                </a:p>
                <a:p>
                  <a:pPr algn="r"/>
                  <a:r>
                    <a:rPr lang="en-ZW" sz="1000" dirty="0"/>
                    <a:t>P0</a:t>
                  </a:r>
                  <a:endParaRPr lang="en-US" sz="1000" dirty="0"/>
                </a:p>
              </p:txBody>
            </p:sp>
          </p:grpSp>
          <p:cxnSp>
            <p:nvCxnSpPr>
              <p:cNvPr id="102" name="Straight Arrow Connector 101"/>
              <p:cNvCxnSpPr/>
              <p:nvPr/>
            </p:nvCxnSpPr>
            <p:spPr>
              <a:xfrm>
                <a:off x="4038600" y="39624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>
                <a:off x="4038600" y="4107051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>
                <a:off x="4038600" y="42749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>
                <a:off x="4038600" y="44196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5458417" y="39701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5458417" y="41148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5458417" y="4282698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5458417" y="44273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/>
            <p:cNvSpPr txBox="1"/>
            <p:nvPr/>
          </p:nvSpPr>
          <p:spPr>
            <a:xfrm>
              <a:off x="4114800" y="1835953"/>
              <a:ext cx="3786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00B050"/>
                  </a:solidFill>
                </a:rPr>
                <a:t>F3</a:t>
              </a:r>
            </a:p>
            <a:p>
              <a:r>
                <a:rPr lang="en-ZW" sz="1200" b="1" dirty="0">
                  <a:solidFill>
                    <a:srgbClr val="00B050"/>
                  </a:solidFill>
                </a:rPr>
                <a:t>E2</a:t>
              </a:r>
            </a:p>
            <a:p>
              <a:r>
                <a:rPr lang="en-ZW" sz="1200" b="1" dirty="0">
                  <a:solidFill>
                    <a:srgbClr val="00B050"/>
                  </a:solidFill>
                </a:rPr>
                <a:t>D1</a:t>
              </a:r>
            </a:p>
            <a:p>
              <a:r>
                <a:rPr lang="en-ZW" sz="1200" b="1" dirty="0"/>
                <a:t>C</a:t>
              </a:r>
              <a:endParaRPr lang="en-US" sz="12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553200" y="1821745"/>
              <a:ext cx="3914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FFC000"/>
                  </a:solidFill>
                </a:rPr>
                <a:t>F4</a:t>
              </a:r>
            </a:p>
            <a:p>
              <a:r>
                <a:rPr lang="en-ZW" sz="1200" b="1" dirty="0">
                  <a:solidFill>
                    <a:srgbClr val="FFC000"/>
                  </a:solidFill>
                </a:rPr>
                <a:t>E3</a:t>
              </a:r>
            </a:p>
            <a:p>
              <a:r>
                <a:rPr lang="en-ZW" sz="1200" b="1" dirty="0">
                  <a:solidFill>
                    <a:srgbClr val="FFC000"/>
                  </a:solidFill>
                </a:rPr>
                <a:t>D2</a:t>
              </a:r>
            </a:p>
            <a:p>
              <a:r>
                <a:rPr lang="en-ZW" sz="1200" b="1" dirty="0">
                  <a:solidFill>
                    <a:srgbClr val="FFC000"/>
                  </a:solidFill>
                </a:rPr>
                <a:t>C1</a:t>
              </a:r>
              <a:endParaRPr lang="en-US" sz="12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1208850" y="5128023"/>
            <a:ext cx="2540539" cy="1273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4051592" y="4944404"/>
            <a:ext cx="2839472" cy="914301"/>
            <a:chOff x="4114800" y="1821745"/>
            <a:chExt cx="2839472" cy="914301"/>
          </a:xfrm>
        </p:grpSpPr>
        <p:grpSp>
          <p:nvGrpSpPr>
            <p:cNvPr id="116" name="Group 115"/>
            <p:cNvGrpSpPr/>
            <p:nvPr/>
          </p:nvGrpSpPr>
          <p:grpSpPr>
            <a:xfrm>
              <a:off x="4499136" y="1835953"/>
              <a:ext cx="1936427" cy="900093"/>
              <a:chOff x="4038600" y="3808699"/>
              <a:chExt cx="1936427" cy="900093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4555210" y="3808699"/>
                <a:ext cx="912140" cy="900093"/>
                <a:chOff x="4768312" y="2667000"/>
                <a:chExt cx="1186912" cy="9906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4768312" y="2667000"/>
                  <a:ext cx="1175288" cy="990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W" sz="1200" dirty="0"/>
                    <a:t>Add-3 </a:t>
                  </a:r>
                </a:p>
                <a:p>
                  <a:pPr algn="ctr"/>
                  <a:r>
                    <a:rPr lang="en-ZW" sz="1200" dirty="0" err="1"/>
                    <a:t>Ckt</a:t>
                  </a:r>
                  <a:endParaRPr lang="en-US" sz="1200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4768312" y="2746801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W" sz="1000" dirty="0"/>
                    <a:t>X3</a:t>
                  </a:r>
                </a:p>
                <a:p>
                  <a:r>
                    <a:rPr lang="en-ZW" sz="1000" dirty="0"/>
                    <a:t>X2</a:t>
                  </a:r>
                </a:p>
                <a:p>
                  <a:r>
                    <a:rPr lang="en-ZW" sz="1000" dirty="0"/>
                    <a:t>X1</a:t>
                  </a:r>
                </a:p>
                <a:p>
                  <a:r>
                    <a:rPr lang="en-ZW" sz="1000" dirty="0"/>
                    <a:t>X0</a:t>
                  </a:r>
                  <a:endParaRPr lang="en-US" sz="1000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5405680" y="2736096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ZW" sz="1000" dirty="0"/>
                    <a:t>P3</a:t>
                  </a:r>
                </a:p>
                <a:p>
                  <a:pPr algn="r"/>
                  <a:r>
                    <a:rPr lang="en-ZW" sz="1000" dirty="0"/>
                    <a:t>P2</a:t>
                  </a:r>
                </a:p>
                <a:p>
                  <a:pPr algn="r"/>
                  <a:r>
                    <a:rPr lang="en-ZW" sz="1000" dirty="0"/>
                    <a:t>P1</a:t>
                  </a:r>
                </a:p>
                <a:p>
                  <a:pPr algn="r"/>
                  <a:r>
                    <a:rPr lang="en-ZW" sz="1000" dirty="0"/>
                    <a:t>P0</a:t>
                  </a:r>
                  <a:endParaRPr lang="en-US" sz="1000" dirty="0"/>
                </a:p>
              </p:txBody>
            </p:sp>
          </p:grpSp>
          <p:cxnSp>
            <p:nvCxnSpPr>
              <p:cNvPr id="120" name="Straight Arrow Connector 119"/>
              <p:cNvCxnSpPr/>
              <p:nvPr/>
            </p:nvCxnSpPr>
            <p:spPr>
              <a:xfrm>
                <a:off x="4038600" y="39624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4038600" y="4107051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4038600" y="42749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4038600" y="44196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5458417" y="39701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5458417" y="41148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5458417" y="4282698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5458417" y="44273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/>
            <p:cNvSpPr txBox="1"/>
            <p:nvPr/>
          </p:nvSpPr>
          <p:spPr>
            <a:xfrm>
              <a:off x="4114800" y="1835953"/>
              <a:ext cx="4010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7030A0"/>
                  </a:solidFill>
                </a:rPr>
                <a:t>I1</a:t>
              </a:r>
            </a:p>
            <a:p>
              <a:r>
                <a:rPr lang="en-ZW" sz="1200" b="1" dirty="0">
                  <a:solidFill>
                    <a:srgbClr val="7030A0"/>
                  </a:solidFill>
                </a:rPr>
                <a:t>H3</a:t>
              </a:r>
            </a:p>
            <a:p>
              <a:r>
                <a:rPr lang="en-ZW" sz="1200" b="1" dirty="0">
                  <a:solidFill>
                    <a:srgbClr val="7030A0"/>
                  </a:solidFill>
                </a:rPr>
                <a:t>G4</a:t>
              </a:r>
            </a:p>
            <a:p>
              <a:r>
                <a:rPr lang="en-ZW" sz="1200" b="1" dirty="0">
                  <a:solidFill>
                    <a:srgbClr val="FFC000"/>
                  </a:solidFill>
                </a:rPr>
                <a:t>F4</a:t>
              </a:r>
              <a:endParaRPr lang="en-US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553200" y="1821745"/>
              <a:ext cx="4010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FF0000"/>
                  </a:solidFill>
                </a:rPr>
                <a:t>I2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H4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G5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F5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948375" y="5729281"/>
            <a:ext cx="2829854" cy="914301"/>
            <a:chOff x="4114800" y="1821745"/>
            <a:chExt cx="2829854" cy="914301"/>
          </a:xfrm>
        </p:grpSpPr>
        <p:grpSp>
          <p:nvGrpSpPr>
            <p:cNvPr id="132" name="Group 131"/>
            <p:cNvGrpSpPr/>
            <p:nvPr/>
          </p:nvGrpSpPr>
          <p:grpSpPr>
            <a:xfrm>
              <a:off x="4499136" y="1835953"/>
              <a:ext cx="1936427" cy="900093"/>
              <a:chOff x="4038600" y="3808699"/>
              <a:chExt cx="1936427" cy="900093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4555210" y="3808699"/>
                <a:ext cx="912140" cy="900093"/>
                <a:chOff x="4768312" y="2667000"/>
                <a:chExt cx="1186912" cy="990600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4768312" y="2667000"/>
                  <a:ext cx="1175288" cy="990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W" sz="1200" dirty="0"/>
                    <a:t>Add-3 </a:t>
                  </a:r>
                </a:p>
                <a:p>
                  <a:pPr algn="ctr"/>
                  <a:r>
                    <a:rPr lang="en-ZW" sz="1200" dirty="0" err="1"/>
                    <a:t>Ckt</a:t>
                  </a:r>
                  <a:endParaRPr lang="en-US" sz="1200" dirty="0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4768312" y="2746801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W" sz="1000" dirty="0"/>
                    <a:t>X3</a:t>
                  </a:r>
                </a:p>
                <a:p>
                  <a:r>
                    <a:rPr lang="en-ZW" sz="1000" dirty="0"/>
                    <a:t>X2</a:t>
                  </a:r>
                </a:p>
                <a:p>
                  <a:r>
                    <a:rPr lang="en-ZW" sz="1000" dirty="0"/>
                    <a:t>X1</a:t>
                  </a:r>
                </a:p>
                <a:p>
                  <a:r>
                    <a:rPr lang="en-ZW" sz="1000" dirty="0"/>
                    <a:t>X0</a:t>
                  </a:r>
                  <a:endParaRPr lang="en-US" sz="1000" dirty="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5405680" y="2736096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ZW" sz="1000" dirty="0"/>
                    <a:t>P3</a:t>
                  </a:r>
                </a:p>
                <a:p>
                  <a:pPr algn="r"/>
                  <a:r>
                    <a:rPr lang="en-ZW" sz="1000" dirty="0"/>
                    <a:t>P2</a:t>
                  </a:r>
                </a:p>
                <a:p>
                  <a:pPr algn="r"/>
                  <a:r>
                    <a:rPr lang="en-ZW" sz="1000" dirty="0"/>
                    <a:t>P1</a:t>
                  </a:r>
                </a:p>
                <a:p>
                  <a:pPr algn="r"/>
                  <a:r>
                    <a:rPr lang="en-ZW" sz="1000" dirty="0"/>
                    <a:t>P0</a:t>
                  </a:r>
                  <a:endParaRPr lang="en-US" sz="1000" dirty="0"/>
                </a:p>
              </p:txBody>
            </p:sp>
          </p:grpSp>
          <p:cxnSp>
            <p:nvCxnSpPr>
              <p:cNvPr id="136" name="Straight Arrow Connector 135"/>
              <p:cNvCxnSpPr/>
              <p:nvPr/>
            </p:nvCxnSpPr>
            <p:spPr>
              <a:xfrm>
                <a:off x="4038600" y="39624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4038600" y="4107051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4038600" y="42749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4038600" y="44196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>
                <a:off x="5458417" y="39701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5458417" y="41148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5458417" y="4282698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5458417" y="44273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TextBox 132"/>
            <p:cNvSpPr txBox="1"/>
            <p:nvPr/>
          </p:nvSpPr>
          <p:spPr>
            <a:xfrm>
              <a:off x="4114800" y="1835953"/>
              <a:ext cx="3914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FFC000"/>
                  </a:solidFill>
                </a:rPr>
                <a:t>E3</a:t>
              </a:r>
            </a:p>
            <a:p>
              <a:r>
                <a:rPr lang="en-ZW" sz="1200" b="1" dirty="0">
                  <a:solidFill>
                    <a:srgbClr val="FFC000"/>
                  </a:solidFill>
                </a:rPr>
                <a:t>D2</a:t>
              </a:r>
            </a:p>
            <a:p>
              <a:r>
                <a:rPr lang="en-ZW" sz="1200" b="1" dirty="0">
                  <a:solidFill>
                    <a:srgbClr val="FFC000"/>
                  </a:solidFill>
                </a:rPr>
                <a:t>C1</a:t>
              </a:r>
            </a:p>
            <a:p>
              <a:r>
                <a:rPr lang="en-ZW" sz="1200" b="1" dirty="0"/>
                <a:t>B</a:t>
              </a:r>
              <a:endParaRPr lang="en-US" sz="1200" b="1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553200" y="1821745"/>
              <a:ext cx="3914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FF0000"/>
                  </a:solidFill>
                </a:rPr>
                <a:t>E4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D3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C2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B1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235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63" grpId="0" animBg="1"/>
      <p:bldP spid="80" grpId="0" animBg="1"/>
      <p:bldP spid="1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BCD 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4561231" y="1822282"/>
            <a:ext cx="460181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ZW" sz="1600" dirty="0"/>
              <a:t>Output= </a:t>
            </a:r>
            <a:r>
              <a:rPr lang="en-ZW" sz="1600" b="1" dirty="0"/>
              <a:t>H4 G5 F5 E4    D3 C2 B1 A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600" dirty="0"/>
              <a:t>( from previous slide)</a:t>
            </a:r>
            <a:endParaRPr lang="en-ZW" sz="1600" b="1" dirty="0"/>
          </a:p>
          <a:p>
            <a:pPr marL="285750" indent="-285750">
              <a:buFont typeface="Arial" pitchFamily="34" charset="0"/>
              <a:buChar char="•"/>
            </a:pPr>
            <a:endParaRPr lang="en-ZW" sz="16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ZW" sz="1600" b="1" dirty="0"/>
              <a:t>Name the final output of BCD as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ZW" sz="1600" b="1" dirty="0"/>
              <a:t>Output  = U3U2U1U0 L3L2L1L0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600" b="1" dirty="0"/>
              <a:t>Use I2 as Overflow. </a:t>
            </a:r>
          </a:p>
          <a:p>
            <a:pPr marL="285750" indent="-285750">
              <a:buFont typeface="Arial" pitchFamily="34" charset="0"/>
              <a:buChar char="•"/>
            </a:pPr>
            <a:endParaRPr lang="en-ZW" sz="1600" b="1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792218" y="725557"/>
            <a:ext cx="2842678" cy="914301"/>
            <a:chOff x="4114800" y="1821745"/>
            <a:chExt cx="2842678" cy="914303"/>
          </a:xfrm>
        </p:grpSpPr>
        <p:grpSp>
          <p:nvGrpSpPr>
            <p:cNvPr id="118" name="Group 117"/>
            <p:cNvGrpSpPr/>
            <p:nvPr/>
          </p:nvGrpSpPr>
          <p:grpSpPr>
            <a:xfrm>
              <a:off x="4499136" y="1835954"/>
              <a:ext cx="1936427" cy="900094"/>
              <a:chOff x="4038600" y="3808700"/>
              <a:chExt cx="1936427" cy="900094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4555210" y="3808700"/>
                <a:ext cx="912140" cy="900094"/>
                <a:chOff x="4768312" y="2667001"/>
                <a:chExt cx="1186912" cy="990601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4768312" y="2667001"/>
                  <a:ext cx="1175288" cy="99060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W" sz="1200" dirty="0"/>
                    <a:t>Add-3 </a:t>
                  </a:r>
                </a:p>
                <a:p>
                  <a:pPr algn="ctr"/>
                  <a:r>
                    <a:rPr lang="en-ZW" sz="1200" dirty="0" err="1"/>
                    <a:t>Ckt</a:t>
                  </a:r>
                  <a:endParaRPr lang="en-US" sz="1200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4768312" y="2746801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W" sz="1000" dirty="0"/>
                    <a:t>X3</a:t>
                  </a:r>
                </a:p>
                <a:p>
                  <a:r>
                    <a:rPr lang="en-ZW" sz="1000" dirty="0"/>
                    <a:t>X2</a:t>
                  </a:r>
                </a:p>
                <a:p>
                  <a:r>
                    <a:rPr lang="en-ZW" sz="1000" dirty="0"/>
                    <a:t>X1</a:t>
                  </a:r>
                </a:p>
                <a:p>
                  <a:r>
                    <a:rPr lang="en-ZW" sz="1000" dirty="0"/>
                    <a:t>X0</a:t>
                  </a:r>
                  <a:endParaRPr lang="en-US" sz="1000" dirty="0"/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5405680" y="2736096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ZW" sz="1000" dirty="0"/>
                    <a:t>P3</a:t>
                  </a:r>
                </a:p>
                <a:p>
                  <a:pPr algn="r"/>
                  <a:r>
                    <a:rPr lang="en-ZW" sz="1000" dirty="0"/>
                    <a:t>P2</a:t>
                  </a:r>
                </a:p>
                <a:p>
                  <a:pPr algn="r"/>
                  <a:r>
                    <a:rPr lang="en-ZW" sz="1000" dirty="0"/>
                    <a:t>P1</a:t>
                  </a:r>
                </a:p>
                <a:p>
                  <a:pPr algn="r"/>
                  <a:r>
                    <a:rPr lang="en-ZW" sz="1000" dirty="0"/>
                    <a:t>P0</a:t>
                  </a:r>
                  <a:endParaRPr lang="en-US" sz="1000" dirty="0"/>
                </a:p>
              </p:txBody>
            </p:sp>
          </p:grpSp>
          <p:cxnSp>
            <p:nvCxnSpPr>
              <p:cNvPr id="122" name="Straight Arrow Connector 121"/>
              <p:cNvCxnSpPr/>
              <p:nvPr/>
            </p:nvCxnSpPr>
            <p:spPr>
              <a:xfrm>
                <a:off x="4038600" y="39624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4038600" y="4107051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4038600" y="42749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4038600" y="44196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5458417" y="39701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5458417" y="41148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5458417" y="4282698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5458417" y="44273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/>
            <p:cNvSpPr txBox="1"/>
            <p:nvPr/>
          </p:nvSpPr>
          <p:spPr>
            <a:xfrm>
              <a:off x="4114800" y="1835953"/>
              <a:ext cx="3193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dirty="0"/>
                <a:t>0</a:t>
              </a:r>
            </a:p>
            <a:p>
              <a:r>
                <a:rPr lang="en-ZW" sz="1200" dirty="0"/>
                <a:t>H</a:t>
              </a:r>
            </a:p>
            <a:p>
              <a:r>
                <a:rPr lang="en-ZW" sz="1200" dirty="0"/>
                <a:t>G</a:t>
              </a:r>
            </a:p>
            <a:p>
              <a:r>
                <a:rPr lang="en-ZW" sz="1200" dirty="0"/>
                <a:t>F</a:t>
              </a:r>
              <a:endParaRPr lang="en-US" sz="12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553200" y="1821745"/>
              <a:ext cx="4042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FF0000"/>
                  </a:solidFill>
                </a:rPr>
                <a:t>I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H1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G1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F1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92218" y="1652101"/>
            <a:ext cx="2842678" cy="914301"/>
            <a:chOff x="4114800" y="1821745"/>
            <a:chExt cx="2842678" cy="914301"/>
          </a:xfrm>
        </p:grpSpPr>
        <p:grpSp>
          <p:nvGrpSpPr>
            <p:cNvPr id="134" name="Group 133"/>
            <p:cNvGrpSpPr/>
            <p:nvPr/>
          </p:nvGrpSpPr>
          <p:grpSpPr>
            <a:xfrm>
              <a:off x="4499136" y="1835953"/>
              <a:ext cx="1936427" cy="900093"/>
              <a:chOff x="4038600" y="3808699"/>
              <a:chExt cx="1936427" cy="900093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4555210" y="3808699"/>
                <a:ext cx="912140" cy="900093"/>
                <a:chOff x="4768312" y="2667000"/>
                <a:chExt cx="1186912" cy="990600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4768312" y="2667000"/>
                  <a:ext cx="1175288" cy="990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W" sz="1200" dirty="0"/>
                    <a:t>Add-3 </a:t>
                  </a:r>
                </a:p>
                <a:p>
                  <a:pPr algn="ctr"/>
                  <a:r>
                    <a:rPr lang="en-ZW" sz="1200" dirty="0" err="1"/>
                    <a:t>Ckt</a:t>
                  </a:r>
                  <a:endParaRPr lang="en-US" sz="12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4768312" y="2746801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W" sz="1000" dirty="0"/>
                    <a:t>X3</a:t>
                  </a:r>
                </a:p>
                <a:p>
                  <a:r>
                    <a:rPr lang="en-ZW" sz="1000" dirty="0"/>
                    <a:t>X2</a:t>
                  </a:r>
                </a:p>
                <a:p>
                  <a:r>
                    <a:rPr lang="en-ZW" sz="1000" dirty="0"/>
                    <a:t>X1</a:t>
                  </a:r>
                </a:p>
                <a:p>
                  <a:r>
                    <a:rPr lang="en-ZW" sz="1000" dirty="0"/>
                    <a:t>X0</a:t>
                  </a:r>
                  <a:endParaRPr lang="en-US" sz="1000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5405680" y="2736096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ZW" sz="1000" dirty="0"/>
                    <a:t>P3</a:t>
                  </a:r>
                </a:p>
                <a:p>
                  <a:pPr algn="r"/>
                  <a:r>
                    <a:rPr lang="en-ZW" sz="1000" dirty="0"/>
                    <a:t>P2</a:t>
                  </a:r>
                </a:p>
                <a:p>
                  <a:pPr algn="r"/>
                  <a:r>
                    <a:rPr lang="en-ZW" sz="1000" dirty="0"/>
                    <a:t>P1</a:t>
                  </a:r>
                </a:p>
                <a:p>
                  <a:pPr algn="r"/>
                  <a:r>
                    <a:rPr lang="en-ZW" sz="1000" dirty="0"/>
                    <a:t>P0</a:t>
                  </a:r>
                  <a:endParaRPr lang="en-US" sz="1000" dirty="0"/>
                </a:p>
              </p:txBody>
            </p:sp>
          </p:grpSp>
          <p:cxnSp>
            <p:nvCxnSpPr>
              <p:cNvPr id="138" name="Straight Arrow Connector 137"/>
              <p:cNvCxnSpPr/>
              <p:nvPr/>
            </p:nvCxnSpPr>
            <p:spPr>
              <a:xfrm>
                <a:off x="4038600" y="39624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4038600" y="4107051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>
                <a:off x="4038600" y="42749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4038600" y="44196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5458417" y="39701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5458417" y="41148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/>
              <p:nvPr/>
            </p:nvCxnSpPr>
            <p:spPr>
              <a:xfrm>
                <a:off x="5458417" y="4282698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/>
              <p:nvPr/>
            </p:nvCxnSpPr>
            <p:spPr>
              <a:xfrm>
                <a:off x="5458417" y="44273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4114800" y="1835953"/>
              <a:ext cx="4042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FF0000"/>
                  </a:solidFill>
                </a:rPr>
                <a:t>H1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G1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F1</a:t>
              </a:r>
            </a:p>
            <a:p>
              <a:r>
                <a:rPr lang="en-ZW" sz="1200" dirty="0"/>
                <a:t>E</a:t>
              </a:r>
              <a:endParaRPr lang="en-US" sz="12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553200" y="1821745"/>
              <a:ext cx="4042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00B0F0"/>
                  </a:solidFill>
                </a:rPr>
                <a:t>H2</a:t>
              </a:r>
            </a:p>
            <a:p>
              <a:r>
                <a:rPr lang="en-ZW" sz="1200" b="1" dirty="0">
                  <a:solidFill>
                    <a:srgbClr val="00B0F0"/>
                  </a:solidFill>
                </a:rPr>
                <a:t>G2</a:t>
              </a:r>
            </a:p>
            <a:p>
              <a:r>
                <a:rPr lang="en-ZW" sz="1200" b="1" dirty="0">
                  <a:solidFill>
                    <a:srgbClr val="00B0F0"/>
                  </a:solidFill>
                </a:rPr>
                <a:t>F2</a:t>
              </a:r>
            </a:p>
            <a:p>
              <a:r>
                <a:rPr lang="en-ZW" sz="1200" b="1" dirty="0">
                  <a:solidFill>
                    <a:srgbClr val="00B0F0"/>
                  </a:solidFill>
                </a:rPr>
                <a:t>E1</a:t>
              </a:r>
              <a:endParaRPr lang="en-US" sz="12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92218" y="2589649"/>
            <a:ext cx="2839472" cy="914301"/>
            <a:chOff x="4114800" y="1821745"/>
            <a:chExt cx="2839472" cy="914301"/>
          </a:xfrm>
        </p:grpSpPr>
        <p:grpSp>
          <p:nvGrpSpPr>
            <p:cNvPr id="150" name="Group 149"/>
            <p:cNvGrpSpPr/>
            <p:nvPr/>
          </p:nvGrpSpPr>
          <p:grpSpPr>
            <a:xfrm>
              <a:off x="4499136" y="1835953"/>
              <a:ext cx="1936427" cy="900093"/>
              <a:chOff x="4038600" y="3808699"/>
              <a:chExt cx="1936427" cy="900093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4555210" y="3808699"/>
                <a:ext cx="912140" cy="900093"/>
                <a:chOff x="4768312" y="2667000"/>
                <a:chExt cx="1186912" cy="990600"/>
              </a:xfrm>
            </p:grpSpPr>
            <p:sp>
              <p:nvSpPr>
                <p:cNvPr id="162" name="Rectangle 161"/>
                <p:cNvSpPr/>
                <p:nvPr/>
              </p:nvSpPr>
              <p:spPr>
                <a:xfrm>
                  <a:off x="4768312" y="2667000"/>
                  <a:ext cx="1175288" cy="990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W" sz="1200" dirty="0"/>
                    <a:t>Add-3 </a:t>
                  </a:r>
                </a:p>
                <a:p>
                  <a:pPr algn="ctr"/>
                  <a:r>
                    <a:rPr lang="en-ZW" sz="1200" dirty="0" err="1"/>
                    <a:t>Ckt</a:t>
                  </a:r>
                  <a:endParaRPr lang="en-US" sz="1200" dirty="0"/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4768312" y="2746801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W" sz="1000" dirty="0"/>
                    <a:t>X3</a:t>
                  </a:r>
                </a:p>
                <a:p>
                  <a:r>
                    <a:rPr lang="en-ZW" sz="1000" dirty="0"/>
                    <a:t>X2</a:t>
                  </a:r>
                </a:p>
                <a:p>
                  <a:r>
                    <a:rPr lang="en-ZW" sz="1000" dirty="0"/>
                    <a:t>X1</a:t>
                  </a:r>
                </a:p>
                <a:p>
                  <a:r>
                    <a:rPr lang="en-ZW" sz="1000" dirty="0"/>
                    <a:t>X0</a:t>
                  </a:r>
                  <a:endParaRPr lang="en-US" sz="1000" dirty="0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5405680" y="2736096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ZW" sz="1000" dirty="0"/>
                    <a:t>P3</a:t>
                  </a:r>
                </a:p>
                <a:p>
                  <a:pPr algn="r"/>
                  <a:r>
                    <a:rPr lang="en-ZW" sz="1000" dirty="0"/>
                    <a:t>P2</a:t>
                  </a:r>
                </a:p>
                <a:p>
                  <a:pPr algn="r"/>
                  <a:r>
                    <a:rPr lang="en-ZW" sz="1000" dirty="0"/>
                    <a:t>P1</a:t>
                  </a:r>
                </a:p>
                <a:p>
                  <a:pPr algn="r"/>
                  <a:r>
                    <a:rPr lang="en-ZW" sz="1000" dirty="0"/>
                    <a:t>P0</a:t>
                  </a:r>
                  <a:endParaRPr lang="en-US" sz="1000" dirty="0"/>
                </a:p>
              </p:txBody>
            </p:sp>
          </p:grpSp>
          <p:cxnSp>
            <p:nvCxnSpPr>
              <p:cNvPr id="154" name="Straight Arrow Connector 153"/>
              <p:cNvCxnSpPr/>
              <p:nvPr/>
            </p:nvCxnSpPr>
            <p:spPr>
              <a:xfrm>
                <a:off x="4038600" y="39624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4038600" y="4107051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4038600" y="42749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4038600" y="44196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5458417" y="39701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5458417" y="41148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5458417" y="4282698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5458417" y="44273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/>
            <p:cNvSpPr txBox="1"/>
            <p:nvPr/>
          </p:nvSpPr>
          <p:spPr>
            <a:xfrm>
              <a:off x="4114800" y="1835953"/>
              <a:ext cx="4042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00B0F0"/>
                  </a:solidFill>
                </a:rPr>
                <a:t>G2</a:t>
              </a:r>
            </a:p>
            <a:p>
              <a:r>
                <a:rPr lang="en-ZW" sz="1200" b="1" dirty="0">
                  <a:solidFill>
                    <a:srgbClr val="00B0F0"/>
                  </a:solidFill>
                </a:rPr>
                <a:t>F2</a:t>
              </a:r>
            </a:p>
            <a:p>
              <a:r>
                <a:rPr lang="en-ZW" sz="1200" b="1" dirty="0">
                  <a:solidFill>
                    <a:srgbClr val="00B0F0"/>
                  </a:solidFill>
                </a:rPr>
                <a:t>E1</a:t>
              </a:r>
            </a:p>
            <a:p>
              <a:r>
                <a:rPr lang="en-ZW" sz="1200" dirty="0"/>
                <a:t>D</a:t>
              </a:r>
              <a:endParaRPr lang="en-US" sz="12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553200" y="1821745"/>
              <a:ext cx="4010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00B050"/>
                  </a:solidFill>
                </a:rPr>
                <a:t>G3</a:t>
              </a:r>
            </a:p>
            <a:p>
              <a:r>
                <a:rPr lang="en-ZW" sz="1200" b="1" dirty="0">
                  <a:solidFill>
                    <a:srgbClr val="00B050"/>
                  </a:solidFill>
                </a:rPr>
                <a:t>F3</a:t>
              </a:r>
            </a:p>
            <a:p>
              <a:r>
                <a:rPr lang="en-ZW" sz="1200" b="1" dirty="0">
                  <a:solidFill>
                    <a:srgbClr val="00B050"/>
                  </a:solidFill>
                </a:rPr>
                <a:t>E2</a:t>
              </a:r>
            </a:p>
            <a:p>
              <a:r>
                <a:rPr lang="en-ZW" sz="1200" b="1" dirty="0">
                  <a:solidFill>
                    <a:srgbClr val="00B050"/>
                  </a:solidFill>
                </a:rPr>
                <a:t>D1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99296" y="3540153"/>
            <a:ext cx="2839472" cy="914301"/>
            <a:chOff x="4114800" y="1821745"/>
            <a:chExt cx="2839472" cy="914301"/>
          </a:xfrm>
        </p:grpSpPr>
        <p:grpSp>
          <p:nvGrpSpPr>
            <p:cNvPr id="166" name="Group 165"/>
            <p:cNvGrpSpPr/>
            <p:nvPr/>
          </p:nvGrpSpPr>
          <p:grpSpPr>
            <a:xfrm>
              <a:off x="4499136" y="1835953"/>
              <a:ext cx="1936427" cy="900093"/>
              <a:chOff x="4038600" y="3808699"/>
              <a:chExt cx="1936427" cy="900093"/>
            </a:xfrm>
          </p:grpSpPr>
          <p:grpSp>
            <p:nvGrpSpPr>
              <p:cNvPr id="169" name="Group 168"/>
              <p:cNvGrpSpPr/>
              <p:nvPr/>
            </p:nvGrpSpPr>
            <p:grpSpPr>
              <a:xfrm>
                <a:off x="4555210" y="3808699"/>
                <a:ext cx="912140" cy="900093"/>
                <a:chOff x="4768312" y="2667000"/>
                <a:chExt cx="1186912" cy="990600"/>
              </a:xfrm>
            </p:grpSpPr>
            <p:sp>
              <p:nvSpPr>
                <p:cNvPr id="178" name="Rectangle 177"/>
                <p:cNvSpPr/>
                <p:nvPr/>
              </p:nvSpPr>
              <p:spPr>
                <a:xfrm>
                  <a:off x="4768312" y="2667000"/>
                  <a:ext cx="1175288" cy="990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W" sz="1200" dirty="0"/>
                    <a:t>Add-3 </a:t>
                  </a:r>
                </a:p>
                <a:p>
                  <a:pPr algn="ctr"/>
                  <a:r>
                    <a:rPr lang="en-ZW" sz="1200" dirty="0" err="1"/>
                    <a:t>Ckt</a:t>
                  </a:r>
                  <a:endParaRPr lang="en-US" sz="1200" dirty="0"/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4768312" y="2746801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W" sz="1000" dirty="0"/>
                    <a:t>X3</a:t>
                  </a:r>
                </a:p>
                <a:p>
                  <a:r>
                    <a:rPr lang="en-ZW" sz="1000" dirty="0"/>
                    <a:t>X2</a:t>
                  </a:r>
                </a:p>
                <a:p>
                  <a:r>
                    <a:rPr lang="en-ZW" sz="1000" dirty="0"/>
                    <a:t>X1</a:t>
                  </a:r>
                </a:p>
                <a:p>
                  <a:r>
                    <a:rPr lang="en-ZW" sz="1000" dirty="0"/>
                    <a:t>X0</a:t>
                  </a:r>
                  <a:endParaRPr lang="en-US" sz="1000" dirty="0"/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5405680" y="2736096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ZW" sz="1000" dirty="0"/>
                    <a:t>P3</a:t>
                  </a:r>
                </a:p>
                <a:p>
                  <a:pPr algn="r"/>
                  <a:r>
                    <a:rPr lang="en-ZW" sz="1000" dirty="0"/>
                    <a:t>P2</a:t>
                  </a:r>
                </a:p>
                <a:p>
                  <a:pPr algn="r"/>
                  <a:r>
                    <a:rPr lang="en-ZW" sz="1000" dirty="0"/>
                    <a:t>P1</a:t>
                  </a:r>
                </a:p>
                <a:p>
                  <a:pPr algn="r"/>
                  <a:r>
                    <a:rPr lang="en-ZW" sz="1000" dirty="0"/>
                    <a:t>P0</a:t>
                  </a:r>
                  <a:endParaRPr lang="en-US" sz="1000" dirty="0"/>
                </a:p>
              </p:txBody>
            </p:sp>
          </p:grpSp>
          <p:cxnSp>
            <p:nvCxnSpPr>
              <p:cNvPr id="170" name="Straight Arrow Connector 169"/>
              <p:cNvCxnSpPr/>
              <p:nvPr/>
            </p:nvCxnSpPr>
            <p:spPr>
              <a:xfrm>
                <a:off x="4038600" y="39624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/>
              <p:nvPr/>
            </p:nvCxnSpPr>
            <p:spPr>
              <a:xfrm>
                <a:off x="4038600" y="4107051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>
                <a:off x="4038600" y="42749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4038600" y="44196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/>
              <p:cNvCxnSpPr/>
              <p:nvPr/>
            </p:nvCxnSpPr>
            <p:spPr>
              <a:xfrm>
                <a:off x="5458417" y="39701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/>
              <p:nvPr/>
            </p:nvCxnSpPr>
            <p:spPr>
              <a:xfrm>
                <a:off x="5458417" y="41148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5458417" y="4282698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/>
              <p:nvPr/>
            </p:nvCxnSpPr>
            <p:spPr>
              <a:xfrm>
                <a:off x="5458417" y="44273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4114800" y="1835953"/>
              <a:ext cx="4042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/>
                <a:t>0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I</a:t>
              </a:r>
            </a:p>
            <a:p>
              <a:r>
                <a:rPr lang="en-ZW" sz="1200" b="1" dirty="0">
                  <a:solidFill>
                    <a:srgbClr val="00B0F0"/>
                  </a:solidFill>
                </a:rPr>
                <a:t>H2</a:t>
              </a:r>
            </a:p>
            <a:p>
              <a:r>
                <a:rPr lang="en-ZW" sz="1200" b="1" dirty="0">
                  <a:solidFill>
                    <a:srgbClr val="00B050"/>
                  </a:solidFill>
                </a:rPr>
                <a:t>G3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553200" y="1821745"/>
              <a:ext cx="4010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7030A0"/>
                  </a:solidFill>
                </a:rPr>
                <a:t>J</a:t>
              </a:r>
            </a:p>
            <a:p>
              <a:r>
                <a:rPr lang="en-ZW" sz="1200" b="1" dirty="0">
                  <a:solidFill>
                    <a:srgbClr val="7030A0"/>
                  </a:solidFill>
                </a:rPr>
                <a:t>I1</a:t>
              </a:r>
            </a:p>
            <a:p>
              <a:r>
                <a:rPr lang="en-ZW" sz="1200" b="1" dirty="0">
                  <a:solidFill>
                    <a:srgbClr val="7030A0"/>
                  </a:solidFill>
                </a:rPr>
                <a:t>H3</a:t>
              </a:r>
            </a:p>
            <a:p>
              <a:r>
                <a:rPr lang="en-ZW" sz="1200" b="1" dirty="0">
                  <a:solidFill>
                    <a:srgbClr val="7030A0"/>
                  </a:solidFill>
                </a:rPr>
                <a:t>G4</a:t>
              </a:r>
              <a:endParaRPr lang="en-US" sz="12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2830735" y="4278411"/>
            <a:ext cx="2829854" cy="914301"/>
            <a:chOff x="4114800" y="1821745"/>
            <a:chExt cx="2829854" cy="914301"/>
          </a:xfrm>
        </p:grpSpPr>
        <p:grpSp>
          <p:nvGrpSpPr>
            <p:cNvPr id="182" name="Group 181"/>
            <p:cNvGrpSpPr/>
            <p:nvPr/>
          </p:nvGrpSpPr>
          <p:grpSpPr>
            <a:xfrm>
              <a:off x="4499136" y="1835953"/>
              <a:ext cx="1936427" cy="900093"/>
              <a:chOff x="4038600" y="3808699"/>
              <a:chExt cx="1936427" cy="900093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4555210" y="3808699"/>
                <a:ext cx="912140" cy="900093"/>
                <a:chOff x="4768312" y="2667000"/>
                <a:chExt cx="1186912" cy="990600"/>
              </a:xfrm>
            </p:grpSpPr>
            <p:sp>
              <p:nvSpPr>
                <p:cNvPr id="194" name="Rectangle 193"/>
                <p:cNvSpPr/>
                <p:nvPr/>
              </p:nvSpPr>
              <p:spPr>
                <a:xfrm>
                  <a:off x="4768312" y="2667000"/>
                  <a:ext cx="1175288" cy="990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W" sz="1200" dirty="0"/>
                    <a:t>Add-3 </a:t>
                  </a:r>
                </a:p>
                <a:p>
                  <a:pPr algn="ctr"/>
                  <a:r>
                    <a:rPr lang="en-ZW" sz="1200" dirty="0" err="1"/>
                    <a:t>Ckt</a:t>
                  </a:r>
                  <a:endParaRPr lang="en-US" sz="1200" dirty="0"/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4768312" y="2746801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W" sz="1000" dirty="0"/>
                    <a:t>X3</a:t>
                  </a:r>
                </a:p>
                <a:p>
                  <a:r>
                    <a:rPr lang="en-ZW" sz="1000" dirty="0"/>
                    <a:t>X2</a:t>
                  </a:r>
                </a:p>
                <a:p>
                  <a:r>
                    <a:rPr lang="en-ZW" sz="1000" dirty="0"/>
                    <a:t>X1</a:t>
                  </a:r>
                </a:p>
                <a:p>
                  <a:r>
                    <a:rPr lang="en-ZW" sz="1000" dirty="0"/>
                    <a:t>X0</a:t>
                  </a:r>
                  <a:endParaRPr lang="en-US" sz="1000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5405680" y="2736096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ZW" sz="1000" dirty="0"/>
                    <a:t>P3</a:t>
                  </a:r>
                </a:p>
                <a:p>
                  <a:pPr algn="r"/>
                  <a:r>
                    <a:rPr lang="en-ZW" sz="1000" dirty="0"/>
                    <a:t>P2</a:t>
                  </a:r>
                </a:p>
                <a:p>
                  <a:pPr algn="r"/>
                  <a:r>
                    <a:rPr lang="en-ZW" sz="1000" dirty="0"/>
                    <a:t>P1</a:t>
                  </a:r>
                </a:p>
                <a:p>
                  <a:pPr algn="r"/>
                  <a:r>
                    <a:rPr lang="en-ZW" sz="1000" dirty="0"/>
                    <a:t>P0</a:t>
                  </a:r>
                  <a:endParaRPr lang="en-US" sz="1000" dirty="0"/>
                </a:p>
              </p:txBody>
            </p:sp>
          </p:grpSp>
          <p:cxnSp>
            <p:nvCxnSpPr>
              <p:cNvPr id="186" name="Straight Arrow Connector 185"/>
              <p:cNvCxnSpPr/>
              <p:nvPr/>
            </p:nvCxnSpPr>
            <p:spPr>
              <a:xfrm>
                <a:off x="4038600" y="39624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/>
              <p:cNvCxnSpPr/>
              <p:nvPr/>
            </p:nvCxnSpPr>
            <p:spPr>
              <a:xfrm>
                <a:off x="4038600" y="4107051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/>
              <p:cNvCxnSpPr/>
              <p:nvPr/>
            </p:nvCxnSpPr>
            <p:spPr>
              <a:xfrm>
                <a:off x="4038600" y="42749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/>
              <p:cNvCxnSpPr/>
              <p:nvPr/>
            </p:nvCxnSpPr>
            <p:spPr>
              <a:xfrm>
                <a:off x="4038600" y="44196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/>
              <p:cNvCxnSpPr/>
              <p:nvPr/>
            </p:nvCxnSpPr>
            <p:spPr>
              <a:xfrm>
                <a:off x="5458417" y="39701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/>
              <p:nvPr/>
            </p:nvCxnSpPr>
            <p:spPr>
              <a:xfrm>
                <a:off x="5458417" y="41148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/>
              <p:nvPr/>
            </p:nvCxnSpPr>
            <p:spPr>
              <a:xfrm>
                <a:off x="5458417" y="4282698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5458417" y="44273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TextBox 182"/>
            <p:cNvSpPr txBox="1"/>
            <p:nvPr/>
          </p:nvSpPr>
          <p:spPr>
            <a:xfrm>
              <a:off x="4114800" y="1835953"/>
              <a:ext cx="3786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00B050"/>
                  </a:solidFill>
                </a:rPr>
                <a:t>F3</a:t>
              </a:r>
            </a:p>
            <a:p>
              <a:r>
                <a:rPr lang="en-ZW" sz="1200" b="1" dirty="0">
                  <a:solidFill>
                    <a:srgbClr val="00B050"/>
                  </a:solidFill>
                </a:rPr>
                <a:t>E2</a:t>
              </a:r>
            </a:p>
            <a:p>
              <a:r>
                <a:rPr lang="en-ZW" sz="1200" b="1" dirty="0">
                  <a:solidFill>
                    <a:srgbClr val="00B050"/>
                  </a:solidFill>
                </a:rPr>
                <a:t>D1</a:t>
              </a:r>
            </a:p>
            <a:p>
              <a:r>
                <a:rPr lang="en-ZW" sz="1200" b="1" dirty="0"/>
                <a:t>C</a:t>
              </a:r>
              <a:endParaRPr lang="en-US" sz="1200" b="1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553200" y="1821745"/>
              <a:ext cx="3914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FFC000"/>
                  </a:solidFill>
                </a:rPr>
                <a:t>F4</a:t>
              </a:r>
            </a:p>
            <a:p>
              <a:r>
                <a:rPr lang="en-ZW" sz="1200" b="1" dirty="0">
                  <a:solidFill>
                    <a:srgbClr val="FFC000"/>
                  </a:solidFill>
                </a:rPr>
                <a:t>E3</a:t>
              </a:r>
            </a:p>
            <a:p>
              <a:r>
                <a:rPr lang="en-ZW" sz="1200" b="1" dirty="0">
                  <a:solidFill>
                    <a:srgbClr val="FFC000"/>
                  </a:solidFill>
                </a:rPr>
                <a:t>D2</a:t>
              </a:r>
            </a:p>
            <a:p>
              <a:r>
                <a:rPr lang="en-ZW" sz="1200" b="1" dirty="0">
                  <a:solidFill>
                    <a:srgbClr val="FFC000"/>
                  </a:solidFill>
                </a:rPr>
                <a:t>C1</a:t>
              </a:r>
              <a:endParaRPr lang="en-US" sz="12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768277" y="4982563"/>
            <a:ext cx="3288313" cy="914301"/>
            <a:chOff x="4114800" y="1821745"/>
            <a:chExt cx="3288313" cy="914301"/>
          </a:xfrm>
        </p:grpSpPr>
        <p:grpSp>
          <p:nvGrpSpPr>
            <p:cNvPr id="198" name="Group 197"/>
            <p:cNvGrpSpPr/>
            <p:nvPr/>
          </p:nvGrpSpPr>
          <p:grpSpPr>
            <a:xfrm>
              <a:off x="4499136" y="1835953"/>
              <a:ext cx="1936427" cy="900093"/>
              <a:chOff x="4038600" y="3808699"/>
              <a:chExt cx="1936427" cy="900093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4555210" y="3808699"/>
                <a:ext cx="912140" cy="900093"/>
                <a:chOff x="4768312" y="2667000"/>
                <a:chExt cx="1186912" cy="990600"/>
              </a:xfrm>
            </p:grpSpPr>
            <p:sp>
              <p:nvSpPr>
                <p:cNvPr id="210" name="Rectangle 209"/>
                <p:cNvSpPr/>
                <p:nvPr/>
              </p:nvSpPr>
              <p:spPr>
                <a:xfrm>
                  <a:off x="4768312" y="2667000"/>
                  <a:ext cx="1175288" cy="990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W" sz="1200" dirty="0"/>
                    <a:t>Add-3 </a:t>
                  </a:r>
                </a:p>
                <a:p>
                  <a:pPr algn="ctr"/>
                  <a:r>
                    <a:rPr lang="en-ZW" sz="1200" dirty="0" err="1"/>
                    <a:t>Ckt</a:t>
                  </a:r>
                  <a:endParaRPr lang="en-US" sz="1200" dirty="0"/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4768312" y="2746801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W" sz="1000" dirty="0"/>
                    <a:t>X3</a:t>
                  </a:r>
                </a:p>
                <a:p>
                  <a:r>
                    <a:rPr lang="en-ZW" sz="1000" dirty="0"/>
                    <a:t>X2</a:t>
                  </a:r>
                </a:p>
                <a:p>
                  <a:r>
                    <a:rPr lang="en-ZW" sz="1000" dirty="0"/>
                    <a:t>X1</a:t>
                  </a:r>
                </a:p>
                <a:p>
                  <a:r>
                    <a:rPr lang="en-ZW" sz="1000" dirty="0"/>
                    <a:t>X0</a:t>
                  </a:r>
                  <a:endParaRPr lang="en-US" sz="1000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5405680" y="2736096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ZW" sz="1000" dirty="0"/>
                    <a:t>P3</a:t>
                  </a:r>
                </a:p>
                <a:p>
                  <a:pPr algn="r"/>
                  <a:r>
                    <a:rPr lang="en-ZW" sz="1000" dirty="0"/>
                    <a:t>P2</a:t>
                  </a:r>
                </a:p>
                <a:p>
                  <a:pPr algn="r"/>
                  <a:r>
                    <a:rPr lang="en-ZW" sz="1000" dirty="0"/>
                    <a:t>P1</a:t>
                  </a:r>
                </a:p>
                <a:p>
                  <a:pPr algn="r"/>
                  <a:r>
                    <a:rPr lang="en-ZW" sz="1000" dirty="0"/>
                    <a:t>P0</a:t>
                  </a:r>
                  <a:endParaRPr lang="en-US" sz="1000" dirty="0"/>
                </a:p>
              </p:txBody>
            </p:sp>
          </p:grpSp>
          <p:cxnSp>
            <p:nvCxnSpPr>
              <p:cNvPr id="202" name="Straight Arrow Connector 201"/>
              <p:cNvCxnSpPr/>
              <p:nvPr/>
            </p:nvCxnSpPr>
            <p:spPr>
              <a:xfrm>
                <a:off x="4038600" y="39624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/>
              <p:nvPr/>
            </p:nvCxnSpPr>
            <p:spPr>
              <a:xfrm>
                <a:off x="4038600" y="4107051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/>
              <p:nvPr/>
            </p:nvCxnSpPr>
            <p:spPr>
              <a:xfrm>
                <a:off x="4038600" y="42749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/>
              <p:nvPr/>
            </p:nvCxnSpPr>
            <p:spPr>
              <a:xfrm>
                <a:off x="4038600" y="44196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>
                <a:off x="5458417" y="39701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>
                <a:off x="5458417" y="41148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/>
              <p:nvPr/>
            </p:nvCxnSpPr>
            <p:spPr>
              <a:xfrm>
                <a:off x="5458417" y="4282698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/>
              <p:nvPr/>
            </p:nvCxnSpPr>
            <p:spPr>
              <a:xfrm>
                <a:off x="5458417" y="44273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TextBox 198"/>
            <p:cNvSpPr txBox="1"/>
            <p:nvPr/>
          </p:nvSpPr>
          <p:spPr>
            <a:xfrm>
              <a:off x="4114800" y="1835953"/>
              <a:ext cx="4010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7030A0"/>
                  </a:solidFill>
                </a:rPr>
                <a:t>I1</a:t>
              </a:r>
            </a:p>
            <a:p>
              <a:r>
                <a:rPr lang="en-ZW" sz="1200" b="1" dirty="0">
                  <a:solidFill>
                    <a:srgbClr val="7030A0"/>
                  </a:solidFill>
                </a:rPr>
                <a:t>H3</a:t>
              </a:r>
            </a:p>
            <a:p>
              <a:r>
                <a:rPr lang="en-ZW" sz="1200" b="1" dirty="0">
                  <a:solidFill>
                    <a:srgbClr val="7030A0"/>
                  </a:solidFill>
                </a:rPr>
                <a:t>G4</a:t>
              </a:r>
            </a:p>
            <a:p>
              <a:r>
                <a:rPr lang="en-ZW" sz="1200" b="1" dirty="0">
                  <a:solidFill>
                    <a:srgbClr val="FFC000"/>
                  </a:solidFill>
                </a:rPr>
                <a:t>F4</a:t>
              </a:r>
              <a:endParaRPr lang="en-US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553200" y="1821745"/>
              <a:ext cx="8499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FF0000"/>
                  </a:solidFill>
                </a:rPr>
                <a:t>Overflow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U3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U2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U1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2665060" y="5767440"/>
            <a:ext cx="2807412" cy="914301"/>
            <a:chOff x="4114800" y="1821745"/>
            <a:chExt cx="2807412" cy="914301"/>
          </a:xfrm>
        </p:grpSpPr>
        <p:grpSp>
          <p:nvGrpSpPr>
            <p:cNvPr id="214" name="Group 213"/>
            <p:cNvGrpSpPr/>
            <p:nvPr/>
          </p:nvGrpSpPr>
          <p:grpSpPr>
            <a:xfrm>
              <a:off x="4499136" y="1835953"/>
              <a:ext cx="1936427" cy="900093"/>
              <a:chOff x="4038600" y="3808699"/>
              <a:chExt cx="1936427" cy="900093"/>
            </a:xfrm>
          </p:grpSpPr>
          <p:grpSp>
            <p:nvGrpSpPr>
              <p:cNvPr id="217" name="Group 216"/>
              <p:cNvGrpSpPr/>
              <p:nvPr/>
            </p:nvGrpSpPr>
            <p:grpSpPr>
              <a:xfrm>
                <a:off x="4555210" y="3808699"/>
                <a:ext cx="912140" cy="900093"/>
                <a:chOff x="4768312" y="2667000"/>
                <a:chExt cx="1186912" cy="990600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4768312" y="2667000"/>
                  <a:ext cx="1175288" cy="990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W" sz="1200" dirty="0"/>
                    <a:t>Add-3 </a:t>
                  </a:r>
                </a:p>
                <a:p>
                  <a:pPr algn="ctr"/>
                  <a:r>
                    <a:rPr lang="en-ZW" sz="1200" dirty="0" err="1"/>
                    <a:t>Ckt</a:t>
                  </a:r>
                  <a:endParaRPr lang="en-US" sz="1200" dirty="0"/>
                </a:p>
              </p:txBody>
            </p:sp>
            <p:sp>
              <p:nvSpPr>
                <p:cNvPr id="227" name="TextBox 226"/>
                <p:cNvSpPr txBox="1"/>
                <p:nvPr/>
              </p:nvSpPr>
              <p:spPr>
                <a:xfrm>
                  <a:off x="4768312" y="2746801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W" sz="1000" dirty="0"/>
                    <a:t>X3</a:t>
                  </a:r>
                </a:p>
                <a:p>
                  <a:r>
                    <a:rPr lang="en-ZW" sz="1000" dirty="0"/>
                    <a:t>X2</a:t>
                  </a:r>
                </a:p>
                <a:p>
                  <a:r>
                    <a:rPr lang="en-ZW" sz="1000" dirty="0"/>
                    <a:t>X1</a:t>
                  </a:r>
                </a:p>
                <a:p>
                  <a:r>
                    <a:rPr lang="en-ZW" sz="1000" dirty="0"/>
                    <a:t>X0</a:t>
                  </a:r>
                  <a:endParaRPr lang="en-US" sz="1000" dirty="0"/>
                </a:p>
              </p:txBody>
            </p:sp>
            <p:sp>
              <p:nvSpPr>
                <p:cNvPr id="228" name="TextBox 227"/>
                <p:cNvSpPr txBox="1"/>
                <p:nvPr/>
              </p:nvSpPr>
              <p:spPr>
                <a:xfrm>
                  <a:off x="5405680" y="2736096"/>
                  <a:ext cx="549544" cy="779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ZW" sz="1000" dirty="0"/>
                    <a:t>P3</a:t>
                  </a:r>
                </a:p>
                <a:p>
                  <a:pPr algn="r"/>
                  <a:r>
                    <a:rPr lang="en-ZW" sz="1000" dirty="0"/>
                    <a:t>P2</a:t>
                  </a:r>
                </a:p>
                <a:p>
                  <a:pPr algn="r"/>
                  <a:r>
                    <a:rPr lang="en-ZW" sz="1000" dirty="0"/>
                    <a:t>P1</a:t>
                  </a:r>
                </a:p>
                <a:p>
                  <a:pPr algn="r"/>
                  <a:r>
                    <a:rPr lang="en-ZW" sz="1000" dirty="0"/>
                    <a:t>P0</a:t>
                  </a:r>
                  <a:endParaRPr lang="en-US" sz="1000" dirty="0"/>
                </a:p>
              </p:txBody>
            </p:sp>
          </p:grpSp>
          <p:cxnSp>
            <p:nvCxnSpPr>
              <p:cNvPr id="218" name="Straight Arrow Connector 217"/>
              <p:cNvCxnSpPr/>
              <p:nvPr/>
            </p:nvCxnSpPr>
            <p:spPr>
              <a:xfrm>
                <a:off x="4038600" y="39624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/>
              <p:nvPr/>
            </p:nvCxnSpPr>
            <p:spPr>
              <a:xfrm>
                <a:off x="4038600" y="4107051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/>
              <p:cNvCxnSpPr/>
              <p:nvPr/>
            </p:nvCxnSpPr>
            <p:spPr>
              <a:xfrm>
                <a:off x="4038600" y="42749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>
                <a:off x="4038600" y="44196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/>
              <p:cNvCxnSpPr/>
              <p:nvPr/>
            </p:nvCxnSpPr>
            <p:spPr>
              <a:xfrm>
                <a:off x="5458417" y="39701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/>
              <p:nvPr/>
            </p:nvCxnSpPr>
            <p:spPr>
              <a:xfrm>
                <a:off x="5458417" y="4114800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/>
              <p:cNvCxnSpPr/>
              <p:nvPr/>
            </p:nvCxnSpPr>
            <p:spPr>
              <a:xfrm>
                <a:off x="5458417" y="4282698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/>
              <p:cNvCxnSpPr/>
              <p:nvPr/>
            </p:nvCxnSpPr>
            <p:spPr>
              <a:xfrm>
                <a:off x="5458417" y="4427349"/>
                <a:ext cx="5166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4114800" y="1835953"/>
              <a:ext cx="3914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FFC000"/>
                  </a:solidFill>
                </a:rPr>
                <a:t>E3</a:t>
              </a:r>
            </a:p>
            <a:p>
              <a:r>
                <a:rPr lang="en-ZW" sz="1200" b="1" dirty="0">
                  <a:solidFill>
                    <a:srgbClr val="FFC000"/>
                  </a:solidFill>
                </a:rPr>
                <a:t>D2</a:t>
              </a:r>
            </a:p>
            <a:p>
              <a:r>
                <a:rPr lang="en-ZW" sz="1200" b="1" dirty="0">
                  <a:solidFill>
                    <a:srgbClr val="FFC000"/>
                  </a:solidFill>
                </a:rPr>
                <a:t>C1</a:t>
              </a:r>
            </a:p>
            <a:p>
              <a:r>
                <a:rPr lang="en-ZW" sz="1200" b="1" dirty="0"/>
                <a:t>B</a:t>
              </a:r>
              <a:endParaRPr lang="en-US" sz="1200" b="1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553200" y="1821745"/>
              <a:ext cx="3690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sz="1200" b="1" dirty="0">
                  <a:solidFill>
                    <a:srgbClr val="FF0000"/>
                  </a:solidFill>
                </a:rPr>
                <a:t>U0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L3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L2</a:t>
              </a:r>
            </a:p>
            <a:p>
              <a:r>
                <a:rPr lang="en-ZW" sz="1200" b="1" dirty="0">
                  <a:solidFill>
                    <a:srgbClr val="FF0000"/>
                  </a:solidFill>
                </a:rPr>
                <a:t>L1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29" name="TextBox 228"/>
          <p:cNvSpPr txBox="1"/>
          <p:nvPr/>
        </p:nvSpPr>
        <p:spPr>
          <a:xfrm>
            <a:off x="5432476" y="6459937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200" b="1" dirty="0">
                <a:solidFill>
                  <a:srgbClr val="FF0000"/>
                </a:solidFill>
              </a:rPr>
              <a:t>A = L0.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18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BCD 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27362" y="2981028"/>
            <a:ext cx="27432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/>
              <a:t>BCD Block Diagram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31962" y="3514428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22437" y="3819228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41487" y="4124028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31962" y="4428828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31962" y="4733628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22437" y="5038428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41487" y="5343228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31962" y="5648028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74762" y="3438228"/>
            <a:ext cx="386644" cy="230832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W" dirty="0"/>
              <a:t>A</a:t>
            </a:r>
          </a:p>
          <a:p>
            <a:r>
              <a:rPr lang="en-ZW" dirty="0"/>
              <a:t>B</a:t>
            </a:r>
          </a:p>
          <a:p>
            <a:r>
              <a:rPr lang="en-ZW" dirty="0"/>
              <a:t>C</a:t>
            </a:r>
          </a:p>
          <a:p>
            <a:r>
              <a:rPr lang="en-ZW" dirty="0"/>
              <a:t>D</a:t>
            </a:r>
          </a:p>
          <a:p>
            <a:r>
              <a:rPr lang="en-ZW" dirty="0"/>
              <a:t>E</a:t>
            </a:r>
          </a:p>
          <a:p>
            <a:r>
              <a:rPr lang="en-ZW" dirty="0"/>
              <a:t>F</a:t>
            </a:r>
          </a:p>
          <a:p>
            <a:r>
              <a:rPr lang="en-ZW" dirty="0"/>
              <a:t>G</a:t>
            </a:r>
          </a:p>
          <a:p>
            <a:r>
              <a:rPr lang="en-ZW" dirty="0"/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070562" y="3568304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61037" y="3873104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80087" y="4177904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70562" y="4482704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070562" y="4787504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61037" y="5092304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80087" y="5397104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70562" y="5701904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42162" y="3514428"/>
            <a:ext cx="463588" cy="230832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W" dirty="0"/>
              <a:t>U0</a:t>
            </a:r>
          </a:p>
          <a:p>
            <a:r>
              <a:rPr lang="en-ZW" dirty="0"/>
              <a:t>U1</a:t>
            </a:r>
          </a:p>
          <a:p>
            <a:r>
              <a:rPr lang="en-ZW" dirty="0"/>
              <a:t>U2</a:t>
            </a:r>
          </a:p>
          <a:p>
            <a:r>
              <a:rPr lang="en-ZW" dirty="0"/>
              <a:t>U3</a:t>
            </a:r>
          </a:p>
          <a:p>
            <a:r>
              <a:rPr lang="en-ZW" dirty="0"/>
              <a:t>L0</a:t>
            </a:r>
          </a:p>
          <a:p>
            <a:r>
              <a:rPr lang="en-ZW" dirty="0"/>
              <a:t>L1</a:t>
            </a:r>
          </a:p>
          <a:p>
            <a:r>
              <a:rPr lang="en-ZW" dirty="0"/>
              <a:t>L2</a:t>
            </a:r>
          </a:p>
          <a:p>
            <a:r>
              <a:rPr lang="en-ZW" dirty="0"/>
              <a:t>L3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7200" y="1588393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ZW" dirty="0"/>
              <a:t>Implement the BCD </a:t>
            </a:r>
            <a:r>
              <a:rPr lang="en-ZW" dirty="0" err="1"/>
              <a:t>Ckt</a:t>
            </a:r>
            <a:r>
              <a:rPr lang="en-ZW" dirty="0"/>
              <a:t> from previous slide.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dirty="0"/>
              <a:t>Simulate the </a:t>
            </a:r>
            <a:r>
              <a:rPr lang="en-ZW" dirty="0" err="1"/>
              <a:t>ckt</a:t>
            </a:r>
            <a:r>
              <a:rPr lang="en-ZW" dirty="0"/>
              <a:t> (screen shots for report.)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dirty="0"/>
              <a:t>Create a block symbol (</a:t>
            </a:r>
            <a:r>
              <a:rPr lang="en-ZW" dirty="0" err="1"/>
              <a:t>bsf</a:t>
            </a:r>
            <a:r>
              <a:rPr lang="en-ZW" dirty="0"/>
              <a:t>) file for BCD circuit. </a:t>
            </a:r>
          </a:p>
          <a:p>
            <a:pPr lvl="2"/>
            <a:r>
              <a:rPr lang="en-ZW" dirty="0">
                <a:hlinkClick r:id="rId2" action="ppaction://hlinksldjump"/>
              </a:rPr>
              <a:t>Creating a symbol block</a:t>
            </a:r>
            <a:r>
              <a:rPr lang="en-ZW" dirty="0"/>
              <a:t>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080087" y="6172200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62800" y="6301562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21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785004"/>
          <a:ext cx="8382007" cy="4413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4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2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92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2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92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92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92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92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92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92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92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92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94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BCD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Binary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U3U2U1U0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L3L2L1L0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2^3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2^2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2^1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2^0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2^3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2^2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2^1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2^0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Shift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Shift 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Shift 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Shift 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Add- 3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Shift 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Shift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Shift 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Add 3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Shift 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51" marR="6051" marT="6051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2113904" y="5364718"/>
            <a:ext cx="533400" cy="1866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3943350" y="5385454"/>
            <a:ext cx="533400" cy="1866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29761" y="6509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9207" y="656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0" y="1371600"/>
                <a:ext cx="4566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W" b="0" i="1" smtClean="0">
                                  <a:latin typeface="Cambria Math"/>
                                </a:rPr>
                                <m:t>99</m:t>
                              </m:r>
                            </m:e>
                          </m:d>
                        </m:e>
                        <m:sub>
                          <m:r>
                            <a:rPr lang="en-ZW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en-ZW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W" b="0" i="1" smtClean="0">
                                  <a:latin typeface="Cambria Math"/>
                                </a:rPr>
                                <m:t>01100011</m:t>
                              </m:r>
                            </m:e>
                          </m:d>
                        </m:e>
                        <m:sub>
                          <m:r>
                            <a:rPr lang="en-Z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ZW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W" b="0" i="1" smtClean="0">
                                  <a:latin typeface="Cambria Math"/>
                                </a:rPr>
                                <m:t>1001 1001</m:t>
                              </m:r>
                            </m:e>
                          </m:d>
                        </m:e>
                        <m:sub>
                          <m:r>
                            <a:rPr lang="en-ZW" b="0" i="1" smtClean="0">
                              <a:latin typeface="Cambria Math"/>
                            </a:rPr>
                            <m:t>𝐵𝐶𝐷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1600"/>
                <a:ext cx="45667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523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981200"/>
          <a:ext cx="8229596" cy="3981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8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8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8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8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8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8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8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84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484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484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484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484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4484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4484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BCD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Binary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U3U2U1U0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L3L2L1L0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Shift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Shift 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Shift 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Shift 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Add- 3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Shift 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Shift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Add 3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Shift 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Shift 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2698" y="1600200"/>
                <a:ext cx="65855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ZW" b="0" i="1" smtClean="0">
                                <a:latin typeface="Cambria Math"/>
                              </a:rPr>
                              <m:t>100</m:t>
                            </m:r>
                          </m:e>
                        </m:d>
                      </m:e>
                      <m:sub>
                        <m:r>
                          <a:rPr lang="en-ZW" b="0" i="1" smtClean="0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Z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ZW" b="0" i="1" smtClean="0">
                                <a:latin typeface="Cambria Math"/>
                              </a:rPr>
                              <m:t>01100100</m:t>
                            </m:r>
                          </m:e>
                        </m:d>
                      </m:e>
                      <m:sub>
                        <m:r>
                          <a:rPr lang="en-Z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Z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ZW" b="0" i="1" smtClean="0">
                                <a:latin typeface="Cambria Math"/>
                              </a:rPr>
                              <m:t>0000 0000</m:t>
                            </m:r>
                          </m:e>
                        </m:d>
                      </m:e>
                      <m:sub>
                        <m:r>
                          <a:rPr lang="en-ZW" b="0" i="1" smtClean="0">
                            <a:latin typeface="Cambria Math"/>
                          </a:rPr>
                          <m:t>𝐵𝐶𝐷</m:t>
                        </m:r>
                      </m:sub>
                    </m:sSub>
                  </m:oMath>
                </a14:m>
                <a:r>
                  <a:rPr lang="en-US" dirty="0"/>
                  <a:t> and OF = 1 (overflow)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98" y="1600200"/>
                <a:ext cx="658558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9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187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875308"/>
              </p:ext>
            </p:extLst>
          </p:nvPr>
        </p:nvGraphicFramePr>
        <p:xfrm>
          <a:off x="457200" y="609600"/>
          <a:ext cx="8305798" cy="5162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8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9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89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89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89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89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89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89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89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89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89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489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4896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BCD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Binary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U3U2U1U0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L3L2L1L0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Shift 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Shift 2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Shift 3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If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0HGF &gt; 4, I H1 G1 F1= 0HGF + 0011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Shift 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0 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0 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0 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 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 gridSpan="8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If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H1 G1 F1 E &gt; 4, H2 G2 F2 E1  = H1 G1 F1 E  + 0011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715" marR="5715" marT="5715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0 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0 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0 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 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Shift 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0 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0 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 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If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G2 F2 E1 D&gt; 4, G3 F3 E2 D1= G2 F2 E1 D + 0011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0 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0 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Shift 6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0 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If I H2 G3 &gt; 4, J I1 H3 G4 =I H2 G3</a:t>
                      </a:r>
                      <a:r>
                        <a:rPr lang="en-US" sz="12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+ 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0011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If</a:t>
                      </a:r>
                      <a:r>
                        <a:rPr lang="en-US" sz="12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F3 E2 D1 C&gt; 4, F4 E3 D3 C1= F3 E3 D1 C+ 0011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 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I1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Shift 7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I1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If</a:t>
                      </a:r>
                      <a:r>
                        <a:rPr lang="en-US" sz="12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I1 H3 G4 F4 &gt; 4, I2 H4 G5 F5 = I1 H3 G4 F4 + 0011</a:t>
                      </a:r>
                    </a:p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If E3 D2 C1 B &gt; 4, E4 D3 C2 B1 = E3 D2 C1 B + 0011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715" marR="5715" marT="5715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I2</a:t>
                      </a:r>
                      <a:r>
                        <a:rPr lang="en-US" sz="1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H4</a:t>
                      </a: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G5</a:t>
                      </a: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F5</a:t>
                      </a: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E4</a:t>
                      </a: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D3</a:t>
                      </a: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B1</a:t>
                      </a: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I2</a:t>
                      </a:r>
                      <a:r>
                        <a:rPr lang="en-US" sz="1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H4</a:t>
                      </a: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G5</a:t>
                      </a: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F5</a:t>
                      </a: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E4</a:t>
                      </a:r>
                    </a:p>
                  </a:txBody>
                  <a:tcPr marL="5715" marR="5715" marT="571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D3</a:t>
                      </a: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B1</a:t>
                      </a: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5715" marR="5715" marT="571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34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ZW" dirty="0"/>
              <a:t>BCD Circuit with 7 Segment Display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380639" y="2823635"/>
            <a:ext cx="228600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/>
              <a:t>BCD </a:t>
            </a:r>
            <a:r>
              <a:rPr lang="en-ZW" dirty="0" err="1"/>
              <a:t>Ckt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54221" y="358563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54221" y="381423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54221" y="404283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254221" y="428667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54221" y="448479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54221" y="471339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54221" y="494199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254221" y="518583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66639" y="335703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66639" y="358563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66639" y="379899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66639" y="404283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66639" y="463719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66639" y="486579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66639" y="509439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66639" y="533823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974739" y="4423835"/>
            <a:ext cx="1447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/>
              <a:t>Display </a:t>
            </a:r>
          </a:p>
          <a:p>
            <a:pPr algn="ctr"/>
            <a:r>
              <a:rPr lang="en-ZW" dirty="0" err="1"/>
              <a:t>ckt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974739" y="3101342"/>
            <a:ext cx="1447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/>
              <a:t>Display </a:t>
            </a:r>
          </a:p>
          <a:p>
            <a:pPr algn="ctr"/>
            <a:r>
              <a:rPr lang="en-ZW" dirty="0" err="1"/>
              <a:t>ckt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74739" y="3195788"/>
            <a:ext cx="3690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X0</a:t>
            </a:r>
          </a:p>
          <a:p>
            <a:r>
              <a:rPr lang="en-ZW" sz="1400" dirty="0"/>
              <a:t>X1</a:t>
            </a:r>
          </a:p>
          <a:p>
            <a:r>
              <a:rPr lang="en-ZW" sz="1400" dirty="0"/>
              <a:t>X2</a:t>
            </a:r>
          </a:p>
          <a:p>
            <a:r>
              <a:rPr lang="en-ZW" sz="1400" dirty="0"/>
              <a:t>x3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974739" y="4518281"/>
            <a:ext cx="3690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X0</a:t>
            </a:r>
          </a:p>
          <a:p>
            <a:r>
              <a:rPr lang="en-ZW" sz="1400" dirty="0"/>
              <a:t>X1</a:t>
            </a:r>
          </a:p>
          <a:p>
            <a:r>
              <a:rPr lang="en-ZW" sz="1400" dirty="0"/>
              <a:t>X2</a:t>
            </a:r>
          </a:p>
          <a:p>
            <a:r>
              <a:rPr lang="en-ZW" sz="1400" dirty="0"/>
              <a:t>x3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877594" y="305223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U0</a:t>
            </a:r>
          </a:p>
          <a:p>
            <a:r>
              <a:rPr lang="en-ZW" sz="1400" dirty="0"/>
              <a:t>U1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74074" y="350943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U2</a:t>
            </a:r>
          </a:p>
          <a:p>
            <a:r>
              <a:rPr lang="en-ZW" sz="1400" dirty="0"/>
              <a:t>U3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81183" y="4383194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L0</a:t>
            </a:r>
          </a:p>
          <a:p>
            <a:r>
              <a:rPr lang="en-ZW" sz="1400" dirty="0"/>
              <a:t>L1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77663" y="4840394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L2</a:t>
            </a:r>
          </a:p>
          <a:p>
            <a:r>
              <a:rPr lang="en-ZW" sz="1400" dirty="0"/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3774" y="3437470"/>
            <a:ext cx="2984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A</a:t>
            </a:r>
          </a:p>
          <a:p>
            <a:r>
              <a:rPr lang="en-ZW" sz="1400" dirty="0"/>
              <a:t>B</a:t>
            </a:r>
          </a:p>
          <a:p>
            <a:r>
              <a:rPr lang="en-ZW" sz="1400" dirty="0"/>
              <a:t>C</a:t>
            </a:r>
          </a:p>
          <a:p>
            <a:r>
              <a:rPr lang="en-ZW" sz="1400" dirty="0"/>
              <a:t>D</a:t>
            </a:r>
          </a:p>
          <a:p>
            <a:r>
              <a:rPr lang="en-ZW" sz="1400" dirty="0"/>
              <a:t>E</a:t>
            </a:r>
          </a:p>
          <a:p>
            <a:r>
              <a:rPr lang="en-ZW" sz="1400" dirty="0"/>
              <a:t>F</a:t>
            </a:r>
          </a:p>
          <a:p>
            <a:r>
              <a:rPr lang="en-ZW" sz="1400" dirty="0"/>
              <a:t>G</a:t>
            </a:r>
          </a:p>
          <a:p>
            <a:r>
              <a:rPr lang="en-ZW" sz="1400" dirty="0"/>
              <a:t>H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26398" y="3017664"/>
            <a:ext cx="2295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/>
              <a:t>0001 1001 (25 in Decimal)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907938" y="2633135"/>
            <a:ext cx="2712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solidFill>
                  <a:srgbClr val="FF0000"/>
                </a:solidFill>
              </a:rPr>
              <a:t>0010 (2 for tens Display)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67147" y="5552363"/>
            <a:ext cx="2828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solidFill>
                  <a:srgbClr val="FF0000"/>
                </a:solidFill>
              </a:rPr>
              <a:t>0101 (5 for units Display) 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66639" y="6062135"/>
            <a:ext cx="927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41361" y="6128555"/>
            <a:ext cx="2136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solidFill>
                  <a:srgbClr val="FF0000"/>
                </a:solidFill>
              </a:rPr>
              <a:t>Overflow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439121" y="3322386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439121" y="3450232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49045" y="3106263"/>
            <a:ext cx="3513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000" dirty="0"/>
              <a:t>D0</a:t>
            </a:r>
          </a:p>
          <a:p>
            <a:r>
              <a:rPr lang="en-ZW" sz="1000" dirty="0"/>
              <a:t>D1</a:t>
            </a:r>
          </a:p>
          <a:p>
            <a:r>
              <a:rPr lang="en-ZW" sz="1000" dirty="0"/>
              <a:t>D2</a:t>
            </a:r>
          </a:p>
          <a:p>
            <a:r>
              <a:rPr lang="en-ZW" sz="1000" dirty="0"/>
              <a:t>D3</a:t>
            </a:r>
          </a:p>
          <a:p>
            <a:r>
              <a:rPr lang="en-ZW" sz="1000" dirty="0"/>
              <a:t>D4</a:t>
            </a:r>
          </a:p>
          <a:p>
            <a:r>
              <a:rPr lang="en-ZW" sz="1000" dirty="0"/>
              <a:t>D5</a:t>
            </a:r>
          </a:p>
          <a:p>
            <a:r>
              <a:rPr lang="en-ZW" sz="1000" dirty="0"/>
              <a:t>D6</a:t>
            </a:r>
          </a:p>
          <a:p>
            <a:endParaRPr lang="en-US" sz="1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439121" y="3562841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439121" y="3643587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439121" y="3756726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39121" y="3884572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439121" y="3997181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439121" y="4077927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460287" y="4646104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460287" y="477395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460287" y="4886559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460287" y="4967305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460287" y="5080444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460287" y="520829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460287" y="5320899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460287" y="5401645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049045" y="4461935"/>
            <a:ext cx="3513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000" dirty="0"/>
              <a:t>D0</a:t>
            </a:r>
          </a:p>
          <a:p>
            <a:r>
              <a:rPr lang="en-ZW" sz="1000" dirty="0"/>
              <a:t>D1</a:t>
            </a:r>
          </a:p>
          <a:p>
            <a:r>
              <a:rPr lang="en-ZW" sz="1000" dirty="0"/>
              <a:t>D2</a:t>
            </a:r>
          </a:p>
          <a:p>
            <a:r>
              <a:rPr lang="en-ZW" sz="1000" dirty="0"/>
              <a:t>D3</a:t>
            </a:r>
          </a:p>
          <a:p>
            <a:r>
              <a:rPr lang="en-ZW" sz="1000" dirty="0"/>
              <a:t>D4</a:t>
            </a:r>
          </a:p>
          <a:p>
            <a:r>
              <a:rPr lang="en-ZW" sz="1000" dirty="0"/>
              <a:t>D5</a:t>
            </a:r>
          </a:p>
          <a:p>
            <a:r>
              <a:rPr lang="en-ZW" sz="1000" dirty="0"/>
              <a:t>D6</a:t>
            </a:r>
          </a:p>
          <a:p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8027554" y="4421294"/>
            <a:ext cx="5164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D00</a:t>
            </a:r>
          </a:p>
          <a:p>
            <a:r>
              <a:rPr lang="en-ZW" sz="1400" dirty="0"/>
              <a:t>D01</a:t>
            </a:r>
          </a:p>
          <a:p>
            <a:r>
              <a:rPr lang="en-ZW" sz="1400" dirty="0"/>
              <a:t>D02</a:t>
            </a:r>
          </a:p>
          <a:p>
            <a:r>
              <a:rPr lang="en-ZW" sz="1400" dirty="0"/>
              <a:t>D03</a:t>
            </a:r>
          </a:p>
          <a:p>
            <a:r>
              <a:rPr lang="en-ZW" sz="1400" dirty="0"/>
              <a:t>D04</a:t>
            </a:r>
          </a:p>
          <a:p>
            <a:r>
              <a:rPr lang="en-ZW" sz="1400" dirty="0"/>
              <a:t>D05</a:t>
            </a:r>
          </a:p>
          <a:p>
            <a:r>
              <a:rPr lang="en-ZW" sz="1400" dirty="0"/>
              <a:t>D06</a:t>
            </a:r>
          </a:p>
          <a:p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8086470" y="2643294"/>
            <a:ext cx="5164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D10</a:t>
            </a:r>
          </a:p>
          <a:p>
            <a:r>
              <a:rPr lang="en-ZW" sz="1400" dirty="0"/>
              <a:t>D11</a:t>
            </a:r>
          </a:p>
          <a:p>
            <a:r>
              <a:rPr lang="en-ZW" sz="1400" dirty="0"/>
              <a:t>D12</a:t>
            </a:r>
          </a:p>
          <a:p>
            <a:r>
              <a:rPr lang="en-ZW" sz="1400" dirty="0"/>
              <a:t>D13</a:t>
            </a:r>
          </a:p>
          <a:p>
            <a:r>
              <a:rPr lang="en-ZW" sz="1400" dirty="0"/>
              <a:t>D14</a:t>
            </a:r>
          </a:p>
          <a:p>
            <a:r>
              <a:rPr lang="en-ZW" sz="1400" dirty="0"/>
              <a:t>D15</a:t>
            </a:r>
          </a:p>
          <a:p>
            <a:r>
              <a:rPr lang="en-ZW" sz="1400" dirty="0"/>
              <a:t>D16</a:t>
            </a:r>
          </a:p>
          <a:p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326398" y="161341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ZW" dirty="0"/>
              <a:t>Create a block symbol (</a:t>
            </a:r>
            <a:r>
              <a:rPr lang="en-ZW" dirty="0" err="1"/>
              <a:t>bsf</a:t>
            </a:r>
            <a:r>
              <a:rPr lang="en-ZW" dirty="0"/>
              <a:t>) file for the display circuit (Lab 2).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dirty="0"/>
              <a:t>Combine BCD and display circuit as below.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dirty="0"/>
              <a:t>Create a block symbol (</a:t>
            </a:r>
            <a:r>
              <a:rPr lang="en-ZW" dirty="0" err="1"/>
              <a:t>bsf</a:t>
            </a:r>
            <a:r>
              <a:rPr lang="en-ZW" dirty="0"/>
              <a:t>) file for the combined circuit.</a:t>
            </a:r>
          </a:p>
        </p:txBody>
      </p:sp>
    </p:spTree>
    <p:extLst>
      <p:ext uri="{BB962C8B-B14F-4D97-AF65-F5344CB8AC3E}">
        <p14:creationId xmlns:p14="http://schemas.microsoft.com/office/powerpoint/2010/main" val="3332593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BCD Top Level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57552" y="2190532"/>
            <a:ext cx="228600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/>
              <a:t>BCD </a:t>
            </a:r>
          </a:p>
          <a:p>
            <a:pPr algn="ctr"/>
            <a:r>
              <a:rPr lang="en-ZW" dirty="0"/>
              <a:t>Top Level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14552" y="3219232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414552" y="3447832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14552" y="3676432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414552" y="3920272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14552" y="4118392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14552" y="4346992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14552" y="4575592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14552" y="4819432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44105" y="3071067"/>
            <a:ext cx="2984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A</a:t>
            </a:r>
          </a:p>
          <a:p>
            <a:r>
              <a:rPr lang="en-ZW" sz="1400" dirty="0"/>
              <a:t>B</a:t>
            </a:r>
          </a:p>
          <a:p>
            <a:r>
              <a:rPr lang="en-ZW" sz="1400" dirty="0"/>
              <a:t>C</a:t>
            </a:r>
          </a:p>
          <a:p>
            <a:r>
              <a:rPr lang="en-ZW" sz="1400" dirty="0"/>
              <a:t>D</a:t>
            </a:r>
          </a:p>
          <a:p>
            <a:r>
              <a:rPr lang="en-ZW" sz="1400" dirty="0"/>
              <a:t>E</a:t>
            </a:r>
          </a:p>
          <a:p>
            <a:r>
              <a:rPr lang="en-ZW" sz="1400" dirty="0"/>
              <a:t>F</a:t>
            </a:r>
          </a:p>
          <a:p>
            <a:r>
              <a:rPr lang="en-ZW" sz="1400" dirty="0"/>
              <a:t>G</a:t>
            </a:r>
          </a:p>
          <a:p>
            <a:r>
              <a:rPr lang="en-ZW" sz="1400" dirty="0"/>
              <a:t>H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64719" y="2993865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4719" y="3121711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864719" y="323432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4719" y="3315066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64719" y="3428205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64719" y="3556051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64719" y="366866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64719" y="3749406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85885" y="4317583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885885" y="4445429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85885" y="4558038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885885" y="4638784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885885" y="4751923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85885" y="4879769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85885" y="4992378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885885" y="5073124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/>
          <p:cNvSpPr/>
          <p:nvPr/>
        </p:nvSpPr>
        <p:spPr>
          <a:xfrm>
            <a:off x="6931168" y="2190532"/>
            <a:ext cx="741184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/>
          <p:cNvSpPr/>
          <p:nvPr/>
        </p:nvSpPr>
        <p:spPr>
          <a:xfrm>
            <a:off x="6931168" y="3901877"/>
            <a:ext cx="741184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>
            <a:off x="1500152" y="2993865"/>
            <a:ext cx="543953" cy="2079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24644" y="3638332"/>
            <a:ext cx="145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Toggle Switch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443752" y="2571532"/>
            <a:ext cx="65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Hex1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96152" y="4370745"/>
            <a:ext cx="65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Hex0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453152" y="3899118"/>
            <a:ext cx="5164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D00</a:t>
            </a:r>
          </a:p>
          <a:p>
            <a:r>
              <a:rPr lang="en-ZW" sz="1400" dirty="0"/>
              <a:t>D01</a:t>
            </a:r>
          </a:p>
          <a:p>
            <a:r>
              <a:rPr lang="en-ZW" sz="1400" dirty="0"/>
              <a:t>D02</a:t>
            </a:r>
          </a:p>
          <a:p>
            <a:r>
              <a:rPr lang="en-ZW" sz="1400" dirty="0"/>
              <a:t>D03</a:t>
            </a:r>
          </a:p>
          <a:p>
            <a:r>
              <a:rPr lang="en-ZW" sz="1400" dirty="0"/>
              <a:t>D04</a:t>
            </a:r>
          </a:p>
          <a:p>
            <a:r>
              <a:rPr lang="en-ZW" sz="1400" dirty="0"/>
              <a:t>D05</a:t>
            </a:r>
          </a:p>
          <a:p>
            <a:r>
              <a:rPr lang="en-ZW" sz="1400" dirty="0"/>
              <a:t>D06</a:t>
            </a:r>
          </a:p>
          <a:p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512068" y="2238573"/>
            <a:ext cx="5164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D10</a:t>
            </a:r>
          </a:p>
          <a:p>
            <a:r>
              <a:rPr lang="en-ZW" sz="1400" dirty="0"/>
              <a:t>D11</a:t>
            </a:r>
          </a:p>
          <a:p>
            <a:r>
              <a:rPr lang="en-ZW" sz="1400" dirty="0"/>
              <a:t>D12</a:t>
            </a:r>
          </a:p>
          <a:p>
            <a:r>
              <a:rPr lang="en-ZW" sz="1400" dirty="0"/>
              <a:t>D13</a:t>
            </a:r>
          </a:p>
          <a:p>
            <a:r>
              <a:rPr lang="en-ZW" sz="1400" dirty="0"/>
              <a:t>D14</a:t>
            </a:r>
          </a:p>
          <a:p>
            <a:r>
              <a:rPr lang="en-ZW" sz="1400" dirty="0"/>
              <a:t>D15</a:t>
            </a:r>
          </a:p>
          <a:p>
            <a:r>
              <a:rPr lang="en-ZW" sz="1400" dirty="0"/>
              <a:t>D16</a:t>
            </a:r>
          </a:p>
          <a:p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811163" y="5475423"/>
            <a:ext cx="34142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43552" y="5656143"/>
            <a:ext cx="2136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>
                <a:solidFill>
                  <a:srgbClr val="FF0000"/>
                </a:solidFill>
              </a:rPr>
              <a:t>Overflow  assigns to one of the LEDs.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1000" y="1592242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ZW" dirty="0"/>
              <a:t>Download the final top-level circuit to DE2 Board. </a:t>
            </a:r>
          </a:p>
        </p:txBody>
      </p:sp>
    </p:spTree>
    <p:extLst>
      <p:ext uri="{BB962C8B-B14F-4D97-AF65-F5344CB8AC3E}">
        <p14:creationId xmlns:p14="http://schemas.microsoft.com/office/powerpoint/2010/main" val="722398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your BCD circuit such that it can display up to 199 using three 7 segment display. (</a:t>
            </a:r>
            <a:r>
              <a:rPr lang="en-US"/>
              <a:t>10 points.)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1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305800" cy="2590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Deliverables:</a:t>
            </a:r>
            <a:r>
              <a:rPr lang="en-ZW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ZW" dirty="0">
                <a:latin typeface="Times New Roman" pitchFamily="18" charset="0"/>
                <a:cs typeface="Times New Roman" pitchFamily="18" charset="0"/>
              </a:rPr>
              <a:t>Design a circuit to decode a 8 bit binary to BCD and combine with a display circuit from Lab 2.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ZW" dirty="0">
                <a:latin typeface="Times New Roman" pitchFamily="18" charset="0"/>
                <a:cs typeface="Times New Roman" pitchFamily="18" charset="0"/>
              </a:rPr>
              <a:t>Simulate the BCD circuit.</a:t>
            </a:r>
          </a:p>
        </p:txBody>
      </p:sp>
    </p:spTree>
    <p:extLst>
      <p:ext uri="{BB962C8B-B14F-4D97-AF65-F5344CB8AC3E}">
        <p14:creationId xmlns:p14="http://schemas.microsoft.com/office/powerpoint/2010/main" val="2521915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W" dirty="0"/>
              <a:t>Assignment Flow Chart for BCD and Display </a:t>
            </a:r>
            <a:r>
              <a:rPr lang="en-ZW" dirty="0" err="1"/>
              <a:t>Ckt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33550"/>
            <a:ext cx="3581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/>
              <a:t>Implement ADD-3 </a:t>
            </a:r>
            <a:r>
              <a:rPr lang="en-ZW" dirty="0" err="1"/>
              <a:t>Ckt</a:t>
            </a:r>
            <a:r>
              <a:rPr lang="en-ZW" dirty="0"/>
              <a:t> and Create the Block Symbol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3000375"/>
            <a:ext cx="3581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/>
              <a:t>Implement BCD </a:t>
            </a:r>
            <a:r>
              <a:rPr lang="en-ZW" dirty="0" err="1"/>
              <a:t>Ckt</a:t>
            </a:r>
            <a:r>
              <a:rPr lang="en-ZW" dirty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343400"/>
            <a:ext cx="3581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/>
              <a:t>Combine the BCD and Display </a:t>
            </a:r>
            <a:r>
              <a:rPr lang="en-ZW" dirty="0" err="1"/>
              <a:t>Ckt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5638800"/>
            <a:ext cx="3581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 Waveform</a:t>
            </a:r>
          </a:p>
        </p:txBody>
      </p:sp>
      <p:sp>
        <p:nvSpPr>
          <p:cNvPr id="8" name="Down Arrow 7"/>
          <p:cNvSpPr/>
          <p:nvPr/>
        </p:nvSpPr>
        <p:spPr>
          <a:xfrm>
            <a:off x="2324100" y="2690812"/>
            <a:ext cx="152400" cy="257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2324100" y="3990975"/>
            <a:ext cx="152400" cy="257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2324100" y="5334000"/>
            <a:ext cx="152400" cy="257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29200" y="1752600"/>
            <a:ext cx="3581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/>
              <a:t>Pin Assignment</a:t>
            </a:r>
            <a:endParaRPr lang="en-US" dirty="0"/>
          </a:p>
        </p:txBody>
      </p:sp>
      <p:sp>
        <p:nvSpPr>
          <p:cNvPr id="3" name="Bent Arrow 2"/>
          <p:cNvSpPr/>
          <p:nvPr/>
        </p:nvSpPr>
        <p:spPr>
          <a:xfrm>
            <a:off x="4495800" y="1981200"/>
            <a:ext cx="533400" cy="4191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267200" y="60960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29200" y="3000375"/>
            <a:ext cx="3581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/>
              <a:t>Downloading to DE 1 Board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6743700" y="2690812"/>
            <a:ext cx="152400" cy="257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67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84573"/>
            <a:ext cx="8260672" cy="1039427"/>
          </a:xfrm>
        </p:spPr>
        <p:txBody>
          <a:bodyPr/>
          <a:lstStyle/>
          <a:p>
            <a:r>
              <a:rPr lang="en-US" dirty="0"/>
              <a:t>Creating a symbol block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544" t="4891" r="51128" b="16000"/>
          <a:stretch/>
        </p:blipFill>
        <p:spPr>
          <a:xfrm>
            <a:off x="4140519" y="2561530"/>
            <a:ext cx="4703444" cy="32007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48436" y="2855663"/>
            <a:ext cx="11160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Display </a:t>
            </a:r>
            <a:r>
              <a:rPr lang="en-US" sz="1350" dirty="0" err="1"/>
              <a:t>Ckt</a:t>
            </a:r>
            <a:endParaRPr lang="en-US" sz="135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64320" y="2233612"/>
            <a:ext cx="3698080" cy="35575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reuse the previous </a:t>
            </a:r>
            <a:r>
              <a:rPr lang="en-US" dirty="0" err="1"/>
              <a:t>ckt</a:t>
            </a:r>
            <a:r>
              <a:rPr lang="en-US" dirty="0"/>
              <a:t>  by creating a block symbol instead of inserting the whole </a:t>
            </a:r>
            <a:r>
              <a:rPr lang="en-US" dirty="0" err="1"/>
              <a:t>ckt</a:t>
            </a:r>
            <a:r>
              <a:rPr lang="en-US" dirty="0"/>
              <a:t>.</a:t>
            </a:r>
          </a:p>
          <a:p>
            <a:r>
              <a:rPr lang="en-US" dirty="0"/>
              <a:t> we can create the existing </a:t>
            </a:r>
            <a:r>
              <a:rPr lang="en-US" dirty="0" err="1"/>
              <a:t>ckt</a:t>
            </a:r>
            <a:r>
              <a:rPr lang="en-US" dirty="0"/>
              <a:t> to a symbol block and adding in other project as a block.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185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7886700" cy="994172"/>
          </a:xfrm>
        </p:spPr>
        <p:txBody>
          <a:bodyPr/>
          <a:lstStyle/>
          <a:p>
            <a:r>
              <a:rPr lang="en-US" dirty="0"/>
              <a:t>Creating a symbol block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74562" b="28210"/>
          <a:stretch/>
        </p:blipFill>
        <p:spPr>
          <a:xfrm>
            <a:off x="4052098" y="2009053"/>
            <a:ext cx="3948239" cy="348193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2025" y="2119478"/>
            <a:ext cx="3450375" cy="313832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-&gt; Create/Update -&gt; Create Symbol Files for current file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symbol file in your project folder. This will create a 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1680967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Existing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Ckt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symbol to new project.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219" y="2226469"/>
            <a:ext cx="8064542" cy="11213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Schematic Block file and Open Symbol window from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Click-&gt; Insert -&gt; Symbol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544" t="30526" r="65614" b="23158"/>
          <a:stretch/>
        </p:blipFill>
        <p:spPr>
          <a:xfrm>
            <a:off x="4093369" y="3918442"/>
            <a:ext cx="1985212" cy="2426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2281" t="28421" r="77884" b="30316"/>
          <a:stretch/>
        </p:blipFill>
        <p:spPr>
          <a:xfrm>
            <a:off x="1382128" y="3642091"/>
            <a:ext cx="1624264" cy="21295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1675" y="3368373"/>
            <a:ext cx="3770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63981" y="3368373"/>
            <a:ext cx="5029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2. Select the desired .</a:t>
            </a:r>
            <a:r>
              <a:rPr lang="en-US" sz="1350" dirty="0" err="1"/>
              <a:t>bsf</a:t>
            </a:r>
            <a:r>
              <a:rPr lang="en-US" sz="1350" dirty="0"/>
              <a:t> file and add it the same way as you add other digital circuit components.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86013" y="4918567"/>
            <a:ext cx="192881" cy="150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4965556" y="4970942"/>
            <a:ext cx="578644" cy="121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29487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BCD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373563"/>
          </a:xfrm>
        </p:spPr>
        <p:txBody>
          <a:bodyPr>
            <a:normAutofit/>
          </a:bodyPr>
          <a:lstStyle/>
          <a:p>
            <a:r>
              <a:rPr lang="en-ZW" dirty="0"/>
              <a:t>A BCD is a binary system which represents one decimal number with 4 binary number. </a:t>
            </a:r>
          </a:p>
          <a:p>
            <a:pPr lvl="1"/>
            <a:r>
              <a:rPr lang="en-ZW" sz="2400" b="1" dirty="0"/>
              <a:t>15  </a:t>
            </a:r>
            <a:r>
              <a:rPr lang="en-ZW" sz="2400" b="1" dirty="0">
                <a:sym typeface="Wingdings" pitchFamily="2" charset="2"/>
              </a:rPr>
              <a:t> 1111 (in Binary)</a:t>
            </a:r>
          </a:p>
          <a:p>
            <a:pPr lvl="1"/>
            <a:r>
              <a:rPr lang="en-ZW" sz="2400" b="1" dirty="0">
                <a:sym typeface="Wingdings" pitchFamily="2" charset="2"/>
              </a:rPr>
              <a:t>15   0001 0101 (in BCD)</a:t>
            </a:r>
            <a:endParaRPr lang="en-ZW" sz="2400" b="1" dirty="0"/>
          </a:p>
          <a:p>
            <a:r>
              <a:rPr lang="en-ZW" dirty="0"/>
              <a:t>Implement a </a:t>
            </a:r>
            <a:r>
              <a:rPr lang="en-ZW" dirty="0" err="1"/>
              <a:t>ckt</a:t>
            </a:r>
            <a:r>
              <a:rPr lang="en-ZW" dirty="0"/>
              <a:t> that convert a 8 bit binary input to two BCD.</a:t>
            </a:r>
          </a:p>
          <a:p>
            <a:r>
              <a:rPr lang="en-ZW" dirty="0"/>
              <a:t>Maximum binary the </a:t>
            </a:r>
            <a:r>
              <a:rPr lang="en-ZW" dirty="0" err="1"/>
              <a:t>ckt</a:t>
            </a:r>
            <a:r>
              <a:rPr lang="en-ZW" dirty="0"/>
              <a:t> can decode is 99.</a:t>
            </a:r>
          </a:p>
          <a:p>
            <a:r>
              <a:rPr lang="en-ZW" dirty="0"/>
              <a:t>When the input is higher than 99,  overflow = ‘1’.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8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BCD: Binary Coded Decimal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73334"/>
              </p:ext>
            </p:extLst>
          </p:nvPr>
        </p:nvGraphicFramePr>
        <p:xfrm>
          <a:off x="1143000" y="1600200"/>
          <a:ext cx="7162800" cy="514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Binary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800" dirty="0"/>
                        <a:t>BCD Outputs</a:t>
                      </a:r>
                    </a:p>
                    <a:p>
                      <a:pPr algn="ctr"/>
                      <a:endParaRPr lang="en-ZW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 err="1"/>
                        <a:t>OverFlow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0</a:t>
                      </a:r>
                    </a:p>
                    <a:p>
                      <a:pPr algn="ctr"/>
                      <a:r>
                        <a:rPr lang="en-ZW" dirty="0"/>
                        <a:t>1</a:t>
                      </a:r>
                    </a:p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0000 0000</a:t>
                      </a:r>
                    </a:p>
                    <a:p>
                      <a:pPr algn="ctr"/>
                      <a:r>
                        <a:rPr lang="en-ZW" dirty="0"/>
                        <a:t>0000</a:t>
                      </a:r>
                      <a:r>
                        <a:rPr lang="en-ZW" baseline="0" dirty="0"/>
                        <a:t> 0001</a:t>
                      </a:r>
                    </a:p>
                    <a:p>
                      <a:pPr algn="ctr"/>
                      <a:r>
                        <a:rPr lang="en-ZW" baseline="0" dirty="0"/>
                        <a:t>.</a:t>
                      </a:r>
                    </a:p>
                    <a:p>
                      <a:pPr algn="ctr"/>
                      <a:r>
                        <a:rPr lang="en-ZW" baseline="0" dirty="0"/>
                        <a:t>.</a:t>
                      </a:r>
                    </a:p>
                    <a:p>
                      <a:pPr algn="ctr"/>
                      <a:r>
                        <a:rPr lang="en-ZW" baseline="0" dirty="0"/>
                        <a:t>.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b="1" dirty="0">
                          <a:solidFill>
                            <a:srgbClr val="FF0000"/>
                          </a:solidFill>
                        </a:rPr>
                        <a:t>0000     0000</a:t>
                      </a:r>
                    </a:p>
                    <a:p>
                      <a:pPr algn="ctr"/>
                      <a:r>
                        <a:rPr lang="en-ZW" b="1" dirty="0">
                          <a:solidFill>
                            <a:srgbClr val="FF0000"/>
                          </a:solidFill>
                        </a:rPr>
                        <a:t>0000</a:t>
                      </a:r>
                      <a:r>
                        <a:rPr lang="en-ZW" b="1" baseline="0" dirty="0">
                          <a:solidFill>
                            <a:srgbClr val="FF0000"/>
                          </a:solidFill>
                        </a:rPr>
                        <a:t>      0001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0</a:t>
                      </a:r>
                    </a:p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0000 1001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b="1" dirty="0">
                          <a:solidFill>
                            <a:srgbClr val="FF0000"/>
                          </a:solidFill>
                        </a:rPr>
                        <a:t>0000</a:t>
                      </a:r>
                      <a:r>
                        <a:rPr lang="en-ZW" b="1" baseline="0" dirty="0">
                          <a:solidFill>
                            <a:srgbClr val="FF0000"/>
                          </a:solidFill>
                        </a:rPr>
                        <a:t>    1001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0000  1010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b="1" dirty="0">
                          <a:solidFill>
                            <a:srgbClr val="FF0000"/>
                          </a:solidFill>
                        </a:rPr>
                        <a:t>0001    0000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0000 1011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b="1" dirty="0">
                          <a:solidFill>
                            <a:srgbClr val="FF0000"/>
                          </a:solidFill>
                        </a:rPr>
                        <a:t>0001     0001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0000</a:t>
                      </a:r>
                      <a:r>
                        <a:rPr lang="en-ZW" baseline="0" dirty="0"/>
                        <a:t> 1100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b="1" dirty="0">
                          <a:solidFill>
                            <a:srgbClr val="FF0000"/>
                          </a:solidFill>
                        </a:rPr>
                        <a:t>0001    0010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/>
                        <a:t>0110</a:t>
                      </a:r>
                      <a:r>
                        <a:rPr lang="en-ZW" baseline="0" dirty="0"/>
                        <a:t> 0011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W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ZW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ZW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ZW" b="1" dirty="0">
                          <a:solidFill>
                            <a:srgbClr val="FF0000"/>
                          </a:solidFill>
                        </a:rPr>
                        <a:t>1001</a:t>
                      </a:r>
                      <a:r>
                        <a:rPr lang="en-ZW" b="1" baseline="0" dirty="0">
                          <a:solidFill>
                            <a:srgbClr val="FF0000"/>
                          </a:solidFill>
                        </a:rPr>
                        <a:t>    1001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0110 0100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b="1" dirty="0" err="1">
                          <a:solidFill>
                            <a:srgbClr val="FF0000"/>
                          </a:solidFill>
                        </a:rPr>
                        <a:t>xxxx</a:t>
                      </a:r>
                      <a:r>
                        <a:rPr lang="en-ZW" b="1" dirty="0">
                          <a:solidFill>
                            <a:srgbClr val="FF0000"/>
                          </a:solidFill>
                        </a:rPr>
                        <a:t>     </a:t>
                      </a:r>
                      <a:r>
                        <a:rPr lang="en-ZW" b="1" dirty="0" err="1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60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BCD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convert the binary 1111 to BCD, simply add 0110 (6) to 1111.</a:t>
            </a:r>
          </a:p>
          <a:p>
            <a:pPr marL="114300" indent="0">
              <a:buNone/>
            </a:pPr>
            <a:r>
              <a:rPr lang="en-US" dirty="0"/>
              <a:t>		1111 + 0110 = 1 0101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How about decimal 34?</a:t>
            </a:r>
          </a:p>
          <a:p>
            <a:pPr marL="114300" indent="0">
              <a:buNone/>
            </a:pPr>
            <a:r>
              <a:rPr lang="en-US" dirty="0"/>
              <a:t>		10 0010 + 0110 = 10  1000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33528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0001    0101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419600" y="2971800"/>
            <a:ext cx="7620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953000" y="2971800"/>
            <a:ext cx="152400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240284" y="3810000"/>
            <a:ext cx="6903716" cy="1588532"/>
            <a:chOff x="2133600" y="4724400"/>
            <a:chExt cx="6903716" cy="1588532"/>
          </a:xfrm>
        </p:grpSpPr>
        <p:sp>
          <p:nvSpPr>
            <p:cNvPr id="9" name="TextBox 8"/>
            <p:cNvSpPr txBox="1"/>
            <p:nvPr/>
          </p:nvSpPr>
          <p:spPr>
            <a:xfrm>
              <a:off x="4933732" y="5867400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2        8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90800" y="51054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34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28932" y="5562600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0010    1000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009932" y="5181600"/>
              <a:ext cx="762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543332" y="5181600"/>
              <a:ext cx="152400" cy="457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133600" y="4724400"/>
              <a:ext cx="4267200" cy="152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77000" y="5943600"/>
              <a:ext cx="2560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BCD value incorrect..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5943600" y="6096000"/>
              <a:ext cx="609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855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Shift Add 3 </a:t>
            </a:r>
            <a:r>
              <a:rPr lang="en-ZW" dirty="0" err="1"/>
              <a:t>Alg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5105400"/>
          </a:xfrm>
        </p:spPr>
        <p:txBody>
          <a:bodyPr>
            <a:normAutofit/>
          </a:bodyPr>
          <a:lstStyle/>
          <a:p>
            <a:r>
              <a:rPr lang="en-ZW" dirty="0"/>
              <a:t>Do 8 times ( for 8 bit binary input).</a:t>
            </a:r>
          </a:p>
          <a:p>
            <a:pPr lvl="1"/>
            <a:r>
              <a:rPr lang="en-ZW" dirty="0"/>
              <a:t>1. Shift left one to the binary input.</a:t>
            </a:r>
          </a:p>
          <a:p>
            <a:pPr lvl="1"/>
            <a:r>
              <a:rPr lang="en-ZW" dirty="0"/>
              <a:t>2. Add 3 to BCD if it’s greater than 4.</a:t>
            </a:r>
          </a:p>
          <a:p>
            <a:pPr lvl="1"/>
            <a:r>
              <a:rPr lang="en-ZW" dirty="0"/>
              <a:t>3. Go to 1.</a:t>
            </a:r>
          </a:p>
        </p:txBody>
      </p:sp>
    </p:spTree>
    <p:extLst>
      <p:ext uri="{BB962C8B-B14F-4D97-AF65-F5344CB8AC3E}">
        <p14:creationId xmlns:p14="http://schemas.microsoft.com/office/powerpoint/2010/main" val="44908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Shift Add 3 </a:t>
            </a:r>
            <a:r>
              <a:rPr lang="en-ZW" dirty="0" err="1"/>
              <a:t>Alg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1676400"/>
            <a:ext cx="6781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ZW" sz="1600" dirty="0" err="1"/>
              <a:t>Eg</a:t>
            </a:r>
            <a:r>
              <a:rPr lang="en-ZW" sz="1600" dirty="0"/>
              <a:t>. Convert 34 to BCD using Shift Add 3 Alg.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600" dirty="0"/>
              <a:t>34 = </a:t>
            </a:r>
            <a:r>
              <a:rPr lang="en-ZW" sz="1600" dirty="0">
                <a:solidFill>
                  <a:srgbClr val="FF0000"/>
                </a:solidFill>
              </a:rPr>
              <a:t>10 0</a:t>
            </a:r>
            <a:r>
              <a:rPr lang="en-ZW" sz="1600" dirty="0">
                <a:solidFill>
                  <a:srgbClr val="00B050"/>
                </a:solidFill>
              </a:rPr>
              <a:t>0</a:t>
            </a:r>
            <a:r>
              <a:rPr lang="en-ZW" sz="1600" dirty="0">
                <a:solidFill>
                  <a:srgbClr val="C00000"/>
                </a:solidFill>
              </a:rPr>
              <a:t>1</a:t>
            </a:r>
            <a:r>
              <a:rPr lang="en-ZW" sz="1600" dirty="0">
                <a:solidFill>
                  <a:srgbClr val="0070C0"/>
                </a:solidFill>
              </a:rPr>
              <a:t>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600" dirty="0"/>
              <a:t>Start output = 0000 0000 (Since we went to convert the input two BCDs.)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600" dirty="0"/>
              <a:t>Take the first 3 MSB of inputs and add to output.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600" dirty="0"/>
              <a:t>Output = 0000 0</a:t>
            </a:r>
            <a:r>
              <a:rPr lang="en-ZW" sz="1600" dirty="0">
                <a:solidFill>
                  <a:srgbClr val="FF0000"/>
                </a:solidFill>
              </a:rPr>
              <a:t>100</a:t>
            </a:r>
            <a:r>
              <a:rPr lang="en-ZW" sz="1600" dirty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600" dirty="0"/>
              <a:t> Check whether output is greater than 4. If so add 3 to output.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600" dirty="0"/>
              <a:t>Shift left one.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600" dirty="0"/>
              <a:t>Output = 0000 </a:t>
            </a:r>
            <a:r>
              <a:rPr lang="en-ZW" sz="1600" dirty="0">
                <a:solidFill>
                  <a:srgbClr val="FF0000"/>
                </a:solidFill>
              </a:rPr>
              <a:t>100</a:t>
            </a:r>
            <a:r>
              <a:rPr lang="en-ZW" sz="1600" dirty="0">
                <a:solidFill>
                  <a:srgbClr val="00B050"/>
                </a:solidFill>
              </a:rPr>
              <a:t>0</a:t>
            </a:r>
            <a:r>
              <a:rPr lang="en-ZW" sz="1600" dirty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600" dirty="0"/>
              <a:t>If output is greater than 4 add 3.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600" dirty="0"/>
              <a:t>Output = 0000 </a:t>
            </a:r>
            <a:r>
              <a:rPr lang="en-ZW" sz="1600" dirty="0">
                <a:solidFill>
                  <a:srgbClr val="FF0000"/>
                </a:solidFill>
              </a:rPr>
              <a:t>100</a:t>
            </a:r>
            <a:r>
              <a:rPr lang="en-ZW" sz="1600" dirty="0">
                <a:solidFill>
                  <a:srgbClr val="00B050"/>
                </a:solidFill>
              </a:rPr>
              <a:t>0</a:t>
            </a:r>
            <a:r>
              <a:rPr lang="en-ZW" sz="1600" dirty="0"/>
              <a:t> + 0000 0011 = 0000 1011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600" dirty="0"/>
              <a:t>Shift left one.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600" dirty="0"/>
              <a:t>Output = 0001 011</a:t>
            </a:r>
            <a:r>
              <a:rPr lang="en-ZW" sz="1600" dirty="0">
                <a:solidFill>
                  <a:srgbClr val="C00000"/>
                </a:solidFill>
              </a:rPr>
              <a:t>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600" dirty="0"/>
              <a:t>If output is greater than 4 add 3.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600" dirty="0"/>
              <a:t>Output = 0001 011</a:t>
            </a:r>
            <a:r>
              <a:rPr lang="en-ZW" sz="1600" dirty="0">
                <a:solidFill>
                  <a:srgbClr val="C00000"/>
                </a:solidFill>
              </a:rPr>
              <a:t>1  + </a:t>
            </a:r>
            <a:r>
              <a:rPr lang="en-ZW" sz="1600" dirty="0"/>
              <a:t>0000 0011 </a:t>
            </a:r>
            <a:r>
              <a:rPr lang="en-ZW" sz="1600" dirty="0">
                <a:solidFill>
                  <a:srgbClr val="C00000"/>
                </a:solidFill>
              </a:rPr>
              <a:t>= </a:t>
            </a:r>
            <a:r>
              <a:rPr lang="en-ZW" sz="1600" dirty="0"/>
              <a:t>0001 1010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600" dirty="0"/>
              <a:t>Shift left one.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600" dirty="0"/>
              <a:t>Output = 0011 010</a:t>
            </a:r>
            <a:r>
              <a:rPr lang="en-ZW" sz="1600" dirty="0">
                <a:solidFill>
                  <a:srgbClr val="00B0F0"/>
                </a:solidFill>
              </a:rPr>
              <a:t>0</a:t>
            </a:r>
          </a:p>
          <a:p>
            <a:endParaRPr lang="en-ZW" sz="1600" dirty="0">
              <a:solidFill>
                <a:srgbClr val="C00000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16200000">
            <a:off x="3225536" y="5712813"/>
            <a:ext cx="381000" cy="5619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3762913" y="5734870"/>
            <a:ext cx="381000" cy="5619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59583" y="62063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96960" y="62063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2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Shift Add 3 </a:t>
            </a:r>
            <a:r>
              <a:rPr lang="en-ZW" dirty="0" err="1"/>
              <a:t>Alg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676400"/>
            <a:ext cx="6781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ZW" sz="1400" dirty="0"/>
              <a:t>Input = HGFE DCBA</a:t>
            </a:r>
            <a:endParaRPr lang="en-ZW" sz="1400" dirty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/>
              <a:t>Take the first 3 MSB of inputs and add to output.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/>
              <a:t>Output = 0000 0</a:t>
            </a:r>
            <a:r>
              <a:rPr lang="en-ZW" sz="1400" dirty="0">
                <a:solidFill>
                  <a:srgbClr val="FF0000"/>
                </a:solidFill>
              </a:rPr>
              <a:t>HGF</a:t>
            </a:r>
            <a:endParaRPr lang="en-ZW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/>
              <a:t>If 00HGF &gt; 4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/>
              <a:t>I H1 G1 F1 = 0 H G F + 0011.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/>
              <a:t>Else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/>
              <a:t>I H1G1F1 = 0 H G 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>
                <a:solidFill>
                  <a:srgbClr val="FF0000"/>
                </a:solidFill>
              </a:rPr>
              <a:t>Shift left one.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>
                <a:solidFill>
                  <a:srgbClr val="FF0000"/>
                </a:solidFill>
              </a:rPr>
              <a:t>Output = 000I H1 G1 F1 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/>
              <a:t>If H1 G1 F1 E &gt; 4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/>
              <a:t>H2 G2 F2 E1 = H1 G1 F1 E  + 0011.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/>
              <a:t>Else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/>
              <a:t>H2 G2 F2 E1 = H1 G1 F1 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>
                <a:solidFill>
                  <a:srgbClr val="FF0000"/>
                </a:solidFill>
              </a:rPr>
              <a:t>Shift left one.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>
                <a:solidFill>
                  <a:srgbClr val="FF0000"/>
                </a:solidFill>
              </a:rPr>
              <a:t>Output = 00I H2   G2 F2 E1 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/>
              <a:t>If G2 F2 E1 D &gt; 4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/>
              <a:t>G3 F3 E2 D1 = G2 F2 E1 D + 0011.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/>
              <a:t>Else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/>
              <a:t>G3 F3 E2 D1 = G2 F2 E1 D</a:t>
            </a:r>
            <a:endParaRPr lang="en-ZW" sz="1400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>
                <a:solidFill>
                  <a:srgbClr val="FF0000"/>
                </a:solidFill>
              </a:rPr>
              <a:t>Shift left one.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>
                <a:solidFill>
                  <a:srgbClr val="FF0000"/>
                </a:solidFill>
              </a:rPr>
              <a:t>Output = 0I H2 G3     F3 E2 D1 C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8200" y="2241352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ZW" sz="1400" dirty="0"/>
              <a:t>If 0I H2 G3  &gt; 4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/>
              <a:t>J  I1  H3 G4 = 0 I  H2 G3 + 0011.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/>
              <a:t>Else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/>
              <a:t>J  I1  H3 G4 = 0 I H2 G3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ZW" sz="1400" dirty="0"/>
              <a:t>If F3 E2 D1 C &gt; 4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/>
              <a:t>F4 E3 D2 C1 = F3 E2 D1 C  + 0011.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/>
              <a:t>Else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/>
              <a:t>F4 E3 D2 C1 = F3 E2 D1 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>
                <a:solidFill>
                  <a:srgbClr val="FF0000"/>
                </a:solidFill>
              </a:rPr>
              <a:t>Shift left one.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>
                <a:solidFill>
                  <a:srgbClr val="FF0000"/>
                </a:solidFill>
              </a:rPr>
              <a:t>Output = I1 H3 G4 F4   E3 D2 C1 B</a:t>
            </a:r>
          </a:p>
          <a:p>
            <a:pPr marL="285750" indent="-285750">
              <a:buFont typeface="Arial" pitchFamily="34" charset="0"/>
              <a:buChar char="•"/>
            </a:pPr>
            <a:endParaRPr lang="en-ZW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/>
              <a:t>If I1 H3 G4 F4  &gt; 4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/>
              <a:t>I2 H4 G5 F5  = I1 H3 G4 F4 + 0011.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/>
              <a:t>Else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/>
              <a:t>I2 H4 G5 F5  = I1 H3 G4 F4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/>
              <a:t>If E3 D2 C1 B &gt; 4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/>
              <a:t>E4 D3 C2 B1 = E3 D2 C1 B+ 0011.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/>
              <a:t>Else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/>
              <a:t>E4 D3 C2 B1 = E3 D2 C1 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sz="1400" dirty="0">
                <a:solidFill>
                  <a:srgbClr val="FF0000"/>
                </a:solidFill>
              </a:rPr>
              <a:t>Shift left one.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sz="1400" dirty="0">
                <a:solidFill>
                  <a:srgbClr val="FF0000"/>
                </a:solidFill>
              </a:rPr>
              <a:t>Output= </a:t>
            </a:r>
            <a:r>
              <a:rPr lang="en-ZW" sz="1400" b="1" dirty="0">
                <a:solidFill>
                  <a:srgbClr val="FF0000"/>
                </a:solidFill>
              </a:rPr>
              <a:t>H4 G5 F5 E4    D2 C2 B1 A</a:t>
            </a:r>
          </a:p>
        </p:txBody>
      </p:sp>
      <p:cxnSp>
        <p:nvCxnSpPr>
          <p:cNvPr id="5" name="Elbow Connector 4"/>
          <p:cNvCxnSpPr/>
          <p:nvPr/>
        </p:nvCxnSpPr>
        <p:spPr>
          <a:xfrm rot="5400000" flipH="1" flipV="1">
            <a:off x="2501032" y="3940109"/>
            <a:ext cx="3684736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81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ZW" dirty="0"/>
              <a:t>Add 3 </a:t>
            </a:r>
            <a:r>
              <a:rPr lang="en-ZW" dirty="0" err="1"/>
              <a:t>Ckt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522240"/>
              </p:ext>
            </p:extLst>
          </p:nvPr>
        </p:nvGraphicFramePr>
        <p:xfrm>
          <a:off x="4292600" y="1859280"/>
          <a:ext cx="281940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050">
                <a:tc>
                  <a:txBody>
                    <a:bodyPr/>
                    <a:lstStyle/>
                    <a:p>
                      <a:pPr algn="ctr"/>
                      <a:r>
                        <a:rPr lang="en-ZW" sz="1600" dirty="0"/>
                        <a:t>Input</a:t>
                      </a:r>
                    </a:p>
                    <a:p>
                      <a:pPr algn="ctr"/>
                      <a:r>
                        <a:rPr lang="en-ZW" sz="1600" dirty="0"/>
                        <a:t>X3X2X1X0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600" dirty="0"/>
                        <a:t>Output</a:t>
                      </a:r>
                    </a:p>
                    <a:p>
                      <a:pPr algn="ctr"/>
                      <a:r>
                        <a:rPr lang="en-ZW" sz="1600" dirty="0"/>
                        <a:t>P3P2P1P0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0000</a:t>
                      </a:r>
                    </a:p>
                    <a:p>
                      <a:pPr algn="ctr"/>
                      <a:r>
                        <a:rPr lang="en-ZW" dirty="0"/>
                        <a:t>0001</a:t>
                      </a:r>
                    </a:p>
                    <a:p>
                      <a:pPr algn="ctr"/>
                      <a:r>
                        <a:rPr lang="en-ZW" dirty="0"/>
                        <a:t>0010</a:t>
                      </a:r>
                    </a:p>
                    <a:p>
                      <a:pPr algn="ctr"/>
                      <a:r>
                        <a:rPr lang="en-ZW" dirty="0"/>
                        <a:t>0011</a:t>
                      </a:r>
                    </a:p>
                    <a:p>
                      <a:pPr algn="ctr"/>
                      <a:r>
                        <a:rPr lang="en-ZW" dirty="0"/>
                        <a:t>0100</a:t>
                      </a:r>
                    </a:p>
                    <a:p>
                      <a:pPr algn="ctr"/>
                      <a:r>
                        <a:rPr lang="en-ZW" dirty="0"/>
                        <a:t>0101</a:t>
                      </a:r>
                    </a:p>
                    <a:p>
                      <a:pPr algn="ctr"/>
                      <a:r>
                        <a:rPr lang="en-ZW" dirty="0"/>
                        <a:t>0110</a:t>
                      </a:r>
                    </a:p>
                    <a:p>
                      <a:pPr algn="ctr"/>
                      <a:r>
                        <a:rPr lang="en-ZW" dirty="0"/>
                        <a:t>0111</a:t>
                      </a:r>
                    </a:p>
                    <a:p>
                      <a:pPr algn="ctr"/>
                      <a:r>
                        <a:rPr lang="en-ZW" dirty="0"/>
                        <a:t>1000</a:t>
                      </a:r>
                    </a:p>
                    <a:p>
                      <a:pPr algn="ctr"/>
                      <a:r>
                        <a:rPr lang="en-ZW" dirty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0000</a:t>
                      </a:r>
                    </a:p>
                    <a:p>
                      <a:pPr algn="ctr"/>
                      <a:r>
                        <a:rPr lang="en-ZW" dirty="0"/>
                        <a:t>0001</a:t>
                      </a:r>
                    </a:p>
                    <a:p>
                      <a:pPr algn="ctr"/>
                      <a:r>
                        <a:rPr lang="en-ZW" dirty="0"/>
                        <a:t>0010</a:t>
                      </a:r>
                    </a:p>
                    <a:p>
                      <a:pPr algn="ctr"/>
                      <a:r>
                        <a:rPr lang="en-ZW" dirty="0"/>
                        <a:t>0011</a:t>
                      </a:r>
                    </a:p>
                    <a:p>
                      <a:pPr algn="ctr"/>
                      <a:r>
                        <a:rPr lang="en-ZW" dirty="0"/>
                        <a:t>0100</a:t>
                      </a:r>
                    </a:p>
                    <a:p>
                      <a:pPr algn="ctr"/>
                      <a:r>
                        <a:rPr lang="en-ZW" dirty="0"/>
                        <a:t>1000</a:t>
                      </a:r>
                    </a:p>
                    <a:p>
                      <a:pPr algn="ctr"/>
                      <a:r>
                        <a:rPr lang="en-ZW" dirty="0"/>
                        <a:t>1001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ZW" dirty="0"/>
                        <a:t>1010</a:t>
                      </a:r>
                    </a:p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dirty="0" err="1"/>
                        <a:t>xxxx</a:t>
                      </a:r>
                      <a:endParaRPr lang="en-ZW" dirty="0"/>
                    </a:p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/>
                        <a:t>.</a:t>
                      </a:r>
                    </a:p>
                    <a:p>
                      <a:pPr algn="ctr"/>
                      <a:r>
                        <a:rPr lang="en-ZW" dirty="0" err="1"/>
                        <a:t>xxxx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ZW" sz="1800" dirty="0"/>
                  <a:t>If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ZW" sz="1800" dirty="0"/>
                  <a:t> 4</a:t>
                </a:r>
              </a:p>
              <a:p>
                <a:r>
                  <a:rPr lang="en-ZW" sz="1800" dirty="0"/>
                  <a:t>Output = Input +3;</a:t>
                </a:r>
              </a:p>
              <a:p>
                <a:r>
                  <a:rPr lang="en-ZW" sz="1800" dirty="0"/>
                  <a:t>Else </a:t>
                </a:r>
              </a:p>
              <a:p>
                <a:r>
                  <a:rPr lang="en-ZW" sz="1800" dirty="0"/>
                  <a:t>Output = Input;</a:t>
                </a:r>
              </a:p>
              <a:p>
                <a:r>
                  <a:rPr lang="en-ZW" sz="1800" dirty="0"/>
                  <a:t>End</a:t>
                </a:r>
                <a:endParaRPr lang="en-ZW" sz="1400" dirty="0"/>
              </a:p>
            </p:txBody>
          </p:sp>
        </mc:Choice>
        <mc:Fallback xmlns="">
          <p:sp>
            <p:nvSpPr>
              <p:cNvPr id="30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229600" cy="4525963"/>
              </a:xfrm>
              <a:blipFill rotWithShape="0">
                <a:blip r:embed="rId2"/>
                <a:stretch>
                  <a:fillRect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/>
          <p:cNvSpPr/>
          <p:nvPr/>
        </p:nvSpPr>
        <p:spPr>
          <a:xfrm>
            <a:off x="6629400" y="2667000"/>
            <a:ext cx="402167" cy="1219200"/>
          </a:xfrm>
          <a:prstGeom prst="rightBrace">
            <a:avLst>
              <a:gd name="adj1" fmla="val 8333"/>
              <a:gd name="adj2" fmla="val 505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150609" y="3104634"/>
                <a:ext cx="1905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W" dirty="0"/>
                  <a:t>When </a:t>
                </a:r>
                <a14:m>
                  <m:oMath xmlns:m="http://schemas.openxmlformats.org/officeDocument/2006/math">
                    <m:r>
                      <a:rPr lang="en-ZW" i="1" dirty="0" smtClean="0">
                        <a:latin typeface="Cambria Math"/>
                      </a:rPr>
                      <m:t>𝑖𝑛𝑝𝑢𝑡</m:t>
                    </m:r>
                    <m:r>
                      <a:rPr lang="en-ZW" b="0" i="1" dirty="0" smtClean="0">
                        <a:latin typeface="Cambria Math"/>
                      </a:rPr>
                      <m:t> </m:t>
                    </m:r>
                    <m:r>
                      <a:rPr lang="en-ZW" b="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ZW" b="0" i="1" dirty="0" smtClean="0">
                        <a:latin typeface="Cambria Math"/>
                      </a:rPr>
                      <m:t>4</m:t>
                    </m:r>
                  </m:oMath>
                </a14:m>
                <a:r>
                  <a:rPr lang="en-ZW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609" y="3104634"/>
                <a:ext cx="190552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556" t="-8197" r="-15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4516967" y="3810000"/>
            <a:ext cx="2286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52400" y="38862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/>
              <a:t>Input = 0101 (</a:t>
            </a:r>
            <a:r>
              <a:rPr lang="en-ZW" sz="1600" dirty="0"/>
              <a:t>which is greater than 4)</a:t>
            </a:r>
          </a:p>
          <a:p>
            <a:r>
              <a:rPr lang="en-ZW" dirty="0"/>
              <a:t>Output = 0101 + 0011 = 1000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>
            <a:off x="6705600" y="3886200"/>
            <a:ext cx="266700" cy="1447800"/>
          </a:xfrm>
          <a:prstGeom prst="rightBrace">
            <a:avLst>
              <a:gd name="adj1" fmla="val 8333"/>
              <a:gd name="adj2" fmla="val 505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33676" y="4491335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Fill these outputs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33676" y="5638800"/>
            <a:ext cx="2136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/>
              <a:t>When input &gt; 9, don’t care.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000500" y="3962400"/>
            <a:ext cx="533400" cy="38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142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1599</TotalTime>
  <Words>2885</Words>
  <Application>Microsoft Office PowerPoint</Application>
  <PresentationFormat>On-screen Show (4:3)</PresentationFormat>
  <Paragraphs>1428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Book Antiqua</vt:lpstr>
      <vt:lpstr>Calibri</vt:lpstr>
      <vt:lpstr>Cambria Math</vt:lpstr>
      <vt:lpstr>Century Gothic</vt:lpstr>
      <vt:lpstr>Times New Roman</vt:lpstr>
      <vt:lpstr>Apothecary</vt:lpstr>
      <vt:lpstr>LAB 4 – BCD and Seven Segment Display</vt:lpstr>
      <vt:lpstr>Implementation</vt:lpstr>
      <vt:lpstr>BCD</vt:lpstr>
      <vt:lpstr>BCD: Binary Coded Decimal </vt:lpstr>
      <vt:lpstr>Binary to BCD</vt:lpstr>
      <vt:lpstr>Shift Add 3 Alg</vt:lpstr>
      <vt:lpstr>Shift Add 3 Alg</vt:lpstr>
      <vt:lpstr>Shift Add 3 Alg</vt:lpstr>
      <vt:lpstr>Add 3 Ckt</vt:lpstr>
      <vt:lpstr>Add 3 Ckt</vt:lpstr>
      <vt:lpstr>PowerPoint Presentation</vt:lpstr>
      <vt:lpstr>BCD </vt:lpstr>
      <vt:lpstr>BCD Block Diagram</vt:lpstr>
      <vt:lpstr>Example</vt:lpstr>
      <vt:lpstr>Example</vt:lpstr>
      <vt:lpstr>PowerPoint Presentation</vt:lpstr>
      <vt:lpstr>BCD Circuit with 7 Segment Display</vt:lpstr>
      <vt:lpstr>BCD Top Level</vt:lpstr>
      <vt:lpstr>Extra Credits</vt:lpstr>
      <vt:lpstr>Assignment Flow Chart for BCD and Display Ckt</vt:lpstr>
      <vt:lpstr>Creating a symbol block</vt:lpstr>
      <vt:lpstr>Creating a symbol block</vt:lpstr>
      <vt:lpstr>Adding Existing Ckt as a symbol to new project.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Design Lab 315</dc:title>
  <dc:creator>Sayan</dc:creator>
  <cp:lastModifiedBy>Zeinab Ramezani</cp:lastModifiedBy>
  <cp:revision>125</cp:revision>
  <cp:lastPrinted>2013-09-09T18:23:07Z</cp:lastPrinted>
  <dcterms:created xsi:type="dcterms:W3CDTF">2006-08-16T00:00:00Z</dcterms:created>
  <dcterms:modified xsi:type="dcterms:W3CDTF">2021-10-03T05:39:04Z</dcterms:modified>
</cp:coreProperties>
</file>