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00" r:id="rId2"/>
    <p:sldId id="289" r:id="rId3"/>
    <p:sldId id="347" r:id="rId4"/>
    <p:sldId id="291" r:id="rId5"/>
    <p:sldId id="290" r:id="rId6"/>
    <p:sldId id="292" r:id="rId7"/>
    <p:sldId id="321" r:id="rId8"/>
    <p:sldId id="322" r:id="rId9"/>
    <p:sldId id="323" r:id="rId10"/>
    <p:sldId id="324" r:id="rId11"/>
    <p:sldId id="280" r:id="rId12"/>
    <p:sldId id="273" r:id="rId13"/>
    <p:sldId id="281" r:id="rId14"/>
    <p:sldId id="283" r:id="rId15"/>
    <p:sldId id="348" r:id="rId16"/>
    <p:sldId id="325" r:id="rId17"/>
    <p:sldId id="309" r:id="rId18"/>
    <p:sldId id="319" r:id="rId19"/>
    <p:sldId id="310" r:id="rId20"/>
    <p:sldId id="340" r:id="rId21"/>
    <p:sldId id="345" r:id="rId22"/>
    <p:sldId id="313" r:id="rId23"/>
    <p:sldId id="314" r:id="rId24"/>
    <p:sldId id="341" r:id="rId25"/>
    <p:sldId id="342" r:id="rId26"/>
    <p:sldId id="343" r:id="rId27"/>
    <p:sldId id="317" r:id="rId28"/>
    <p:sldId id="318" r:id="rId29"/>
    <p:sldId id="346" r:id="rId30"/>
    <p:sldId id="295" r:id="rId31"/>
    <p:sldId id="299" r:id="rId32"/>
    <p:sldId id="285" r:id="rId33"/>
    <p:sldId id="29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E68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5987" autoAdjust="0"/>
  </p:normalViewPr>
  <p:slideViewPr>
    <p:cSldViewPr snapToGrid="0">
      <p:cViewPr varScale="1">
        <p:scale>
          <a:sx n="82" d="100"/>
          <a:sy n="82" d="100"/>
        </p:scale>
        <p:origin x="533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F2EBF-2F72-4D8C-B7F7-17DD24523DA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68854-1E3D-4F96-8D2A-20D52FB76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3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68854-1E3D-4F96-8D2A-20D52FB76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395B-C2D0-4549-93D9-77EA4336B3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54-1E3D-4F96-8D2A-20D52FB762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68854-1E3D-4F96-8D2A-20D52FB762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54-1E3D-4F96-8D2A-20D52FB762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Adder </a:t>
            </a:r>
            <a:r>
              <a:rPr lang="en-US" dirty="0" err="1"/>
              <a:t>Substractor</a:t>
            </a:r>
            <a:r>
              <a:rPr lang="en-US" dirty="0"/>
              <a:t> won’t work as is. A solution is to have the sign output connect to XNOR(A_S signal , COUT). This lets COUT through during addition and flips it for subtraction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68854-1E3D-4F96-8D2A-20D52FB762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7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4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2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7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5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EECA-6A88-4860-A3F4-30A47ADD234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EF2A3-330D-469F-908D-C36782ED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4.png"/><Relationship Id="rId18" Type="http://schemas.openxmlformats.org/officeDocument/2006/relationships/image" Target="../media/image41.png"/><Relationship Id="rId26" Type="http://schemas.openxmlformats.org/officeDocument/2006/relationships/image" Target="../media/image63.png"/><Relationship Id="rId3" Type="http://schemas.openxmlformats.org/officeDocument/2006/relationships/image" Target="../media/image22.png"/><Relationship Id="rId21" Type="http://schemas.openxmlformats.org/officeDocument/2006/relationships/image" Target="../media/image55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17" Type="http://schemas.openxmlformats.org/officeDocument/2006/relationships/image" Target="../media/image4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0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24" Type="http://schemas.openxmlformats.org/officeDocument/2006/relationships/image" Target="../media/image61.png"/><Relationship Id="rId5" Type="http://schemas.openxmlformats.org/officeDocument/2006/relationships/image" Target="../media/image24.png"/><Relationship Id="rId15" Type="http://schemas.openxmlformats.org/officeDocument/2006/relationships/image" Target="../media/image380.png"/><Relationship Id="rId23" Type="http://schemas.openxmlformats.org/officeDocument/2006/relationships/image" Target="../media/image58.png"/><Relationship Id="rId28" Type="http://schemas.openxmlformats.org/officeDocument/2006/relationships/image" Target="../media/image67.png"/><Relationship Id="rId10" Type="http://schemas.openxmlformats.org/officeDocument/2006/relationships/image" Target="../media/image31.png"/><Relationship Id="rId19" Type="http://schemas.openxmlformats.org/officeDocument/2006/relationships/image" Target="../media/image420.png"/><Relationship Id="rId4" Type="http://schemas.openxmlformats.org/officeDocument/2006/relationships/image" Target="../media/image23.png"/><Relationship Id="rId9" Type="http://schemas.openxmlformats.org/officeDocument/2006/relationships/image" Target="../media/image290.png"/><Relationship Id="rId14" Type="http://schemas.openxmlformats.org/officeDocument/2006/relationships/image" Target="../media/image370.png"/><Relationship Id="rId22" Type="http://schemas.openxmlformats.org/officeDocument/2006/relationships/image" Target="../media/image57.png"/><Relationship Id="rId27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6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../media/image2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0.png"/><Relationship Id="rId18" Type="http://schemas.openxmlformats.org/officeDocument/2006/relationships/image" Target="../media/image970.png"/><Relationship Id="rId3" Type="http://schemas.openxmlformats.org/officeDocument/2006/relationships/image" Target="../media/image820.png"/><Relationship Id="rId7" Type="http://schemas.openxmlformats.org/officeDocument/2006/relationships/image" Target="../media/image860.png"/><Relationship Id="rId12" Type="http://schemas.openxmlformats.org/officeDocument/2006/relationships/image" Target="../media/image910.png"/><Relationship Id="rId17" Type="http://schemas.openxmlformats.org/officeDocument/2006/relationships/image" Target="../media/image96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5" Type="http://schemas.openxmlformats.org/officeDocument/2006/relationships/image" Target="../media/image840.png"/><Relationship Id="rId15" Type="http://schemas.openxmlformats.org/officeDocument/2006/relationships/image" Target="../media/image940.png"/><Relationship Id="rId10" Type="http://schemas.openxmlformats.org/officeDocument/2006/relationships/image" Target="../media/image890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Relationship Id="rId14" Type="http://schemas.openxmlformats.org/officeDocument/2006/relationships/image" Target="../media/image9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29.png"/><Relationship Id="rId26" Type="http://schemas.openxmlformats.org/officeDocument/2006/relationships/image" Target="../media/image36.png"/><Relationship Id="rId3" Type="http://schemas.openxmlformats.org/officeDocument/2006/relationships/image" Target="../media/image26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../media/image310.png"/><Relationship Id="rId16" Type="http://schemas.openxmlformats.org/officeDocument/2006/relationships/image" Target="NULL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30.png"/><Relationship Id="rId31" Type="http://schemas.openxmlformats.org/officeDocument/2006/relationships/image" Target="../media/image46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30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8.png"/><Relationship Id="rId18" Type="http://schemas.openxmlformats.org/officeDocument/2006/relationships/image" Target="../media/image56.png"/><Relationship Id="rId3" Type="http://schemas.openxmlformats.org/officeDocument/2006/relationships/image" Target="../media/image350.png"/><Relationship Id="rId7" Type="http://schemas.openxmlformats.org/officeDocument/2006/relationships/image" Target="../media/image45.png"/><Relationship Id="rId12" Type="http://schemas.openxmlformats.org/officeDocument/2006/relationships/image" Target="../media/image460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4.png"/><Relationship Id="rId5" Type="http://schemas.openxmlformats.org/officeDocument/2006/relationships/image" Target="../media/image361.png"/><Relationship Id="rId15" Type="http://schemas.openxmlformats.org/officeDocument/2006/relationships/image" Target="../media/image50.png"/><Relationship Id="rId10" Type="http://schemas.openxmlformats.org/officeDocument/2006/relationships/image" Target="../media/image53.png"/><Relationship Id="rId19" Type="http://schemas.openxmlformats.org/officeDocument/2006/relationships/image" Target="../media/image311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157307"/>
            <a:ext cx="10515600" cy="1325563"/>
          </a:xfrm>
        </p:spPr>
        <p:txBody>
          <a:bodyPr/>
          <a:lstStyle/>
          <a:p>
            <a:r>
              <a:rPr lang="en-US" dirty="0"/>
              <a:t>LAB-4. 4 Bit Adder/Subtractor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0718" y="1276656"/>
                <a:ext cx="11215255" cy="503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ctr">
                  <a:buNone/>
                </a:pPr>
                <a:r>
                  <a:rPr lang="en-US" u="sng" dirty="0"/>
                  <a:t>Deliverables:</a:t>
                </a:r>
              </a:p>
              <a:p>
                <a:pPr algn="just"/>
                <a:r>
                  <a:rPr lang="en-US" dirty="0"/>
                  <a:t>Design and simulation a 4 bit Adder/Subtractor.</a:t>
                </a:r>
              </a:p>
              <a:p>
                <a:pPr lvl="1" algn="just"/>
                <a:r>
                  <a:rPr lang="en-US" dirty="0"/>
                  <a:t>First implement a 4 bit Adder.</a:t>
                </a:r>
              </a:p>
              <a:p>
                <a:pPr lvl="2" algn="just"/>
                <a:r>
                  <a:rPr lang="en-US" dirty="0"/>
                  <a:t>Implement a one bit full adder with carry in and carry out pin using Quartus Prime Schematic Block.</a:t>
                </a:r>
              </a:p>
              <a:p>
                <a:pPr lvl="2" algn="just"/>
                <a:r>
                  <a:rPr lang="en-US" dirty="0"/>
                  <a:t>Connect 4 one-bit full adder in series to get a 4-bit full adder.</a:t>
                </a:r>
              </a:p>
              <a:p>
                <a:pPr lvl="1" algn="just"/>
                <a:r>
                  <a:rPr lang="en-US" dirty="0"/>
                  <a:t>Modify the 4 bit adder to do subtraction.</a:t>
                </a:r>
              </a:p>
              <a:p>
                <a:pPr lvl="2" algn="just"/>
                <a:r>
                  <a:rPr lang="en-US" dirty="0"/>
                  <a:t>Use the 2</a:t>
                </a:r>
                <a:r>
                  <a:rPr lang="en-US" baseline="30000" dirty="0"/>
                  <a:t>nd</a:t>
                </a:r>
                <a:r>
                  <a:rPr lang="en-US" dirty="0"/>
                  <a:t> complement system to represent negative number and perform addition. </a:t>
                </a:r>
              </a:p>
              <a:p>
                <a:pPr lvl="2" algn="just"/>
                <a:r>
                  <a:rPr lang="en-US" dirty="0" err="1"/>
                  <a:t>Eg.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14−9 </m:t>
                    </m:r>
                  </m:oMath>
                </a14:m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14+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Compilation and Simulation on Quartus Prime.</a:t>
                </a:r>
              </a:p>
              <a:p>
                <a:pPr algn="just"/>
                <a:r>
                  <a:rPr lang="en-US" dirty="0"/>
                  <a:t>Implement a display </a:t>
                </a:r>
                <a:r>
                  <a:rPr lang="en-US" dirty="0" err="1"/>
                  <a:t>ckt</a:t>
                </a:r>
                <a:r>
                  <a:rPr lang="en-US" dirty="0"/>
                  <a:t> which displays a negative binary number into a negative decimal number.</a:t>
                </a:r>
              </a:p>
              <a:p>
                <a:pPr lvl="1" algn="just"/>
                <a:r>
                  <a:rPr lang="en-US" dirty="0" err="1"/>
                  <a:t>Eg</a:t>
                </a:r>
                <a:r>
                  <a:rPr lang="en-US" dirty="0"/>
                  <a:t>.  + 5                                                                         -5</a:t>
                </a:r>
              </a:p>
              <a:p>
                <a:pPr lvl="1" algn="just"/>
                <a:endParaRPr lang="en-US" dirty="0"/>
              </a:p>
              <a:p>
                <a:pPr lvl="1" algn="just"/>
                <a:endParaRPr lang="en-US" dirty="0"/>
              </a:p>
              <a:p>
                <a:pPr lvl="1"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Implement a fully functional 4 bit Adder/Subtractor with display circuit and BCD and test it on</a:t>
                </a:r>
              </a:p>
              <a:p>
                <a:pPr algn="just"/>
                <a:r>
                  <a:rPr lang="en-US" dirty="0"/>
                  <a:t> DE1 Board.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718" y="1276656"/>
                <a:ext cx="11215255" cy="5032375"/>
              </a:xfrm>
              <a:blipFill>
                <a:blip r:embed="rId2"/>
                <a:stretch>
                  <a:fillRect l="-326" t="-1937" b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2769062" y="2936471"/>
            <a:ext cx="482138" cy="1579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112816" y="4120344"/>
            <a:ext cx="2164081" cy="1127760"/>
            <a:chOff x="3359726" y="4450081"/>
            <a:chExt cx="2164081" cy="1127760"/>
          </a:xfrm>
        </p:grpSpPr>
        <p:grpSp>
          <p:nvGrpSpPr>
            <p:cNvPr id="13" name="Group 12"/>
            <p:cNvGrpSpPr/>
            <p:nvPr/>
          </p:nvGrpSpPr>
          <p:grpSpPr>
            <a:xfrm>
              <a:off x="3359726" y="4463935"/>
              <a:ext cx="640081" cy="1111135"/>
              <a:chOff x="3359726" y="4463935"/>
              <a:chExt cx="640081" cy="111113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135581" y="4466706"/>
              <a:ext cx="640081" cy="1111135"/>
              <a:chOff x="3359726" y="4463935"/>
              <a:chExt cx="640081" cy="111113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883726" y="4450081"/>
              <a:ext cx="640081" cy="1111135"/>
              <a:chOff x="3359726" y="4463935"/>
              <a:chExt cx="640081" cy="111113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782589" y="4123111"/>
            <a:ext cx="2164081" cy="1127760"/>
            <a:chOff x="3359726" y="4450081"/>
            <a:chExt cx="2164081" cy="1127760"/>
          </a:xfrm>
        </p:grpSpPr>
        <p:grpSp>
          <p:nvGrpSpPr>
            <p:cNvPr id="40" name="Group 39"/>
            <p:cNvGrpSpPr/>
            <p:nvPr/>
          </p:nvGrpSpPr>
          <p:grpSpPr>
            <a:xfrm>
              <a:off x="3359726" y="4463935"/>
              <a:ext cx="640081" cy="1111135"/>
              <a:chOff x="3359726" y="4463935"/>
              <a:chExt cx="640081" cy="111113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135581" y="4466706"/>
              <a:ext cx="640081" cy="1111135"/>
              <a:chOff x="3359726" y="4463935"/>
              <a:chExt cx="640081" cy="111113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883726" y="4450081"/>
              <a:ext cx="640081" cy="1111135"/>
              <a:chOff x="3359726" y="4463935"/>
              <a:chExt cx="640081" cy="111113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F05BEC64-619D-4256-894D-FEDBCC027E68}"/>
              </a:ext>
            </a:extLst>
          </p:cNvPr>
          <p:cNvSpPr/>
          <p:nvPr/>
        </p:nvSpPr>
        <p:spPr>
          <a:xfrm>
            <a:off x="362986" y="3571537"/>
            <a:ext cx="504714" cy="2713055"/>
          </a:xfrm>
          <a:prstGeom prst="leftBrac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9FD1418B-701A-4A01-A364-6B5978640D8C}"/>
              </a:ext>
            </a:extLst>
          </p:cNvPr>
          <p:cNvSpPr/>
          <p:nvPr/>
        </p:nvSpPr>
        <p:spPr>
          <a:xfrm rot="10800000">
            <a:off x="10567257" y="3474040"/>
            <a:ext cx="504714" cy="2713055"/>
          </a:xfrm>
          <a:prstGeom prst="leftBrac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279FB-5CFE-48DB-8E8B-7B606B43D106}"/>
              </a:ext>
            </a:extLst>
          </p:cNvPr>
          <p:cNvSpPr txBox="1"/>
          <p:nvPr/>
        </p:nvSpPr>
        <p:spPr>
          <a:xfrm>
            <a:off x="11180890" y="4219191"/>
            <a:ext cx="110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B2F8CA-D625-4587-A503-49A1EDD815C0}"/>
              </a:ext>
            </a:extLst>
          </p:cNvPr>
          <p:cNvCxnSpPr/>
          <p:nvPr/>
        </p:nvCxnSpPr>
        <p:spPr>
          <a:xfrm flipV="1">
            <a:off x="518361" y="3367463"/>
            <a:ext cx="10358466" cy="7620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Left Brace 64">
            <a:extLst>
              <a:ext uri="{FF2B5EF4-FFF2-40B4-BE49-F238E27FC236}">
                <a16:creationId xmlns:a16="http://schemas.microsoft.com/office/drawing/2014/main" id="{626AF28E-810C-4CB8-AB77-94C4F9AF95CF}"/>
              </a:ext>
            </a:extLst>
          </p:cNvPr>
          <p:cNvSpPr/>
          <p:nvPr/>
        </p:nvSpPr>
        <p:spPr>
          <a:xfrm>
            <a:off x="314495" y="1376293"/>
            <a:ext cx="504714" cy="2052707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2AA8B578-5BC5-4778-B5F4-677FDCEC5952}"/>
              </a:ext>
            </a:extLst>
          </p:cNvPr>
          <p:cNvSpPr/>
          <p:nvPr/>
        </p:nvSpPr>
        <p:spPr>
          <a:xfrm rot="10800000">
            <a:off x="10530779" y="1243252"/>
            <a:ext cx="504714" cy="2052707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60EAF2-F53A-47D2-9C5A-4D366122FEF8}"/>
              </a:ext>
            </a:extLst>
          </p:cNvPr>
          <p:cNvSpPr txBox="1"/>
          <p:nvPr/>
        </p:nvSpPr>
        <p:spPr>
          <a:xfrm>
            <a:off x="11029926" y="1966658"/>
            <a:ext cx="110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3</a:t>
            </a:r>
          </a:p>
        </p:txBody>
      </p:sp>
    </p:spTree>
    <p:extLst>
      <p:ext uri="{BB962C8B-B14F-4D97-AF65-F5344CB8AC3E}">
        <p14:creationId xmlns:p14="http://schemas.microsoft.com/office/powerpoint/2010/main" val="299729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4 Bit Adder/Subtractor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37977" y="5660383"/>
                <a:ext cx="779830" cy="308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77" y="5660383"/>
                <a:ext cx="779830" cy="308482"/>
              </a:xfrm>
              <a:prstGeom prst="rect">
                <a:avLst/>
              </a:prstGeom>
              <a:blipFill>
                <a:blip r:embed="rId2"/>
                <a:stretch>
                  <a:fillRect t="-2000" r="-39063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222FD58D-9AC4-4B7B-81D6-E61A82CEC1D7}"/>
              </a:ext>
            </a:extLst>
          </p:cNvPr>
          <p:cNvGrpSpPr/>
          <p:nvPr/>
        </p:nvGrpSpPr>
        <p:grpSpPr>
          <a:xfrm>
            <a:off x="2958327" y="2037207"/>
            <a:ext cx="5400538" cy="3666906"/>
            <a:chOff x="6137423" y="2095294"/>
            <a:chExt cx="4121631" cy="2099564"/>
          </a:xfrm>
        </p:grpSpPr>
        <p:grpSp>
          <p:nvGrpSpPr>
            <p:cNvPr id="72" name="Group 71"/>
            <p:cNvGrpSpPr/>
            <p:nvPr/>
          </p:nvGrpSpPr>
          <p:grpSpPr>
            <a:xfrm>
              <a:off x="6137423" y="2095294"/>
              <a:ext cx="4121631" cy="2099564"/>
              <a:chOff x="6282895" y="2594059"/>
              <a:chExt cx="4121631" cy="20995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6306555" y="2594059"/>
                    <a:ext cx="316762" cy="1762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6555" y="2594059"/>
                    <a:ext cx="316762" cy="17622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Rectangle 4"/>
              <p:cNvSpPr/>
              <p:nvPr/>
            </p:nvSpPr>
            <p:spPr>
              <a:xfrm>
                <a:off x="7332691" y="2684666"/>
                <a:ext cx="1504950" cy="1524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bit adder</a:t>
                </a:r>
              </a:p>
              <a:p>
                <a:pPr algn="ctr"/>
                <a:r>
                  <a:rPr lang="en-US" dirty="0"/>
                  <a:t>/Subtractor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631631" y="2734084"/>
                <a:ext cx="7334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8837641" y="2960891"/>
                <a:ext cx="7334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8847166" y="3789566"/>
                <a:ext cx="7334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6599266" y="2867886"/>
                <a:ext cx="7334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6606066" y="2982705"/>
                <a:ext cx="7334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599266" y="3084716"/>
                <a:ext cx="7334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8837641" y="3084716"/>
                <a:ext cx="7334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8847166" y="3237116"/>
                <a:ext cx="7334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8837641" y="3370466"/>
                <a:ext cx="7334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304736" y="2759645"/>
                    <a:ext cx="313581" cy="1762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4736" y="2759645"/>
                    <a:ext cx="313581" cy="1762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297163" y="2878591"/>
                    <a:ext cx="316762" cy="1762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7163" y="2878591"/>
                    <a:ext cx="316762" cy="1762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282895" y="3006074"/>
                    <a:ext cx="316762" cy="1762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2895" y="3006074"/>
                    <a:ext cx="316762" cy="1762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474721" y="2834504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4721" y="2834504"/>
                    <a:ext cx="49308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471097" y="2971703"/>
                    <a:ext cx="4877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1097" y="2971703"/>
                    <a:ext cx="48776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480043" y="3105236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0043" y="3105236"/>
                    <a:ext cx="49308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470455" y="3278900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0455" y="3278900"/>
                    <a:ext cx="49308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329116" y="3616496"/>
                    <a:ext cx="294202" cy="1762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116" y="3616496"/>
                    <a:ext cx="294202" cy="17622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308401" y="3822948"/>
                    <a:ext cx="294202" cy="1762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401" y="3822948"/>
                    <a:ext cx="294202" cy="17622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308401" y="3704863"/>
                    <a:ext cx="291022" cy="1762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401" y="3704863"/>
                    <a:ext cx="291022" cy="17622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311865" y="3959901"/>
                    <a:ext cx="294202" cy="1762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1865" y="3959901"/>
                    <a:ext cx="294202" cy="17622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TextBox 69"/>
              <p:cNvSpPr txBox="1"/>
              <p:nvPr/>
            </p:nvSpPr>
            <p:spPr>
              <a:xfrm>
                <a:off x="9522553" y="3670235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 Bit</a:t>
                </a:r>
              </a:p>
            </p:txBody>
          </p:sp>
          <p:cxnSp>
            <p:nvCxnSpPr>
              <p:cNvPr id="71" name="Straight Arrow Connector 70"/>
              <p:cNvCxnSpPr>
                <a:cxnSpLocks/>
              </p:cNvCxnSpPr>
              <p:nvPr/>
            </p:nvCxnSpPr>
            <p:spPr>
              <a:xfrm flipV="1">
                <a:off x="7957208" y="4187646"/>
                <a:ext cx="1" cy="5059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242C7E6-9184-43CC-AAA6-33F60B15EBFB}"/>
                </a:ext>
              </a:extLst>
            </p:cNvPr>
            <p:cNvCxnSpPr/>
            <p:nvPr/>
          </p:nvCxnSpPr>
          <p:spPr>
            <a:xfrm>
              <a:off x="6460594" y="3247623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7387A73-6DDB-439F-9DC8-383024328DD8}"/>
                </a:ext>
              </a:extLst>
            </p:cNvPr>
            <p:cNvCxnSpPr/>
            <p:nvPr/>
          </p:nvCxnSpPr>
          <p:spPr>
            <a:xfrm>
              <a:off x="6472844" y="3331784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77840DB-F3FC-4731-ABDB-D99C098E7E1C}"/>
                </a:ext>
              </a:extLst>
            </p:cNvPr>
            <p:cNvCxnSpPr/>
            <p:nvPr/>
          </p:nvCxnSpPr>
          <p:spPr>
            <a:xfrm>
              <a:off x="6463319" y="3409719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A14B3F6-567D-4222-9889-00C66AA941B6}"/>
                </a:ext>
              </a:extLst>
            </p:cNvPr>
            <p:cNvCxnSpPr/>
            <p:nvPr/>
          </p:nvCxnSpPr>
          <p:spPr>
            <a:xfrm>
              <a:off x="6472844" y="3531149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ACCE6C-8B50-4909-A772-DFEAD447AF2E}"/>
              </a:ext>
            </a:extLst>
          </p:cNvPr>
          <p:cNvGrpSpPr/>
          <p:nvPr/>
        </p:nvGrpSpPr>
        <p:grpSpPr>
          <a:xfrm>
            <a:off x="4967410" y="1690688"/>
            <a:ext cx="500793" cy="464845"/>
            <a:chOff x="7274712" y="906080"/>
            <a:chExt cx="500793" cy="464845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7F8B84-1479-4340-8DF2-A2238D208C97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E5FBA47-C5BA-4FCE-843E-82C934D190DD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10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56" y="535608"/>
            <a:ext cx="10515600" cy="1325563"/>
          </a:xfrm>
        </p:spPr>
        <p:txBody>
          <a:bodyPr/>
          <a:lstStyle/>
          <a:p>
            <a:r>
              <a:rPr lang="en-ZW" dirty="0"/>
              <a:t>Display the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1574" y="1709248"/>
                <a:ext cx="10515600" cy="4351338"/>
              </a:xfrm>
            </p:spPr>
            <p:txBody>
              <a:bodyPr/>
              <a:lstStyle/>
              <a:p>
                <a:r>
                  <a:rPr lang="en-ZW" dirty="0"/>
                  <a:t>The Sign bit output tells us whether the result is positive or negative.</a:t>
                </a:r>
              </a:p>
              <a:p>
                <a:r>
                  <a:rPr lang="en-ZW" dirty="0"/>
                  <a:t>If positive (sign bit = 0) , then we can directly display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latin typeface="Cambria Math"/>
                          </a:rPr>
                          <m:t>(</m:t>
                        </m:r>
                        <m:r>
                          <a:rPr lang="en-Z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using Display </a:t>
                </a:r>
                <a:r>
                  <a:rPr lang="en-US" dirty="0" err="1"/>
                  <a:t>Ckt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from BDC to 7 segment.</a:t>
                </a:r>
              </a:p>
              <a:p>
                <a:r>
                  <a:rPr lang="en-ZW" dirty="0"/>
                  <a:t>If the result is negative (sign bit = 1), we need to convert the negative binary value to minus sign and positive magnitude to display. </a:t>
                </a:r>
              </a:p>
              <a:p>
                <a:r>
                  <a:rPr lang="en-ZW" dirty="0" err="1"/>
                  <a:t>Eg</a:t>
                </a:r>
                <a:endParaRPr lang="en-ZW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574" y="1709248"/>
                <a:ext cx="10515600" cy="4351338"/>
              </a:xfrm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618591" y="4825507"/>
            <a:ext cx="2164081" cy="1127760"/>
            <a:chOff x="3359726" y="4450081"/>
            <a:chExt cx="2164081" cy="1127760"/>
          </a:xfrm>
        </p:grpSpPr>
        <p:grpSp>
          <p:nvGrpSpPr>
            <p:cNvPr id="6" name="Group 5"/>
            <p:cNvGrpSpPr/>
            <p:nvPr/>
          </p:nvGrpSpPr>
          <p:grpSpPr>
            <a:xfrm>
              <a:off x="3359726" y="4463935"/>
              <a:ext cx="640081" cy="1111135"/>
              <a:chOff x="3359726" y="4463935"/>
              <a:chExt cx="640081" cy="111113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135581" y="4466706"/>
              <a:ext cx="640081" cy="1111135"/>
              <a:chOff x="3359726" y="4463935"/>
              <a:chExt cx="640081" cy="111113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883726" y="4450081"/>
              <a:ext cx="640081" cy="1111135"/>
              <a:chOff x="3359726" y="4463935"/>
              <a:chExt cx="640081" cy="111113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7145897" y="4673357"/>
            <a:ext cx="2164081" cy="1127760"/>
            <a:chOff x="3359726" y="4450081"/>
            <a:chExt cx="2164081" cy="1127760"/>
          </a:xfrm>
        </p:grpSpPr>
        <p:grpSp>
          <p:nvGrpSpPr>
            <p:cNvPr id="31" name="Group 30"/>
            <p:cNvGrpSpPr/>
            <p:nvPr/>
          </p:nvGrpSpPr>
          <p:grpSpPr>
            <a:xfrm>
              <a:off x="3359726" y="4463935"/>
              <a:ext cx="640081" cy="1111135"/>
              <a:chOff x="3359726" y="4463935"/>
              <a:chExt cx="640081" cy="111113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135581" y="4466706"/>
              <a:ext cx="640081" cy="1111135"/>
              <a:chOff x="3359726" y="4463935"/>
              <a:chExt cx="640081" cy="111113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883726" y="4450081"/>
              <a:ext cx="640081" cy="1111135"/>
              <a:chOff x="3359726" y="4463935"/>
              <a:chExt cx="640081" cy="111113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466407" y="4463935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5400000">
                <a:off x="3743498" y="4716089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5400000">
                <a:off x="3189316" y="4718861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477490" y="4982095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5400000">
                <a:off x="3754582" y="5234249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5400000">
                <a:off x="3200400" y="5237021"/>
                <a:ext cx="415636" cy="7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88574" y="5500255"/>
                <a:ext cx="415636" cy="74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2628638" y="6035690"/>
            <a:ext cx="83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Sign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83981" y="6035690"/>
            <a:ext cx="141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/>
              <a:t>Magnitude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10843" y="5936642"/>
            <a:ext cx="83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Sign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066186" y="5936642"/>
            <a:ext cx="141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/>
              <a:t>Magnitude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434567" y="4264040"/>
                <a:ext cx="3071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latin typeface="Cambria Math"/>
                          </a:rPr>
                          <m:t>𝑆𝑖𝑔𝑛𝑜𝑢𝑡</m:t>
                        </m:r>
                        <m:r>
                          <a:rPr lang="en-ZW" i="1">
                            <a:latin typeface="Cambria Math"/>
                          </a:rPr>
                          <m:t> </m:t>
                        </m:r>
                        <m:r>
                          <a:rPr lang="en-ZW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ZW" i="1">
                        <a:latin typeface="Cambria Math"/>
                      </a:rPr>
                      <m:t>=</m:t>
                    </m:r>
                    <m:r>
                      <a:rPr lang="en-ZW" b="0" i="1" smtClean="0">
                        <a:latin typeface="Cambria Math"/>
                      </a:rPr>
                      <m:t>1101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ZW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67" y="4264040"/>
                <a:ext cx="30713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9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2184351" y="4264040"/>
                <a:ext cx="3071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latin typeface="Cambria Math"/>
                          </a:rPr>
                          <m:t>𝑆𝑖𝑔𝑛𝑜𝑢𝑡</m:t>
                        </m:r>
                        <m:r>
                          <a:rPr lang="en-ZW" i="1">
                            <a:latin typeface="Cambria Math"/>
                          </a:rPr>
                          <m:t> </m:t>
                        </m:r>
                        <m:r>
                          <a:rPr lang="en-ZW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ZW" i="1">
                        <a:latin typeface="Cambria Math"/>
                      </a:rPr>
                      <m:t>=00101</m:t>
                    </m:r>
                  </m:oMath>
                </a14:m>
                <a:r>
                  <a:rPr lang="en-ZW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351" y="4264040"/>
                <a:ext cx="307135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C67CDF27-45F3-43FE-BE5A-902891587920}"/>
              </a:ext>
            </a:extLst>
          </p:cNvPr>
          <p:cNvSpPr txBox="1"/>
          <p:nvPr/>
        </p:nvSpPr>
        <p:spPr>
          <a:xfrm>
            <a:off x="946869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LAB-4</a:t>
            </a:r>
          </a:p>
        </p:txBody>
      </p:sp>
    </p:spTree>
    <p:extLst>
      <p:ext uri="{BB962C8B-B14F-4D97-AF65-F5344CB8AC3E}">
        <p14:creationId xmlns:p14="http://schemas.microsoft.com/office/powerpoint/2010/main" val="27236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905919" y="1886997"/>
            <a:ext cx="1736720" cy="3629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</a:t>
            </a:r>
            <a:r>
              <a:rPr lang="en-US"/>
              <a:t>Bit Adder</a:t>
            </a:r>
            <a:r>
              <a:rPr lang="en-US" dirty="0"/>
              <a:t>/</a:t>
            </a:r>
          </a:p>
          <a:p>
            <a:pPr algn="ctr"/>
            <a:r>
              <a:rPr lang="en-ZW"/>
              <a:t>Subtractor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05475" y="2113786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15272" y="1797903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272" y="1797903"/>
                <a:ext cx="4838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01418" y="2000180"/>
                <a:ext cx="47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418" y="2000180"/>
                <a:ext cx="4785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84792" y="2199684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92" y="2199684"/>
                <a:ext cx="483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54312" y="2475521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12" y="2475521"/>
                <a:ext cx="4838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84792" y="3971665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92" y="3971665"/>
                <a:ext cx="4464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70938" y="417394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938" y="4173942"/>
                <a:ext cx="4411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54312" y="4373446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12" y="4373446"/>
                <a:ext cx="4464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45999" y="4589577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999" y="4589577"/>
                <a:ext cx="4464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2716559" y="2415815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08246" y="2266186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08247" y="2582070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699934" y="4221047"/>
            <a:ext cx="1180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11018" y="4523076"/>
            <a:ext cx="1180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702705" y="4373447"/>
            <a:ext cx="1180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702706" y="4689331"/>
            <a:ext cx="1180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867113" y="4693026"/>
            <a:ext cx="10160" cy="1056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395433" y="4367906"/>
            <a:ext cx="10160" cy="1381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68153" y="4235826"/>
            <a:ext cx="20320" cy="152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100793" y="4520306"/>
            <a:ext cx="10160" cy="1229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879119" y="1522659"/>
            <a:ext cx="10160" cy="105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051839" y="1512499"/>
            <a:ext cx="10160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285519" y="1512499"/>
            <a:ext cx="10160" cy="7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498879" y="1522659"/>
            <a:ext cx="1016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367523" y="4279765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0101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23" y="4279765"/>
                <a:ext cx="7505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189163" y="2075377"/>
                <a:ext cx="75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1110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63" y="2075377"/>
                <a:ext cx="75052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2717616" y="5918031"/>
            <a:ext cx="1036320" cy="873760"/>
            <a:chOff x="5049520" y="5394960"/>
            <a:chExt cx="1706880" cy="13716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5049520" y="5415280"/>
              <a:ext cx="782320" cy="1351280"/>
              <a:chOff x="5049520" y="5415280"/>
              <a:chExt cx="782320" cy="135128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974080" y="5394960"/>
              <a:ext cx="782320" cy="1351280"/>
              <a:chOff x="5049520" y="5415280"/>
              <a:chExt cx="782320" cy="135128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2705449" y="574855"/>
            <a:ext cx="1036320" cy="873760"/>
            <a:chOff x="5049520" y="5394960"/>
            <a:chExt cx="1706880" cy="1371600"/>
          </a:xfrm>
        </p:grpSpPr>
        <p:grpSp>
          <p:nvGrpSpPr>
            <p:cNvPr id="156" name="Group 155"/>
            <p:cNvGrpSpPr/>
            <p:nvPr/>
          </p:nvGrpSpPr>
          <p:grpSpPr>
            <a:xfrm>
              <a:off x="5049520" y="5415280"/>
              <a:ext cx="782320" cy="1351280"/>
              <a:chOff x="5049520" y="5415280"/>
              <a:chExt cx="782320" cy="1351280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974080" y="5394960"/>
              <a:ext cx="782320" cy="1351280"/>
              <a:chOff x="5049520" y="5415280"/>
              <a:chExt cx="782320" cy="135128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0" name="Straight Arrow Connector 139"/>
          <p:cNvCxnSpPr/>
          <p:nvPr/>
        </p:nvCxnSpPr>
        <p:spPr>
          <a:xfrm>
            <a:off x="5661689" y="4238048"/>
            <a:ext cx="1712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642639" y="2199684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890375" y="5243038"/>
                <a:ext cx="922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W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375" y="5243038"/>
                <a:ext cx="922688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5897999" y="4852014"/>
                <a:ext cx="917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W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999" y="4852014"/>
                <a:ext cx="917367" cy="369332"/>
              </a:xfrm>
              <a:prstGeom prst="rect">
                <a:avLst/>
              </a:prstGeom>
              <a:blipFill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5859131" y="4523076"/>
                <a:ext cx="922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W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131" y="4523076"/>
                <a:ext cx="922688" cy="369332"/>
              </a:xfrm>
              <a:prstGeom prst="rect">
                <a:avLst/>
              </a:prstGeom>
              <a:blipFill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5913288" y="4163683"/>
                <a:ext cx="922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ZW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288" y="4163683"/>
                <a:ext cx="922688" cy="369332"/>
              </a:xfrm>
              <a:prstGeom prst="rect">
                <a:avLst/>
              </a:prstGeom>
              <a:blipFill>
                <a:blip r:embed="rId16"/>
                <a:stretch>
                  <a:fillRect l="-132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454365" y="1377458"/>
                <a:ext cx="1370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W" b="0" i="1" smtClean="0">
                        <a:latin typeface="Cambria Math"/>
                      </a:rPr>
                      <m:t>𝑆𝑖𝑔𝑛</m:t>
                    </m:r>
                    <m:r>
                      <a:rPr lang="en-ZW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𝐵𝑖𝑡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65" y="1377458"/>
                <a:ext cx="1370888" cy="369332"/>
              </a:xfrm>
              <a:prstGeom prst="rect">
                <a:avLst/>
              </a:prstGeom>
              <a:blipFill>
                <a:blip r:embed="rId17"/>
                <a:stretch>
                  <a:fillRect l="-1333" t="-9836" r="-2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9143457" y="1448615"/>
            <a:ext cx="474980" cy="860815"/>
            <a:chOff x="5049520" y="5415280"/>
            <a:chExt cx="782320" cy="1351280"/>
          </a:xfrm>
        </p:grpSpPr>
        <p:sp>
          <p:nvSpPr>
            <p:cNvPr id="177" name="Rectangle 176"/>
            <p:cNvSpPr/>
            <p:nvPr/>
          </p:nvSpPr>
          <p:spPr>
            <a:xfrm>
              <a:off x="5201920" y="541528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rot="5400000">
              <a:off x="5537200" y="570992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rot="5400000">
              <a:off x="4876800" y="572008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212080" y="603504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 rot="5400000">
              <a:off x="5547360" y="632968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 rot="5400000">
              <a:off x="4886960" y="633984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222240" y="665480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307731" y="1483219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>
                <a:solidFill>
                  <a:schemeClr val="tx1"/>
                </a:solidFill>
              </a:rPr>
              <a:t>Sign Display</a:t>
            </a:r>
          </a:p>
          <a:p>
            <a:pPr algn="ctr"/>
            <a:r>
              <a:rPr lang="en-ZW" dirty="0" err="1">
                <a:solidFill>
                  <a:schemeClr val="tx1"/>
                </a:solidFill>
              </a:rPr>
              <a:t>Ckt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6385589" y="1901958"/>
            <a:ext cx="854948" cy="2828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216069" y="1519491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216069" y="1643316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225594" y="1795716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8216069" y="1929066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8225594" y="2041277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8225594" y="2165102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8235119" y="2317502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7887041" y="1043664"/>
                <a:ext cx="1829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ZW" b="0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ZW" b="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041" y="1043664"/>
                <a:ext cx="18294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801778" y="2401892"/>
            <a:ext cx="12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/>
              <a:t>Sign Display</a:t>
            </a:r>
            <a:endParaRPr lang="en-US" dirty="0"/>
          </a:p>
        </p:txBody>
      </p:sp>
      <p:grpSp>
        <p:nvGrpSpPr>
          <p:cNvPr id="241" name="Group 240"/>
          <p:cNvGrpSpPr/>
          <p:nvPr/>
        </p:nvGrpSpPr>
        <p:grpSpPr>
          <a:xfrm>
            <a:off x="10982532" y="4103935"/>
            <a:ext cx="1036320" cy="873760"/>
            <a:chOff x="5049520" y="5394960"/>
            <a:chExt cx="1706880" cy="13716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5049520" y="5415280"/>
              <a:ext cx="782320" cy="1351280"/>
              <a:chOff x="5049520" y="5415280"/>
              <a:chExt cx="782320" cy="135128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5974080" y="5394960"/>
              <a:ext cx="782320" cy="1351280"/>
              <a:chOff x="5049520" y="5415280"/>
              <a:chExt cx="782320" cy="1351280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8" name="Rectangle 257"/>
          <p:cNvSpPr/>
          <p:nvPr/>
        </p:nvSpPr>
        <p:spPr>
          <a:xfrm>
            <a:off x="7374323" y="3818967"/>
            <a:ext cx="1533862" cy="1695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W"/>
              <a:t>Magnitude Display </a:t>
            </a:r>
            <a:r>
              <a:rPr lang="en-ZW" dirty="0" err="1"/>
              <a:t>Ckt</a:t>
            </a:r>
            <a:endParaRPr lang="en-US" dirty="0"/>
          </a:p>
        </p:txBody>
      </p:sp>
      <p:cxnSp>
        <p:nvCxnSpPr>
          <p:cNvPr id="8" name="Elbow Connector 7"/>
          <p:cNvCxnSpPr>
            <a:endCxn id="258" idx="0"/>
          </p:cNvCxnSpPr>
          <p:nvPr/>
        </p:nvCxnSpPr>
        <p:spPr>
          <a:xfrm rot="16200000" flipH="1">
            <a:off x="6677085" y="2354798"/>
            <a:ext cx="1600148" cy="13281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845248" y="3315306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Magnitude</a:t>
            </a:r>
          </a:p>
          <a:p>
            <a:r>
              <a:rPr lang="en-ZW" dirty="0"/>
              <a:t> Display</a:t>
            </a:r>
            <a:endParaRPr lang="en-US" dirty="0"/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8908185" y="4322389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8908185" y="4446214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8917710" y="4598614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8908185" y="4731964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92562" y="5514137"/>
            <a:ext cx="1" cy="494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/>
              <p:cNvSpPr txBox="1"/>
              <p:nvPr/>
            </p:nvSpPr>
            <p:spPr>
              <a:xfrm>
                <a:off x="4125501" y="6105867"/>
                <a:ext cx="755335" cy="308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W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lang="en-ZW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en-ZW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W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01" y="6105867"/>
                <a:ext cx="755335" cy="308226"/>
              </a:xfrm>
              <a:prstGeom prst="rect">
                <a:avLst/>
              </a:prstGeom>
              <a:blipFill>
                <a:blip r:embed="rId19"/>
                <a:stretch>
                  <a:fillRect t="-2000" r="-1613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/>
              <p:cNvSpPr txBox="1"/>
              <p:nvPr/>
            </p:nvSpPr>
            <p:spPr>
              <a:xfrm>
                <a:off x="-100936" y="1180475"/>
                <a:ext cx="1958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b="0"/>
                  <a:t>Operation</a:t>
                </a:r>
                <a:r>
                  <a:rPr lang="en-ZW" b="0" dirty="0"/>
                  <a:t>: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/>
                      </a:rPr>
                      <m:t>14−5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5" name="TextBox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936" y="1180475"/>
                <a:ext cx="1958741" cy="369332"/>
              </a:xfrm>
              <a:prstGeom prst="rect">
                <a:avLst/>
              </a:prstGeom>
              <a:blipFill>
                <a:blip r:embed="rId20"/>
                <a:stretch>
                  <a:fillRect l="-248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Arrow Connector 265"/>
          <p:cNvCxnSpPr/>
          <p:nvPr/>
        </p:nvCxnSpPr>
        <p:spPr>
          <a:xfrm>
            <a:off x="5679363" y="4552222"/>
            <a:ext cx="1712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5679363" y="4883930"/>
            <a:ext cx="1712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5661689" y="5221346"/>
            <a:ext cx="1712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1345638" y="4278749"/>
                <a:ext cx="75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1110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38" y="4278749"/>
                <a:ext cx="75052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/>
              <p:cNvSpPr txBox="1"/>
              <p:nvPr/>
            </p:nvSpPr>
            <p:spPr>
              <a:xfrm>
                <a:off x="1204682" y="2083540"/>
                <a:ext cx="75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0101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4" name="Text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82" y="2083540"/>
                <a:ext cx="75052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5" name="Group 304"/>
          <p:cNvGrpSpPr/>
          <p:nvPr/>
        </p:nvGrpSpPr>
        <p:grpSpPr>
          <a:xfrm>
            <a:off x="2705449" y="581329"/>
            <a:ext cx="1036320" cy="873760"/>
            <a:chOff x="5049520" y="5394960"/>
            <a:chExt cx="1706880" cy="1371600"/>
          </a:xfrm>
        </p:grpSpPr>
        <p:grpSp>
          <p:nvGrpSpPr>
            <p:cNvPr id="306" name="Group 305"/>
            <p:cNvGrpSpPr/>
            <p:nvPr/>
          </p:nvGrpSpPr>
          <p:grpSpPr>
            <a:xfrm>
              <a:off x="5049520" y="5415280"/>
              <a:ext cx="782320" cy="1351280"/>
              <a:chOff x="5049520" y="5415280"/>
              <a:chExt cx="782320" cy="1351280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5974080" y="5394960"/>
              <a:ext cx="782320" cy="1351280"/>
              <a:chOff x="5049520" y="5415280"/>
              <a:chExt cx="782320" cy="1351280"/>
            </a:xfrm>
          </p:grpSpPr>
          <p:sp>
            <p:nvSpPr>
              <p:cNvPr id="308" name="Rectangle 307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5878348" y="5250838"/>
                <a:ext cx="922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W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348" y="5250838"/>
                <a:ext cx="922688" cy="369332"/>
              </a:xfrm>
              <a:prstGeom prst="rect">
                <a:avLst/>
              </a:prstGeom>
              <a:blipFill>
                <a:blip r:embed="rId2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5885972" y="4859814"/>
                <a:ext cx="917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W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972" y="4859814"/>
                <a:ext cx="917367" cy="369332"/>
              </a:xfrm>
              <a:prstGeom prst="rect">
                <a:avLst/>
              </a:prstGeom>
              <a:blipFill>
                <a:blip r:embed="rId2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5847104" y="4530876"/>
                <a:ext cx="922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W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04" y="4530876"/>
                <a:ext cx="922688" cy="369332"/>
              </a:xfrm>
              <a:prstGeom prst="rect">
                <a:avLst/>
              </a:prstGeom>
              <a:blipFill>
                <a:blip r:embed="rId2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901261" y="4171483"/>
                <a:ext cx="922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ZW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61" y="4171483"/>
                <a:ext cx="922688" cy="369332"/>
              </a:xfrm>
              <a:prstGeom prst="rect">
                <a:avLst/>
              </a:prstGeom>
              <a:blipFill>
                <a:blip r:embed="rId26"/>
                <a:stretch>
                  <a:fillRect l="-132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5448616" y="1366124"/>
                <a:ext cx="1370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W" b="0" i="1" smtClean="0">
                        <a:latin typeface="Cambria Math"/>
                      </a:rPr>
                      <m:t>𝑆𝑖𝑔𝑛</m:t>
                    </m:r>
                    <m:r>
                      <a:rPr lang="en-ZW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𝐵𝑖𝑡</m:t>
                    </m:r>
                  </m:oMath>
                </a14:m>
                <a:r>
                  <a:rPr lang="en-US" dirty="0"/>
                  <a:t> = 1</a:t>
                </a:r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16" y="1366124"/>
                <a:ext cx="1370888" cy="369332"/>
              </a:xfrm>
              <a:prstGeom prst="rect">
                <a:avLst/>
              </a:prstGeom>
              <a:blipFill>
                <a:blip r:embed="rId27"/>
                <a:stretch>
                  <a:fillRect l="-1333" t="-8197" r="-2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4" name="Group 343"/>
          <p:cNvGrpSpPr/>
          <p:nvPr/>
        </p:nvGrpSpPr>
        <p:grpSpPr>
          <a:xfrm>
            <a:off x="9161768" y="1447483"/>
            <a:ext cx="474980" cy="860815"/>
            <a:chOff x="5049520" y="5415280"/>
            <a:chExt cx="782320" cy="1351280"/>
          </a:xfrm>
        </p:grpSpPr>
        <p:sp>
          <p:nvSpPr>
            <p:cNvPr id="345" name="Rectangle 344"/>
            <p:cNvSpPr/>
            <p:nvPr/>
          </p:nvSpPr>
          <p:spPr>
            <a:xfrm>
              <a:off x="5201920" y="541528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5400000">
              <a:off x="5537200" y="570992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 rot="5400000">
              <a:off x="4876800" y="572008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212080" y="6035040"/>
              <a:ext cx="457200" cy="1117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 rot="5400000">
              <a:off x="5547360" y="632968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 rot="5400000">
              <a:off x="4886960" y="633984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222240" y="665480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10986159" y="4102800"/>
            <a:ext cx="1036320" cy="873760"/>
            <a:chOff x="5049520" y="5394960"/>
            <a:chExt cx="1706880" cy="1371600"/>
          </a:xfrm>
        </p:grpSpPr>
        <p:grpSp>
          <p:nvGrpSpPr>
            <p:cNvPr id="353" name="Group 352"/>
            <p:cNvGrpSpPr/>
            <p:nvPr/>
          </p:nvGrpSpPr>
          <p:grpSpPr>
            <a:xfrm>
              <a:off x="5049520" y="5415280"/>
              <a:ext cx="782320" cy="1351280"/>
              <a:chOff x="5049520" y="5415280"/>
              <a:chExt cx="782320" cy="1351280"/>
            </a:xfrm>
          </p:grpSpPr>
          <p:sp>
            <p:nvSpPr>
              <p:cNvPr id="362" name="Rectangle 361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5974080" y="5394960"/>
              <a:ext cx="782320" cy="1351280"/>
              <a:chOff x="5049520" y="5415280"/>
              <a:chExt cx="782320" cy="1351280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/>
              <p:cNvSpPr txBox="1"/>
              <p:nvPr/>
            </p:nvSpPr>
            <p:spPr>
              <a:xfrm>
                <a:off x="4125853" y="6094215"/>
                <a:ext cx="755335" cy="308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W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lang="en-ZW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en-ZW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W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369" name="TextBox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853" y="6094215"/>
                <a:ext cx="755335" cy="308226"/>
              </a:xfrm>
              <a:prstGeom prst="rect">
                <a:avLst/>
              </a:prstGeom>
              <a:blipFill>
                <a:blip r:embed="rId19"/>
                <a:stretch>
                  <a:fillRect t="-2000" r="-1613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-85418" y="1188638"/>
                <a:ext cx="1958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b="0" dirty="0"/>
                  <a:t>Operation: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/>
                      </a:rPr>
                      <m:t>5−14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418" y="1188638"/>
                <a:ext cx="1958741" cy="369332"/>
              </a:xfrm>
              <a:prstGeom prst="rect">
                <a:avLst/>
              </a:prstGeom>
              <a:blipFill>
                <a:blip r:embed="rId28"/>
                <a:stretch>
                  <a:fillRect l="-280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2716559" y="5918031"/>
            <a:ext cx="1036320" cy="873760"/>
            <a:chOff x="5049520" y="5394960"/>
            <a:chExt cx="1706880" cy="1371600"/>
          </a:xfrm>
        </p:grpSpPr>
        <p:grpSp>
          <p:nvGrpSpPr>
            <p:cNvPr id="389" name="Group 388"/>
            <p:cNvGrpSpPr/>
            <p:nvPr/>
          </p:nvGrpSpPr>
          <p:grpSpPr>
            <a:xfrm>
              <a:off x="5049520" y="5415280"/>
              <a:ext cx="782320" cy="1351280"/>
              <a:chOff x="5049520" y="5415280"/>
              <a:chExt cx="782320" cy="1351280"/>
            </a:xfrm>
          </p:grpSpPr>
          <p:sp>
            <p:nvSpPr>
              <p:cNvPr id="398" name="Rectangle 397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5974080" y="5394960"/>
              <a:ext cx="782320" cy="1351280"/>
              <a:chOff x="5049520" y="5415280"/>
              <a:chExt cx="782320" cy="1351280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8E45825-9FCC-4E5A-B7EC-7FF575EAD0FE}"/>
              </a:ext>
            </a:extLst>
          </p:cNvPr>
          <p:cNvSpPr/>
          <p:nvPr/>
        </p:nvSpPr>
        <p:spPr>
          <a:xfrm>
            <a:off x="9625835" y="3768376"/>
            <a:ext cx="1135716" cy="1695167"/>
          </a:xfrm>
          <a:prstGeom prst="rect">
            <a:avLst/>
          </a:prstGeom>
          <a:solidFill>
            <a:srgbClr val="E6809D"/>
          </a:solidFill>
          <a:ln>
            <a:solidFill>
              <a:srgbClr val="E68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>
                <a:solidFill>
                  <a:schemeClr val="tx1"/>
                </a:solidFill>
              </a:rPr>
              <a:t>BCD Block Diagram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F973FB6-4D1A-44A5-A0ED-D3D5EBA74C90}"/>
              </a:ext>
            </a:extLst>
          </p:cNvPr>
          <p:cNvSpPr/>
          <p:nvPr/>
        </p:nvSpPr>
        <p:spPr>
          <a:xfrm>
            <a:off x="10776041" y="5101217"/>
            <a:ext cx="1415959" cy="770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>
                <a:solidFill>
                  <a:schemeClr val="tx1"/>
                </a:solidFill>
              </a:rPr>
              <a:t>Hex1,Hex0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0656851-EBBF-4C42-B41C-DDF0089FB76A}"/>
              </a:ext>
            </a:extLst>
          </p:cNvPr>
          <p:cNvSpPr txBox="1"/>
          <p:nvPr/>
        </p:nvSpPr>
        <p:spPr>
          <a:xfrm>
            <a:off x="9104587" y="629871"/>
            <a:ext cx="617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dirty="0">
                <a:solidFill>
                  <a:schemeClr val="tx1"/>
                </a:solidFill>
              </a:rPr>
              <a:t>Hex3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73EE6E-5C6E-4637-BFF8-75864B018879}"/>
              </a:ext>
            </a:extLst>
          </p:cNvPr>
          <p:cNvGrpSpPr/>
          <p:nvPr/>
        </p:nvGrpSpPr>
        <p:grpSpPr>
          <a:xfrm>
            <a:off x="7274712" y="906080"/>
            <a:ext cx="500793" cy="464845"/>
            <a:chOff x="7274712" y="906080"/>
            <a:chExt cx="500793" cy="4648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B4515-9DDC-4B76-B117-2B6DF44886C8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7F6310-6868-4766-BB19-729C11DC164C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9C0FFCB-1AF7-4318-941E-84B49251CC2C}"/>
              </a:ext>
            </a:extLst>
          </p:cNvPr>
          <p:cNvGrpSpPr/>
          <p:nvPr/>
        </p:nvGrpSpPr>
        <p:grpSpPr>
          <a:xfrm>
            <a:off x="4410603" y="1378970"/>
            <a:ext cx="500793" cy="464845"/>
            <a:chOff x="7274712" y="906080"/>
            <a:chExt cx="500793" cy="464845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327C8BB3-F494-4271-99EC-1DBB8DB91882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CA88D2B-0AD7-4C40-BC2A-C1E91D23BDB2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4CEDBA6-7A3E-4041-BA46-3A4FC75A39FB}"/>
              </a:ext>
            </a:extLst>
          </p:cNvPr>
          <p:cNvGrpSpPr/>
          <p:nvPr/>
        </p:nvGrpSpPr>
        <p:grpSpPr>
          <a:xfrm>
            <a:off x="7477158" y="3263445"/>
            <a:ext cx="500793" cy="464845"/>
            <a:chOff x="7274712" y="906080"/>
            <a:chExt cx="500793" cy="464845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1F443E6-CBB8-473B-8850-AD66520B4AB7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EF4864EE-26E0-4B21-85B8-09895B417405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A3C9628-9C6A-43A2-BA8E-75738445AAB9}"/>
              </a:ext>
            </a:extLst>
          </p:cNvPr>
          <p:cNvGrpSpPr/>
          <p:nvPr/>
        </p:nvGrpSpPr>
        <p:grpSpPr>
          <a:xfrm>
            <a:off x="9943296" y="3232047"/>
            <a:ext cx="500793" cy="464845"/>
            <a:chOff x="7274712" y="906080"/>
            <a:chExt cx="500793" cy="464845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B85697A-3E04-4077-B66C-DC56528A078C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B4F2F0C-8B48-40D4-8A34-1C0ADD2F666D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B2E41FC-32D7-4F0E-82E8-3E392EB951AC}"/>
              </a:ext>
            </a:extLst>
          </p:cNvPr>
          <p:cNvCxnSpPr>
            <a:cxnSpLocks/>
          </p:cNvCxnSpPr>
          <p:nvPr/>
        </p:nvCxnSpPr>
        <p:spPr>
          <a:xfrm>
            <a:off x="10768840" y="3905272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3E55E63-8498-43B1-80C5-5172F2E13649}"/>
              </a:ext>
            </a:extLst>
          </p:cNvPr>
          <p:cNvCxnSpPr>
            <a:cxnSpLocks/>
          </p:cNvCxnSpPr>
          <p:nvPr/>
        </p:nvCxnSpPr>
        <p:spPr>
          <a:xfrm>
            <a:off x="10767523" y="4014253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AFC405F-2BAA-4CF1-ADA7-EFF0E6BAA759}"/>
              </a:ext>
            </a:extLst>
          </p:cNvPr>
          <p:cNvCxnSpPr>
            <a:cxnSpLocks/>
          </p:cNvCxnSpPr>
          <p:nvPr/>
        </p:nvCxnSpPr>
        <p:spPr>
          <a:xfrm>
            <a:off x="10776041" y="4102800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A89144-A306-433B-87B8-ED4CCFBF133E}"/>
              </a:ext>
            </a:extLst>
          </p:cNvPr>
          <p:cNvCxnSpPr>
            <a:cxnSpLocks/>
          </p:cNvCxnSpPr>
          <p:nvPr/>
        </p:nvCxnSpPr>
        <p:spPr>
          <a:xfrm>
            <a:off x="10767523" y="4196163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69401FD-1651-46A4-92E3-5FEFE15B9499}"/>
              </a:ext>
            </a:extLst>
          </p:cNvPr>
          <p:cNvCxnSpPr>
            <a:cxnSpLocks/>
          </p:cNvCxnSpPr>
          <p:nvPr/>
        </p:nvCxnSpPr>
        <p:spPr>
          <a:xfrm>
            <a:off x="10776041" y="4291311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8605147-2F82-4328-AAB2-C72A6FE739BB}"/>
              </a:ext>
            </a:extLst>
          </p:cNvPr>
          <p:cNvCxnSpPr>
            <a:cxnSpLocks/>
          </p:cNvCxnSpPr>
          <p:nvPr/>
        </p:nvCxnSpPr>
        <p:spPr>
          <a:xfrm>
            <a:off x="10776041" y="4374733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4F2857A-ABBE-40EE-A2BB-9063E61D579F}"/>
              </a:ext>
            </a:extLst>
          </p:cNvPr>
          <p:cNvCxnSpPr>
            <a:cxnSpLocks/>
          </p:cNvCxnSpPr>
          <p:nvPr/>
        </p:nvCxnSpPr>
        <p:spPr>
          <a:xfrm>
            <a:off x="10767523" y="4478694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DAA8B31-A348-4523-B921-3E48F09A22E4}"/>
              </a:ext>
            </a:extLst>
          </p:cNvPr>
          <p:cNvCxnSpPr>
            <a:cxnSpLocks/>
          </p:cNvCxnSpPr>
          <p:nvPr/>
        </p:nvCxnSpPr>
        <p:spPr>
          <a:xfrm>
            <a:off x="10766605" y="4737112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296F319-ACB0-4039-B67E-6E8652B035FE}"/>
              </a:ext>
            </a:extLst>
          </p:cNvPr>
          <p:cNvCxnSpPr>
            <a:cxnSpLocks/>
          </p:cNvCxnSpPr>
          <p:nvPr/>
        </p:nvCxnSpPr>
        <p:spPr>
          <a:xfrm>
            <a:off x="10765288" y="4846093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907541B-75B3-4E19-BA23-31F50E21460D}"/>
              </a:ext>
            </a:extLst>
          </p:cNvPr>
          <p:cNvCxnSpPr>
            <a:cxnSpLocks/>
          </p:cNvCxnSpPr>
          <p:nvPr/>
        </p:nvCxnSpPr>
        <p:spPr>
          <a:xfrm>
            <a:off x="10773806" y="4934640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6F6004C-EE8C-457E-8A21-DED14BEC40B4}"/>
              </a:ext>
            </a:extLst>
          </p:cNvPr>
          <p:cNvCxnSpPr>
            <a:cxnSpLocks/>
          </p:cNvCxnSpPr>
          <p:nvPr/>
        </p:nvCxnSpPr>
        <p:spPr>
          <a:xfrm>
            <a:off x="10765288" y="5028003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82E0CF8-EDFC-4EEE-A5F5-47C50693513B}"/>
              </a:ext>
            </a:extLst>
          </p:cNvPr>
          <p:cNvCxnSpPr>
            <a:cxnSpLocks/>
          </p:cNvCxnSpPr>
          <p:nvPr/>
        </p:nvCxnSpPr>
        <p:spPr>
          <a:xfrm>
            <a:off x="10773806" y="5123151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C3987D9-FB49-4878-A42F-748634A5C3DA}"/>
              </a:ext>
            </a:extLst>
          </p:cNvPr>
          <p:cNvCxnSpPr>
            <a:cxnSpLocks/>
          </p:cNvCxnSpPr>
          <p:nvPr/>
        </p:nvCxnSpPr>
        <p:spPr>
          <a:xfrm>
            <a:off x="10773806" y="5206573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2776B71-00B9-44B8-9A4A-3676D377F91C}"/>
              </a:ext>
            </a:extLst>
          </p:cNvPr>
          <p:cNvCxnSpPr>
            <a:cxnSpLocks/>
          </p:cNvCxnSpPr>
          <p:nvPr/>
        </p:nvCxnSpPr>
        <p:spPr>
          <a:xfrm>
            <a:off x="10765288" y="5310534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45" grpId="0"/>
      <p:bldP spid="146" grpId="0"/>
      <p:bldP spid="147" grpId="0"/>
      <p:bldP spid="148" grpId="0"/>
      <p:bldP spid="149" grpId="0"/>
      <p:bldP spid="264" grpId="0"/>
      <p:bldP spid="265" grpId="0"/>
      <p:bldP spid="303" grpId="0"/>
      <p:bldP spid="304" grpId="0"/>
      <p:bldP spid="339" grpId="0"/>
      <p:bldP spid="340" grpId="0"/>
      <p:bldP spid="341" grpId="0"/>
      <p:bldP spid="342" grpId="0"/>
      <p:bldP spid="343" grpId="0"/>
      <p:bldP spid="369" grpId="0"/>
      <p:bldP spid="3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06" y="174522"/>
            <a:ext cx="10515600" cy="1325563"/>
          </a:xfrm>
        </p:spPr>
        <p:txBody>
          <a:bodyPr/>
          <a:lstStyle/>
          <a:p>
            <a:r>
              <a:rPr lang="en-ZW" b="1" dirty="0">
                <a:solidFill>
                  <a:srgbClr val="FFC000"/>
                </a:solidFill>
              </a:rPr>
              <a:t>Sign Display </a:t>
            </a:r>
            <a:r>
              <a:rPr lang="en-ZW" b="1" dirty="0" err="1">
                <a:solidFill>
                  <a:srgbClr val="FFC000"/>
                </a:solidFill>
              </a:rPr>
              <a:t>Ckt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56394"/>
              </p:ext>
            </p:extLst>
          </p:nvPr>
        </p:nvGraphicFramePr>
        <p:xfrm>
          <a:off x="1230186" y="1950494"/>
          <a:ext cx="6164944" cy="17786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50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283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Input</a:t>
                      </a:r>
                    </a:p>
                    <a:p>
                      <a:pPr algn="ctr"/>
                      <a:r>
                        <a:rPr lang="en-ZW" dirty="0"/>
                        <a:t>Sign Out</a:t>
                      </a:r>
                      <a:endParaRPr lang="en-US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b="0" dirty="0"/>
                        <a:t>Output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b="0" dirty="0"/>
                        <a:t>S</a:t>
                      </a:r>
                      <a:r>
                        <a:rPr lang="en-ZW" sz="1200" b="0" dirty="0"/>
                        <a:t>6</a:t>
                      </a:r>
                      <a:r>
                        <a:rPr lang="en-ZW" b="0" dirty="0"/>
                        <a:t> S</a:t>
                      </a:r>
                      <a:r>
                        <a:rPr lang="en-ZW" sz="1200" b="0" dirty="0"/>
                        <a:t>5</a:t>
                      </a:r>
                      <a:r>
                        <a:rPr lang="en-ZW" b="0" dirty="0"/>
                        <a:t> S</a:t>
                      </a:r>
                      <a:r>
                        <a:rPr lang="en-ZW" sz="1200" b="0" dirty="0"/>
                        <a:t>4</a:t>
                      </a:r>
                      <a:r>
                        <a:rPr lang="en-ZW" b="0" dirty="0"/>
                        <a:t> S</a:t>
                      </a:r>
                      <a:r>
                        <a:rPr lang="en-ZW" sz="1200" b="0" dirty="0"/>
                        <a:t>3</a:t>
                      </a:r>
                      <a:r>
                        <a:rPr lang="en-ZW" b="0" dirty="0"/>
                        <a:t> S</a:t>
                      </a:r>
                      <a:r>
                        <a:rPr lang="en-ZW" sz="1200" b="0" dirty="0"/>
                        <a:t>2</a:t>
                      </a:r>
                      <a:r>
                        <a:rPr lang="en-ZW" b="0" dirty="0"/>
                        <a:t> S</a:t>
                      </a:r>
                      <a:r>
                        <a:rPr lang="en-ZW" sz="1200" b="0" dirty="0"/>
                        <a:t>1</a:t>
                      </a:r>
                      <a:r>
                        <a:rPr lang="en-ZW" b="0" dirty="0"/>
                        <a:t> S</a:t>
                      </a:r>
                      <a:r>
                        <a:rPr lang="en-ZW" sz="1200" b="0" dirty="0"/>
                        <a:t>0</a:t>
                      </a:r>
                      <a:endParaRPr lang="en-ZW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83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  </a:t>
                      </a:r>
                      <a:r>
                        <a:rPr lang="en-ZW" baseline="0" dirty="0"/>
                        <a:t> </a:t>
                      </a:r>
                      <a:r>
                        <a:rPr lang="en-ZW" dirty="0"/>
                        <a:t>1   1   1   1   1  1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283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dirty="0"/>
                        <a:t>0  </a:t>
                      </a:r>
                      <a:r>
                        <a:rPr lang="en-ZW" baseline="0" dirty="0"/>
                        <a:t> </a:t>
                      </a:r>
                      <a:r>
                        <a:rPr lang="en-ZW" dirty="0"/>
                        <a:t>1   1   1   1   1  1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3329210" y="3978161"/>
            <a:ext cx="4322026" cy="2274936"/>
            <a:chOff x="5900452" y="3851148"/>
            <a:chExt cx="4322026" cy="2274936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7760856" y="4820874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760856" y="4944699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770381" y="5097099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760856" y="5230449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770381" y="534266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779906" y="573140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/>
            <p:nvPr/>
          </p:nvCxnSpPr>
          <p:spPr>
            <a:xfrm rot="16200000" flipH="1">
              <a:off x="6961599" y="4533878"/>
              <a:ext cx="989872" cy="627692"/>
            </a:xfrm>
            <a:prstGeom prst="bentConnector3">
              <a:avLst>
                <a:gd name="adj1" fmla="val 4670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862227" y="3873455"/>
              <a:ext cx="5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dirty="0"/>
                <a:t>VCC</a:t>
              </a:r>
              <a:endParaRPr lang="en-US" dirty="0"/>
            </a:p>
          </p:txBody>
        </p:sp>
        <p:sp>
          <p:nvSpPr>
            <p:cNvPr id="57" name="Isosceles Triangle 56"/>
            <p:cNvSpPr/>
            <p:nvPr/>
          </p:nvSpPr>
          <p:spPr>
            <a:xfrm rot="5400000">
              <a:off x="7511372" y="5616480"/>
              <a:ext cx="167073" cy="2298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Oval 57"/>
            <p:cNvSpPr/>
            <p:nvPr/>
          </p:nvSpPr>
          <p:spPr>
            <a:xfrm>
              <a:off x="7712940" y="5700693"/>
              <a:ext cx="68333" cy="61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723993" y="5747511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994618" y="5374545"/>
                  <a:ext cx="10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W" b="0" i="1" smtClean="0">
                            <a:latin typeface="Cambria Math"/>
                          </a:rPr>
                          <m:t>𝑆𝑖𝑔𝑛</m:t>
                        </m:r>
                        <m:r>
                          <a:rPr lang="en-ZW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618" y="5374545"/>
                  <a:ext cx="10855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8632972" y="5546739"/>
                  <a:ext cx="4566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ZW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2972" y="5546739"/>
                  <a:ext cx="4566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585719" y="4912433"/>
                  <a:ext cx="15591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ZW"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ZW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ZW"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ZW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ZW"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ZW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ZW"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ZW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ZW"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ZW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Z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ZW"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ZW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5719" y="4912433"/>
                  <a:ext cx="15591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/>
            <p:cNvSpPr/>
            <p:nvPr/>
          </p:nvSpPr>
          <p:spPr>
            <a:xfrm>
              <a:off x="5900452" y="3851148"/>
              <a:ext cx="4322026" cy="2274936"/>
            </a:xfrm>
            <a:prstGeom prst="rect">
              <a:avLst/>
            </a:prstGeom>
            <a:solidFill>
              <a:schemeClr val="accent1"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A4330A-970D-405F-9E2D-292DB7DA0855}"/>
              </a:ext>
            </a:extLst>
          </p:cNvPr>
          <p:cNvGrpSpPr/>
          <p:nvPr/>
        </p:nvGrpSpPr>
        <p:grpSpPr>
          <a:xfrm>
            <a:off x="7088756" y="355279"/>
            <a:ext cx="4817297" cy="2580204"/>
            <a:chOff x="8164427" y="543827"/>
            <a:chExt cx="4027573" cy="154885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8E7DDB-E326-4A8A-BBD2-9D007F5E2130}"/>
                </a:ext>
              </a:extLst>
            </p:cNvPr>
            <p:cNvGrpSpPr/>
            <p:nvPr/>
          </p:nvGrpSpPr>
          <p:grpSpPr>
            <a:xfrm>
              <a:off x="8164427" y="543827"/>
              <a:ext cx="4027573" cy="1548858"/>
              <a:chOff x="8164427" y="543827"/>
              <a:chExt cx="4027573" cy="154885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F20A3C7A-62D1-4A2D-A556-E748F8F53D42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8678722" y="1261880"/>
                <a:ext cx="7215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D67E92E-3F9A-4547-873D-E2CA1EC3C97C}"/>
                      </a:ext>
                    </a:extLst>
                  </p:cNvPr>
                  <p:cNvSpPr txBox="1"/>
                  <p:nvPr/>
                </p:nvSpPr>
                <p:spPr>
                  <a:xfrm>
                    <a:off x="8164427" y="1033022"/>
                    <a:ext cx="1266770" cy="2217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ZW" b="0" i="1" smtClean="0">
                              <a:latin typeface="Cambria Math"/>
                            </a:rPr>
                            <m:t>𝑆𝑖𝑔𝑛</m:t>
                          </m:r>
                          <m:r>
                            <a:rPr lang="en-ZW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D67E92E-3F9A-4547-873D-E2CA1EC3C9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4427" y="1033022"/>
                    <a:ext cx="1266770" cy="2217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5F44CA1-76D9-43B3-8062-88BD20D7BD31}"/>
                  </a:ext>
                </a:extLst>
              </p:cNvPr>
              <p:cNvGrpSpPr/>
              <p:nvPr/>
            </p:nvGrpSpPr>
            <p:grpSpPr>
              <a:xfrm>
                <a:off x="9400290" y="543827"/>
                <a:ext cx="2791710" cy="1548858"/>
                <a:chOff x="9400290" y="543827"/>
                <a:chExt cx="2791710" cy="1548858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6FC2A33D-8ED4-488F-A1FB-FBFD9744633B}"/>
                    </a:ext>
                  </a:extLst>
                </p:cNvPr>
                <p:cNvGrpSpPr/>
                <p:nvPr/>
              </p:nvGrpSpPr>
              <p:grpSpPr>
                <a:xfrm>
                  <a:off x="9400290" y="543827"/>
                  <a:ext cx="2791710" cy="1548858"/>
                  <a:chOff x="7658619" y="1222366"/>
                  <a:chExt cx="2791710" cy="1548858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EF15D972-C1D7-4B90-894A-E790B682734A}"/>
                      </a:ext>
                    </a:extLst>
                  </p:cNvPr>
                  <p:cNvSpPr/>
                  <p:nvPr/>
                </p:nvSpPr>
                <p:spPr>
                  <a:xfrm>
                    <a:off x="7658619" y="1483219"/>
                    <a:ext cx="914400" cy="9144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ZW" dirty="0">
                        <a:solidFill>
                          <a:schemeClr val="tx1"/>
                        </a:solidFill>
                      </a:rPr>
                      <a:t>Sign Display</a:t>
                    </a:r>
                  </a:p>
                  <a:p>
                    <a:pPr algn="ctr"/>
                    <a:r>
                      <a:rPr lang="en-ZW" dirty="0" err="1">
                        <a:solidFill>
                          <a:schemeClr val="tx1"/>
                        </a:solidFill>
                      </a:rPr>
                      <a:t>Ckt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EAB8E041-1AC7-4039-8644-CD1160DBC7F5}"/>
                      </a:ext>
                    </a:extLst>
                  </p:cNvPr>
                  <p:cNvCxnSpPr/>
                  <p:nvPr/>
                </p:nvCxnSpPr>
                <p:spPr>
                  <a:xfrm>
                    <a:off x="8566957" y="1519491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A99E2ED6-1506-4A97-8D8A-7C60E9D07F7D}"/>
                      </a:ext>
                    </a:extLst>
                  </p:cNvPr>
                  <p:cNvCxnSpPr/>
                  <p:nvPr/>
                </p:nvCxnSpPr>
                <p:spPr>
                  <a:xfrm>
                    <a:off x="8566957" y="1643316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BF42D33E-FE4F-47A9-B6F3-C498DFAF5CAC}"/>
                      </a:ext>
                    </a:extLst>
                  </p:cNvPr>
                  <p:cNvCxnSpPr/>
                  <p:nvPr/>
                </p:nvCxnSpPr>
                <p:spPr>
                  <a:xfrm>
                    <a:off x="8576482" y="1795716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F466E361-21B6-49FB-B9D5-0F23358A0197}"/>
                      </a:ext>
                    </a:extLst>
                  </p:cNvPr>
                  <p:cNvCxnSpPr/>
                  <p:nvPr/>
                </p:nvCxnSpPr>
                <p:spPr>
                  <a:xfrm>
                    <a:off x="8566957" y="1929066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0174A94B-DEF6-45EC-B19D-D314EBF89C93}"/>
                      </a:ext>
                    </a:extLst>
                  </p:cNvPr>
                  <p:cNvCxnSpPr/>
                  <p:nvPr/>
                </p:nvCxnSpPr>
                <p:spPr>
                  <a:xfrm>
                    <a:off x="8576482" y="2041277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A198A76-F816-4DC2-984B-4B141406D828}"/>
                      </a:ext>
                    </a:extLst>
                  </p:cNvPr>
                  <p:cNvCxnSpPr/>
                  <p:nvPr/>
                </p:nvCxnSpPr>
                <p:spPr>
                  <a:xfrm>
                    <a:off x="8576482" y="2165102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D9BB1330-CB05-43EA-957D-934139434BDC}"/>
                      </a:ext>
                    </a:extLst>
                  </p:cNvPr>
                  <p:cNvCxnSpPr/>
                  <p:nvPr/>
                </p:nvCxnSpPr>
                <p:spPr>
                  <a:xfrm>
                    <a:off x="8586007" y="2317502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9739EDAF-FC3F-46BA-BB92-102298490D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86384" y="1222366"/>
                        <a:ext cx="182947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W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ZW" b="0" i="1" smtClean="0"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ZW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ZW" b="0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9739EDAF-FC3F-46BA-BB92-102298490D1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86384" y="1222366"/>
                        <a:ext cx="1829475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B585F3D-DA58-4FB7-BB32-7EAE738C5EB5}"/>
                      </a:ext>
                    </a:extLst>
                  </p:cNvPr>
                  <p:cNvSpPr txBox="1"/>
                  <p:nvPr/>
                </p:nvSpPr>
                <p:spPr>
                  <a:xfrm>
                    <a:off x="9152666" y="2401892"/>
                    <a:ext cx="12976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ZW"/>
                      <a:t>Sign Display</a:t>
                    </a:r>
                    <a:endParaRPr lang="en-US" dirty="0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8CAF030A-B6CA-46DB-936C-F7FF2807BFAF}"/>
                      </a:ext>
                    </a:extLst>
                  </p:cNvPr>
                  <p:cNvGrpSpPr/>
                  <p:nvPr/>
                </p:nvGrpSpPr>
                <p:grpSpPr>
                  <a:xfrm>
                    <a:off x="9512656" y="1447483"/>
                    <a:ext cx="474980" cy="860815"/>
                    <a:chOff x="5049520" y="5415280"/>
                    <a:chExt cx="782320" cy="1351280"/>
                  </a:xfrm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948A7355-B39F-4814-A7C3-A08A7D150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920" y="541528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12B55638-70BD-4422-B9AF-23F59621044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537200" y="570992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92881119-E5F1-4BDE-A45F-23BBBE2748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76800" y="572008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A0771DC3-EFBF-4470-8B18-94F47305C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2080" y="6035040"/>
                      <a:ext cx="457200" cy="1117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98B42C22-A8A4-4BE2-926D-79BAE05A7A8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547360" y="632968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078D6A4D-7972-497F-A142-4E9BD38C1A4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86960" y="633984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3B0058D5-5D6E-43BD-BF3C-99FA161B5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240" y="665480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4B107020-FCD0-4BEC-8818-E81EC365D2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02780" y="841678"/>
                      <a:ext cx="7437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ZW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W" sz="12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4B107020-FCD0-4BEC-8818-E81EC365D2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02780" y="841678"/>
                      <a:ext cx="7437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2E59BC-8765-493A-AD45-755C0FD3FD6A}"/>
                </a:ext>
              </a:extLst>
            </p:cNvPr>
            <p:cNvGrpSpPr/>
            <p:nvPr/>
          </p:nvGrpSpPr>
          <p:grpSpPr>
            <a:xfrm>
              <a:off x="10818948" y="619887"/>
              <a:ext cx="1320826" cy="1235493"/>
              <a:chOff x="10818948" y="619887"/>
              <a:chExt cx="1320826" cy="12354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960F211-1AB0-4697-A640-B3E18BE473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5423" y="996953"/>
                    <a:ext cx="49388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1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ZW" sz="11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960F211-1AB0-4697-A640-B3E18BE473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5423" y="996953"/>
                    <a:ext cx="493884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2A02A99-51C4-4CF8-9785-B2C3E5A9566B}"/>
                      </a:ext>
                    </a:extLst>
                  </p:cNvPr>
                  <p:cNvSpPr txBox="1"/>
                  <p:nvPr/>
                </p:nvSpPr>
                <p:spPr>
                  <a:xfrm>
                    <a:off x="11279234" y="619887"/>
                    <a:ext cx="443904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2A02A99-51C4-4CF8-9785-B2C3E5A956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9234" y="619887"/>
                    <a:ext cx="4439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6CD2198-7AD7-44E5-9488-4E841AB216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195" y="851981"/>
                    <a:ext cx="505738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1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6CD2198-7AD7-44E5-9488-4E841AB216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195" y="851981"/>
                    <a:ext cx="505738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4EA42D1-D378-4958-9642-E78B1347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11546354" y="1241421"/>
                    <a:ext cx="59342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4EA42D1-D378-4958-9642-E78B1347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6354" y="1241421"/>
                    <a:ext cx="593420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AD617C6-8E95-47FF-B810-57801057C37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3777" y="1578381"/>
                    <a:ext cx="56210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AD617C6-8E95-47FF-B810-57801057C3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3777" y="1578381"/>
                    <a:ext cx="562105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ECB8CA0-28FA-4206-82FA-9A3C5035EE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18948" y="1264427"/>
                    <a:ext cx="669857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ECB8CA0-28FA-4206-82FA-9A3C5035EE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8948" y="1264427"/>
                    <a:ext cx="669857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65B8EFF-4F7E-48E0-884A-0D11D8E8467B}"/>
              </a:ext>
            </a:extLst>
          </p:cNvPr>
          <p:cNvGrpSpPr/>
          <p:nvPr/>
        </p:nvGrpSpPr>
        <p:grpSpPr>
          <a:xfrm>
            <a:off x="8613001" y="185393"/>
            <a:ext cx="500793" cy="464845"/>
            <a:chOff x="7274712" y="906080"/>
            <a:chExt cx="500793" cy="464845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4098633-FB2D-4E4F-9C21-D3B0E6EAE182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F848E4-6C3C-42BA-B131-AC7B3AD159BF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1730668-427D-401A-BEC0-F6ADC7E19601}"/>
              </a:ext>
            </a:extLst>
          </p:cNvPr>
          <p:cNvGrpSpPr/>
          <p:nvPr/>
        </p:nvGrpSpPr>
        <p:grpSpPr>
          <a:xfrm>
            <a:off x="7253447" y="2706665"/>
            <a:ext cx="4737213" cy="2580204"/>
            <a:chOff x="8231383" y="543827"/>
            <a:chExt cx="3960617" cy="154885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379E358-CF6A-485C-BA7A-00D948681927}"/>
                </a:ext>
              </a:extLst>
            </p:cNvPr>
            <p:cNvGrpSpPr/>
            <p:nvPr/>
          </p:nvGrpSpPr>
          <p:grpSpPr>
            <a:xfrm>
              <a:off x="8231383" y="543827"/>
              <a:ext cx="3960617" cy="1548858"/>
              <a:chOff x="8231383" y="543827"/>
              <a:chExt cx="3960617" cy="1548858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4393010-04A0-437C-BDAA-857FE74C39C3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8678722" y="1261880"/>
                <a:ext cx="7215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388491B-778F-4BAA-8C37-C8600DD2E9CD}"/>
                      </a:ext>
                    </a:extLst>
                  </p:cNvPr>
                  <p:cNvSpPr txBox="1"/>
                  <p:nvPr/>
                </p:nvSpPr>
                <p:spPr>
                  <a:xfrm>
                    <a:off x="8231383" y="1016559"/>
                    <a:ext cx="1266770" cy="2217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ZW" b="0" i="1" smtClean="0">
                              <a:latin typeface="Cambria Math"/>
                            </a:rPr>
                            <m:t>𝑆𝑖𝑔𝑛</m:t>
                          </m:r>
                          <m:r>
                            <a:rPr lang="en-ZW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388491B-778F-4BAA-8C37-C8600DD2E9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1383" y="1016559"/>
                    <a:ext cx="1266770" cy="22170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8BBBB77-0C0C-4DCE-B491-947534985393}"/>
                  </a:ext>
                </a:extLst>
              </p:cNvPr>
              <p:cNvGrpSpPr/>
              <p:nvPr/>
            </p:nvGrpSpPr>
            <p:grpSpPr>
              <a:xfrm>
                <a:off x="9400290" y="543827"/>
                <a:ext cx="2791710" cy="1548858"/>
                <a:chOff x="9400290" y="543827"/>
                <a:chExt cx="2791710" cy="1548858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475BD4E1-BAAC-4D41-BCAA-9D71FE96E169}"/>
                    </a:ext>
                  </a:extLst>
                </p:cNvPr>
                <p:cNvGrpSpPr/>
                <p:nvPr/>
              </p:nvGrpSpPr>
              <p:grpSpPr>
                <a:xfrm>
                  <a:off x="9400290" y="543827"/>
                  <a:ext cx="2791710" cy="1548858"/>
                  <a:chOff x="7658619" y="1222366"/>
                  <a:chExt cx="2791710" cy="1548858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3FEB00DA-F5C1-41A9-BA1B-2C7F1DD752E4}"/>
                      </a:ext>
                    </a:extLst>
                  </p:cNvPr>
                  <p:cNvSpPr/>
                  <p:nvPr/>
                </p:nvSpPr>
                <p:spPr>
                  <a:xfrm>
                    <a:off x="7658619" y="1483219"/>
                    <a:ext cx="914400" cy="9144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ZW" dirty="0">
                        <a:solidFill>
                          <a:schemeClr val="tx1"/>
                        </a:solidFill>
                      </a:rPr>
                      <a:t>Sign Display</a:t>
                    </a:r>
                  </a:p>
                  <a:p>
                    <a:pPr algn="ctr"/>
                    <a:r>
                      <a:rPr lang="en-ZW" dirty="0" err="1">
                        <a:solidFill>
                          <a:schemeClr val="tx1"/>
                        </a:solidFill>
                      </a:rPr>
                      <a:t>Ckt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1F2C5EF4-7DEE-4EA4-94C7-CB0B6B7AA3F9}"/>
                      </a:ext>
                    </a:extLst>
                  </p:cNvPr>
                  <p:cNvCxnSpPr/>
                  <p:nvPr/>
                </p:nvCxnSpPr>
                <p:spPr>
                  <a:xfrm>
                    <a:off x="8566957" y="1519491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3FC8D30F-748C-4574-AAED-CD7E4C685283}"/>
                      </a:ext>
                    </a:extLst>
                  </p:cNvPr>
                  <p:cNvCxnSpPr/>
                  <p:nvPr/>
                </p:nvCxnSpPr>
                <p:spPr>
                  <a:xfrm>
                    <a:off x="8566957" y="1643316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206D89F-6C6D-4A42-9A84-E9D60F500B0E}"/>
                      </a:ext>
                    </a:extLst>
                  </p:cNvPr>
                  <p:cNvCxnSpPr/>
                  <p:nvPr/>
                </p:nvCxnSpPr>
                <p:spPr>
                  <a:xfrm>
                    <a:off x="8576482" y="1795716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031A1A9B-A716-4AAA-AFB7-2ACC69AE30E1}"/>
                      </a:ext>
                    </a:extLst>
                  </p:cNvPr>
                  <p:cNvCxnSpPr/>
                  <p:nvPr/>
                </p:nvCxnSpPr>
                <p:spPr>
                  <a:xfrm>
                    <a:off x="8566957" y="1929066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3B6F1C87-9C5A-44B1-96F0-576FE488E4A2}"/>
                      </a:ext>
                    </a:extLst>
                  </p:cNvPr>
                  <p:cNvCxnSpPr/>
                  <p:nvPr/>
                </p:nvCxnSpPr>
                <p:spPr>
                  <a:xfrm>
                    <a:off x="8576482" y="2041277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>
                    <a:extLst>
                      <a:ext uri="{FF2B5EF4-FFF2-40B4-BE49-F238E27FC236}">
                        <a16:creationId xmlns:a16="http://schemas.microsoft.com/office/drawing/2014/main" id="{D0F793CD-2037-4328-BA87-2FC1CF07D5ED}"/>
                      </a:ext>
                    </a:extLst>
                  </p:cNvPr>
                  <p:cNvCxnSpPr/>
                  <p:nvPr/>
                </p:nvCxnSpPr>
                <p:spPr>
                  <a:xfrm>
                    <a:off x="8576482" y="2165102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DA9AD942-9CE0-40CF-BC91-D9B9451420D7}"/>
                      </a:ext>
                    </a:extLst>
                  </p:cNvPr>
                  <p:cNvCxnSpPr/>
                  <p:nvPr/>
                </p:nvCxnSpPr>
                <p:spPr>
                  <a:xfrm>
                    <a:off x="8586007" y="2317502"/>
                    <a:ext cx="73342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5B7AE6C9-78E1-44C8-9674-DFF0A7F08F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86384" y="1222366"/>
                        <a:ext cx="182947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W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ZW" b="0" i="1" smtClean="0"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ZW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ZW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ZW" b="0" i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ZW" b="0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9739EDAF-FC3F-46BA-BB92-102298490D1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86384" y="1222366"/>
                        <a:ext cx="1829475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7B1D31BF-05EC-4966-AC0B-4EA2A1562254}"/>
                      </a:ext>
                    </a:extLst>
                  </p:cNvPr>
                  <p:cNvSpPr txBox="1"/>
                  <p:nvPr/>
                </p:nvSpPr>
                <p:spPr>
                  <a:xfrm>
                    <a:off x="9152666" y="2401892"/>
                    <a:ext cx="12976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ZW"/>
                      <a:t>Sign Display</a:t>
                    </a:r>
                    <a:endParaRPr lang="en-US" dirty="0"/>
                  </a:p>
                </p:txBody>
              </p: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08CE132A-6C83-4A56-868A-F456BE4D28F2}"/>
                      </a:ext>
                    </a:extLst>
                  </p:cNvPr>
                  <p:cNvGrpSpPr/>
                  <p:nvPr/>
                </p:nvGrpSpPr>
                <p:grpSpPr>
                  <a:xfrm>
                    <a:off x="9512656" y="1447483"/>
                    <a:ext cx="474980" cy="860815"/>
                    <a:chOff x="5049520" y="5415280"/>
                    <a:chExt cx="782320" cy="1351280"/>
                  </a:xfrm>
                </p:grpSpPr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23869F03-36E3-4DCC-B9A5-C75B635A7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920" y="541528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9DCF301E-FB84-453C-B070-E653250BF6D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537200" y="570992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70B005B1-E65C-4771-931F-369DF63182F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76800" y="572008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ACFD957E-BD11-44D4-A7D5-F5C7DC5331D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547360" y="632968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499BCB60-BB48-4D50-8AED-AA40F209CA8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86960" y="633984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4941177F-1A34-4B15-B3EE-11ABDDFEA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240" y="6654800"/>
                      <a:ext cx="457200" cy="111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95465290-C7AC-4E02-BBF7-CDFD6FC7C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02780" y="841678"/>
                      <a:ext cx="7437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ZW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W" sz="12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4B107020-FCD0-4BEC-8818-E81EC365D2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02780" y="841678"/>
                      <a:ext cx="7437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042AC0D-C806-48DD-9FD6-B3613FF49DD0}"/>
                </a:ext>
              </a:extLst>
            </p:cNvPr>
            <p:cNvGrpSpPr/>
            <p:nvPr/>
          </p:nvGrpSpPr>
          <p:grpSpPr>
            <a:xfrm>
              <a:off x="10818948" y="623838"/>
              <a:ext cx="1320826" cy="1231542"/>
              <a:chOff x="10818948" y="623838"/>
              <a:chExt cx="1320826" cy="1231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2F6F1CB-233E-4B38-B087-24CF8C3A909B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5490" y="1019196"/>
                    <a:ext cx="49388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1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ZW" sz="11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2F6F1CB-233E-4B38-B087-24CF8C3A90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5490" y="1019196"/>
                    <a:ext cx="493884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F90281D-D957-41E2-836E-C415FC803E39}"/>
                      </a:ext>
                    </a:extLst>
                  </p:cNvPr>
                  <p:cNvSpPr txBox="1"/>
                  <p:nvPr/>
                </p:nvSpPr>
                <p:spPr>
                  <a:xfrm>
                    <a:off x="11265286" y="623838"/>
                    <a:ext cx="443904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F90281D-D957-41E2-836E-C415FC803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5286" y="623838"/>
                    <a:ext cx="443904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03B60E6E-9971-4DF9-96B8-33D6F11221B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195" y="851981"/>
                    <a:ext cx="505738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1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6CD2198-7AD7-44E5-9488-4E841AB216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195" y="851981"/>
                    <a:ext cx="505738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4106DBE5-DD32-404F-8D3E-415C0626185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46354" y="1241421"/>
                    <a:ext cx="59342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4EA42D1-D378-4958-9642-E78B1347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6354" y="1241421"/>
                    <a:ext cx="593420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B01009C-461C-4B43-B88E-9EB6758823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3777" y="1578381"/>
                    <a:ext cx="56210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AD617C6-8E95-47FF-B810-57801057C3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3777" y="1578381"/>
                    <a:ext cx="562105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24E4DA5-7551-43B8-88B7-E3F6C26BA5AD}"/>
                      </a:ext>
                    </a:extLst>
                  </p:cNvPr>
                  <p:cNvSpPr txBox="1"/>
                  <p:nvPr/>
                </p:nvSpPr>
                <p:spPr>
                  <a:xfrm>
                    <a:off x="10818948" y="1264427"/>
                    <a:ext cx="669857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W" sz="1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ECB8CA0-28FA-4206-82FA-9A3C5035EE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8948" y="1264427"/>
                    <a:ext cx="669857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1FBACD4-7E13-4F5D-B9DD-DC34A7931362}"/>
              </a:ext>
            </a:extLst>
          </p:cNvPr>
          <p:cNvSpPr/>
          <p:nvPr/>
        </p:nvSpPr>
        <p:spPr>
          <a:xfrm>
            <a:off x="10979800" y="3739178"/>
            <a:ext cx="332015" cy="118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327025"/>
            <a:ext cx="10515600" cy="1325563"/>
          </a:xfrm>
        </p:spPr>
        <p:txBody>
          <a:bodyPr/>
          <a:lstStyle/>
          <a:p>
            <a:r>
              <a:rPr lang="en-Z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Magnitude Display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7143745" y="5253990"/>
            <a:ext cx="3100388" cy="1524000"/>
          </a:xfrm>
        </p:spPr>
        <p:txBody>
          <a:bodyPr>
            <a:normAutofit fontScale="70000" lnSpcReduction="20000"/>
          </a:bodyPr>
          <a:lstStyle/>
          <a:p>
            <a:r>
              <a:rPr lang="en-ZW" b="1" dirty="0">
                <a:solidFill>
                  <a:srgbClr val="0070C0"/>
                </a:solidFill>
              </a:rPr>
              <a:t>If Sign Bit = 0</a:t>
            </a:r>
          </a:p>
          <a:p>
            <a:pPr lvl="1"/>
            <a:r>
              <a:rPr lang="en-ZW" b="1" dirty="0">
                <a:solidFill>
                  <a:srgbClr val="0070C0"/>
                </a:solidFill>
              </a:rPr>
              <a:t>R = Q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ZW" b="1" dirty="0">
                <a:solidFill>
                  <a:srgbClr val="7030A0"/>
                </a:solidFill>
              </a:rPr>
              <a:t>Else </a:t>
            </a:r>
          </a:p>
          <a:p>
            <a:pPr lvl="1"/>
            <a:r>
              <a:rPr lang="en-ZW" b="1" dirty="0">
                <a:solidFill>
                  <a:srgbClr val="7030A0"/>
                </a:solidFill>
              </a:rPr>
              <a:t>R = not(Q) + 0001</a:t>
            </a:r>
          </a:p>
          <a:p>
            <a:r>
              <a:rPr lang="en-ZW" dirty="0"/>
              <a:t>End if;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23649"/>
              </p:ext>
            </p:extLst>
          </p:nvPr>
        </p:nvGraphicFramePr>
        <p:xfrm>
          <a:off x="266700" y="2308225"/>
          <a:ext cx="5334000" cy="4091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Sign Bit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Magnitude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R2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R1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R0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1641991"/>
            <a:ext cx="173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Positive Number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44963" y="696118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44963" y="1115962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44963" y="1573162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44963" y="2020837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57108" y="905608"/>
                <a:ext cx="49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108" y="905608"/>
                <a:ext cx="49308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57108" y="1302771"/>
                <a:ext cx="49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108" y="1302771"/>
                <a:ext cx="49308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23141" y="1778486"/>
                <a:ext cx="48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141" y="1778486"/>
                <a:ext cx="48776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57108" y="2255271"/>
                <a:ext cx="49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108" y="2255271"/>
                <a:ext cx="49308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83072" y="511452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𝑆𝑖𝑔𝑛</m:t>
                      </m:r>
                      <m:r>
                        <a:rPr lang="en-ZW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72" y="511452"/>
                <a:ext cx="108555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7045921" y="2439937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79346" y="511452"/>
            <a:ext cx="1790699" cy="2146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/>
              <a:t>Combinational </a:t>
            </a:r>
            <a:r>
              <a:rPr lang="en-ZW" dirty="0" err="1"/>
              <a:t>Ckt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317761" y="730004"/>
                <a:ext cx="49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761" y="730004"/>
                <a:ext cx="49308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360016" y="1154806"/>
                <a:ext cx="49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016" y="1154806"/>
                <a:ext cx="4930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360016" y="1565228"/>
                <a:ext cx="48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016" y="1565228"/>
                <a:ext cx="48776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59375" y="2070605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375" y="2070605"/>
                <a:ext cx="48840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9581529" y="895620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581529" y="1352820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581529" y="1800495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82487" y="2219595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40153" y="3221841"/>
            <a:ext cx="6192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When the result Q3Q2Q1Q0 is positive number,</a:t>
            </a:r>
          </a:p>
          <a:p>
            <a:r>
              <a:rPr lang="en-ZW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 R3R2R1R0 =  Q3Q2Q1Q0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b="1" dirty="0">
                <a:solidFill>
                  <a:srgbClr val="7030A0"/>
                </a:solidFill>
              </a:rPr>
              <a:t>We can get the magnitude value of negative binary number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b="1" dirty="0">
                <a:solidFill>
                  <a:srgbClr val="7030A0"/>
                </a:solidFill>
              </a:rPr>
              <a:t>1. Flip 0 to 1 and 1 to 0. </a:t>
            </a:r>
            <a:r>
              <a:rPr lang="en-ZW" b="1" dirty="0" err="1">
                <a:solidFill>
                  <a:srgbClr val="7030A0"/>
                </a:solidFill>
              </a:rPr>
              <a:t>Eg</a:t>
            </a:r>
            <a:r>
              <a:rPr lang="en-ZW" b="1" dirty="0">
                <a:solidFill>
                  <a:srgbClr val="7030A0"/>
                </a:solidFill>
              </a:rPr>
              <a:t> 11011 =&gt; 00100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b="1" dirty="0">
                <a:solidFill>
                  <a:srgbClr val="7030A0"/>
                </a:solidFill>
              </a:rPr>
              <a:t>2. Add with 00001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ZW" b="1" dirty="0">
                <a:solidFill>
                  <a:srgbClr val="7030A0"/>
                </a:solidFill>
              </a:rPr>
              <a:t>00100 + 00001 =&gt;  00101 which is 5.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53E0FF-3DAB-447C-8B87-EBA84D0E3B91}"/>
              </a:ext>
            </a:extLst>
          </p:cNvPr>
          <p:cNvCxnSpPr>
            <a:cxnSpLocks/>
          </p:cNvCxnSpPr>
          <p:nvPr/>
        </p:nvCxnSpPr>
        <p:spPr>
          <a:xfrm flipH="1" flipV="1">
            <a:off x="5600701" y="4976168"/>
            <a:ext cx="1543044" cy="43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098B21-0C64-4D02-9093-DD34953A9DBC}"/>
              </a:ext>
            </a:extLst>
          </p:cNvPr>
          <p:cNvGrpSpPr/>
          <p:nvPr/>
        </p:nvGrpSpPr>
        <p:grpSpPr>
          <a:xfrm>
            <a:off x="8335624" y="0"/>
            <a:ext cx="500793" cy="464845"/>
            <a:chOff x="7274712" y="906080"/>
            <a:chExt cx="500793" cy="46484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64C542-811B-4DB9-863E-CA74BA017E71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B60040-1E6D-4FDE-A299-55F7D6D63DED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1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Magnitude Display </a:t>
            </a:r>
            <a:r>
              <a:rPr lang="en-ZW" dirty="0" err="1"/>
              <a:t>Ckt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1325126" y="1881224"/>
            <a:ext cx="8563821" cy="3455111"/>
            <a:chOff x="1480009" y="2499137"/>
            <a:chExt cx="8563821" cy="34551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177258" y="2499137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258" y="2499137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7332691" y="2684666"/>
              <a:ext cx="1504950" cy="1524000"/>
            </a:xfrm>
            <a:prstGeom prst="rect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</a:t>
              </a:r>
              <a:r>
                <a:rPr lang="en-US"/>
                <a:t>bit adder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599266" y="2822864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7641" y="2960891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608791" y="3000203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599266" y="316680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618316" y="3344144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41185" y="3908484"/>
                  <a:ext cx="586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185" y="3908484"/>
                  <a:ext cx="5861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>
              <a:off x="8837641" y="3084716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847166" y="3237116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837641" y="3370466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82245" y="2734084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245" y="2734084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67281" y="2960891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281" y="2960891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57305" y="3166345"/>
                  <a:ext cx="385759" cy="369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305" y="3166345"/>
                  <a:ext cx="385759" cy="3693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550746" y="2613373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746" y="2613373"/>
                  <a:ext cx="4930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536892" y="2815650"/>
                  <a:ext cx="4877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6892" y="2815650"/>
                  <a:ext cx="4877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520266" y="3015154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0266" y="3015154"/>
                  <a:ext cx="49308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511953" y="3231285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953" y="3231285"/>
                  <a:ext cx="49308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>
              <a:off x="5252605" y="3544857"/>
              <a:ext cx="2062594" cy="129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1510490" y="3748230"/>
              <a:ext cx="1232707" cy="369332"/>
              <a:chOff x="1859626" y="4612754"/>
              <a:chExt cx="1232707" cy="369332"/>
            </a:xfrm>
          </p:grpSpPr>
          <p:cxnSp>
            <p:nvCxnSpPr>
              <p:cNvPr id="25" name="Elbow Connector 24"/>
              <p:cNvCxnSpPr/>
              <p:nvPr/>
            </p:nvCxnSpPr>
            <p:spPr>
              <a:xfrm>
                <a:off x="2227810" y="4646812"/>
                <a:ext cx="864523" cy="224444"/>
              </a:xfrm>
              <a:prstGeom prst="bentConnector3">
                <a:avLst>
                  <a:gd name="adj1" fmla="val 288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859626" y="4612754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9626" y="4612754"/>
                    <a:ext cx="49308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/>
              <p:cNvGrpSpPr/>
              <p:nvPr/>
            </p:nvGrpSpPr>
            <p:grpSpPr>
              <a:xfrm>
                <a:off x="2472332" y="4794615"/>
                <a:ext cx="301290" cy="167073"/>
                <a:chOff x="4669366" y="1752309"/>
                <a:chExt cx="410634" cy="287866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 rot="5400000">
                  <a:off x="4682067" y="1739608"/>
                  <a:ext cx="287866" cy="313267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986868" y="1843326"/>
                  <a:ext cx="93132" cy="1058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28" name="Straight Arrow Connector 27"/>
              <p:cNvCxnSpPr>
                <a:cxnSpLocks/>
              </p:cNvCxnSpPr>
              <p:nvPr/>
            </p:nvCxnSpPr>
            <p:spPr>
              <a:xfrm>
                <a:off x="2009476" y="4636593"/>
                <a:ext cx="10738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5054138" y="3258588"/>
              <a:ext cx="665017" cy="581891"/>
            </a:xfrm>
            <a:prstGeom prst="rect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21</a:t>
              </a:r>
            </a:p>
            <a:p>
              <a:pPr algn="ctr"/>
              <a:r>
                <a:rPr lang="en-US" sz="1050" dirty="0"/>
                <a:t>MUX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95948" y="3225335"/>
              <a:ext cx="26642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A</a:t>
              </a:r>
              <a:endParaRPr lang="en-US" sz="1100" dirty="0"/>
            </a:p>
            <a:p>
              <a:r>
                <a:rPr lang="en-US" sz="1100" dirty="0"/>
                <a:t>B</a:t>
              </a:r>
            </a:p>
            <a:p>
              <a:r>
                <a:rPr lang="en-US" sz="1100" dirty="0"/>
                <a:t>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8573" y="2676702"/>
              <a:ext cx="35298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A0</a:t>
              </a:r>
              <a:endParaRPr lang="en-US" sz="1200" dirty="0"/>
            </a:p>
            <a:p>
              <a:r>
                <a:rPr lang="en-US" sz="1200"/>
                <a:t>A1</a:t>
              </a:r>
              <a:endParaRPr lang="en-US" sz="1200" dirty="0"/>
            </a:p>
            <a:p>
              <a:r>
                <a:rPr lang="en-US" sz="1200"/>
                <a:t>A2</a:t>
              </a:r>
              <a:endParaRPr lang="en-US" sz="1200" dirty="0"/>
            </a:p>
            <a:p>
              <a:r>
                <a:rPr lang="en-US" sz="1200"/>
                <a:t>A3</a:t>
              </a:r>
              <a:endParaRPr lang="en-US" sz="1200" dirty="0"/>
            </a:p>
            <a:p>
              <a:r>
                <a:rPr lang="en-US" sz="1200" dirty="0"/>
                <a:t>B0</a:t>
              </a:r>
            </a:p>
            <a:p>
              <a:r>
                <a:rPr lang="en-US" sz="1200" dirty="0"/>
                <a:t>B1</a:t>
              </a:r>
            </a:p>
            <a:p>
              <a:r>
                <a:rPr lang="en-US" sz="1200" dirty="0"/>
                <a:t>B2</a:t>
              </a:r>
            </a:p>
            <a:p>
              <a:r>
                <a:rPr lang="en-US" sz="1200" dirty="0"/>
                <a:t>B3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496635" y="4773467"/>
              <a:ext cx="1224395" cy="369332"/>
              <a:chOff x="1867938" y="4579504"/>
              <a:chExt cx="1224395" cy="369332"/>
            </a:xfrm>
          </p:grpSpPr>
          <p:cxnSp>
            <p:nvCxnSpPr>
              <p:cNvPr id="35" name="Elbow Connector 34"/>
              <p:cNvCxnSpPr/>
              <p:nvPr/>
            </p:nvCxnSpPr>
            <p:spPr>
              <a:xfrm>
                <a:off x="2227810" y="4621873"/>
                <a:ext cx="864523" cy="224444"/>
              </a:xfrm>
              <a:prstGeom prst="bentConnector3">
                <a:avLst>
                  <a:gd name="adj1" fmla="val 288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67938" y="4579504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938" y="4579504"/>
                    <a:ext cx="49308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7" name="Group 36"/>
              <p:cNvGrpSpPr/>
              <p:nvPr/>
            </p:nvGrpSpPr>
            <p:grpSpPr>
              <a:xfrm>
                <a:off x="2472332" y="4761363"/>
                <a:ext cx="301290" cy="167073"/>
                <a:chOff x="4669366" y="1695013"/>
                <a:chExt cx="410634" cy="287866"/>
              </a:xfrm>
            </p:grpSpPr>
            <p:sp>
              <p:nvSpPr>
                <p:cNvPr id="39" name="Isosceles Triangle 38"/>
                <p:cNvSpPr/>
                <p:nvPr/>
              </p:nvSpPr>
              <p:spPr>
                <a:xfrm rot="5400000">
                  <a:off x="4682067" y="1682312"/>
                  <a:ext cx="287866" cy="313267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986868" y="1786030"/>
                  <a:ext cx="93132" cy="1058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2009476" y="4611654"/>
                <a:ext cx="10738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5056909" y="4524893"/>
              <a:ext cx="665017" cy="581891"/>
            </a:xfrm>
            <a:prstGeom prst="rect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21</a:t>
              </a:r>
            </a:p>
            <a:p>
              <a:pPr algn="ctr"/>
              <a:r>
                <a:rPr lang="en-US" sz="1050" dirty="0"/>
                <a:t>MUX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8719" y="4466701"/>
              <a:ext cx="26642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A</a:t>
              </a:r>
              <a:endParaRPr lang="en-US" sz="1100" dirty="0"/>
            </a:p>
            <a:p>
              <a:r>
                <a:rPr lang="en-US" sz="1100" dirty="0"/>
                <a:t>B</a:t>
              </a:r>
            </a:p>
            <a:p>
              <a:r>
                <a:rPr lang="en-US" sz="1100" dirty="0"/>
                <a:t>S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480009" y="4291328"/>
              <a:ext cx="1224395" cy="369332"/>
              <a:chOff x="1867938" y="4571190"/>
              <a:chExt cx="1224395" cy="369332"/>
            </a:xfrm>
          </p:grpSpPr>
          <p:cxnSp>
            <p:nvCxnSpPr>
              <p:cNvPr id="44" name="Elbow Connector 43"/>
              <p:cNvCxnSpPr/>
              <p:nvPr/>
            </p:nvCxnSpPr>
            <p:spPr>
              <a:xfrm>
                <a:off x="2227810" y="4621873"/>
                <a:ext cx="864523" cy="224444"/>
              </a:xfrm>
              <a:prstGeom prst="bentConnector3">
                <a:avLst>
                  <a:gd name="adj1" fmla="val 288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867938" y="4571190"/>
                    <a:ext cx="4877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938" y="4571190"/>
                    <a:ext cx="48776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/>
              <p:cNvGrpSpPr/>
              <p:nvPr/>
            </p:nvGrpSpPr>
            <p:grpSpPr>
              <a:xfrm>
                <a:off x="2472330" y="4761362"/>
                <a:ext cx="301289" cy="167072"/>
                <a:chOff x="4669367" y="1695017"/>
                <a:chExt cx="410633" cy="287864"/>
              </a:xfrm>
            </p:grpSpPr>
            <p:sp>
              <p:nvSpPr>
                <p:cNvPr id="48" name="Isosceles Triangle 47"/>
                <p:cNvSpPr/>
                <p:nvPr/>
              </p:nvSpPr>
              <p:spPr>
                <a:xfrm rot="5400000">
                  <a:off x="4682069" y="1682315"/>
                  <a:ext cx="287864" cy="313267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986868" y="1800361"/>
                  <a:ext cx="93132" cy="1058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2009476" y="4611654"/>
                <a:ext cx="10738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056909" y="3893126"/>
              <a:ext cx="665017" cy="581891"/>
            </a:xfrm>
            <a:prstGeom prst="rect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21</a:t>
              </a:r>
            </a:p>
            <a:p>
              <a:pPr algn="ctr"/>
              <a:r>
                <a:rPr lang="en-US" sz="1050" dirty="0"/>
                <a:t>MUX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98719" y="3834934"/>
              <a:ext cx="26642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A</a:t>
              </a:r>
              <a:endParaRPr lang="en-US" sz="1100" dirty="0"/>
            </a:p>
            <a:p>
              <a:r>
                <a:rPr lang="en-US" sz="1100" dirty="0"/>
                <a:t>B</a:t>
              </a:r>
            </a:p>
            <a:p>
              <a:r>
                <a:rPr lang="en-US" sz="1100" dirty="0"/>
                <a:t>S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507718" y="5216812"/>
              <a:ext cx="1241020" cy="369332"/>
              <a:chOff x="1851313" y="4571191"/>
              <a:chExt cx="1241020" cy="369332"/>
            </a:xfrm>
          </p:grpSpPr>
          <p:cxnSp>
            <p:nvCxnSpPr>
              <p:cNvPr id="53" name="Elbow Connector 52"/>
              <p:cNvCxnSpPr/>
              <p:nvPr/>
            </p:nvCxnSpPr>
            <p:spPr>
              <a:xfrm>
                <a:off x="2227810" y="4621873"/>
                <a:ext cx="864523" cy="224444"/>
              </a:xfrm>
              <a:prstGeom prst="bentConnector3">
                <a:avLst>
                  <a:gd name="adj1" fmla="val 288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51313" y="4571191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313" y="4571191"/>
                    <a:ext cx="49308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 54"/>
              <p:cNvGrpSpPr/>
              <p:nvPr/>
            </p:nvGrpSpPr>
            <p:grpSpPr>
              <a:xfrm>
                <a:off x="2472332" y="4761363"/>
                <a:ext cx="301290" cy="167073"/>
                <a:chOff x="4669366" y="1695013"/>
                <a:chExt cx="410634" cy="287866"/>
              </a:xfrm>
            </p:grpSpPr>
            <p:sp>
              <p:nvSpPr>
                <p:cNvPr id="57" name="Isosceles Triangle 56"/>
                <p:cNvSpPr/>
                <p:nvPr/>
              </p:nvSpPr>
              <p:spPr>
                <a:xfrm rot="5400000">
                  <a:off x="4682067" y="1682312"/>
                  <a:ext cx="287866" cy="313267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986868" y="1786030"/>
                  <a:ext cx="93132" cy="10583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2009476" y="4611654"/>
                <a:ext cx="10738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5060892" y="5135705"/>
              <a:ext cx="665017" cy="581891"/>
            </a:xfrm>
            <a:prstGeom prst="rect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21</a:t>
              </a:r>
            </a:p>
            <a:p>
              <a:pPr algn="ctr"/>
              <a:r>
                <a:rPr lang="en-US" sz="1050" dirty="0"/>
                <a:t>MUX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93177" y="5067989"/>
              <a:ext cx="26642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A</a:t>
              </a:r>
              <a:endParaRPr lang="en-US" sz="1100" dirty="0"/>
            </a:p>
            <a:p>
              <a:r>
                <a:rPr lang="en-US" sz="1100" dirty="0"/>
                <a:t>B</a:t>
              </a:r>
            </a:p>
            <a:p>
              <a:r>
                <a:rPr lang="en-US" sz="1100" dirty="0"/>
                <a:t>S</a:t>
              </a:r>
            </a:p>
          </p:txBody>
        </p:sp>
        <p:cxnSp>
          <p:nvCxnSpPr>
            <p:cNvPr id="61" name="Elbow Connector 60"/>
            <p:cNvCxnSpPr/>
            <p:nvPr/>
          </p:nvCxnSpPr>
          <p:spPr>
            <a:xfrm flipV="1">
              <a:off x="5696987" y="3715790"/>
              <a:ext cx="1634837" cy="468282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flipV="1">
              <a:off x="5696987" y="3923608"/>
              <a:ext cx="1618212" cy="883918"/>
            </a:xfrm>
            <a:prstGeom prst="bentConnector3">
              <a:avLst>
                <a:gd name="adj1" fmla="val 633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flipV="1">
              <a:off x="5699758" y="4089864"/>
              <a:ext cx="1623754" cy="1343888"/>
            </a:xfrm>
            <a:prstGeom prst="bentConnector3">
              <a:avLst>
                <a:gd name="adj1" fmla="val 796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545484" y="2734889"/>
              <a:ext cx="3674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Q0</a:t>
              </a:r>
            </a:p>
            <a:p>
              <a:r>
                <a:rPr lang="en-US" sz="1200" dirty="0"/>
                <a:t>Q1</a:t>
              </a:r>
            </a:p>
            <a:p>
              <a:r>
                <a:rPr lang="en-US" sz="1200" dirty="0"/>
                <a:t>Q2</a:t>
              </a:r>
            </a:p>
            <a:p>
              <a:r>
                <a:rPr lang="en-US" sz="1200" dirty="0"/>
                <a:t>Q3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265159" y="3568701"/>
                  <a:ext cx="65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159" y="3568701"/>
                  <a:ext cx="65806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735381" y="5584916"/>
                  <a:ext cx="10855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𝐵𝑖𝑡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5381" y="5584916"/>
                  <a:ext cx="108555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/>
            <p:cNvCxnSpPr>
              <a:endCxn id="12" idx="2"/>
            </p:cNvCxnSpPr>
            <p:nvPr/>
          </p:nvCxnSpPr>
          <p:spPr>
            <a:xfrm flipH="1" flipV="1">
              <a:off x="7934278" y="4277816"/>
              <a:ext cx="21002" cy="8012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AC8EC5A-2648-4E76-9ABA-664034D8D093}"/>
              </a:ext>
            </a:extLst>
          </p:cNvPr>
          <p:cNvCxnSpPr/>
          <p:nvPr/>
        </p:nvCxnSpPr>
        <p:spPr>
          <a:xfrm rot="5400000">
            <a:off x="3658311" y="4213876"/>
            <a:ext cx="2254581" cy="240589"/>
          </a:xfrm>
          <a:prstGeom prst="bentConnector3">
            <a:avLst>
              <a:gd name="adj1" fmla="val -587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FB22788-FE8B-4BB0-B1C5-2DD90C3860D7}"/>
              </a:ext>
            </a:extLst>
          </p:cNvPr>
          <p:cNvCxnSpPr/>
          <p:nvPr/>
        </p:nvCxnSpPr>
        <p:spPr>
          <a:xfrm flipH="1">
            <a:off x="4665255" y="3721355"/>
            <a:ext cx="251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47272B-7C1A-4D14-8F7A-B5404CCCD869}"/>
              </a:ext>
            </a:extLst>
          </p:cNvPr>
          <p:cNvCxnSpPr/>
          <p:nvPr/>
        </p:nvCxnSpPr>
        <p:spPr>
          <a:xfrm flipH="1">
            <a:off x="4650392" y="4337412"/>
            <a:ext cx="251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7F15D5-51BA-4618-A31B-D5919BAFD219}"/>
              </a:ext>
            </a:extLst>
          </p:cNvPr>
          <p:cNvCxnSpPr/>
          <p:nvPr/>
        </p:nvCxnSpPr>
        <p:spPr>
          <a:xfrm flipH="1">
            <a:off x="4665255" y="4944068"/>
            <a:ext cx="251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2D82A14-AEC2-4444-A684-F3C1D110ED1B}"/>
              </a:ext>
            </a:extLst>
          </p:cNvPr>
          <p:cNvSpPr txBox="1"/>
          <p:nvPr/>
        </p:nvSpPr>
        <p:spPr>
          <a:xfrm>
            <a:off x="5718643" y="5336335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b="1" dirty="0">
                <a:solidFill>
                  <a:srgbClr val="9900CC"/>
                </a:solidFill>
              </a:rPr>
              <a:t>We can get the magnitude value of negative binary number</a:t>
            </a:r>
            <a:r>
              <a:rPr lang="en-US" b="1" dirty="0">
                <a:solidFill>
                  <a:srgbClr val="9900CC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b="1" dirty="0">
                <a:solidFill>
                  <a:srgbClr val="9900CC"/>
                </a:solidFill>
              </a:rPr>
              <a:t>1. Flip 0 to 1 and 1 to 0. </a:t>
            </a:r>
            <a:r>
              <a:rPr lang="en-ZW" b="1" dirty="0" err="1">
                <a:solidFill>
                  <a:srgbClr val="9900CC"/>
                </a:solidFill>
              </a:rPr>
              <a:t>Eg</a:t>
            </a:r>
            <a:r>
              <a:rPr lang="en-ZW" b="1" dirty="0">
                <a:solidFill>
                  <a:srgbClr val="9900CC"/>
                </a:solidFill>
              </a:rPr>
              <a:t> 11011 =&gt; 00100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b="1" dirty="0">
                <a:solidFill>
                  <a:srgbClr val="9900CC"/>
                </a:solidFill>
              </a:rPr>
              <a:t>2. Add with 00001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ZW" b="1" dirty="0">
                <a:solidFill>
                  <a:srgbClr val="9900CC"/>
                </a:solidFill>
              </a:rPr>
              <a:t>00100 + 00001 =&gt;  00101 which is 5.</a:t>
            </a:r>
            <a:endParaRPr lang="en-US" b="1" dirty="0">
              <a:solidFill>
                <a:srgbClr val="99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9123612-CBF1-49C2-9F9C-5AA66E70AE63}"/>
                  </a:ext>
                </a:extLst>
              </p:cNvPr>
              <p:cNvSpPr/>
              <p:nvPr/>
            </p:nvSpPr>
            <p:spPr>
              <a:xfrm>
                <a:off x="3261369" y="3261485"/>
                <a:ext cx="813207" cy="1348791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9123612-CBF1-49C2-9F9C-5AA66E70A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69" y="3261485"/>
                <a:ext cx="813207" cy="13487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27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99B-A9E0-46CD-ABC9-45BBE535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b="1" u="sng" dirty="0">
                <a:solidFill>
                  <a:schemeClr val="tx1"/>
                </a:solidFill>
              </a:rPr>
              <a:t>BCD Block Diagram</a:t>
            </a:r>
            <a:br>
              <a:rPr lang="en-ZW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F7ED-868A-41A4-B341-0C90C3AC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03" y="1700847"/>
            <a:ext cx="10515600" cy="4351338"/>
          </a:xfrm>
        </p:spPr>
        <p:txBody>
          <a:bodyPr/>
          <a:lstStyle/>
          <a:p>
            <a:r>
              <a:rPr lang="en-ZW" dirty="0">
                <a:latin typeface="Times New Roman" pitchFamily="18" charset="0"/>
                <a:cs typeface="Times New Roman" pitchFamily="18" charset="0"/>
              </a:rPr>
              <a:t>Design a circuit to decode a 8 bit binary to BCD and combine with a display circuit from Lab 2.</a:t>
            </a:r>
          </a:p>
          <a:p>
            <a:r>
              <a:rPr lang="en-ZW" dirty="0"/>
              <a:t>A BCD is a binary system which represents one decimal number with 4 binary number. </a:t>
            </a:r>
          </a:p>
          <a:p>
            <a:pPr lvl="1"/>
            <a:r>
              <a:rPr lang="en-ZW" sz="2400" b="1" dirty="0"/>
              <a:t>15  </a:t>
            </a:r>
            <a:r>
              <a:rPr lang="en-ZW" sz="2400" b="1" dirty="0">
                <a:sym typeface="Wingdings" pitchFamily="2" charset="2"/>
              </a:rPr>
              <a:t> 1111 (in Binary)</a:t>
            </a:r>
          </a:p>
          <a:p>
            <a:pPr lvl="1"/>
            <a:r>
              <a:rPr lang="en-ZW" sz="2400" b="1" dirty="0">
                <a:sym typeface="Wingdings" pitchFamily="2" charset="2"/>
              </a:rPr>
              <a:t>15   0001 0101 (in BCD)</a:t>
            </a:r>
            <a:endParaRPr lang="en-ZW" sz="2400" b="1" dirty="0"/>
          </a:p>
          <a:p>
            <a:r>
              <a:rPr lang="en-ZW" dirty="0"/>
              <a:t>Implement a </a:t>
            </a:r>
            <a:r>
              <a:rPr lang="en-ZW" dirty="0" err="1"/>
              <a:t>ckt</a:t>
            </a:r>
            <a:r>
              <a:rPr lang="en-ZW" dirty="0"/>
              <a:t> that convert a 8 bit binary input to two BCD.</a:t>
            </a:r>
          </a:p>
          <a:p>
            <a:r>
              <a:rPr lang="en-ZW" dirty="0"/>
              <a:t>Maximum binary the </a:t>
            </a:r>
            <a:r>
              <a:rPr lang="en-ZW" dirty="0" err="1"/>
              <a:t>ckt</a:t>
            </a:r>
            <a:r>
              <a:rPr lang="en-ZW" dirty="0"/>
              <a:t> can decode is 99.</a:t>
            </a:r>
          </a:p>
          <a:p>
            <a:r>
              <a:rPr lang="en-ZW" dirty="0"/>
              <a:t>When the input is higher than 99,  overflow = ‘1’.</a:t>
            </a:r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D86A09-6AE8-4C1A-B506-4592B77FD2BA}"/>
              </a:ext>
            </a:extLst>
          </p:cNvPr>
          <p:cNvSpPr/>
          <p:nvPr/>
        </p:nvSpPr>
        <p:spPr>
          <a:xfrm>
            <a:off x="8990450" y="213092"/>
            <a:ext cx="1135716" cy="1484309"/>
          </a:xfrm>
          <a:prstGeom prst="rect">
            <a:avLst/>
          </a:prstGeom>
          <a:solidFill>
            <a:srgbClr val="E6809D"/>
          </a:solidFill>
          <a:ln>
            <a:solidFill>
              <a:srgbClr val="E68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>
                <a:solidFill>
                  <a:schemeClr val="tx1"/>
                </a:solidFill>
              </a:rPr>
              <a:t>BCD Block Diagram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EA1905-E4AE-4187-9774-D59E6ACAF652}"/>
              </a:ext>
            </a:extLst>
          </p:cNvPr>
          <p:cNvGrpSpPr/>
          <p:nvPr/>
        </p:nvGrpSpPr>
        <p:grpSpPr>
          <a:xfrm>
            <a:off x="10410112" y="467724"/>
            <a:ext cx="1015130" cy="869389"/>
            <a:chOff x="10356238" y="311214"/>
            <a:chExt cx="1015130" cy="86938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929A85-73E0-4BD8-B8A2-DB32FF630246}"/>
                </a:ext>
              </a:extLst>
            </p:cNvPr>
            <p:cNvSpPr/>
            <p:nvPr/>
          </p:nvSpPr>
          <p:spPr>
            <a:xfrm>
              <a:off x="11002191" y="311214"/>
              <a:ext cx="277586" cy="711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6CAE96-DD69-4EF8-BD07-9D39181CADC1}"/>
                </a:ext>
              </a:extLst>
            </p:cNvPr>
            <p:cNvGrpSpPr/>
            <p:nvPr/>
          </p:nvGrpSpPr>
          <p:grpSpPr>
            <a:xfrm>
              <a:off x="10356238" y="319788"/>
              <a:ext cx="1015130" cy="860815"/>
              <a:chOff x="10356238" y="319788"/>
              <a:chExt cx="1015130" cy="86081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B17E53D-A12F-46C4-A794-A9C556E2CAA8}"/>
                  </a:ext>
                </a:extLst>
              </p:cNvPr>
              <p:cNvGrpSpPr/>
              <p:nvPr/>
            </p:nvGrpSpPr>
            <p:grpSpPr>
              <a:xfrm>
                <a:off x="10356238" y="319788"/>
                <a:ext cx="943791" cy="860815"/>
                <a:chOff x="5049520" y="5415280"/>
                <a:chExt cx="1554480" cy="135128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8332DC3-0CD8-4D35-950E-B38771FA78A8}"/>
                    </a:ext>
                  </a:extLst>
                </p:cNvPr>
                <p:cNvGrpSpPr/>
                <p:nvPr/>
              </p:nvGrpSpPr>
              <p:grpSpPr>
                <a:xfrm>
                  <a:off x="5049520" y="5415280"/>
                  <a:ext cx="782320" cy="1351280"/>
                  <a:chOff x="5049520" y="5415280"/>
                  <a:chExt cx="782320" cy="1351280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D41F1D1-44A1-4312-93DF-79EEB53FD3E6}"/>
                      </a:ext>
                    </a:extLst>
                  </p:cNvPr>
                  <p:cNvSpPr/>
                  <p:nvPr/>
                </p:nvSpPr>
                <p:spPr>
                  <a:xfrm>
                    <a:off x="5201920" y="541528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C7FFE555-C2F6-496C-8E0A-2629753538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37200" y="570992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BA729BC-848F-4C5B-A98D-D3F8A9804B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76800" y="572008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1782418-2FAC-4DDA-962A-37812A05AF65}"/>
                      </a:ext>
                    </a:extLst>
                  </p:cNvPr>
                  <p:cNvSpPr/>
                  <p:nvPr/>
                </p:nvSpPr>
                <p:spPr>
                  <a:xfrm>
                    <a:off x="5212080" y="603504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9D57CC2-A581-4CD2-814D-ED1575E3D5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47360" y="632968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0771EBF-BE94-4704-B180-FAAE719CAD6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86960" y="633984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B0E6D5DF-9FEE-44AE-B54B-CE4901A4CE00}"/>
                      </a:ext>
                    </a:extLst>
                  </p:cNvPr>
                  <p:cNvSpPr/>
                  <p:nvPr/>
                </p:nvSpPr>
                <p:spPr>
                  <a:xfrm>
                    <a:off x="5222240" y="665480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8D2D643-2ED6-40EC-82CF-330FF5EB7BD5}"/>
                    </a:ext>
                  </a:extLst>
                </p:cNvPr>
                <p:cNvGrpSpPr/>
                <p:nvPr/>
              </p:nvGrpSpPr>
              <p:grpSpPr>
                <a:xfrm>
                  <a:off x="5984240" y="6146800"/>
                  <a:ext cx="619760" cy="599440"/>
                  <a:chOff x="5059680" y="6167120"/>
                  <a:chExt cx="619760" cy="599440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AC8ED76-67FB-45D0-8B10-E00C5A7E55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86960" y="633984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B97D25F-AE17-4334-8D1F-AA9E12215B5B}"/>
                      </a:ext>
                    </a:extLst>
                  </p:cNvPr>
                  <p:cNvSpPr/>
                  <p:nvPr/>
                </p:nvSpPr>
                <p:spPr>
                  <a:xfrm>
                    <a:off x="5222240" y="665480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32C4C99-EED0-4A34-ABF3-B810911183EB}"/>
                  </a:ext>
                </a:extLst>
              </p:cNvPr>
              <p:cNvSpPr/>
              <p:nvPr/>
            </p:nvSpPr>
            <p:spPr>
              <a:xfrm>
                <a:off x="11012581" y="704298"/>
                <a:ext cx="277586" cy="711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1BAC0D8-D1F9-4850-B7C4-7C0F655495F3}"/>
                  </a:ext>
                </a:extLst>
              </p:cNvPr>
              <p:cNvSpPr/>
              <p:nvPr/>
            </p:nvSpPr>
            <p:spPr>
              <a:xfrm rot="5400000">
                <a:off x="10808964" y="515628"/>
                <a:ext cx="291253" cy="67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C7A48FC-18B5-4EC5-9DCC-CB046347CEDE}"/>
                  </a:ext>
                </a:extLst>
              </p:cNvPr>
              <p:cNvSpPr/>
              <p:nvPr/>
            </p:nvSpPr>
            <p:spPr>
              <a:xfrm rot="5400000">
                <a:off x="11191814" y="896512"/>
                <a:ext cx="291253" cy="67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2250D80-26C8-4A07-96FD-8EC2E312BFA6}"/>
                  </a:ext>
                </a:extLst>
              </p:cNvPr>
              <p:cNvSpPr/>
              <p:nvPr/>
            </p:nvSpPr>
            <p:spPr>
              <a:xfrm rot="5400000">
                <a:off x="11190542" y="497334"/>
                <a:ext cx="291253" cy="67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B38C2-F7C3-4A65-A74A-E30C1CA50DEC}"/>
              </a:ext>
            </a:extLst>
          </p:cNvPr>
          <p:cNvGrpSpPr/>
          <p:nvPr/>
        </p:nvGrpSpPr>
        <p:grpSpPr>
          <a:xfrm>
            <a:off x="8306795" y="107994"/>
            <a:ext cx="500793" cy="464845"/>
            <a:chOff x="7274712" y="906080"/>
            <a:chExt cx="500793" cy="46484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5373069-3B80-4225-804C-BA7A2D3B1260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E41A40-D991-462E-9219-A25305EC0CCB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7E82D4-B5A6-4566-B982-F78E35E9DFE3}"/>
              </a:ext>
            </a:extLst>
          </p:cNvPr>
          <p:cNvCxnSpPr>
            <a:cxnSpLocks/>
          </p:cNvCxnSpPr>
          <p:nvPr/>
        </p:nvCxnSpPr>
        <p:spPr>
          <a:xfrm>
            <a:off x="10127483" y="289267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FFCC53-1C3E-43EC-9D1B-2D6374286DCE}"/>
              </a:ext>
            </a:extLst>
          </p:cNvPr>
          <p:cNvCxnSpPr>
            <a:cxnSpLocks/>
          </p:cNvCxnSpPr>
          <p:nvPr/>
        </p:nvCxnSpPr>
        <p:spPr>
          <a:xfrm>
            <a:off x="10126166" y="398248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CB7CDA-ECAE-49D6-8DE3-A4B6D06100A7}"/>
              </a:ext>
            </a:extLst>
          </p:cNvPr>
          <p:cNvCxnSpPr>
            <a:cxnSpLocks/>
          </p:cNvCxnSpPr>
          <p:nvPr/>
        </p:nvCxnSpPr>
        <p:spPr>
          <a:xfrm>
            <a:off x="10134684" y="486795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2BCB93-B101-4A3F-BAD1-982474D677E1}"/>
              </a:ext>
            </a:extLst>
          </p:cNvPr>
          <p:cNvCxnSpPr>
            <a:cxnSpLocks/>
          </p:cNvCxnSpPr>
          <p:nvPr/>
        </p:nvCxnSpPr>
        <p:spPr>
          <a:xfrm>
            <a:off x="10126166" y="580158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762B75-7433-4B88-A3F1-8C6C3EA43535}"/>
              </a:ext>
            </a:extLst>
          </p:cNvPr>
          <p:cNvCxnSpPr>
            <a:cxnSpLocks/>
          </p:cNvCxnSpPr>
          <p:nvPr/>
        </p:nvCxnSpPr>
        <p:spPr>
          <a:xfrm>
            <a:off x="10134684" y="675306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28D986-A40B-484F-B63A-E60FB90284B6}"/>
              </a:ext>
            </a:extLst>
          </p:cNvPr>
          <p:cNvCxnSpPr>
            <a:cxnSpLocks/>
          </p:cNvCxnSpPr>
          <p:nvPr/>
        </p:nvCxnSpPr>
        <p:spPr>
          <a:xfrm>
            <a:off x="10134684" y="758728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CDC8C2-6112-4611-8778-7B97C662DD8B}"/>
              </a:ext>
            </a:extLst>
          </p:cNvPr>
          <p:cNvCxnSpPr>
            <a:cxnSpLocks/>
          </p:cNvCxnSpPr>
          <p:nvPr/>
        </p:nvCxnSpPr>
        <p:spPr>
          <a:xfrm>
            <a:off x="10126166" y="862689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C14958-3EC0-4170-8C92-C64F12F500E5}"/>
              </a:ext>
            </a:extLst>
          </p:cNvPr>
          <p:cNvCxnSpPr>
            <a:cxnSpLocks/>
          </p:cNvCxnSpPr>
          <p:nvPr/>
        </p:nvCxnSpPr>
        <p:spPr>
          <a:xfrm>
            <a:off x="10141798" y="1048494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EEF48C8-A20A-468C-A59F-EC08A465C81A}"/>
              </a:ext>
            </a:extLst>
          </p:cNvPr>
          <p:cNvCxnSpPr>
            <a:cxnSpLocks/>
          </p:cNvCxnSpPr>
          <p:nvPr/>
        </p:nvCxnSpPr>
        <p:spPr>
          <a:xfrm>
            <a:off x="10140481" y="1157475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D2941BD-7346-4A4C-878D-0D762DB6E3C4}"/>
              </a:ext>
            </a:extLst>
          </p:cNvPr>
          <p:cNvCxnSpPr>
            <a:cxnSpLocks/>
          </p:cNvCxnSpPr>
          <p:nvPr/>
        </p:nvCxnSpPr>
        <p:spPr>
          <a:xfrm>
            <a:off x="10148999" y="1246022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2050AE-9003-4779-B4BA-01D3B2951EA3}"/>
              </a:ext>
            </a:extLst>
          </p:cNvPr>
          <p:cNvCxnSpPr>
            <a:cxnSpLocks/>
          </p:cNvCxnSpPr>
          <p:nvPr/>
        </p:nvCxnSpPr>
        <p:spPr>
          <a:xfrm>
            <a:off x="10140481" y="1339385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C6F456-6BB3-43A3-A9BC-AA7921E5896E}"/>
              </a:ext>
            </a:extLst>
          </p:cNvPr>
          <p:cNvCxnSpPr>
            <a:cxnSpLocks/>
          </p:cNvCxnSpPr>
          <p:nvPr/>
        </p:nvCxnSpPr>
        <p:spPr>
          <a:xfrm>
            <a:off x="10148999" y="1434533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401ACB2-62C6-4984-A3A2-E34E94ED391F}"/>
              </a:ext>
            </a:extLst>
          </p:cNvPr>
          <p:cNvCxnSpPr>
            <a:cxnSpLocks/>
          </p:cNvCxnSpPr>
          <p:nvPr/>
        </p:nvCxnSpPr>
        <p:spPr>
          <a:xfrm>
            <a:off x="10148999" y="1517955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01678A9-F72E-4A3B-9B24-A0713EF2CFB7}"/>
              </a:ext>
            </a:extLst>
          </p:cNvPr>
          <p:cNvCxnSpPr>
            <a:cxnSpLocks/>
          </p:cNvCxnSpPr>
          <p:nvPr/>
        </p:nvCxnSpPr>
        <p:spPr>
          <a:xfrm>
            <a:off x="10140481" y="1621916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1A798C0-5007-4855-BD26-A4D54BB0A6F1}"/>
              </a:ext>
            </a:extLst>
          </p:cNvPr>
          <p:cNvCxnSpPr>
            <a:cxnSpLocks/>
          </p:cNvCxnSpPr>
          <p:nvPr/>
        </p:nvCxnSpPr>
        <p:spPr>
          <a:xfrm>
            <a:off x="8840366" y="569207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9A1D15D-0868-426B-B1E4-9A530DDB8AB3}"/>
              </a:ext>
            </a:extLst>
          </p:cNvPr>
          <p:cNvCxnSpPr>
            <a:cxnSpLocks/>
          </p:cNvCxnSpPr>
          <p:nvPr/>
        </p:nvCxnSpPr>
        <p:spPr>
          <a:xfrm>
            <a:off x="8839049" y="678188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BF361FC-5040-4BB1-83B2-98779DAB00F8}"/>
              </a:ext>
            </a:extLst>
          </p:cNvPr>
          <p:cNvCxnSpPr>
            <a:cxnSpLocks/>
          </p:cNvCxnSpPr>
          <p:nvPr/>
        </p:nvCxnSpPr>
        <p:spPr>
          <a:xfrm>
            <a:off x="8847567" y="766735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1DD9877-9DEA-45B9-9415-EFB55A9103C9}"/>
              </a:ext>
            </a:extLst>
          </p:cNvPr>
          <p:cNvCxnSpPr>
            <a:cxnSpLocks/>
          </p:cNvCxnSpPr>
          <p:nvPr/>
        </p:nvCxnSpPr>
        <p:spPr>
          <a:xfrm>
            <a:off x="8839049" y="860098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5390C5-4794-4C12-B21E-F62B066FE2D5}"/>
              </a:ext>
            </a:extLst>
          </p:cNvPr>
          <p:cNvCxnSpPr>
            <a:cxnSpLocks/>
          </p:cNvCxnSpPr>
          <p:nvPr/>
        </p:nvCxnSpPr>
        <p:spPr>
          <a:xfrm>
            <a:off x="8847567" y="955246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60EFB52-995F-4248-9FC2-3954C37FD1A5}"/>
              </a:ext>
            </a:extLst>
          </p:cNvPr>
          <p:cNvCxnSpPr>
            <a:cxnSpLocks/>
          </p:cNvCxnSpPr>
          <p:nvPr/>
        </p:nvCxnSpPr>
        <p:spPr>
          <a:xfrm>
            <a:off x="8847567" y="1038668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C4931BC-FB92-4969-82CA-C1052E3B831B}"/>
              </a:ext>
            </a:extLst>
          </p:cNvPr>
          <p:cNvCxnSpPr>
            <a:cxnSpLocks/>
          </p:cNvCxnSpPr>
          <p:nvPr/>
        </p:nvCxnSpPr>
        <p:spPr>
          <a:xfrm>
            <a:off x="8839049" y="1142629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908423-88F4-4B2C-A3AE-A3264D2DB92E}"/>
              </a:ext>
            </a:extLst>
          </p:cNvPr>
          <p:cNvCxnSpPr>
            <a:cxnSpLocks/>
          </p:cNvCxnSpPr>
          <p:nvPr/>
        </p:nvCxnSpPr>
        <p:spPr>
          <a:xfrm>
            <a:off x="8847566" y="1246501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8869AE3-A553-4A06-B34B-AABDAC523011}"/>
              </a:ext>
            </a:extLst>
          </p:cNvPr>
          <p:cNvGrpSpPr/>
          <p:nvPr/>
        </p:nvGrpSpPr>
        <p:grpSpPr>
          <a:xfrm>
            <a:off x="4685587" y="3403905"/>
            <a:ext cx="1015130" cy="869389"/>
            <a:chOff x="10356238" y="311214"/>
            <a:chExt cx="1015130" cy="86938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BD6146-C855-4971-888C-891663BD7004}"/>
                </a:ext>
              </a:extLst>
            </p:cNvPr>
            <p:cNvSpPr/>
            <p:nvPr/>
          </p:nvSpPr>
          <p:spPr>
            <a:xfrm>
              <a:off x="11002191" y="311214"/>
              <a:ext cx="277586" cy="711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E9FBD3-07FA-45E7-8E79-1F8449DFB4DD}"/>
                </a:ext>
              </a:extLst>
            </p:cNvPr>
            <p:cNvGrpSpPr/>
            <p:nvPr/>
          </p:nvGrpSpPr>
          <p:grpSpPr>
            <a:xfrm>
              <a:off x="10356238" y="319788"/>
              <a:ext cx="1015130" cy="860815"/>
              <a:chOff x="10356238" y="319788"/>
              <a:chExt cx="1015130" cy="86081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A5A70CC-FBB7-4184-88D6-22C5B8F2ACDD}"/>
                  </a:ext>
                </a:extLst>
              </p:cNvPr>
              <p:cNvGrpSpPr/>
              <p:nvPr/>
            </p:nvGrpSpPr>
            <p:grpSpPr>
              <a:xfrm>
                <a:off x="10356238" y="319788"/>
                <a:ext cx="943791" cy="860815"/>
                <a:chOff x="5049520" y="5415280"/>
                <a:chExt cx="1554480" cy="1351280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EAA60997-54F6-4968-BFFE-739F01FECCFC}"/>
                    </a:ext>
                  </a:extLst>
                </p:cNvPr>
                <p:cNvGrpSpPr/>
                <p:nvPr/>
              </p:nvGrpSpPr>
              <p:grpSpPr>
                <a:xfrm>
                  <a:off x="5049520" y="5415280"/>
                  <a:ext cx="782320" cy="1351280"/>
                  <a:chOff x="5049520" y="5415280"/>
                  <a:chExt cx="782320" cy="1351280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7ED98A5-C617-42F5-9C8C-2BC155548659}"/>
                      </a:ext>
                    </a:extLst>
                  </p:cNvPr>
                  <p:cNvSpPr/>
                  <p:nvPr/>
                </p:nvSpPr>
                <p:spPr>
                  <a:xfrm>
                    <a:off x="5201920" y="541528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F97A8985-8F5E-48A2-9BAF-0739F3A21F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37200" y="570992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90FABFB-ADA5-4680-943C-68318C34A96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76800" y="572008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E130857D-E743-4EA7-B1CE-A2F9FEB9150E}"/>
                      </a:ext>
                    </a:extLst>
                  </p:cNvPr>
                  <p:cNvSpPr/>
                  <p:nvPr/>
                </p:nvSpPr>
                <p:spPr>
                  <a:xfrm>
                    <a:off x="5212080" y="603504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973C574-D652-4C23-9E75-9B7BC07FE79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47360" y="632968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6F6615E-2615-4118-9D7E-5DE788F71F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86960" y="633984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19929011-99BA-465F-BF57-09F1F0BF9E0D}"/>
                      </a:ext>
                    </a:extLst>
                  </p:cNvPr>
                  <p:cNvSpPr/>
                  <p:nvPr/>
                </p:nvSpPr>
                <p:spPr>
                  <a:xfrm>
                    <a:off x="5222240" y="665480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D34D4EF-FFD6-440E-9DB5-BCE5190120E5}"/>
                    </a:ext>
                  </a:extLst>
                </p:cNvPr>
                <p:cNvGrpSpPr/>
                <p:nvPr/>
              </p:nvGrpSpPr>
              <p:grpSpPr>
                <a:xfrm>
                  <a:off x="5984240" y="6146800"/>
                  <a:ext cx="619760" cy="599440"/>
                  <a:chOff x="5059680" y="6167120"/>
                  <a:chExt cx="619760" cy="599440"/>
                </a:xfrm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58054822-B72C-4701-AA4E-A79D8C1E74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86960" y="633984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3057A9B-2391-4AA2-926E-346196511EE1}"/>
                      </a:ext>
                    </a:extLst>
                  </p:cNvPr>
                  <p:cNvSpPr/>
                  <p:nvPr/>
                </p:nvSpPr>
                <p:spPr>
                  <a:xfrm>
                    <a:off x="5222240" y="6654800"/>
                    <a:ext cx="457200" cy="111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28EF63-882A-4B5A-94F3-D5AA3B3E951E}"/>
                  </a:ext>
                </a:extLst>
              </p:cNvPr>
              <p:cNvSpPr/>
              <p:nvPr/>
            </p:nvSpPr>
            <p:spPr>
              <a:xfrm>
                <a:off x="11012581" y="704298"/>
                <a:ext cx="277586" cy="711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8BEF4E7-02E2-4F5E-8642-446BB9EC2C12}"/>
                  </a:ext>
                </a:extLst>
              </p:cNvPr>
              <p:cNvSpPr/>
              <p:nvPr/>
            </p:nvSpPr>
            <p:spPr>
              <a:xfrm rot="5400000">
                <a:off x="10808964" y="515628"/>
                <a:ext cx="291253" cy="67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8C6D3FD-6734-4526-A007-411F9952A147}"/>
                  </a:ext>
                </a:extLst>
              </p:cNvPr>
              <p:cNvSpPr/>
              <p:nvPr/>
            </p:nvSpPr>
            <p:spPr>
              <a:xfrm rot="5400000">
                <a:off x="11191814" y="896512"/>
                <a:ext cx="291253" cy="67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10DCE59-DD0E-40D3-98A3-5C6CDBFF6C73}"/>
                  </a:ext>
                </a:extLst>
              </p:cNvPr>
              <p:cNvSpPr/>
              <p:nvPr/>
            </p:nvSpPr>
            <p:spPr>
              <a:xfrm rot="5400000">
                <a:off x="11190542" y="497334"/>
                <a:ext cx="291253" cy="67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2DE429F-8A21-4DC4-B9F9-BDE8BE0818EF}"/>
              </a:ext>
            </a:extLst>
          </p:cNvPr>
          <p:cNvSpPr/>
          <p:nvPr/>
        </p:nvSpPr>
        <p:spPr>
          <a:xfrm>
            <a:off x="5086544" y="3496618"/>
            <a:ext cx="55831" cy="2883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E1468B-7852-4C15-8071-BB5DC77DAE30}"/>
              </a:ext>
            </a:extLst>
          </p:cNvPr>
          <p:cNvSpPr/>
          <p:nvPr/>
        </p:nvSpPr>
        <p:spPr>
          <a:xfrm>
            <a:off x="5090609" y="3891439"/>
            <a:ext cx="67855" cy="277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CBEF02-EC07-4C81-B4F3-53DBE4DF8F5A}"/>
              </a:ext>
            </a:extLst>
          </p:cNvPr>
          <p:cNvSpPr/>
          <p:nvPr/>
        </p:nvSpPr>
        <p:spPr>
          <a:xfrm>
            <a:off x="5251955" y="3506170"/>
            <a:ext cx="67855" cy="277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8AA6E6-E6C1-4FBE-A344-19271364DBF8}"/>
              </a:ext>
            </a:extLst>
          </p:cNvPr>
          <p:cNvSpPr/>
          <p:nvPr/>
        </p:nvSpPr>
        <p:spPr>
          <a:xfrm>
            <a:off x="5631590" y="3895335"/>
            <a:ext cx="67855" cy="277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77AAA7-3715-4F40-BC3D-DA243B3536E8}"/>
              </a:ext>
            </a:extLst>
          </p:cNvPr>
          <p:cNvSpPr/>
          <p:nvPr/>
        </p:nvSpPr>
        <p:spPr>
          <a:xfrm>
            <a:off x="5330602" y="3403905"/>
            <a:ext cx="288914" cy="711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713DA56-4052-4AE3-97DA-9B59CFFFE7CE}"/>
              </a:ext>
            </a:extLst>
          </p:cNvPr>
          <p:cNvSpPr/>
          <p:nvPr/>
        </p:nvSpPr>
        <p:spPr>
          <a:xfrm>
            <a:off x="5336266" y="3798358"/>
            <a:ext cx="288914" cy="711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D2A1C8-BE09-43F0-8037-8D27E1FF2F66}"/>
              </a:ext>
            </a:extLst>
          </p:cNvPr>
          <p:cNvSpPr/>
          <p:nvPr/>
        </p:nvSpPr>
        <p:spPr>
          <a:xfrm>
            <a:off x="5346128" y="4182682"/>
            <a:ext cx="288914" cy="711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870AAF-94A1-48A4-B140-3511326F46C3}"/>
              </a:ext>
            </a:extLst>
          </p:cNvPr>
          <p:cNvCxnSpPr/>
          <p:nvPr/>
        </p:nvCxnSpPr>
        <p:spPr>
          <a:xfrm>
            <a:off x="2307059" y="3851727"/>
            <a:ext cx="2286000" cy="15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993A56-CCC1-48B0-9C7C-A7D0018468A9}"/>
              </a:ext>
            </a:extLst>
          </p:cNvPr>
          <p:cNvCxnSpPr/>
          <p:nvPr/>
        </p:nvCxnSpPr>
        <p:spPr>
          <a:xfrm>
            <a:off x="2898843" y="4168757"/>
            <a:ext cx="2571490" cy="104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AC885FB-E2A1-4E4A-B091-9453A9256F87}"/>
              </a:ext>
            </a:extLst>
          </p:cNvPr>
          <p:cNvSpPr/>
          <p:nvPr/>
        </p:nvSpPr>
        <p:spPr>
          <a:xfrm rot="5400000">
            <a:off x="2198031" y="3882953"/>
            <a:ext cx="104537" cy="729578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189DE60C-BBD0-424A-A39B-D0FB41628BE9}"/>
              </a:ext>
            </a:extLst>
          </p:cNvPr>
          <p:cNvSpPr/>
          <p:nvPr/>
        </p:nvSpPr>
        <p:spPr>
          <a:xfrm rot="5400000">
            <a:off x="2977639" y="3889580"/>
            <a:ext cx="104537" cy="729576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3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BCD: Binary Coded Decimal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24889"/>
              </p:ext>
            </p:extLst>
          </p:nvPr>
        </p:nvGraphicFramePr>
        <p:xfrm>
          <a:off x="2667000" y="1600200"/>
          <a:ext cx="7162800" cy="5054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800" dirty="0"/>
                        <a:t>BCD Outputs</a:t>
                      </a:r>
                    </a:p>
                    <a:p>
                      <a:pPr algn="ctr"/>
                      <a:endParaRPr lang="en-ZW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 err="1"/>
                        <a:t>OverFlow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</a:p>
                    <a:p>
                      <a:pPr algn="ctr"/>
                      <a:r>
                        <a:rPr lang="en-ZW" dirty="0"/>
                        <a:t>1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0000 0000</a:t>
                      </a:r>
                    </a:p>
                    <a:p>
                      <a:pPr algn="ctr"/>
                      <a:r>
                        <a:rPr lang="en-ZW" dirty="0"/>
                        <a:t>0000</a:t>
                      </a:r>
                      <a:r>
                        <a:rPr lang="en-ZW" baseline="0" dirty="0"/>
                        <a:t> 0001</a:t>
                      </a:r>
                    </a:p>
                    <a:p>
                      <a:pPr algn="ctr"/>
                      <a:r>
                        <a:rPr lang="en-ZW" baseline="0" dirty="0"/>
                        <a:t>.</a:t>
                      </a:r>
                    </a:p>
                    <a:p>
                      <a:pPr algn="ctr"/>
                      <a:r>
                        <a:rPr lang="en-ZW" baseline="0" dirty="0"/>
                        <a:t>.</a:t>
                      </a:r>
                    </a:p>
                    <a:p>
                      <a:pPr algn="ctr"/>
                      <a:r>
                        <a:rPr lang="en-ZW" baseline="0" dirty="0"/>
                        <a:t>.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0000     0000</a:t>
                      </a:r>
                    </a:p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ZW" b="1" baseline="0" dirty="0">
                          <a:solidFill>
                            <a:srgbClr val="FF0000"/>
                          </a:solidFill>
                        </a:rPr>
                        <a:t>      0001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ZW" b="1" baseline="0" dirty="0">
                          <a:solidFill>
                            <a:srgbClr val="FF0000"/>
                          </a:solidFill>
                        </a:rPr>
                        <a:t>    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0000  1010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0001    0000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0000 1011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0001     0001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</a:t>
                      </a:r>
                      <a:r>
                        <a:rPr lang="en-ZW" baseline="0" dirty="0"/>
                        <a:t> 1100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0001    0010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0110</a:t>
                      </a:r>
                      <a:r>
                        <a:rPr lang="en-ZW" baseline="0" dirty="0"/>
                        <a:t> 0011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W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ZW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ZW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1001</a:t>
                      </a:r>
                      <a:r>
                        <a:rPr lang="en-ZW" b="1" baseline="0" dirty="0">
                          <a:solidFill>
                            <a:srgbClr val="FF0000"/>
                          </a:solidFill>
                        </a:rPr>
                        <a:t>    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0110 0100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 err="1">
                          <a:solidFill>
                            <a:srgbClr val="FF0000"/>
                          </a:solidFill>
                        </a:rPr>
                        <a:t>xxxx</a:t>
                      </a:r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en-ZW" b="1" dirty="0" err="1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60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BCD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convert the binary 1111 to BCD, simply add 0110 (6) to 1111.</a:t>
            </a:r>
          </a:p>
          <a:p>
            <a:pPr marL="114300" indent="0">
              <a:buNone/>
            </a:pPr>
            <a:r>
              <a:rPr lang="en-US" dirty="0"/>
              <a:t>		1111 + 0110 = 1 0101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How about decimal 34?</a:t>
            </a:r>
          </a:p>
          <a:p>
            <a:pPr marL="114300" indent="0">
              <a:buNone/>
            </a:pPr>
            <a:r>
              <a:rPr lang="en-US" dirty="0"/>
              <a:t>		10 0010 + 0110 = 10  1000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9533" y="318853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0001    0101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63849" y="2776537"/>
            <a:ext cx="762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74379" y="2706818"/>
            <a:ext cx="1524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618735" y="3810000"/>
            <a:ext cx="8627355" cy="1588532"/>
            <a:chOff x="2133600" y="4724400"/>
            <a:chExt cx="6481806" cy="1588532"/>
          </a:xfrm>
        </p:grpSpPr>
        <p:sp>
          <p:nvSpPr>
            <p:cNvPr id="9" name="TextBox 8"/>
            <p:cNvSpPr txBox="1"/>
            <p:nvPr/>
          </p:nvSpPr>
          <p:spPr>
            <a:xfrm>
              <a:off x="4933732" y="58674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2        8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90800" y="510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28932" y="55626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0010    1000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009932" y="5181600"/>
              <a:ext cx="762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543332" y="5181600"/>
              <a:ext cx="15240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133600" y="4724400"/>
              <a:ext cx="4267200" cy="15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5943600"/>
              <a:ext cx="213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BCD value incorrect..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943600" y="60960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55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b="1" dirty="0"/>
              <a:t>Shift Add 3 </a:t>
            </a:r>
            <a:r>
              <a:rPr lang="en-ZW" b="1" dirty="0" err="1"/>
              <a:t>Alg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600200"/>
            <a:ext cx="8763000" cy="5105400"/>
          </a:xfrm>
        </p:spPr>
        <p:txBody>
          <a:bodyPr>
            <a:normAutofit/>
          </a:bodyPr>
          <a:lstStyle/>
          <a:p>
            <a:r>
              <a:rPr lang="en-ZW" sz="3200" dirty="0"/>
              <a:t>Do 8 times ( for 8 bit binary input).</a:t>
            </a:r>
          </a:p>
          <a:p>
            <a:pPr lvl="1"/>
            <a:r>
              <a:rPr lang="en-ZW" sz="2800" dirty="0"/>
              <a:t>1. Shift left one to the binary input.</a:t>
            </a:r>
          </a:p>
          <a:p>
            <a:pPr lvl="1"/>
            <a:r>
              <a:rPr lang="en-ZW" sz="2800" dirty="0"/>
              <a:t>2. Add 3 to BCD if it’s greater than 4.</a:t>
            </a:r>
          </a:p>
          <a:p>
            <a:pPr lvl="1"/>
            <a:r>
              <a:rPr lang="en-ZW" sz="2800" dirty="0"/>
              <a:t>3. Go to 1.</a:t>
            </a:r>
          </a:p>
        </p:txBody>
      </p:sp>
    </p:spTree>
    <p:extLst>
      <p:ext uri="{BB962C8B-B14F-4D97-AF65-F5344CB8AC3E}">
        <p14:creationId xmlns:p14="http://schemas.microsoft.com/office/powerpoint/2010/main" val="44908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Adder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90796" y="2382174"/>
            <a:ext cx="4073788" cy="2618848"/>
            <a:chOff x="81221" y="2020224"/>
            <a:chExt cx="4073788" cy="2618848"/>
          </a:xfrm>
        </p:grpSpPr>
        <p:sp>
          <p:nvSpPr>
            <p:cNvPr id="4" name="Rectangle 3"/>
            <p:cNvSpPr/>
            <p:nvPr/>
          </p:nvSpPr>
          <p:spPr>
            <a:xfrm>
              <a:off x="1295400" y="2247900"/>
              <a:ext cx="1504950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</a:t>
              </a:r>
              <a:r>
                <a:rPr lang="en-US"/>
                <a:t>bit adder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61975" y="24193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800350" y="25241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09875" y="33528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71500" y="25717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61975" y="27051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1025" y="28575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52450" y="31718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1975" y="33242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52450" y="345757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52450" y="360997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1438275" y="3762375"/>
              <a:ext cx="9525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63319" y="4269740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319" y="4269740"/>
                  <a:ext cx="36580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496944" y="3145790"/>
                  <a:ext cx="65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944" y="3145790"/>
                  <a:ext cx="65806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800350" y="26479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809875" y="28003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00350" y="29337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8808" y="2020224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08" y="2020224"/>
                  <a:ext cx="49077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44954" y="2222501"/>
                  <a:ext cx="485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54" y="2222501"/>
                  <a:ext cx="4854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28328" y="2422005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28" y="2422005"/>
                  <a:ext cx="49077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20015" y="2638136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15" y="2638136"/>
                  <a:ext cx="49077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0014" y="2862579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14" y="2862579"/>
                  <a:ext cx="48705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6160" y="3064856"/>
                  <a:ext cx="481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60" y="3064856"/>
                  <a:ext cx="4817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9534" y="3264360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34" y="3264360"/>
                  <a:ext cx="4870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1221" y="3480491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1" y="3480491"/>
                  <a:ext cx="48705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513455" y="2176607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455" y="2176607"/>
                  <a:ext cx="49308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499601" y="2378884"/>
                  <a:ext cx="4877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601" y="2378884"/>
                  <a:ext cx="48776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482975" y="2578388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975" y="2578388"/>
                  <a:ext cx="49308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474662" y="2794519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662" y="2794519"/>
                  <a:ext cx="49308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Group 126"/>
          <p:cNvGrpSpPr/>
          <p:nvPr/>
        </p:nvGrpSpPr>
        <p:grpSpPr>
          <a:xfrm>
            <a:off x="3853814" y="2936355"/>
            <a:ext cx="7549720" cy="2758607"/>
            <a:chOff x="2358389" y="3212580"/>
            <a:chExt cx="7549720" cy="2758607"/>
          </a:xfrm>
        </p:grpSpPr>
        <p:grpSp>
          <p:nvGrpSpPr>
            <p:cNvPr id="59" name="Group 58"/>
            <p:cNvGrpSpPr/>
            <p:nvPr/>
          </p:nvGrpSpPr>
          <p:grpSpPr>
            <a:xfrm>
              <a:off x="2809874" y="4838700"/>
              <a:ext cx="1415820" cy="1059554"/>
              <a:chOff x="5410199" y="3114675"/>
              <a:chExt cx="1415820" cy="105955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5410199" y="3114675"/>
                <a:ext cx="1191161" cy="1059554"/>
                <a:chOff x="5501602" y="3114675"/>
                <a:chExt cx="1648375" cy="1250965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915025" y="3143250"/>
                  <a:ext cx="1123950" cy="12192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 </a:t>
                  </a:r>
                  <a:r>
                    <a:rPr lang="en-US" sz="1200"/>
                    <a:t>Bit Adder</a:t>
                  </a:r>
                  <a:endParaRPr lang="en-US" sz="12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515100" y="3152775"/>
                  <a:ext cx="634877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Sum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339115" y="4030743"/>
                  <a:ext cx="772410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Cout0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867400" y="4038600"/>
                  <a:ext cx="528399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Cin</a:t>
                  </a:r>
                  <a:endParaRPr lang="en-US" sz="12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86450" y="3438526"/>
                  <a:ext cx="359809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67400" y="3114675"/>
                  <a:ext cx="366463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5501602" y="3586995"/>
                  <a:ext cx="403898" cy="39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5410201" y="323850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54197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534151" y="329565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65246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562474" y="4352925"/>
              <a:ext cx="1415820" cy="1059554"/>
              <a:chOff x="5410199" y="3114675"/>
              <a:chExt cx="1415820" cy="105955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5410199" y="3114675"/>
                <a:ext cx="1269899" cy="1059554"/>
                <a:chOff x="5501602" y="3114675"/>
                <a:chExt cx="1757336" cy="125096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5915025" y="3143250"/>
                  <a:ext cx="1123950" cy="12192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 </a:t>
                  </a:r>
                  <a:r>
                    <a:rPr lang="en-US" sz="1200"/>
                    <a:t>Bit Adder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515100" y="3152775"/>
                  <a:ext cx="634877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Sum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6486526" y="4010025"/>
                  <a:ext cx="772412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Cout1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867400" y="4038600"/>
                  <a:ext cx="637094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Cin1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5886450" y="3438526"/>
                  <a:ext cx="359809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5867400" y="3114675"/>
                  <a:ext cx="366463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</a:p>
              </p:txBody>
            </p: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5501602" y="3586995"/>
                  <a:ext cx="403898" cy="39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5410201" y="323850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54197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6534151" y="329565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65246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6219824" y="3857625"/>
              <a:ext cx="1415820" cy="1059554"/>
              <a:chOff x="5410199" y="3114675"/>
              <a:chExt cx="1415820" cy="105955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5410199" y="3114675"/>
                <a:ext cx="1191161" cy="1059554"/>
                <a:chOff x="5501602" y="3114675"/>
                <a:chExt cx="1648375" cy="125096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5915025" y="3143250"/>
                  <a:ext cx="1123950" cy="12192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 </a:t>
                  </a:r>
                  <a:r>
                    <a:rPr lang="en-US" sz="1200"/>
                    <a:t>Bit Adder</a:t>
                  </a:r>
                  <a:endParaRPr lang="en-US" sz="1200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6515100" y="3152775"/>
                  <a:ext cx="634877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Sum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6367837" y="4032579"/>
                  <a:ext cx="772410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Cout2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867400" y="4038600"/>
                  <a:ext cx="637094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Cin2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5886450" y="3438526"/>
                  <a:ext cx="359809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5867400" y="3114675"/>
                  <a:ext cx="366463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</a:p>
              </p:txBody>
            </p: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501602" y="3586995"/>
                  <a:ext cx="403898" cy="39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74"/>
              <p:cNvCxnSpPr/>
              <p:nvPr/>
            </p:nvCxnSpPr>
            <p:spPr>
              <a:xfrm>
                <a:off x="5410201" y="323850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54197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6534151" y="329565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65246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7886701" y="3371850"/>
              <a:ext cx="1415818" cy="1059554"/>
              <a:chOff x="5410201" y="3114675"/>
              <a:chExt cx="1415818" cy="105955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5410201" y="3114675"/>
                <a:ext cx="1191351" cy="1059554"/>
                <a:chOff x="5501602" y="3114675"/>
                <a:chExt cx="1648637" cy="1250965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5915025" y="3143250"/>
                  <a:ext cx="1123950" cy="12192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 </a:t>
                  </a:r>
                  <a:r>
                    <a:rPr lang="en-US" sz="1200"/>
                    <a:t>Bit Adder</a:t>
                  </a:r>
                  <a:endParaRPr lang="en-US" sz="12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6515100" y="3152775"/>
                  <a:ext cx="634877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Sum</a:t>
                  </a: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486525" y="4010025"/>
                  <a:ext cx="663714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Cout</a:t>
                  </a:r>
                  <a:endParaRPr lang="en-US" sz="12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5867400" y="4038600"/>
                  <a:ext cx="637094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Cin3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886450" y="3438526"/>
                  <a:ext cx="359809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5867400" y="3114675"/>
                  <a:ext cx="366463" cy="3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5501602" y="3586995"/>
                  <a:ext cx="403898" cy="39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Arrow Connector 87"/>
              <p:cNvCxnSpPr/>
              <p:nvPr/>
            </p:nvCxnSpPr>
            <p:spPr>
              <a:xfrm>
                <a:off x="5410201" y="323850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54197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6534151" y="3295650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6524626" y="4029075"/>
                <a:ext cx="291868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Elbow Connector 108"/>
            <p:cNvCxnSpPr/>
            <p:nvPr/>
          </p:nvCxnSpPr>
          <p:spPr>
            <a:xfrm flipV="1">
              <a:off x="4181475" y="5267325"/>
              <a:ext cx="638175" cy="485775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/>
            <p:nvPr/>
          </p:nvCxnSpPr>
          <p:spPr>
            <a:xfrm flipV="1">
              <a:off x="5829300" y="4781550"/>
              <a:ext cx="638175" cy="485775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/>
            <p:nvPr/>
          </p:nvCxnSpPr>
          <p:spPr>
            <a:xfrm flipV="1">
              <a:off x="7486650" y="4295775"/>
              <a:ext cx="638175" cy="485775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378133" y="4715799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133" y="4715799"/>
                  <a:ext cx="49077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5805228" y="366978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228" y="3669780"/>
                  <a:ext cx="49077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2358389" y="5024754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389" y="5024754"/>
                  <a:ext cx="487056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795009" y="4007310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009" y="4007310"/>
                  <a:ext cx="48705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157921" y="4575866"/>
                  <a:ext cx="481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921" y="4575866"/>
                  <a:ext cx="48173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4166928" y="4222230"/>
                  <a:ext cx="485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928" y="4222230"/>
                  <a:ext cx="48545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903980" y="5005532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980" y="5005532"/>
                  <a:ext cx="49308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7302500" y="4045238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500" y="4045238"/>
                  <a:ext cx="493084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9208712" y="3537469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712" y="3537469"/>
                  <a:ext cx="493084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5656580" y="4510232"/>
                  <a:ext cx="487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580" y="4510232"/>
                  <a:ext cx="487761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9250044" y="4098290"/>
                  <a:ext cx="65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044" y="4098290"/>
                  <a:ext cx="658065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442786" y="5601855"/>
                  <a:ext cx="586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786" y="5601855"/>
                  <a:ext cx="586186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7472103" y="321258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103" y="3212580"/>
                  <a:ext cx="49077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461884" y="3550110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884" y="3550110"/>
                  <a:ext cx="487056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Content Placeholder 2"/>
          <p:cNvSpPr>
            <a:spLocks noGrp="1"/>
          </p:cNvSpPr>
          <p:nvPr>
            <p:ph idx="1"/>
          </p:nvPr>
        </p:nvSpPr>
        <p:spPr>
          <a:xfrm>
            <a:off x="5095875" y="2511426"/>
            <a:ext cx="6124575" cy="9080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Four 1 </a:t>
            </a:r>
            <a:r>
              <a:rPr lang="en-US"/>
              <a:t>bit adders </a:t>
            </a:r>
            <a:r>
              <a:rPr lang="en-US" dirty="0"/>
              <a:t>in series to </a:t>
            </a:r>
            <a:r>
              <a:rPr lang="en-US"/>
              <a:t>get a </a:t>
            </a:r>
            <a:r>
              <a:rPr lang="en-US" dirty="0"/>
              <a:t>4 </a:t>
            </a:r>
            <a:r>
              <a:rPr lang="en-US"/>
              <a:t>bit adder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129" name="Content Placeholder 2"/>
          <p:cNvSpPr txBox="1">
            <a:spLocks/>
          </p:cNvSpPr>
          <p:nvPr/>
        </p:nvSpPr>
        <p:spPr>
          <a:xfrm>
            <a:off x="475904" y="1809346"/>
            <a:ext cx="6124575" cy="908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Block diagram of a </a:t>
            </a:r>
            <a:r>
              <a:rPr lang="en-US" dirty="0"/>
              <a:t>4 </a:t>
            </a:r>
            <a:r>
              <a:rPr lang="en-US"/>
              <a:t>bit adder </a:t>
            </a:r>
            <a:r>
              <a:rPr lang="en-US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078E00-87E3-4AEE-BAC4-471B99E51E40}"/>
              </a:ext>
            </a:extLst>
          </p:cNvPr>
          <p:cNvSpPr txBox="1"/>
          <p:nvPr/>
        </p:nvSpPr>
        <p:spPr>
          <a:xfrm>
            <a:off x="805814" y="723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LAB-3</a:t>
            </a:r>
          </a:p>
        </p:txBody>
      </p:sp>
    </p:spTree>
    <p:extLst>
      <p:ext uri="{BB962C8B-B14F-4D97-AF65-F5344CB8AC3E}">
        <p14:creationId xmlns:p14="http://schemas.microsoft.com/office/powerpoint/2010/main" val="3552474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Shift Add 3 </a:t>
            </a:r>
            <a:r>
              <a:rPr lang="en-ZW" dirty="0" err="1"/>
              <a:t>Alg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48281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sz="2000" dirty="0" err="1"/>
              <a:t>Eg</a:t>
            </a:r>
            <a:r>
              <a:rPr lang="en-ZW" sz="2000" dirty="0"/>
              <a:t>. Convert 34 to BCD using Shift Add 3 Alg.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2000" dirty="0"/>
              <a:t>34 = </a:t>
            </a:r>
            <a:r>
              <a:rPr lang="en-ZW" sz="2000" dirty="0">
                <a:solidFill>
                  <a:srgbClr val="FF0000"/>
                </a:solidFill>
              </a:rPr>
              <a:t>10 0</a:t>
            </a:r>
            <a:r>
              <a:rPr lang="en-ZW" sz="2000" dirty="0">
                <a:solidFill>
                  <a:srgbClr val="00B050"/>
                </a:solidFill>
              </a:rPr>
              <a:t>0</a:t>
            </a:r>
            <a:r>
              <a:rPr lang="en-ZW" sz="2000" dirty="0">
                <a:solidFill>
                  <a:srgbClr val="C00000"/>
                </a:solidFill>
              </a:rPr>
              <a:t>1</a:t>
            </a:r>
            <a:r>
              <a:rPr lang="en-ZW" sz="2000" dirty="0">
                <a:solidFill>
                  <a:srgbClr val="0070C0"/>
                </a:solidFill>
              </a:rPr>
              <a:t>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2000" dirty="0"/>
              <a:t>Start output = 0000 0000 (Since we went to convert the input two BCDs.)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2000" dirty="0"/>
              <a:t>Take the first 3 MSB of inputs and add to output.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2000" dirty="0"/>
              <a:t>Output = 0000 0</a:t>
            </a:r>
            <a:r>
              <a:rPr lang="en-ZW" sz="2000" dirty="0">
                <a:solidFill>
                  <a:srgbClr val="FF0000"/>
                </a:solidFill>
              </a:rPr>
              <a:t>100</a:t>
            </a:r>
            <a:r>
              <a:rPr lang="en-ZW" sz="20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2000" dirty="0"/>
              <a:t> Check whether output is greater than 4. If so add 3 to output.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2000" dirty="0"/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2000" dirty="0"/>
              <a:t>Output = 0000 </a:t>
            </a:r>
            <a:r>
              <a:rPr lang="en-ZW" sz="2000" dirty="0">
                <a:solidFill>
                  <a:srgbClr val="FF0000"/>
                </a:solidFill>
              </a:rPr>
              <a:t>100</a:t>
            </a:r>
            <a:r>
              <a:rPr lang="en-ZW" sz="2000" dirty="0">
                <a:solidFill>
                  <a:srgbClr val="00B050"/>
                </a:solidFill>
              </a:rPr>
              <a:t>0</a:t>
            </a:r>
            <a:r>
              <a:rPr lang="en-ZW" sz="20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2000" dirty="0"/>
              <a:t>If output is greater than 4 add 3.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2000" dirty="0"/>
              <a:t>Output = 0000 </a:t>
            </a:r>
            <a:r>
              <a:rPr lang="en-ZW" sz="2000" dirty="0">
                <a:solidFill>
                  <a:srgbClr val="FF0000"/>
                </a:solidFill>
              </a:rPr>
              <a:t>100</a:t>
            </a:r>
            <a:r>
              <a:rPr lang="en-ZW" sz="2000" dirty="0">
                <a:solidFill>
                  <a:srgbClr val="00B050"/>
                </a:solidFill>
              </a:rPr>
              <a:t>0</a:t>
            </a:r>
            <a:r>
              <a:rPr lang="en-ZW" sz="2000" dirty="0"/>
              <a:t> + 0000 0011 = 0000 1011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2000" dirty="0"/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2000" dirty="0"/>
              <a:t>Output = 0001 011</a:t>
            </a:r>
            <a:r>
              <a:rPr lang="en-ZW" sz="2000" dirty="0">
                <a:solidFill>
                  <a:srgbClr val="C00000"/>
                </a:solidFill>
              </a:rPr>
              <a:t>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2000" dirty="0"/>
              <a:t>If output is greater than 4 add 3.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2000" dirty="0"/>
              <a:t>Output = 0001 011</a:t>
            </a:r>
            <a:r>
              <a:rPr lang="en-ZW" sz="2000" dirty="0">
                <a:solidFill>
                  <a:srgbClr val="C00000"/>
                </a:solidFill>
              </a:rPr>
              <a:t>1  + </a:t>
            </a:r>
            <a:r>
              <a:rPr lang="en-ZW" sz="2000" dirty="0"/>
              <a:t>0000 0011 </a:t>
            </a:r>
            <a:r>
              <a:rPr lang="en-ZW" sz="2000" dirty="0">
                <a:solidFill>
                  <a:srgbClr val="C00000"/>
                </a:solidFill>
              </a:rPr>
              <a:t>= </a:t>
            </a:r>
            <a:r>
              <a:rPr lang="en-ZW" sz="2000" dirty="0"/>
              <a:t>0001 1010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2000" dirty="0"/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2000" dirty="0"/>
              <a:t>Output = 0011 010</a:t>
            </a:r>
            <a:r>
              <a:rPr lang="en-ZW" sz="2000" dirty="0">
                <a:solidFill>
                  <a:srgbClr val="00B0F0"/>
                </a:solidFill>
              </a:rPr>
              <a:t>0</a:t>
            </a:r>
          </a:p>
          <a:p>
            <a:endParaRPr lang="en-ZW" sz="1600" dirty="0">
              <a:solidFill>
                <a:srgbClr val="C0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3710556" y="6166418"/>
            <a:ext cx="381000" cy="5619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289125" y="6170456"/>
            <a:ext cx="381000" cy="5619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77502" y="6507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39418" y="65071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4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2F4ADA-72D3-4A21-9355-A08F3244F680}"/>
              </a:ext>
            </a:extLst>
          </p:cNvPr>
          <p:cNvCxnSpPr/>
          <p:nvPr/>
        </p:nvCxnSpPr>
        <p:spPr>
          <a:xfrm flipH="1">
            <a:off x="4239418" y="2986391"/>
            <a:ext cx="138029" cy="71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1DFE35-0068-42B2-93C4-3B6B3DDA3DD0}"/>
              </a:ext>
            </a:extLst>
          </p:cNvPr>
          <p:cNvCxnSpPr>
            <a:cxnSpLocks/>
          </p:cNvCxnSpPr>
          <p:nvPr/>
        </p:nvCxnSpPr>
        <p:spPr>
          <a:xfrm flipH="1">
            <a:off x="4377448" y="2986391"/>
            <a:ext cx="174876" cy="71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72BEE6-35B6-4934-A767-D8C0DBA8FC3C}"/>
              </a:ext>
            </a:extLst>
          </p:cNvPr>
          <p:cNvCxnSpPr/>
          <p:nvPr/>
        </p:nvCxnSpPr>
        <p:spPr>
          <a:xfrm flipH="1">
            <a:off x="4552324" y="2986391"/>
            <a:ext cx="116953" cy="71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0A9F9B-136D-4702-A4D4-48723E221A84}"/>
              </a:ext>
            </a:extLst>
          </p:cNvPr>
          <p:cNvCxnSpPr>
            <a:cxnSpLocks/>
          </p:cNvCxnSpPr>
          <p:nvPr/>
        </p:nvCxnSpPr>
        <p:spPr>
          <a:xfrm>
            <a:off x="3677502" y="2081719"/>
            <a:ext cx="991775" cy="162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016DEE-4528-4E7B-AA09-93009B5FB549}"/>
              </a:ext>
            </a:extLst>
          </p:cNvPr>
          <p:cNvCxnSpPr/>
          <p:nvPr/>
        </p:nvCxnSpPr>
        <p:spPr>
          <a:xfrm>
            <a:off x="3803515" y="2081719"/>
            <a:ext cx="865762" cy="281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EBDCD4-942C-4BB4-9521-14EE5BDEDDDA}"/>
              </a:ext>
            </a:extLst>
          </p:cNvPr>
          <p:cNvCxnSpPr/>
          <p:nvPr/>
        </p:nvCxnSpPr>
        <p:spPr>
          <a:xfrm>
            <a:off x="3901056" y="2081719"/>
            <a:ext cx="768221" cy="404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Shift Add 3 </a:t>
            </a:r>
            <a:r>
              <a:rPr lang="en-ZW" dirty="0" err="1"/>
              <a:t>Alg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676400"/>
            <a:ext cx="6781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Input = HGFE DCBA</a:t>
            </a:r>
            <a:endParaRPr lang="en-ZW" sz="1400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Take the first 3 MSB of inputs and add to output.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Output = 0000 0</a:t>
            </a:r>
            <a:r>
              <a:rPr lang="en-ZW" sz="1400" dirty="0">
                <a:solidFill>
                  <a:srgbClr val="FF0000"/>
                </a:solidFill>
              </a:rPr>
              <a:t>HGF</a:t>
            </a:r>
            <a:endParaRPr lang="en-ZW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00HGF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I H1 G1 F1 = 0 H G F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I H1G1F1 = 0 H G 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Output = 000I H1 G1 F1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H1 G1 F1 E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H2 G2 F2 E1 = H1 G1 F1 E 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H2 G2 F2 E1 = H1 G1 F1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Output = 00I H2   G2 F2 E1 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G2 F2 E1 D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G3 F3 E2 D1 = G2 F2 E1 D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G3 F3 E2 D1 = G2 F2 E1 D</a:t>
            </a:r>
            <a:endParaRPr lang="en-ZW" sz="14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Output = 0I H2 G3     F3 E2 D1 C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241352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0I H2 G3 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J  I1  H3 G4 = 0 I  H2 G3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J  I1  H3 G4 = 0 I H2 G3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ZW" sz="1400" dirty="0"/>
              <a:t>If F3 E2 D1 C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F4 E3 D2 C1 = F3 E2 D1 C 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F4 E3 D2 C1 = F3 E2 D1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Output = I1 H3 G4 F4   E3 D2 C1 B</a:t>
            </a:r>
          </a:p>
          <a:p>
            <a:pPr marL="285750" indent="-285750">
              <a:buFont typeface="Arial" pitchFamily="34" charset="0"/>
              <a:buChar char="•"/>
            </a:pPr>
            <a:endParaRPr lang="en-ZW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I1 H3 G4 F4 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I2 H4 G5 F5  = I1 H3 G4 F4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I2 H4 G5 F5  = I1 H3 G4 F4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E3 D2 C1 B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E4 D3 C2 B1 = E3 D2 C1 B+ 0011.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E4 D3 C2 B1 = E3 D2 C1 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Output= </a:t>
            </a:r>
            <a:r>
              <a:rPr lang="en-ZW" sz="1400" b="1" dirty="0">
                <a:solidFill>
                  <a:srgbClr val="FF0000"/>
                </a:solidFill>
              </a:rPr>
              <a:t>H4 G5 F5 E4    D2 C2 B1 A</a:t>
            </a:r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4025032" y="3940109"/>
            <a:ext cx="3684736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1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ZW" dirty="0"/>
              <a:t>Add 3 </a:t>
            </a:r>
            <a:r>
              <a:rPr lang="en-ZW" dirty="0" err="1"/>
              <a:t>Ckt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600201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ZW" sz="2400" dirty="0"/>
                  <a:t>If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ZW" sz="2400" dirty="0"/>
                  <a:t> 4</a:t>
                </a:r>
              </a:p>
              <a:p>
                <a:r>
                  <a:rPr lang="en-ZW" sz="2400" dirty="0"/>
                  <a:t>Output = Input +3;</a:t>
                </a:r>
              </a:p>
              <a:p>
                <a:r>
                  <a:rPr lang="en-ZW" sz="2400" dirty="0"/>
                  <a:t>Else </a:t>
                </a:r>
              </a:p>
              <a:p>
                <a:r>
                  <a:rPr lang="en-ZW" sz="2400" dirty="0"/>
                  <a:t>Output = Input;</a:t>
                </a:r>
              </a:p>
              <a:p>
                <a:r>
                  <a:rPr lang="en-ZW" sz="2400" dirty="0"/>
                  <a:t>End</a:t>
                </a:r>
                <a:endParaRPr lang="en-ZW" sz="1800" dirty="0"/>
              </a:p>
            </p:txBody>
          </p:sp>
        </mc:Choice>
        <mc:Fallback xmlns="">
          <p:sp>
            <p:nvSpPr>
              <p:cNvPr id="30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1600201"/>
                <a:ext cx="8229600" cy="4525963"/>
              </a:xfrm>
              <a:blipFill>
                <a:blip r:embed="rId2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2690"/>
              </p:ext>
            </p:extLst>
          </p:nvPr>
        </p:nvGraphicFramePr>
        <p:xfrm>
          <a:off x="5816600" y="1859280"/>
          <a:ext cx="2819400" cy="4602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050">
                <a:tc>
                  <a:txBody>
                    <a:bodyPr/>
                    <a:lstStyle/>
                    <a:p>
                      <a:pPr algn="ctr"/>
                      <a:r>
                        <a:rPr lang="en-ZW" sz="1600" dirty="0"/>
                        <a:t>Input</a:t>
                      </a:r>
                    </a:p>
                    <a:p>
                      <a:pPr algn="ctr"/>
                      <a:r>
                        <a:rPr lang="en-ZW" sz="1600" dirty="0"/>
                        <a:t>X3X2X1X0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/>
                        <a:t>Output</a:t>
                      </a:r>
                    </a:p>
                    <a:p>
                      <a:pPr algn="ctr"/>
                      <a:r>
                        <a:rPr lang="en-ZW" sz="1600" dirty="0"/>
                        <a:t>P3P2P1P0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</a:t>
                      </a:r>
                    </a:p>
                    <a:p>
                      <a:pPr algn="ctr"/>
                      <a:r>
                        <a:rPr lang="en-ZW" dirty="0"/>
                        <a:t>0001</a:t>
                      </a:r>
                    </a:p>
                    <a:p>
                      <a:pPr algn="ctr"/>
                      <a:r>
                        <a:rPr lang="en-ZW" dirty="0"/>
                        <a:t>0010</a:t>
                      </a:r>
                    </a:p>
                    <a:p>
                      <a:pPr algn="ctr"/>
                      <a:r>
                        <a:rPr lang="en-ZW" dirty="0"/>
                        <a:t>0011</a:t>
                      </a:r>
                    </a:p>
                    <a:p>
                      <a:pPr algn="ctr"/>
                      <a:r>
                        <a:rPr lang="en-ZW" dirty="0"/>
                        <a:t>0100</a:t>
                      </a:r>
                    </a:p>
                    <a:p>
                      <a:pPr algn="ctr"/>
                      <a:r>
                        <a:rPr lang="en-ZW" dirty="0"/>
                        <a:t>0101</a:t>
                      </a:r>
                    </a:p>
                    <a:p>
                      <a:pPr algn="ctr"/>
                      <a:r>
                        <a:rPr lang="en-ZW" dirty="0"/>
                        <a:t>0110</a:t>
                      </a:r>
                    </a:p>
                    <a:p>
                      <a:pPr algn="ctr"/>
                      <a:r>
                        <a:rPr lang="en-ZW" dirty="0"/>
                        <a:t>0111</a:t>
                      </a:r>
                    </a:p>
                    <a:p>
                      <a:pPr algn="ctr"/>
                      <a:r>
                        <a:rPr lang="en-ZW" dirty="0"/>
                        <a:t>1000</a:t>
                      </a:r>
                    </a:p>
                    <a:p>
                      <a:pPr algn="ctr"/>
                      <a:r>
                        <a:rPr lang="en-ZW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</a:t>
                      </a:r>
                    </a:p>
                    <a:p>
                      <a:pPr algn="ctr"/>
                      <a:r>
                        <a:rPr lang="en-ZW" dirty="0"/>
                        <a:t>0001</a:t>
                      </a:r>
                    </a:p>
                    <a:p>
                      <a:pPr algn="ctr"/>
                      <a:r>
                        <a:rPr lang="en-ZW" dirty="0"/>
                        <a:t>0010</a:t>
                      </a:r>
                    </a:p>
                    <a:p>
                      <a:pPr algn="ctr"/>
                      <a:r>
                        <a:rPr lang="en-ZW" dirty="0"/>
                        <a:t>0011</a:t>
                      </a:r>
                    </a:p>
                    <a:p>
                      <a:pPr algn="ctr"/>
                      <a:r>
                        <a:rPr lang="en-ZW" dirty="0"/>
                        <a:t>0100</a:t>
                      </a:r>
                    </a:p>
                    <a:p>
                      <a:pPr algn="ctr"/>
                      <a:r>
                        <a:rPr lang="en-ZW" dirty="0"/>
                        <a:t>1000</a:t>
                      </a:r>
                    </a:p>
                    <a:p>
                      <a:pPr algn="ctr"/>
                      <a:r>
                        <a:rPr lang="en-ZW" dirty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1010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 err="1"/>
                        <a:t>xxxx</a:t>
                      </a:r>
                      <a:endParaRPr lang="en-ZW" dirty="0"/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 err="1"/>
                        <a:t>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ight Brace 30"/>
          <p:cNvSpPr/>
          <p:nvPr/>
        </p:nvSpPr>
        <p:spPr>
          <a:xfrm>
            <a:off x="8153401" y="2667000"/>
            <a:ext cx="402167" cy="1219200"/>
          </a:xfrm>
          <a:prstGeom prst="rightBrace">
            <a:avLst>
              <a:gd name="adj1" fmla="val 8333"/>
              <a:gd name="adj2" fmla="val 50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74609" y="3104634"/>
                <a:ext cx="1905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When </a:t>
                </a:r>
                <a14:m>
                  <m:oMath xmlns:m="http://schemas.openxmlformats.org/officeDocument/2006/math">
                    <m:r>
                      <a:rPr lang="en-ZW" i="1" dirty="0">
                        <a:latin typeface="Cambria Math"/>
                      </a:rPr>
                      <m:t>𝑖𝑛𝑝𝑢𝑡</m:t>
                    </m:r>
                    <m:r>
                      <a:rPr lang="en-ZW" i="1" dirty="0">
                        <a:latin typeface="Cambria Math"/>
                      </a:rPr>
                      <m:t> ≤4</m:t>
                    </m:r>
                  </m:oMath>
                </a14:m>
                <a:r>
                  <a:rPr lang="en-ZW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609" y="3104634"/>
                <a:ext cx="1905522" cy="369332"/>
              </a:xfrm>
              <a:prstGeom prst="rect">
                <a:avLst/>
              </a:prstGeom>
              <a:blipFill>
                <a:blip r:embed="rId3"/>
                <a:stretch>
                  <a:fillRect l="-2556" t="-8197" r="-15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6040967" y="3810000"/>
            <a:ext cx="2286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76400" y="388620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000" dirty="0"/>
              <a:t>Input = 0101 (</a:t>
            </a:r>
            <a:r>
              <a:rPr lang="en-ZW" dirty="0"/>
              <a:t>which is greater than 4)</a:t>
            </a:r>
          </a:p>
          <a:p>
            <a:r>
              <a:rPr lang="en-ZW" sz="2000" dirty="0"/>
              <a:t>Output = 0101 + 0011 = 1000</a:t>
            </a:r>
            <a:endParaRPr lang="en-US" sz="2000" dirty="0"/>
          </a:p>
        </p:txBody>
      </p:sp>
      <p:sp>
        <p:nvSpPr>
          <p:cNvPr id="35" name="Right Brace 34"/>
          <p:cNvSpPr/>
          <p:nvPr/>
        </p:nvSpPr>
        <p:spPr>
          <a:xfrm>
            <a:off x="8229600" y="3886200"/>
            <a:ext cx="266700" cy="1447800"/>
          </a:xfrm>
          <a:prstGeom prst="rightBrace">
            <a:avLst>
              <a:gd name="adj1" fmla="val 8333"/>
              <a:gd name="adj2" fmla="val 50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57676" y="449133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Fill these outputs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57677" y="5638801"/>
            <a:ext cx="213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When input &gt; 9, don’t care.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524500" y="3962400"/>
            <a:ext cx="5334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14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Add 3 </a:t>
            </a:r>
            <a:r>
              <a:rPr lang="en-ZW" dirty="0" err="1"/>
              <a:t>Ckt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/>
              <a:t>Complete the Truth Table from </a:t>
            </a:r>
            <a:r>
              <a:rPr lang="en-ZW" dirty="0" err="1"/>
              <a:t>prev</a:t>
            </a:r>
            <a:r>
              <a:rPr lang="en-ZW" dirty="0"/>
              <a:t> slide</a:t>
            </a:r>
          </a:p>
          <a:p>
            <a:r>
              <a:rPr lang="en-ZW" dirty="0"/>
              <a:t>Find the Boolean expression for P3, P2, P1 and P0.</a:t>
            </a:r>
          </a:p>
          <a:p>
            <a:r>
              <a:rPr lang="en-ZW" dirty="0"/>
              <a:t>Implement the </a:t>
            </a:r>
            <a:r>
              <a:rPr lang="en-ZW" dirty="0" err="1"/>
              <a:t>Ckt</a:t>
            </a:r>
            <a:r>
              <a:rPr lang="en-ZW" dirty="0"/>
              <a:t> .</a:t>
            </a:r>
          </a:p>
          <a:p>
            <a:r>
              <a:rPr lang="en-ZW" dirty="0"/>
              <a:t>Simulate the </a:t>
            </a:r>
            <a:r>
              <a:rPr lang="en-ZW" dirty="0" err="1"/>
              <a:t>ckt</a:t>
            </a:r>
            <a:r>
              <a:rPr lang="en-ZW" dirty="0"/>
              <a:t> (screen shots for report.) </a:t>
            </a:r>
          </a:p>
          <a:p>
            <a:r>
              <a:rPr lang="en-ZW" dirty="0"/>
              <a:t>Create a block symbol (</a:t>
            </a:r>
            <a:r>
              <a:rPr lang="en-ZW" dirty="0" err="1"/>
              <a:t>bsf</a:t>
            </a:r>
            <a:r>
              <a:rPr lang="en-ZW" dirty="0"/>
              <a:t>) file for Add-3 </a:t>
            </a:r>
            <a:r>
              <a:rPr lang="en-ZW" dirty="0" err="1"/>
              <a:t>ckt</a:t>
            </a:r>
            <a:r>
              <a:rPr lang="en-ZW" dirty="0"/>
              <a:t>. </a:t>
            </a:r>
            <a:r>
              <a:rPr lang="en-ZW" dirty="0">
                <a:hlinkClick r:id="rId2" action="ppaction://hlinksldjump"/>
              </a:rPr>
              <a:t>Creating a symbol block</a:t>
            </a:r>
            <a:r>
              <a:rPr lang="en-ZW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5728" y="4481945"/>
            <a:ext cx="1524000" cy="2057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Add -3</a:t>
            </a:r>
          </a:p>
          <a:p>
            <a:pPr algn="ctr"/>
            <a:r>
              <a:rPr lang="en-ZW" dirty="0" err="1"/>
              <a:t>Ckt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82728" y="50915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82728" y="53201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82728" y="553350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82728" y="57773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49728" y="51677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49728" y="53963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49728" y="560970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49728" y="58535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02741" y="4925870"/>
            <a:ext cx="3690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X3</a:t>
            </a:r>
          </a:p>
          <a:p>
            <a:r>
              <a:rPr lang="en-ZW" sz="1400" dirty="0"/>
              <a:t>X2</a:t>
            </a:r>
          </a:p>
          <a:p>
            <a:r>
              <a:rPr lang="en-ZW" sz="1400" dirty="0"/>
              <a:t>X1</a:t>
            </a:r>
          </a:p>
          <a:p>
            <a:r>
              <a:rPr lang="en-ZW" sz="1400" dirty="0"/>
              <a:t>X0</a:t>
            </a:r>
          </a:p>
          <a:p>
            <a:endParaRPr lang="en-ZW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926595" y="5024930"/>
            <a:ext cx="369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P3</a:t>
            </a:r>
          </a:p>
          <a:p>
            <a:r>
              <a:rPr lang="en-ZW" sz="1400" dirty="0"/>
              <a:t>P2</a:t>
            </a:r>
          </a:p>
          <a:p>
            <a:r>
              <a:rPr lang="en-ZW" sz="1400" dirty="0"/>
              <a:t>P1</a:t>
            </a:r>
          </a:p>
          <a:p>
            <a:r>
              <a:rPr lang="en-ZW" sz="14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293046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98448" y="118875"/>
            <a:ext cx="4572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If 0HGF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I H1 G1 F1 = 0 H G F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I H1G1F1 = 0 H G 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>
                <a:solidFill>
                  <a:srgbClr val="FF0000"/>
                </a:solidFill>
              </a:rPr>
              <a:t>Output = 000I H1 G1 F1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If H1 G1 F1 E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H2 G2 F2 E1 = H1 G1 F1 E 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H2 G2 F2 E1 = H1 G1 F1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>
                <a:solidFill>
                  <a:srgbClr val="FF0000"/>
                </a:solidFill>
              </a:rPr>
              <a:t>Output = 00I H2   G2 F2 E1 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If G2 F2 E1 D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G3 F3 E2 D1 = G2 F2 E1 D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G3 F3 E2 D1 = G2 F2 E1 D</a:t>
            </a:r>
            <a:endParaRPr lang="en-ZW" sz="105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>
                <a:solidFill>
                  <a:srgbClr val="FF0000"/>
                </a:solidFill>
              </a:rPr>
              <a:t>Output = 0I H2 G3     F3 E2 D1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If 0I H2 G3 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J  I1  H3 G4 = 0 I  H2 G3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J  I1  H3 G4 = 0 I H2 G3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ZW" sz="1050" dirty="0"/>
              <a:t>If F3 E2 D1 C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F4 E3 D2 C1 = F3 E2 D1 C 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F4 E3 D2 C1 = F3 E2 D1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>
                <a:solidFill>
                  <a:srgbClr val="FF0000"/>
                </a:solidFill>
              </a:rPr>
              <a:t>Output = I1 H3 G4 F4   E3 D2 C1 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If I1 H3 G4 F4 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I2 H4 G5 F5  = I1 H3 G4 F4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I2 H4 G5 F5  = I1 H3 G4 F4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If E3 D2 C1 B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E4 D3 C2 B1 = E3 D2 C1 B+ 0011.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/>
              <a:t>E4 D3 C2 B1 = E3 D2 C1 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50" dirty="0">
                <a:solidFill>
                  <a:srgbClr val="FF0000"/>
                </a:solidFill>
              </a:rPr>
              <a:t>Output= </a:t>
            </a:r>
            <a:r>
              <a:rPr lang="en-ZW" sz="1050" b="1" dirty="0">
                <a:solidFill>
                  <a:srgbClr val="FF0000"/>
                </a:solidFill>
              </a:rPr>
              <a:t>H4 G5 F5 E4    D2 C2 B1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50" b="1" dirty="0">
                <a:solidFill>
                  <a:srgbClr val="FF0000"/>
                </a:solidFill>
              </a:rPr>
              <a:t>Let’s the final output of BCD = U3U2U1U0 L3L2L1L0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ZW" sz="105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22131" y="75881"/>
            <a:ext cx="2209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599533" y="687399"/>
            <a:ext cx="2799396" cy="914301"/>
            <a:chOff x="4114800" y="1821745"/>
            <a:chExt cx="2799396" cy="914303"/>
          </a:xfrm>
        </p:grpSpPr>
        <p:grpSp>
          <p:nvGrpSpPr>
            <p:cNvPr id="40" name="Group 39"/>
            <p:cNvGrpSpPr/>
            <p:nvPr/>
          </p:nvGrpSpPr>
          <p:grpSpPr>
            <a:xfrm>
              <a:off x="4499136" y="1835954"/>
              <a:ext cx="1936427" cy="900094"/>
              <a:chOff x="4038600" y="3808700"/>
              <a:chExt cx="1936427" cy="90009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555210" y="3808700"/>
                <a:ext cx="912140" cy="900094"/>
                <a:chOff x="4768312" y="2667001"/>
                <a:chExt cx="1186912" cy="990601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768312" y="2667001"/>
                  <a:ext cx="1175288" cy="9906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114800" y="1835953"/>
              <a:ext cx="282450" cy="830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0</a:t>
              </a:r>
            </a:p>
            <a:p>
              <a:r>
                <a:rPr lang="en-ZW" sz="1200" dirty="0"/>
                <a:t>H</a:t>
              </a:r>
            </a:p>
            <a:p>
              <a:r>
                <a:rPr lang="en-ZW" sz="1200" dirty="0"/>
                <a:t>G</a:t>
              </a:r>
            </a:p>
            <a:p>
              <a:r>
                <a:rPr lang="en-ZW" sz="1200" dirty="0"/>
                <a:t>F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53200" y="1821745"/>
              <a:ext cx="360996" cy="830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I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H1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G1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F1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2297992" y="1081549"/>
            <a:ext cx="2540539" cy="701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599533" y="1613943"/>
            <a:ext cx="2799396" cy="914301"/>
            <a:chOff x="4114800" y="1821745"/>
            <a:chExt cx="2799396" cy="914301"/>
          </a:xfrm>
        </p:grpSpPr>
        <p:grpSp>
          <p:nvGrpSpPr>
            <p:cNvPr id="48" name="Group 47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H1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G1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F1</a:t>
              </a:r>
            </a:p>
            <a:p>
              <a:r>
                <a:rPr lang="en-ZW" sz="1200" dirty="0"/>
                <a:t>E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53200" y="1821745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F0"/>
                  </a:solidFill>
                </a:rPr>
                <a:t>H2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G2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F2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E1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2318678" y="2017778"/>
            <a:ext cx="2540539" cy="701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5599533" y="2551491"/>
            <a:ext cx="2799396" cy="914301"/>
            <a:chOff x="4114800" y="1821745"/>
            <a:chExt cx="2799396" cy="914301"/>
          </a:xfrm>
        </p:grpSpPr>
        <p:grpSp>
          <p:nvGrpSpPr>
            <p:cNvPr id="65" name="Group 64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69" name="Straight Arrow Connector 68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F0"/>
                  </a:solidFill>
                </a:rPr>
                <a:t>G2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F2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E1</a:t>
              </a:r>
            </a:p>
            <a:p>
              <a:r>
                <a:rPr lang="en-ZW" sz="1200" dirty="0"/>
                <a:t>D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53200" y="1821745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50"/>
                  </a:solidFill>
                </a:rPr>
                <a:t>G3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F3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E2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D1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2372547" y="3031503"/>
            <a:ext cx="2540539" cy="1273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5606611" y="3501995"/>
            <a:ext cx="2799396" cy="914301"/>
            <a:chOff x="4114800" y="1821745"/>
            <a:chExt cx="2799396" cy="914301"/>
          </a:xfrm>
        </p:grpSpPr>
        <p:grpSp>
          <p:nvGrpSpPr>
            <p:cNvPr id="82" name="Group 81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86" name="Straight Arrow Connector 85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/>
                <a:t>0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I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H2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G3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553200" y="1821745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7030A0"/>
                  </a:solidFill>
                </a:rPr>
                <a:t>J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I1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H3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G4</a:t>
              </a:r>
              <a:endParaRPr lang="en-US" sz="1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638050" y="4240253"/>
            <a:ext cx="2799396" cy="914301"/>
            <a:chOff x="4114800" y="1821745"/>
            <a:chExt cx="2799396" cy="914301"/>
          </a:xfrm>
        </p:grpSpPr>
        <p:grpSp>
          <p:nvGrpSpPr>
            <p:cNvPr id="98" name="Group 97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02" name="Straight Arrow Connector 101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50"/>
                  </a:solidFill>
                </a:rPr>
                <a:t>F3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E2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D1</a:t>
              </a:r>
            </a:p>
            <a:p>
              <a:r>
                <a:rPr lang="en-ZW" sz="1200" b="1" dirty="0"/>
                <a:t>C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553200" y="1821745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C000"/>
                  </a:solidFill>
                </a:rPr>
                <a:t>F4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E3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D2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C1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2365766" y="4620417"/>
            <a:ext cx="2540539" cy="1273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5575592" y="4944405"/>
            <a:ext cx="2799396" cy="914301"/>
            <a:chOff x="4114800" y="1821745"/>
            <a:chExt cx="2799396" cy="914301"/>
          </a:xfrm>
        </p:grpSpPr>
        <p:grpSp>
          <p:nvGrpSpPr>
            <p:cNvPr id="116" name="Group 115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20" name="Straight Arrow Connector 119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7030A0"/>
                  </a:solidFill>
                </a:rPr>
                <a:t>I1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H3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G4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F4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553200" y="1821745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I2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H4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G5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F5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72375" y="5729282"/>
            <a:ext cx="2799396" cy="914301"/>
            <a:chOff x="4114800" y="1821745"/>
            <a:chExt cx="2799396" cy="914301"/>
          </a:xfrm>
        </p:grpSpPr>
        <p:grpSp>
          <p:nvGrpSpPr>
            <p:cNvPr id="132" name="Group 131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36" name="Straight Arrow Connector 135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C000"/>
                  </a:solidFill>
                </a:rPr>
                <a:t>E3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D2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C1</a:t>
              </a:r>
            </a:p>
            <a:p>
              <a:r>
                <a:rPr lang="en-ZW" sz="1200" b="1" dirty="0"/>
                <a:t>B</a:t>
              </a:r>
              <a:endParaRPr lang="en-US" sz="1200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53200" y="1821745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E4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D3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C2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B1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99A5E-0E75-4830-B76F-8930D9E711DE}"/>
              </a:ext>
            </a:extLst>
          </p:cNvPr>
          <p:cNvSpPr txBox="1"/>
          <p:nvPr/>
        </p:nvSpPr>
        <p:spPr>
          <a:xfrm>
            <a:off x="36694" y="331956"/>
            <a:ext cx="363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800" dirty="0"/>
              <a:t>Input = HGFE DCBA</a:t>
            </a:r>
            <a:endParaRPr lang="en-ZW" sz="1800" dirty="0">
              <a:solidFill>
                <a:srgbClr val="0070C0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5E83E9-EB9D-457B-9F22-D644382965C3}"/>
              </a:ext>
            </a:extLst>
          </p:cNvPr>
          <p:cNvSpPr/>
          <p:nvPr/>
        </p:nvSpPr>
        <p:spPr>
          <a:xfrm rot="16200000">
            <a:off x="996735" y="454094"/>
            <a:ext cx="97277" cy="369332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63" grpId="0" animBg="1"/>
      <p:bldP spid="80" grpId="0" animBg="1"/>
      <p:bldP spid="1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BCD 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6085232" y="1822282"/>
            <a:ext cx="46018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Output= </a:t>
            </a:r>
            <a:r>
              <a:rPr lang="en-ZW" sz="1600" b="1" dirty="0"/>
              <a:t>H4 G5 F5 E4    D3 C2 B1 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( from previous slide)</a:t>
            </a:r>
            <a:endParaRPr lang="en-ZW" sz="1600" b="1" dirty="0"/>
          </a:p>
          <a:p>
            <a:pPr marL="285750" indent="-285750">
              <a:buFont typeface="Arial" pitchFamily="34" charset="0"/>
              <a:buChar char="•"/>
            </a:pPr>
            <a:endParaRPr lang="en-ZW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ZW" sz="1600" b="1" dirty="0"/>
              <a:t>Name the final output of BCD 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ZW" sz="1600" b="1" dirty="0"/>
              <a:t>Output  = U3U2U1U0 L3L2L1L0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b="1" dirty="0"/>
              <a:t>Use I2 as Overflow. </a:t>
            </a:r>
          </a:p>
          <a:p>
            <a:pPr marL="285750" indent="-285750">
              <a:buFont typeface="Arial" pitchFamily="34" charset="0"/>
              <a:buChar char="•"/>
            </a:pPr>
            <a:endParaRPr lang="en-ZW" sz="1600" b="1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2316218" y="725558"/>
            <a:ext cx="2799396" cy="914301"/>
            <a:chOff x="4114800" y="1821745"/>
            <a:chExt cx="2799396" cy="914303"/>
          </a:xfrm>
        </p:grpSpPr>
        <p:grpSp>
          <p:nvGrpSpPr>
            <p:cNvPr id="118" name="Group 117"/>
            <p:cNvGrpSpPr/>
            <p:nvPr/>
          </p:nvGrpSpPr>
          <p:grpSpPr>
            <a:xfrm>
              <a:off x="4499136" y="1835954"/>
              <a:ext cx="1936427" cy="900094"/>
              <a:chOff x="4038600" y="3808700"/>
              <a:chExt cx="1936427" cy="900094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4555210" y="3808700"/>
                <a:ext cx="912140" cy="900094"/>
                <a:chOff x="4768312" y="2667001"/>
                <a:chExt cx="1186912" cy="990601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4768312" y="2667001"/>
                  <a:ext cx="1175288" cy="9906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22" name="Straight Arrow Connector 121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4114800" y="1835953"/>
              <a:ext cx="282450" cy="830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0</a:t>
              </a:r>
            </a:p>
            <a:p>
              <a:r>
                <a:rPr lang="en-ZW" sz="1200" dirty="0"/>
                <a:t>H</a:t>
              </a:r>
            </a:p>
            <a:p>
              <a:r>
                <a:rPr lang="en-ZW" sz="1200" dirty="0"/>
                <a:t>G</a:t>
              </a:r>
            </a:p>
            <a:p>
              <a:r>
                <a:rPr lang="en-ZW" sz="1200" dirty="0"/>
                <a:t>F</a:t>
              </a:r>
              <a:endParaRPr 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553200" y="1821745"/>
              <a:ext cx="360996" cy="830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I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H1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G1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F1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316218" y="1652102"/>
            <a:ext cx="2799396" cy="914301"/>
            <a:chOff x="4114800" y="1821745"/>
            <a:chExt cx="2799396" cy="91430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38" name="Straight Arrow Connector 137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H1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G1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F1</a:t>
              </a:r>
            </a:p>
            <a:p>
              <a:r>
                <a:rPr lang="en-ZW" sz="1200" dirty="0"/>
                <a:t>E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553200" y="1821745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F0"/>
                  </a:solidFill>
                </a:rPr>
                <a:t>H2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G2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F2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E1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316218" y="2589650"/>
            <a:ext cx="2799396" cy="914301"/>
            <a:chOff x="4114800" y="1821745"/>
            <a:chExt cx="2799396" cy="914301"/>
          </a:xfrm>
        </p:grpSpPr>
        <p:grpSp>
          <p:nvGrpSpPr>
            <p:cNvPr id="150" name="Group 149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54" name="Straight Arrow Connector 153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F0"/>
                  </a:solidFill>
                </a:rPr>
                <a:t>G2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F2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E1</a:t>
              </a:r>
            </a:p>
            <a:p>
              <a:r>
                <a:rPr lang="en-ZW" sz="1200" dirty="0"/>
                <a:t>D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553200" y="1821745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50"/>
                  </a:solidFill>
                </a:rPr>
                <a:t>G3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F3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E2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D1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323296" y="3540154"/>
            <a:ext cx="2799396" cy="914301"/>
            <a:chOff x="4114800" y="1821745"/>
            <a:chExt cx="2799396" cy="914301"/>
          </a:xfrm>
        </p:grpSpPr>
        <p:grpSp>
          <p:nvGrpSpPr>
            <p:cNvPr id="166" name="Group 165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/>
                <a:t>0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I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H2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G3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553200" y="1821745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7030A0"/>
                  </a:solidFill>
                </a:rPr>
                <a:t>J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I1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H3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G4</a:t>
              </a:r>
              <a:endParaRPr lang="en-US" sz="1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354735" y="4278412"/>
            <a:ext cx="2799396" cy="914301"/>
            <a:chOff x="4114800" y="1821745"/>
            <a:chExt cx="2799396" cy="914301"/>
          </a:xfrm>
        </p:grpSpPr>
        <p:grpSp>
          <p:nvGrpSpPr>
            <p:cNvPr id="182" name="Group 181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86" name="Straight Arrow Connector 185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TextBox 182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50"/>
                  </a:solidFill>
                </a:rPr>
                <a:t>F3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E2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D1</a:t>
              </a:r>
            </a:p>
            <a:p>
              <a:r>
                <a:rPr lang="en-ZW" sz="1200" b="1" dirty="0"/>
                <a:t>C</a:t>
              </a:r>
              <a:endParaRPr lang="en-US" sz="1200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553200" y="1821745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C000"/>
                  </a:solidFill>
                </a:rPr>
                <a:t>F4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E3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D2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C1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292277" y="4982564"/>
            <a:ext cx="3214446" cy="914301"/>
            <a:chOff x="4114800" y="1821745"/>
            <a:chExt cx="3214446" cy="914301"/>
          </a:xfrm>
        </p:grpSpPr>
        <p:grpSp>
          <p:nvGrpSpPr>
            <p:cNvPr id="198" name="Group 197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202" name="Straight Arrow Connector 201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7030A0"/>
                  </a:solidFill>
                </a:rPr>
                <a:t>I1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H3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G4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F4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553200" y="1821745"/>
              <a:ext cx="776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Overflow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U3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U2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U1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189060" y="5767441"/>
            <a:ext cx="2807412" cy="914301"/>
            <a:chOff x="4114800" y="1821745"/>
            <a:chExt cx="2807412" cy="914301"/>
          </a:xfrm>
        </p:grpSpPr>
        <p:grpSp>
          <p:nvGrpSpPr>
            <p:cNvPr id="214" name="Group 213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218" name="Straight Arrow Connector 217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4114800" y="1835953"/>
              <a:ext cx="360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C000"/>
                  </a:solidFill>
                </a:rPr>
                <a:t>E3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D2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C1</a:t>
              </a:r>
            </a:p>
            <a:p>
              <a:r>
                <a:rPr lang="en-ZW" sz="1200" b="1" dirty="0"/>
                <a:t>B</a:t>
              </a:r>
              <a:endParaRPr lang="en-US" sz="12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553200" y="1821745"/>
              <a:ext cx="369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U0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L3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L2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L1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6956477" y="6459938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200" b="1" dirty="0">
                <a:solidFill>
                  <a:srgbClr val="FF0000"/>
                </a:solidFill>
              </a:rPr>
              <a:t>A = L0.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1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BCD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51362" y="2981028"/>
            <a:ext cx="2743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BCD Block Diagram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5962" y="35144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46437" y="38192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5487" y="41240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55962" y="44288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5962" y="47336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46437" y="50384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65487" y="53432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5962" y="56480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8762" y="3438228"/>
            <a:ext cx="330540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W" dirty="0"/>
              <a:t>A</a:t>
            </a:r>
          </a:p>
          <a:p>
            <a:r>
              <a:rPr lang="en-ZW" dirty="0"/>
              <a:t>B</a:t>
            </a:r>
          </a:p>
          <a:p>
            <a:r>
              <a:rPr lang="en-ZW" dirty="0"/>
              <a:t>C</a:t>
            </a:r>
          </a:p>
          <a:p>
            <a:r>
              <a:rPr lang="en-ZW" dirty="0"/>
              <a:t>D</a:t>
            </a:r>
          </a:p>
          <a:p>
            <a:r>
              <a:rPr lang="en-ZW" dirty="0"/>
              <a:t>E</a:t>
            </a:r>
          </a:p>
          <a:p>
            <a:r>
              <a:rPr lang="en-ZW" dirty="0"/>
              <a:t>F</a:t>
            </a:r>
          </a:p>
          <a:p>
            <a:r>
              <a:rPr lang="en-ZW" dirty="0"/>
              <a:t>G</a:t>
            </a:r>
          </a:p>
          <a:p>
            <a:r>
              <a:rPr lang="en-ZW" dirty="0"/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94562" y="35683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85037" y="38731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04087" y="41779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4562" y="44827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94562" y="47875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85037" y="50923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04087" y="53971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94562" y="57019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66162" y="3514428"/>
            <a:ext cx="463588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W" dirty="0"/>
              <a:t>U0</a:t>
            </a:r>
          </a:p>
          <a:p>
            <a:r>
              <a:rPr lang="en-ZW" dirty="0"/>
              <a:t>U1</a:t>
            </a:r>
          </a:p>
          <a:p>
            <a:r>
              <a:rPr lang="en-ZW" dirty="0"/>
              <a:t>U2</a:t>
            </a:r>
          </a:p>
          <a:p>
            <a:r>
              <a:rPr lang="en-ZW" dirty="0"/>
              <a:t>U3</a:t>
            </a:r>
          </a:p>
          <a:p>
            <a:r>
              <a:rPr lang="en-ZW" dirty="0"/>
              <a:t>L0</a:t>
            </a:r>
          </a:p>
          <a:p>
            <a:r>
              <a:rPr lang="en-ZW" dirty="0"/>
              <a:t>L1</a:t>
            </a:r>
          </a:p>
          <a:p>
            <a:r>
              <a:rPr lang="en-ZW" dirty="0"/>
              <a:t>L2</a:t>
            </a:r>
          </a:p>
          <a:p>
            <a:r>
              <a:rPr lang="en-ZW" dirty="0"/>
              <a:t>L3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81200" y="1588394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Implement the BCD </a:t>
            </a:r>
            <a:r>
              <a:rPr lang="en-ZW" dirty="0" err="1"/>
              <a:t>Ckt</a:t>
            </a:r>
            <a:r>
              <a:rPr lang="en-ZW" dirty="0"/>
              <a:t> from previous slide.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Simulate the </a:t>
            </a:r>
            <a:r>
              <a:rPr lang="en-ZW" dirty="0" err="1"/>
              <a:t>ckt</a:t>
            </a:r>
            <a:r>
              <a:rPr lang="en-ZW" dirty="0"/>
              <a:t> (screen shots for report.)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Create a block symbol (</a:t>
            </a:r>
            <a:r>
              <a:rPr lang="en-ZW" dirty="0" err="1"/>
              <a:t>bsf</a:t>
            </a:r>
            <a:r>
              <a:rPr lang="en-ZW" dirty="0"/>
              <a:t>) file for BCD circuit. </a:t>
            </a:r>
          </a:p>
          <a:p>
            <a:pPr lvl="2"/>
            <a:r>
              <a:rPr lang="en-ZW" dirty="0">
                <a:hlinkClick r:id="rId2" action="ppaction://hlinksldjump"/>
              </a:rPr>
              <a:t>Creating a symbol block</a:t>
            </a:r>
            <a:r>
              <a:rPr lang="en-ZW" dirty="0"/>
              <a:t>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604087" y="6172200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86800" y="6301562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21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ZW" dirty="0"/>
              <a:t>BCD Circuit with 7 Segment Display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04639" y="2823635"/>
            <a:ext cx="228600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BCD </a:t>
            </a:r>
            <a:r>
              <a:rPr lang="en-ZW" dirty="0" err="1"/>
              <a:t>Ckt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78221" y="35856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78221" y="38142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8221" y="40428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78221" y="428667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78221" y="44847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78221" y="47133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78221" y="49419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78221" y="51858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90639" y="33570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90639" y="35856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90639" y="37989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90639" y="40428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90639" y="46371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90639" y="48657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90639" y="50943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90639" y="53382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498739" y="4423835"/>
            <a:ext cx="14478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W" dirty="0"/>
              <a:t>Display </a:t>
            </a:r>
          </a:p>
          <a:p>
            <a:pPr algn="ctr"/>
            <a:r>
              <a:rPr lang="en-ZW" dirty="0" err="1"/>
              <a:t>ckt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498739" y="3101342"/>
            <a:ext cx="14478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W" dirty="0"/>
              <a:t>Display </a:t>
            </a:r>
          </a:p>
          <a:p>
            <a:pPr algn="ctr"/>
            <a:r>
              <a:rPr lang="en-ZW" dirty="0" err="1"/>
              <a:t>ckt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98739" y="3195789"/>
            <a:ext cx="369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X0</a:t>
            </a:r>
          </a:p>
          <a:p>
            <a:r>
              <a:rPr lang="en-ZW" sz="1400" dirty="0"/>
              <a:t>X1</a:t>
            </a:r>
          </a:p>
          <a:p>
            <a:r>
              <a:rPr lang="en-ZW" sz="1400" dirty="0"/>
              <a:t>X2</a:t>
            </a:r>
          </a:p>
          <a:p>
            <a:r>
              <a:rPr lang="en-ZW" sz="1400" dirty="0"/>
              <a:t>x3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498739" y="4518282"/>
            <a:ext cx="369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X0</a:t>
            </a:r>
          </a:p>
          <a:p>
            <a:r>
              <a:rPr lang="en-ZW" sz="1400" dirty="0"/>
              <a:t>X1</a:t>
            </a:r>
          </a:p>
          <a:p>
            <a:r>
              <a:rPr lang="en-ZW" sz="1400" dirty="0"/>
              <a:t>X2</a:t>
            </a:r>
          </a:p>
          <a:p>
            <a:r>
              <a:rPr lang="en-ZW" sz="1400" dirty="0"/>
              <a:t>x3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401594" y="305223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U0</a:t>
            </a:r>
          </a:p>
          <a:p>
            <a:r>
              <a:rPr lang="en-ZW" sz="1400" dirty="0"/>
              <a:t>U1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8074" y="350943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U2</a:t>
            </a:r>
          </a:p>
          <a:p>
            <a:r>
              <a:rPr lang="en-ZW" sz="1400" dirty="0"/>
              <a:t>U3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05183" y="4383194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L0</a:t>
            </a:r>
          </a:p>
          <a:p>
            <a:r>
              <a:rPr lang="en-ZW" sz="1400" dirty="0"/>
              <a:t>L1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01663" y="4840394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L2</a:t>
            </a:r>
          </a:p>
          <a:p>
            <a:r>
              <a:rPr lang="en-ZW" sz="1400" dirty="0"/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07774" y="3437470"/>
            <a:ext cx="298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A</a:t>
            </a:r>
          </a:p>
          <a:p>
            <a:r>
              <a:rPr lang="en-ZW" sz="1400" dirty="0"/>
              <a:t>B</a:t>
            </a:r>
          </a:p>
          <a:p>
            <a:r>
              <a:rPr lang="en-ZW" sz="1400" dirty="0"/>
              <a:t>C</a:t>
            </a:r>
          </a:p>
          <a:p>
            <a:r>
              <a:rPr lang="en-ZW" sz="1400" dirty="0"/>
              <a:t>D</a:t>
            </a:r>
          </a:p>
          <a:p>
            <a:r>
              <a:rPr lang="en-ZW" sz="1400" dirty="0"/>
              <a:t>E</a:t>
            </a:r>
          </a:p>
          <a:p>
            <a:r>
              <a:rPr lang="en-ZW" sz="1400" dirty="0"/>
              <a:t>F</a:t>
            </a:r>
          </a:p>
          <a:p>
            <a:r>
              <a:rPr lang="en-ZW" sz="1400" dirty="0"/>
              <a:t>G</a:t>
            </a:r>
          </a:p>
          <a:p>
            <a:r>
              <a:rPr lang="en-ZW" sz="1400" dirty="0"/>
              <a:t>H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850399" y="3017665"/>
            <a:ext cx="229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/>
              <a:t>0001 1001 (25 in Decimal)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431939" y="2633136"/>
            <a:ext cx="271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solidFill>
                  <a:srgbClr val="FF0000"/>
                </a:solidFill>
              </a:rPr>
              <a:t>0010 (2 for tens Display)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91148" y="5552364"/>
            <a:ext cx="282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solidFill>
                  <a:srgbClr val="FF0000"/>
                </a:solidFill>
              </a:rPr>
              <a:t>0101 (5 for units Display) 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190639" y="6062135"/>
            <a:ext cx="927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5361" y="6128556"/>
            <a:ext cx="213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solidFill>
                  <a:srgbClr val="FF0000"/>
                </a:solidFill>
              </a:rPr>
              <a:t>Overflow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963121" y="332238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963121" y="3450232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73045" y="3106264"/>
            <a:ext cx="3289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000" dirty="0"/>
              <a:t>D0</a:t>
            </a:r>
          </a:p>
          <a:p>
            <a:r>
              <a:rPr lang="en-ZW" sz="1000" dirty="0"/>
              <a:t>D1</a:t>
            </a:r>
          </a:p>
          <a:p>
            <a:r>
              <a:rPr lang="en-ZW" sz="1000" dirty="0"/>
              <a:t>D2</a:t>
            </a:r>
          </a:p>
          <a:p>
            <a:r>
              <a:rPr lang="en-ZW" sz="1000" dirty="0"/>
              <a:t>D3</a:t>
            </a:r>
          </a:p>
          <a:p>
            <a:r>
              <a:rPr lang="en-ZW" sz="1000" dirty="0"/>
              <a:t>D4</a:t>
            </a:r>
          </a:p>
          <a:p>
            <a:r>
              <a:rPr lang="en-ZW" sz="1000" dirty="0"/>
              <a:t>D5</a:t>
            </a:r>
          </a:p>
          <a:p>
            <a:r>
              <a:rPr lang="en-ZW" sz="1000" dirty="0"/>
              <a:t>D6</a:t>
            </a:r>
          </a:p>
          <a:p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963121" y="356284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963121" y="3643587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963121" y="375672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963121" y="3884572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963121" y="399718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963121" y="4077927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984287" y="464610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84287" y="477395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984287" y="4886559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984287" y="4967305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984287" y="508044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984287" y="520829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984287" y="5320899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984287" y="5401645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573045" y="4461936"/>
            <a:ext cx="3289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000" dirty="0"/>
              <a:t>D0</a:t>
            </a:r>
          </a:p>
          <a:p>
            <a:r>
              <a:rPr lang="en-ZW" sz="1000" dirty="0"/>
              <a:t>D1</a:t>
            </a:r>
          </a:p>
          <a:p>
            <a:r>
              <a:rPr lang="en-ZW" sz="1000" dirty="0"/>
              <a:t>D2</a:t>
            </a:r>
          </a:p>
          <a:p>
            <a:r>
              <a:rPr lang="en-ZW" sz="1000" dirty="0"/>
              <a:t>D3</a:t>
            </a:r>
          </a:p>
          <a:p>
            <a:r>
              <a:rPr lang="en-ZW" sz="1000" dirty="0"/>
              <a:t>D4</a:t>
            </a:r>
          </a:p>
          <a:p>
            <a:r>
              <a:rPr lang="en-ZW" sz="1000" dirty="0"/>
              <a:t>D5</a:t>
            </a:r>
          </a:p>
          <a:p>
            <a:r>
              <a:rPr lang="en-ZW" sz="1000" dirty="0"/>
              <a:t>D6</a:t>
            </a:r>
          </a:p>
          <a:p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554" y="4421294"/>
            <a:ext cx="4780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D00</a:t>
            </a:r>
          </a:p>
          <a:p>
            <a:r>
              <a:rPr lang="en-ZW" sz="1400" dirty="0"/>
              <a:t>D01</a:t>
            </a:r>
          </a:p>
          <a:p>
            <a:r>
              <a:rPr lang="en-ZW" sz="1400" dirty="0"/>
              <a:t>D02</a:t>
            </a:r>
          </a:p>
          <a:p>
            <a:r>
              <a:rPr lang="en-ZW" sz="1400" dirty="0"/>
              <a:t>D03</a:t>
            </a:r>
          </a:p>
          <a:p>
            <a:r>
              <a:rPr lang="en-ZW" sz="1400" dirty="0"/>
              <a:t>D04</a:t>
            </a:r>
          </a:p>
          <a:p>
            <a:r>
              <a:rPr lang="en-ZW" sz="1400" dirty="0"/>
              <a:t>D05</a:t>
            </a:r>
          </a:p>
          <a:p>
            <a:r>
              <a:rPr lang="en-ZW" sz="1400" dirty="0"/>
              <a:t>D06</a:t>
            </a:r>
          </a:p>
          <a:p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610470" y="2643294"/>
            <a:ext cx="4780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D10</a:t>
            </a:r>
          </a:p>
          <a:p>
            <a:r>
              <a:rPr lang="en-ZW" sz="1400" dirty="0"/>
              <a:t>D11</a:t>
            </a:r>
          </a:p>
          <a:p>
            <a:r>
              <a:rPr lang="en-ZW" sz="1400" dirty="0"/>
              <a:t>D12</a:t>
            </a:r>
          </a:p>
          <a:p>
            <a:r>
              <a:rPr lang="en-ZW" sz="1400" dirty="0"/>
              <a:t>D13</a:t>
            </a:r>
          </a:p>
          <a:p>
            <a:r>
              <a:rPr lang="en-ZW" sz="1400" dirty="0"/>
              <a:t>D14</a:t>
            </a:r>
          </a:p>
          <a:p>
            <a:r>
              <a:rPr lang="en-ZW" sz="1400" dirty="0"/>
              <a:t>D15</a:t>
            </a:r>
          </a:p>
          <a:p>
            <a:r>
              <a:rPr lang="en-ZW" sz="1400" dirty="0"/>
              <a:t>D16</a:t>
            </a:r>
          </a:p>
          <a:p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1850398" y="161341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Create a block symbol (</a:t>
            </a:r>
            <a:r>
              <a:rPr lang="en-ZW" dirty="0" err="1"/>
              <a:t>bsf</a:t>
            </a:r>
            <a:r>
              <a:rPr lang="en-ZW" dirty="0"/>
              <a:t>) file for the display circuit (</a:t>
            </a:r>
            <a:r>
              <a:rPr lang="en-ZW" b="1" dirty="0">
                <a:solidFill>
                  <a:schemeClr val="accent2">
                    <a:lumMod val="75000"/>
                  </a:schemeClr>
                </a:solidFill>
              </a:rPr>
              <a:t>Lab 2</a:t>
            </a:r>
            <a:r>
              <a:rPr lang="en-ZW" dirty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Combine BCD and display circuit as below.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Create a block symbol (</a:t>
            </a:r>
            <a:r>
              <a:rPr lang="en-ZW" dirty="0" err="1"/>
              <a:t>bsf</a:t>
            </a:r>
            <a:r>
              <a:rPr lang="en-ZW" dirty="0"/>
              <a:t>) file for the combined circuit.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D317CA-67A4-4F9B-AEA2-3F7EDCE59B4A}"/>
              </a:ext>
            </a:extLst>
          </p:cNvPr>
          <p:cNvSpPr txBox="1"/>
          <p:nvPr/>
        </p:nvSpPr>
        <p:spPr>
          <a:xfrm>
            <a:off x="8645469" y="2388726"/>
            <a:ext cx="872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b="1" dirty="0">
                <a:solidFill>
                  <a:schemeClr val="accent2">
                    <a:lumMod val="75000"/>
                  </a:schemeClr>
                </a:solidFill>
              </a:rPr>
              <a:t>Lab 2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D42BFD-91E3-4A14-9889-D10104E2FEC8}"/>
              </a:ext>
            </a:extLst>
          </p:cNvPr>
          <p:cNvCxnSpPr/>
          <p:nvPr/>
        </p:nvCxnSpPr>
        <p:spPr>
          <a:xfrm flipV="1">
            <a:off x="8401917" y="2730862"/>
            <a:ext cx="335596" cy="36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CD237E9-81FC-4A3D-9FE5-3E7F9A757588}"/>
              </a:ext>
            </a:extLst>
          </p:cNvPr>
          <p:cNvCxnSpPr>
            <a:cxnSpLocks/>
          </p:cNvCxnSpPr>
          <p:nvPr/>
        </p:nvCxnSpPr>
        <p:spPr>
          <a:xfrm flipV="1">
            <a:off x="8576240" y="2762980"/>
            <a:ext cx="231959" cy="169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9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BCD Top Level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81552" y="2190532"/>
            <a:ext cx="2286000" cy="3619500"/>
          </a:xfrm>
          <a:prstGeom prst="roundRect">
            <a:avLst/>
          </a:prstGeom>
          <a:solidFill>
            <a:srgbClr val="E6809D"/>
          </a:solidFill>
          <a:ln>
            <a:solidFill>
              <a:srgbClr val="E68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BCD </a:t>
            </a:r>
          </a:p>
          <a:p>
            <a:pPr algn="ctr"/>
            <a:r>
              <a:rPr lang="en-ZW" dirty="0"/>
              <a:t>Top Level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38552" y="321923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38552" y="344783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38552" y="367643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8552" y="392027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38552" y="411839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8552" y="434699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38552" y="457559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38552" y="481943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8105" y="3071067"/>
            <a:ext cx="298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A</a:t>
            </a:r>
          </a:p>
          <a:p>
            <a:r>
              <a:rPr lang="en-ZW" sz="1400" dirty="0"/>
              <a:t>B</a:t>
            </a:r>
          </a:p>
          <a:p>
            <a:r>
              <a:rPr lang="en-ZW" sz="1400" dirty="0"/>
              <a:t>C</a:t>
            </a:r>
          </a:p>
          <a:p>
            <a:r>
              <a:rPr lang="en-ZW" sz="1400" dirty="0"/>
              <a:t>D</a:t>
            </a:r>
          </a:p>
          <a:p>
            <a:r>
              <a:rPr lang="en-ZW" sz="1400" dirty="0"/>
              <a:t>E</a:t>
            </a:r>
          </a:p>
          <a:p>
            <a:r>
              <a:rPr lang="en-ZW" sz="1400" dirty="0"/>
              <a:t>F</a:t>
            </a:r>
          </a:p>
          <a:p>
            <a:r>
              <a:rPr lang="en-ZW" sz="1400" dirty="0"/>
              <a:t>G</a:t>
            </a:r>
          </a:p>
          <a:p>
            <a:r>
              <a:rPr lang="en-ZW" sz="1400" dirty="0"/>
              <a:t>H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88719" y="2993865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88719" y="312171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88719" y="323432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88719" y="331506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88719" y="3428205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88719" y="355605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88719" y="366866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8719" y="374940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09885" y="4317583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409885" y="4445429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09885" y="455803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9885" y="463878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09885" y="4751923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09885" y="4879769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09885" y="499237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09885" y="507312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8455168" y="2190532"/>
            <a:ext cx="741184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>
            <a:off x="8455168" y="3901877"/>
            <a:ext cx="741184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3024153" y="2993866"/>
            <a:ext cx="543953" cy="2079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967752" y="2571532"/>
            <a:ext cx="65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Hex1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20152" y="4370745"/>
            <a:ext cx="65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Hex0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77152" y="3899118"/>
            <a:ext cx="4780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D00</a:t>
            </a:r>
          </a:p>
          <a:p>
            <a:r>
              <a:rPr lang="en-ZW" sz="1400" dirty="0"/>
              <a:t>D01</a:t>
            </a:r>
          </a:p>
          <a:p>
            <a:r>
              <a:rPr lang="en-ZW" sz="1400" dirty="0"/>
              <a:t>D02</a:t>
            </a:r>
          </a:p>
          <a:p>
            <a:r>
              <a:rPr lang="en-ZW" sz="1400" dirty="0"/>
              <a:t>D03</a:t>
            </a:r>
          </a:p>
          <a:p>
            <a:r>
              <a:rPr lang="en-ZW" sz="1400" dirty="0"/>
              <a:t>D04</a:t>
            </a:r>
          </a:p>
          <a:p>
            <a:r>
              <a:rPr lang="en-ZW" sz="1400" dirty="0"/>
              <a:t>D05</a:t>
            </a:r>
          </a:p>
          <a:p>
            <a:r>
              <a:rPr lang="en-ZW" sz="1400" dirty="0"/>
              <a:t>D06</a:t>
            </a:r>
          </a:p>
          <a:p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36068" y="2238573"/>
            <a:ext cx="4780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D10</a:t>
            </a:r>
          </a:p>
          <a:p>
            <a:r>
              <a:rPr lang="en-ZW" sz="1400" dirty="0"/>
              <a:t>D11</a:t>
            </a:r>
          </a:p>
          <a:p>
            <a:r>
              <a:rPr lang="en-ZW" sz="1400" dirty="0"/>
              <a:t>D12</a:t>
            </a:r>
          </a:p>
          <a:p>
            <a:r>
              <a:rPr lang="en-ZW" sz="1400" dirty="0"/>
              <a:t>D13</a:t>
            </a:r>
          </a:p>
          <a:p>
            <a:r>
              <a:rPr lang="en-ZW" sz="1400" dirty="0"/>
              <a:t>D14</a:t>
            </a:r>
          </a:p>
          <a:p>
            <a:r>
              <a:rPr lang="en-ZW" sz="1400" dirty="0"/>
              <a:t>D15</a:t>
            </a:r>
          </a:p>
          <a:p>
            <a:r>
              <a:rPr lang="en-ZW" sz="1400" dirty="0"/>
              <a:t>D16</a:t>
            </a:r>
          </a:p>
          <a:p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335163" y="5475423"/>
            <a:ext cx="34142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67552" y="5656143"/>
            <a:ext cx="213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solidFill>
                  <a:srgbClr val="FF0000"/>
                </a:solidFill>
              </a:rPr>
              <a:t>Overflow  assigns to one of the LEDs.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4921F6-26CD-4C37-8A67-D0C99ADD582E}"/>
              </a:ext>
            </a:extLst>
          </p:cNvPr>
          <p:cNvSpPr/>
          <p:nvPr/>
        </p:nvSpPr>
        <p:spPr>
          <a:xfrm>
            <a:off x="702194" y="2880423"/>
            <a:ext cx="1533862" cy="1695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W"/>
              <a:t>Magnitude Display </a:t>
            </a:r>
            <a:r>
              <a:rPr lang="en-ZW" dirty="0" err="1"/>
              <a:t>Ckt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E2A145-06E6-41FA-8F11-84F5436BC974}"/>
              </a:ext>
            </a:extLst>
          </p:cNvPr>
          <p:cNvCxnSpPr/>
          <p:nvPr/>
        </p:nvCxnSpPr>
        <p:spPr>
          <a:xfrm>
            <a:off x="2227764" y="3234320"/>
            <a:ext cx="400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541FA1-4050-49EF-8AC9-9D6FA8D07DE2}"/>
              </a:ext>
            </a:extLst>
          </p:cNvPr>
          <p:cNvCxnSpPr/>
          <p:nvPr/>
        </p:nvCxnSpPr>
        <p:spPr>
          <a:xfrm>
            <a:off x="2236056" y="3449326"/>
            <a:ext cx="400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3525C7-F1DB-49B8-B655-5A6C867FDD07}"/>
              </a:ext>
            </a:extLst>
          </p:cNvPr>
          <p:cNvCxnSpPr/>
          <p:nvPr/>
        </p:nvCxnSpPr>
        <p:spPr>
          <a:xfrm>
            <a:off x="2227763" y="3668660"/>
            <a:ext cx="400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46CC06-CF19-4228-9485-C109E9124294}"/>
              </a:ext>
            </a:extLst>
          </p:cNvPr>
          <p:cNvCxnSpPr/>
          <p:nvPr/>
        </p:nvCxnSpPr>
        <p:spPr>
          <a:xfrm>
            <a:off x="2236055" y="3899118"/>
            <a:ext cx="400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4EC1C4-4FBB-40C2-913F-E853579E7179}"/>
              </a:ext>
            </a:extLst>
          </p:cNvPr>
          <p:cNvGrpSpPr/>
          <p:nvPr/>
        </p:nvGrpSpPr>
        <p:grpSpPr>
          <a:xfrm>
            <a:off x="5974155" y="1356356"/>
            <a:ext cx="500793" cy="464845"/>
            <a:chOff x="7274712" y="906080"/>
            <a:chExt cx="500793" cy="46484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851F577-C6AE-4179-A6B1-C56266D004B6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7F011C-125D-4B22-8DA0-EA498747C067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410023-5E72-46E4-BD58-924E9568A60D}"/>
              </a:ext>
            </a:extLst>
          </p:cNvPr>
          <p:cNvGrpSpPr/>
          <p:nvPr/>
        </p:nvGrpSpPr>
        <p:grpSpPr>
          <a:xfrm>
            <a:off x="1218728" y="2264626"/>
            <a:ext cx="500793" cy="464845"/>
            <a:chOff x="7274712" y="906080"/>
            <a:chExt cx="500793" cy="46484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68A898A-B456-4397-B093-99970D336DBE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42F24A-80E5-4C40-99F3-2473366D30C6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39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13261" y="1886997"/>
            <a:ext cx="1736720" cy="3629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</a:t>
            </a:r>
            <a:r>
              <a:rPr lang="en-US"/>
              <a:t>Bit Adder</a:t>
            </a:r>
            <a:r>
              <a:rPr lang="en-US" dirty="0"/>
              <a:t>/</a:t>
            </a:r>
          </a:p>
          <a:p>
            <a:pPr algn="ctr"/>
            <a:r>
              <a:rPr lang="en-ZW"/>
              <a:t>Subtractor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12817" y="2113786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22614" y="1797903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14" y="1797903"/>
                <a:ext cx="4838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08760" y="2000180"/>
                <a:ext cx="47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60" y="2000180"/>
                <a:ext cx="4785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92134" y="2199684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34" y="2199684"/>
                <a:ext cx="483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461654" y="2475521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4" y="2475521"/>
                <a:ext cx="4838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92134" y="3971665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34" y="3971665"/>
                <a:ext cx="4464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78280" y="417394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80" y="4173942"/>
                <a:ext cx="4411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61654" y="4373446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4" y="4373446"/>
                <a:ext cx="4464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53341" y="4589577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41" y="4589577"/>
                <a:ext cx="4464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2123901" y="2415815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15588" y="2266186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15589" y="2582070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07276" y="4221047"/>
            <a:ext cx="1180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18360" y="4523076"/>
            <a:ext cx="1180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110047" y="4373447"/>
            <a:ext cx="1180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10048" y="4689331"/>
            <a:ext cx="1180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069031" y="4238048"/>
            <a:ext cx="1712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049981" y="2199684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297717" y="5243038"/>
                <a:ext cx="49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717" y="5243038"/>
                <a:ext cx="493084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5305341" y="4852014"/>
                <a:ext cx="487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341" y="4852014"/>
                <a:ext cx="487762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5266473" y="4523076"/>
                <a:ext cx="49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73" y="4523076"/>
                <a:ext cx="493084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5320630" y="4163683"/>
                <a:ext cx="49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30" y="4163683"/>
                <a:ext cx="493084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544259" y="1436146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𝑆𝑖𝑔𝑛</m:t>
                      </m:r>
                      <m:r>
                        <a:rPr lang="en-ZW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59" y="1436146"/>
                <a:ext cx="108555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715073" y="1483219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>
                <a:solidFill>
                  <a:schemeClr val="tx1"/>
                </a:solidFill>
              </a:rPr>
              <a:t>Sign Display</a:t>
            </a:r>
          </a:p>
          <a:p>
            <a:pPr algn="ctr"/>
            <a:r>
              <a:rPr lang="en-ZW" dirty="0" err="1">
                <a:solidFill>
                  <a:schemeClr val="tx1"/>
                </a:solidFill>
              </a:rPr>
              <a:t>Ckt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792931" y="1901958"/>
            <a:ext cx="854948" cy="2828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7623411" y="1519491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7623411" y="1643316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7632936" y="1795716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7623411" y="1929066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7632936" y="2041277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632936" y="2165102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7642461" y="2317502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7294383" y="1043664"/>
                <a:ext cx="1829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W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ZW" b="0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ZW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ZW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ZW" b="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83" y="1043664"/>
                <a:ext cx="18294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209120" y="2401892"/>
            <a:ext cx="12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/>
              <a:t>Sign Display</a:t>
            </a:r>
            <a:endParaRPr lang="en-US" dirty="0"/>
          </a:p>
        </p:txBody>
      </p:sp>
      <p:sp>
        <p:nvSpPr>
          <p:cNvPr id="258" name="Rectangle 257"/>
          <p:cNvSpPr/>
          <p:nvPr/>
        </p:nvSpPr>
        <p:spPr>
          <a:xfrm>
            <a:off x="6781665" y="3818967"/>
            <a:ext cx="1533862" cy="1695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W"/>
              <a:t>Magnitude Display </a:t>
            </a:r>
            <a:r>
              <a:rPr lang="en-ZW" dirty="0" err="1"/>
              <a:t>Ckt</a:t>
            </a:r>
            <a:endParaRPr lang="en-US" dirty="0"/>
          </a:p>
        </p:txBody>
      </p:sp>
      <p:cxnSp>
        <p:nvCxnSpPr>
          <p:cNvPr id="8" name="Elbow Connector 7"/>
          <p:cNvCxnSpPr>
            <a:endCxn id="258" idx="0"/>
          </p:cNvCxnSpPr>
          <p:nvPr/>
        </p:nvCxnSpPr>
        <p:spPr>
          <a:xfrm rot="16200000" flipH="1">
            <a:off x="6084427" y="2354798"/>
            <a:ext cx="1600148" cy="13281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252590" y="3315306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Magnitude</a:t>
            </a:r>
          </a:p>
          <a:p>
            <a:r>
              <a:rPr lang="en-ZW" dirty="0"/>
              <a:t> Display</a:t>
            </a:r>
            <a:endParaRPr lang="en-US" dirty="0"/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8315527" y="4322389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8315527" y="4446214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8325052" y="4598614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8315527" y="4731964"/>
            <a:ext cx="73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99904" y="5514137"/>
            <a:ext cx="1" cy="494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/>
              <p:cNvSpPr txBox="1"/>
              <p:nvPr/>
            </p:nvSpPr>
            <p:spPr>
              <a:xfrm>
                <a:off x="3532843" y="6105867"/>
                <a:ext cx="534121" cy="308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W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lang="en-ZW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en-ZW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W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43" y="6105867"/>
                <a:ext cx="534121" cy="308226"/>
              </a:xfrm>
              <a:prstGeom prst="rect">
                <a:avLst/>
              </a:prstGeom>
              <a:blipFill>
                <a:blip r:embed="rId17"/>
                <a:stretch>
                  <a:fillRect r="-2528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Arrow Connector 265"/>
          <p:cNvCxnSpPr/>
          <p:nvPr/>
        </p:nvCxnSpPr>
        <p:spPr>
          <a:xfrm>
            <a:off x="5086705" y="4552222"/>
            <a:ext cx="1712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5086705" y="4883930"/>
            <a:ext cx="1712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5069031" y="5221346"/>
            <a:ext cx="1712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CBA650-8F40-4C6E-9F68-9FD9B85C1F96}"/>
              </a:ext>
            </a:extLst>
          </p:cNvPr>
          <p:cNvGrpSpPr/>
          <p:nvPr/>
        </p:nvGrpSpPr>
        <p:grpSpPr>
          <a:xfrm>
            <a:off x="9033177" y="3768376"/>
            <a:ext cx="1278599" cy="1695167"/>
            <a:chOff x="9625835" y="3768376"/>
            <a:chExt cx="1278599" cy="16951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E45825-9FCC-4E5A-B7EC-7FF575EAD0FE}"/>
                </a:ext>
              </a:extLst>
            </p:cNvPr>
            <p:cNvSpPr/>
            <p:nvPr/>
          </p:nvSpPr>
          <p:spPr>
            <a:xfrm>
              <a:off x="9625835" y="3768376"/>
              <a:ext cx="1135716" cy="1695167"/>
            </a:xfrm>
            <a:prstGeom prst="rect">
              <a:avLst/>
            </a:prstGeom>
            <a:solidFill>
              <a:srgbClr val="E6809D"/>
            </a:solidFill>
            <a:ln>
              <a:solidFill>
                <a:srgbClr val="E680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W" dirty="0">
                  <a:solidFill>
                    <a:schemeClr val="tx1"/>
                  </a:solidFill>
                </a:rPr>
                <a:t>BCD Block Diagram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0B5916DE-8151-43C7-AA20-42CF769F68AA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350" y="3872792"/>
              <a:ext cx="142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A0AFBD84-13F4-416A-8D60-8572432B6E5B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033" y="3981773"/>
              <a:ext cx="142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3A38F05-CD7B-4917-B3FD-36F5F2A1055A}"/>
                </a:ext>
              </a:extLst>
            </p:cNvPr>
            <p:cNvCxnSpPr>
              <a:cxnSpLocks/>
            </p:cNvCxnSpPr>
            <p:nvPr/>
          </p:nvCxnSpPr>
          <p:spPr>
            <a:xfrm>
              <a:off x="10761551" y="4070320"/>
              <a:ext cx="142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58D33EDB-5AE9-4808-9D0B-EE9C2E66F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033" y="4163683"/>
              <a:ext cx="142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C74EA8DE-EAAB-4938-994D-F91D933FCD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61551" y="4258831"/>
              <a:ext cx="142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D025FCA-C4D9-4259-B732-8B32776B9D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61551" y="4342253"/>
              <a:ext cx="142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B881FD0-27A4-49E1-B459-053F67D48F49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033" y="4446214"/>
              <a:ext cx="142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F973FB6-4D1A-44A5-A0ED-D3D5EBA74C90}"/>
              </a:ext>
            </a:extLst>
          </p:cNvPr>
          <p:cNvSpPr/>
          <p:nvPr/>
        </p:nvSpPr>
        <p:spPr>
          <a:xfrm>
            <a:off x="10183383" y="5101217"/>
            <a:ext cx="1415959" cy="770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>
                <a:solidFill>
                  <a:schemeClr val="tx1"/>
                </a:solidFill>
              </a:rPr>
              <a:t>Hex1,Hex0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0656851-EBBF-4C42-B41C-DDF0089FB76A}"/>
              </a:ext>
            </a:extLst>
          </p:cNvPr>
          <p:cNvSpPr txBox="1"/>
          <p:nvPr/>
        </p:nvSpPr>
        <p:spPr>
          <a:xfrm>
            <a:off x="8511929" y="629871"/>
            <a:ext cx="617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dirty="0">
                <a:solidFill>
                  <a:schemeClr val="tx1"/>
                </a:solidFill>
              </a:rPr>
              <a:t>Hex3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73EE6E-5C6E-4637-BFF8-75864B018879}"/>
              </a:ext>
            </a:extLst>
          </p:cNvPr>
          <p:cNvGrpSpPr/>
          <p:nvPr/>
        </p:nvGrpSpPr>
        <p:grpSpPr>
          <a:xfrm>
            <a:off x="6682054" y="906080"/>
            <a:ext cx="500793" cy="464845"/>
            <a:chOff x="7274712" y="906080"/>
            <a:chExt cx="500793" cy="4648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B4515-9DDC-4B76-B117-2B6DF44886C8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7F6310-6868-4766-BB19-729C11DC164C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9C0FFCB-1AF7-4318-941E-84B49251CC2C}"/>
              </a:ext>
            </a:extLst>
          </p:cNvPr>
          <p:cNvGrpSpPr/>
          <p:nvPr/>
        </p:nvGrpSpPr>
        <p:grpSpPr>
          <a:xfrm>
            <a:off x="3817945" y="1378970"/>
            <a:ext cx="500793" cy="464845"/>
            <a:chOff x="7274712" y="906080"/>
            <a:chExt cx="500793" cy="464845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327C8BB3-F494-4271-99EC-1DBB8DB91882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CA88D2B-0AD7-4C40-BC2A-C1E91D23BDB2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4CEDBA6-7A3E-4041-BA46-3A4FC75A39FB}"/>
              </a:ext>
            </a:extLst>
          </p:cNvPr>
          <p:cNvGrpSpPr/>
          <p:nvPr/>
        </p:nvGrpSpPr>
        <p:grpSpPr>
          <a:xfrm>
            <a:off x="6884500" y="3263445"/>
            <a:ext cx="500793" cy="464845"/>
            <a:chOff x="7274712" y="906080"/>
            <a:chExt cx="500793" cy="464845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1F443E6-CBB8-473B-8850-AD66520B4AB7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EF4864EE-26E0-4B21-85B8-09895B417405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A3C9628-9C6A-43A2-BA8E-75738445AAB9}"/>
              </a:ext>
            </a:extLst>
          </p:cNvPr>
          <p:cNvGrpSpPr/>
          <p:nvPr/>
        </p:nvGrpSpPr>
        <p:grpSpPr>
          <a:xfrm>
            <a:off x="9350638" y="3232047"/>
            <a:ext cx="500793" cy="464845"/>
            <a:chOff x="7274712" y="906080"/>
            <a:chExt cx="500793" cy="464845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B85697A-3E04-4077-B66C-DC56528A078C}"/>
                </a:ext>
              </a:extLst>
            </p:cNvPr>
            <p:cNvSpPr/>
            <p:nvPr/>
          </p:nvSpPr>
          <p:spPr>
            <a:xfrm>
              <a:off x="7274712" y="924357"/>
              <a:ext cx="500793" cy="4142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B4F2F0C-8B48-40D4-8A34-1C0ADD2F666D}"/>
                </a:ext>
              </a:extLst>
            </p:cNvPr>
            <p:cNvSpPr txBox="1"/>
            <p:nvPr/>
          </p:nvSpPr>
          <p:spPr>
            <a:xfrm>
              <a:off x="7356724" y="906080"/>
              <a:ext cx="240869" cy="46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1AA80BD8-869A-4523-8FA9-BDF268A8759D}"/>
                  </a:ext>
                </a:extLst>
              </p:cNvPr>
              <p:cNvSpPr txBox="1"/>
              <p:nvPr/>
            </p:nvSpPr>
            <p:spPr>
              <a:xfrm>
                <a:off x="4366499" y="5618751"/>
                <a:ext cx="29278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ZW" dirty="0">
                    <a:solidFill>
                      <a:schemeClr val="tx1"/>
                    </a:solidFill>
                  </a:rPr>
                  <a:t>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Z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Z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Z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Z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ZW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ZW" dirty="0">
                    <a:solidFill>
                      <a:schemeClr val="tx1"/>
                    </a:solidFill>
                  </a:rPr>
                  <a:t>to  LEDS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1AA80BD8-869A-4523-8FA9-BDF268A87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499" y="5618751"/>
                <a:ext cx="2927883" cy="369332"/>
              </a:xfrm>
              <a:prstGeom prst="rect">
                <a:avLst/>
              </a:prstGeom>
              <a:blipFill>
                <a:blip r:embed="rId18"/>
                <a:stretch>
                  <a:fillRect t="-10000" r="-16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DD6EF21-5CEA-41F7-B975-708E5ED7DCA1}"/>
              </a:ext>
            </a:extLst>
          </p:cNvPr>
          <p:cNvGrpSpPr/>
          <p:nvPr/>
        </p:nvGrpSpPr>
        <p:grpSpPr>
          <a:xfrm>
            <a:off x="10389873" y="4116878"/>
            <a:ext cx="1057619" cy="865751"/>
            <a:chOff x="10389873" y="4116878"/>
            <a:chExt cx="1057619" cy="865751"/>
          </a:xfrm>
        </p:grpSpPr>
        <p:grpSp>
          <p:nvGrpSpPr>
            <p:cNvPr id="242" name="Group 241"/>
            <p:cNvGrpSpPr/>
            <p:nvPr/>
          </p:nvGrpSpPr>
          <p:grpSpPr>
            <a:xfrm>
              <a:off x="10389873" y="4116878"/>
              <a:ext cx="474980" cy="860815"/>
              <a:chOff x="5049520" y="5415280"/>
              <a:chExt cx="782320" cy="135128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5FA3C8E-3E84-4003-AE22-DFE54CBC07AC}"/>
                </a:ext>
              </a:extLst>
            </p:cNvPr>
            <p:cNvGrpSpPr/>
            <p:nvPr/>
          </p:nvGrpSpPr>
          <p:grpSpPr>
            <a:xfrm>
              <a:off x="10972512" y="4121814"/>
              <a:ext cx="474980" cy="860815"/>
              <a:chOff x="5049520" y="5415280"/>
              <a:chExt cx="782320" cy="135128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5C682E4B-9134-4B76-BD24-757AA20C5CA5}"/>
                  </a:ext>
                </a:extLst>
              </p:cNvPr>
              <p:cNvSpPr/>
              <p:nvPr/>
            </p:nvSpPr>
            <p:spPr>
              <a:xfrm>
                <a:off x="5201920" y="54152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312E0950-3A6A-4B70-A72F-16882FC425A1}"/>
                  </a:ext>
                </a:extLst>
              </p:cNvPr>
              <p:cNvSpPr/>
              <p:nvPr/>
            </p:nvSpPr>
            <p:spPr>
              <a:xfrm rot="5400000">
                <a:off x="5537200" y="570992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33845E09-26B8-42D0-BA2E-3C3779262ECD}"/>
                  </a:ext>
                </a:extLst>
              </p:cNvPr>
              <p:cNvSpPr/>
              <p:nvPr/>
            </p:nvSpPr>
            <p:spPr>
              <a:xfrm rot="5400000">
                <a:off x="4876800" y="57200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97C4912-E8B8-4C92-9C83-22529802C8CC}"/>
                  </a:ext>
                </a:extLst>
              </p:cNvPr>
              <p:cNvSpPr/>
              <p:nvPr/>
            </p:nvSpPr>
            <p:spPr>
              <a:xfrm>
                <a:off x="5212080" y="60350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4D651E9E-17F1-4C54-A275-8FF42B8C037D}"/>
                  </a:ext>
                </a:extLst>
              </p:cNvPr>
              <p:cNvSpPr/>
              <p:nvPr/>
            </p:nvSpPr>
            <p:spPr>
              <a:xfrm rot="5400000">
                <a:off x="5547360" y="632968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5E1A211-5D93-4579-8CA5-474F9C9568DD}"/>
                  </a:ext>
                </a:extLst>
              </p:cNvPr>
              <p:cNvSpPr/>
              <p:nvPr/>
            </p:nvSpPr>
            <p:spPr>
              <a:xfrm rot="5400000">
                <a:off x="4886960" y="633984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CFE02D3-5359-4533-9376-7F9D7DC1B17E}"/>
                  </a:ext>
                </a:extLst>
              </p:cNvPr>
              <p:cNvSpPr/>
              <p:nvPr/>
            </p:nvSpPr>
            <p:spPr>
              <a:xfrm>
                <a:off x="5222240" y="6654800"/>
                <a:ext cx="457200" cy="1117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36B16F5-6B9E-446F-A7E3-6F158C2F46CA}"/>
              </a:ext>
            </a:extLst>
          </p:cNvPr>
          <p:cNvCxnSpPr>
            <a:cxnSpLocks/>
          </p:cNvCxnSpPr>
          <p:nvPr/>
        </p:nvCxnSpPr>
        <p:spPr>
          <a:xfrm>
            <a:off x="10176182" y="4715178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0D4FE5D-45E5-4A1F-B63B-324F8FBE02A7}"/>
              </a:ext>
            </a:extLst>
          </p:cNvPr>
          <p:cNvCxnSpPr>
            <a:cxnSpLocks/>
          </p:cNvCxnSpPr>
          <p:nvPr/>
        </p:nvCxnSpPr>
        <p:spPr>
          <a:xfrm>
            <a:off x="10174865" y="4824159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93EEFCE-2AD0-4AE6-98E4-10D10738FC06}"/>
              </a:ext>
            </a:extLst>
          </p:cNvPr>
          <p:cNvCxnSpPr>
            <a:cxnSpLocks/>
          </p:cNvCxnSpPr>
          <p:nvPr/>
        </p:nvCxnSpPr>
        <p:spPr>
          <a:xfrm>
            <a:off x="10183383" y="4912706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4F17CCB-60D9-4F51-9EB5-66574A4C830C}"/>
              </a:ext>
            </a:extLst>
          </p:cNvPr>
          <p:cNvCxnSpPr>
            <a:cxnSpLocks/>
          </p:cNvCxnSpPr>
          <p:nvPr/>
        </p:nvCxnSpPr>
        <p:spPr>
          <a:xfrm>
            <a:off x="10174865" y="5006069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C6B812F-4EFE-4B86-AAA4-36B742E1DE95}"/>
              </a:ext>
            </a:extLst>
          </p:cNvPr>
          <p:cNvCxnSpPr>
            <a:cxnSpLocks/>
          </p:cNvCxnSpPr>
          <p:nvPr/>
        </p:nvCxnSpPr>
        <p:spPr>
          <a:xfrm>
            <a:off x="10183383" y="5101217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C488F0-AA9F-4417-9AD8-012D48EBB276}"/>
              </a:ext>
            </a:extLst>
          </p:cNvPr>
          <p:cNvCxnSpPr>
            <a:cxnSpLocks/>
          </p:cNvCxnSpPr>
          <p:nvPr/>
        </p:nvCxnSpPr>
        <p:spPr>
          <a:xfrm>
            <a:off x="10183383" y="5184639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E6A36C0-0EA1-44A5-91B0-65433F30E163}"/>
              </a:ext>
            </a:extLst>
          </p:cNvPr>
          <p:cNvCxnSpPr>
            <a:cxnSpLocks/>
          </p:cNvCxnSpPr>
          <p:nvPr/>
        </p:nvCxnSpPr>
        <p:spPr>
          <a:xfrm>
            <a:off x="10174865" y="5288600"/>
            <a:ext cx="14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DF54F52D-3EE2-45BA-90FF-6FE81F207FA9}"/>
              </a:ext>
            </a:extLst>
          </p:cNvPr>
          <p:cNvSpPr txBox="1"/>
          <p:nvPr/>
        </p:nvSpPr>
        <p:spPr>
          <a:xfrm>
            <a:off x="868520" y="415383"/>
            <a:ext cx="734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Toplevel</a:t>
            </a:r>
            <a:r>
              <a:rPr lang="en-US" sz="2800" b="1" dirty="0"/>
              <a:t> </a:t>
            </a:r>
            <a:r>
              <a:rPr lang="en-US" sz="2800" b="1" dirty="0" err="1"/>
              <a:t>Ckt</a:t>
            </a:r>
            <a:r>
              <a:rPr lang="en-US" sz="2800" b="1" dirty="0"/>
              <a:t> - 4 Bit Add/Sub and Display </a:t>
            </a:r>
            <a:r>
              <a:rPr lang="en-US" sz="2800" b="1" dirty="0" err="1"/>
              <a:t>Ckt</a:t>
            </a:r>
            <a:endParaRPr lang="en-US" sz="2800" b="1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DFCF8CD-21FA-4861-829F-42FD13B5F0E2}"/>
              </a:ext>
            </a:extLst>
          </p:cNvPr>
          <p:cNvGrpSpPr/>
          <p:nvPr/>
        </p:nvGrpSpPr>
        <p:grpSpPr>
          <a:xfrm>
            <a:off x="8550799" y="1448615"/>
            <a:ext cx="474980" cy="860815"/>
            <a:chOff x="5049520" y="5415280"/>
            <a:chExt cx="782320" cy="135128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20F2E00-F282-4FE6-888B-6673E6008BDF}"/>
                </a:ext>
              </a:extLst>
            </p:cNvPr>
            <p:cNvSpPr/>
            <p:nvPr/>
          </p:nvSpPr>
          <p:spPr>
            <a:xfrm>
              <a:off x="5201920" y="541528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FEDF4FF-AB9C-46A7-9C5C-034FD6A1C844}"/>
                </a:ext>
              </a:extLst>
            </p:cNvPr>
            <p:cNvSpPr/>
            <p:nvPr/>
          </p:nvSpPr>
          <p:spPr>
            <a:xfrm rot="5400000">
              <a:off x="5537200" y="570992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63AA2BF-87C7-4B51-8B65-C1C36257A9F5}"/>
                </a:ext>
              </a:extLst>
            </p:cNvPr>
            <p:cNvSpPr/>
            <p:nvPr/>
          </p:nvSpPr>
          <p:spPr>
            <a:xfrm rot="5400000">
              <a:off x="4876800" y="572008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0C9C1FD-2530-4907-B66C-00FB9C616E27}"/>
                </a:ext>
              </a:extLst>
            </p:cNvPr>
            <p:cNvSpPr/>
            <p:nvPr/>
          </p:nvSpPr>
          <p:spPr>
            <a:xfrm>
              <a:off x="5212080" y="603504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1D638792-0AC4-435D-A30F-F835D7D2015D}"/>
                </a:ext>
              </a:extLst>
            </p:cNvPr>
            <p:cNvSpPr/>
            <p:nvPr/>
          </p:nvSpPr>
          <p:spPr>
            <a:xfrm rot="5400000">
              <a:off x="5547360" y="632968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736C9536-55DB-4829-B649-6E8DCBD5C1C9}"/>
                </a:ext>
              </a:extLst>
            </p:cNvPr>
            <p:cNvSpPr/>
            <p:nvPr/>
          </p:nvSpPr>
          <p:spPr>
            <a:xfrm rot="5400000">
              <a:off x="4886960" y="633984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CDF1E51-4FD7-4F6C-92E8-3D36030F8A31}"/>
                </a:ext>
              </a:extLst>
            </p:cNvPr>
            <p:cNvSpPr/>
            <p:nvPr/>
          </p:nvSpPr>
          <p:spPr>
            <a:xfrm>
              <a:off x="5222240" y="6654800"/>
              <a:ext cx="457200" cy="111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53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Subtractor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90796" y="2382174"/>
            <a:ext cx="4474026" cy="2618848"/>
            <a:chOff x="81221" y="2020224"/>
            <a:chExt cx="4474026" cy="2618848"/>
          </a:xfrm>
        </p:grpSpPr>
        <p:sp>
          <p:nvSpPr>
            <p:cNvPr id="4" name="Rectangle 3"/>
            <p:cNvSpPr/>
            <p:nvPr/>
          </p:nvSpPr>
          <p:spPr>
            <a:xfrm>
              <a:off x="1295400" y="2247900"/>
              <a:ext cx="1504950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bit adder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61975" y="24193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800350" y="25241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09875" y="33528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71500" y="25717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61975" y="27051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1025" y="28575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52450" y="31718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1975" y="332422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52450" y="345757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52450" y="360997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1438275" y="3762375"/>
              <a:ext cx="9525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63319" y="4269740"/>
                  <a:ext cx="586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319" y="4269740"/>
                  <a:ext cx="58618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496944" y="3145790"/>
                  <a:ext cx="1058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944" y="3145790"/>
                  <a:ext cx="105830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800350" y="26479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809875" y="280035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00350" y="2933700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8808" y="2020224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08" y="2020224"/>
                  <a:ext cx="49077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44954" y="2222501"/>
                  <a:ext cx="485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54" y="2222501"/>
                  <a:ext cx="4854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28328" y="2422005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28" y="2422005"/>
                  <a:ext cx="49077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20015" y="2638136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15" y="2638136"/>
                  <a:ext cx="49077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0014" y="2862579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14" y="2862579"/>
                  <a:ext cx="48705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6160" y="3064856"/>
                  <a:ext cx="481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60" y="3064856"/>
                  <a:ext cx="4817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9534" y="3264360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34" y="3264360"/>
                  <a:ext cx="4870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1221" y="3480491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1" y="3480491"/>
                  <a:ext cx="48705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513455" y="2176607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455" y="2176607"/>
                  <a:ext cx="49308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499601" y="2378884"/>
                  <a:ext cx="4877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601" y="2378884"/>
                  <a:ext cx="48776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482975" y="2578388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975" y="2578388"/>
                  <a:ext cx="49308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474662" y="2794519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662" y="2794519"/>
                  <a:ext cx="49308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Content Placeholder 2"/>
          <p:cNvSpPr txBox="1">
            <a:spLocks/>
          </p:cNvSpPr>
          <p:nvPr/>
        </p:nvSpPr>
        <p:spPr>
          <a:xfrm>
            <a:off x="475904" y="1809346"/>
            <a:ext cx="6124575" cy="908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Block diagram of a 4 bit subtractor using 4 bit adder 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05C419-B6A0-4838-8BC9-82A4BE0A3530}"/>
              </a:ext>
            </a:extLst>
          </p:cNvPr>
          <p:cNvGrpSpPr/>
          <p:nvPr/>
        </p:nvGrpSpPr>
        <p:grpSpPr>
          <a:xfrm>
            <a:off x="3018873" y="2937067"/>
            <a:ext cx="8763398" cy="2685674"/>
            <a:chOff x="3018873" y="2937067"/>
            <a:chExt cx="8763398" cy="2685674"/>
          </a:xfrm>
        </p:grpSpPr>
        <p:grpSp>
          <p:nvGrpSpPr>
            <p:cNvPr id="127" name="Group 126"/>
            <p:cNvGrpSpPr/>
            <p:nvPr/>
          </p:nvGrpSpPr>
          <p:grpSpPr>
            <a:xfrm>
              <a:off x="3018873" y="2937067"/>
              <a:ext cx="8763398" cy="2685674"/>
              <a:chOff x="1544949" y="3212580"/>
              <a:chExt cx="8763398" cy="268567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385610" y="4838700"/>
                <a:ext cx="1840084" cy="1059554"/>
                <a:chOff x="4985935" y="3114675"/>
                <a:chExt cx="1840084" cy="1059554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4985935" y="3114675"/>
                  <a:ext cx="1615425" cy="1059554"/>
                  <a:chOff x="4914489" y="3114675"/>
                  <a:chExt cx="2235488" cy="1250965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5915025" y="3143250"/>
                    <a:ext cx="1123950" cy="12192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 </a:t>
                    </a:r>
                    <a:r>
                      <a:rPr lang="en-US" sz="1200"/>
                      <a:t>Bit Adder</a:t>
                    </a:r>
                    <a:endParaRPr lang="en-US" sz="1200" dirty="0"/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515100" y="3152775"/>
                    <a:ext cx="634877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Sum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339115" y="4030743"/>
                    <a:ext cx="772410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Cout0</a:t>
                    </a: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867400" y="4038600"/>
                    <a:ext cx="528399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Cin</a:t>
                    </a:r>
                    <a:endParaRPr lang="en-US" sz="120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886450" y="3438526"/>
                    <a:ext cx="359809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Y</a:t>
                    </a: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867400" y="3114675"/>
                    <a:ext cx="366463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</a:t>
                    </a:r>
                  </a:p>
                </p:txBody>
              </p:sp>
              <p:cxnSp>
                <p:nvCxnSpPr>
                  <p:cNvPr id="50" name="Straight Arrow Connector 49"/>
                  <p:cNvCxnSpPr>
                    <a:cxnSpLocks/>
                    <a:stCxn id="134" idx="6"/>
                  </p:cNvCxnSpPr>
                  <p:nvPr/>
                </p:nvCxnSpPr>
                <p:spPr>
                  <a:xfrm flipV="1">
                    <a:off x="4914489" y="3590925"/>
                    <a:ext cx="991011" cy="597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5410201" y="323850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54197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6534151" y="329565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5246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4248316" y="4352925"/>
                <a:ext cx="1729978" cy="1059554"/>
                <a:chOff x="5096041" y="3114675"/>
                <a:chExt cx="1729978" cy="1059554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096041" y="3114675"/>
                  <a:ext cx="1584055" cy="1059554"/>
                  <a:chOff x="5066860" y="3114675"/>
                  <a:chExt cx="2192078" cy="1250965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5915025" y="3143250"/>
                    <a:ext cx="1123950" cy="12192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 </a:t>
                    </a:r>
                    <a:r>
                      <a:rPr lang="en-US" sz="1200"/>
                      <a:t>Bit Adder</a:t>
                    </a:r>
                    <a:endParaRPr lang="en-US" sz="1200" dirty="0"/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515100" y="3152775"/>
                    <a:ext cx="634877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Sum</a:t>
                    </a: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486526" y="4010025"/>
                    <a:ext cx="772412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Cout1</a:t>
                    </a: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867400" y="4038600"/>
                    <a:ext cx="637094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Cin1</a:t>
                    </a: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886450" y="3438526"/>
                    <a:ext cx="359809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Y</a:t>
                    </a: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867400" y="3114675"/>
                    <a:ext cx="366463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</a:t>
                    </a:r>
                  </a:p>
                </p:txBody>
              </p:sp>
              <p:cxnSp>
                <p:nvCxnSpPr>
                  <p:cNvPr id="72" name="Straight Arrow Connector 71"/>
                  <p:cNvCxnSpPr>
                    <a:cxnSpLocks/>
                    <a:stCxn id="154" idx="6"/>
                  </p:cNvCxnSpPr>
                  <p:nvPr/>
                </p:nvCxnSpPr>
                <p:spPr>
                  <a:xfrm flipV="1">
                    <a:off x="5066860" y="3570296"/>
                    <a:ext cx="858967" cy="371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5410201" y="323850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54197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534151" y="329565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65246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5874341" y="3857625"/>
                <a:ext cx="1761303" cy="1059554"/>
                <a:chOff x="5064716" y="3114675"/>
                <a:chExt cx="1761303" cy="1059554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5064716" y="3114675"/>
                  <a:ext cx="1536646" cy="1059554"/>
                  <a:chOff x="5023507" y="3114675"/>
                  <a:chExt cx="2126470" cy="1250965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5915025" y="3143250"/>
                    <a:ext cx="1123950" cy="12192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 </a:t>
                    </a:r>
                    <a:r>
                      <a:rPr lang="en-US" sz="1200"/>
                      <a:t>Bit Adder</a:t>
                    </a:r>
                    <a:endParaRPr lang="en-US" sz="1200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6515100" y="3152775"/>
                    <a:ext cx="634877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Sum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6367837" y="4032579"/>
                    <a:ext cx="772410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Cout2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867400" y="4038600"/>
                    <a:ext cx="637094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Cin2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886450" y="3438526"/>
                    <a:ext cx="359809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Y</a:t>
                    </a: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867400" y="3114675"/>
                    <a:ext cx="366463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</a:t>
                    </a:r>
                  </a:p>
                </p:txBody>
              </p:sp>
              <p:cxnSp>
                <p:nvCxnSpPr>
                  <p:cNvPr id="85" name="Straight Arrow Connector 84"/>
                  <p:cNvCxnSpPr>
                    <a:cxnSpLocks/>
                  </p:cNvCxnSpPr>
                  <p:nvPr/>
                </p:nvCxnSpPr>
                <p:spPr>
                  <a:xfrm>
                    <a:off x="5023507" y="3566599"/>
                    <a:ext cx="881994" cy="36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5410201" y="323850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54197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6534151" y="329565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65246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511660" y="3371850"/>
                <a:ext cx="1790859" cy="1059554"/>
                <a:chOff x="5035160" y="3114675"/>
                <a:chExt cx="1790859" cy="105955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5035160" y="3114675"/>
                  <a:ext cx="1566385" cy="1059554"/>
                  <a:chOff x="4982613" y="3114675"/>
                  <a:chExt cx="2167626" cy="1250965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5915025" y="3143250"/>
                    <a:ext cx="1123950" cy="12192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1 </a:t>
                    </a:r>
                    <a:r>
                      <a:rPr lang="en-US" sz="1200"/>
                      <a:t>Bit Adder</a:t>
                    </a:r>
                    <a:endParaRPr lang="en-US" sz="1200" dirty="0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6515100" y="3152775"/>
                    <a:ext cx="634877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Sum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6486525" y="4010025"/>
                    <a:ext cx="663714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Cout</a:t>
                    </a:r>
                    <a:endParaRPr lang="en-US" sz="1200" dirty="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67400" y="4038600"/>
                    <a:ext cx="637094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Cin3</a:t>
                    </a: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5886450" y="3438526"/>
                    <a:ext cx="359809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Y</a:t>
                    </a: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5867400" y="3114675"/>
                    <a:ext cx="366463" cy="327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</a:t>
                    </a:r>
                  </a:p>
                </p:txBody>
              </p:sp>
              <p:cxnSp>
                <p:nvCxnSpPr>
                  <p:cNvPr id="98" name="Straight Arrow Connector 97"/>
                  <p:cNvCxnSpPr>
                    <a:cxnSpLocks/>
                    <a:stCxn id="163" idx="6"/>
                  </p:cNvCxnSpPr>
                  <p:nvPr/>
                </p:nvCxnSpPr>
                <p:spPr>
                  <a:xfrm>
                    <a:off x="4982613" y="3561062"/>
                    <a:ext cx="922891" cy="923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5410201" y="323850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54197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6534151" y="3295650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6524626" y="4029075"/>
                  <a:ext cx="291868" cy="3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Elbow Connector 108"/>
              <p:cNvCxnSpPr/>
              <p:nvPr/>
            </p:nvCxnSpPr>
            <p:spPr>
              <a:xfrm flipV="1">
                <a:off x="4181475" y="5267325"/>
                <a:ext cx="638175" cy="485775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/>
              <p:nvPr/>
            </p:nvCxnSpPr>
            <p:spPr>
              <a:xfrm flipV="1">
                <a:off x="5829300" y="4781550"/>
                <a:ext cx="638175" cy="485775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/>
              <p:nvPr/>
            </p:nvCxnSpPr>
            <p:spPr>
              <a:xfrm flipV="1">
                <a:off x="7486650" y="4295775"/>
                <a:ext cx="638175" cy="485775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378133" y="4715799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8133" y="4715799"/>
                    <a:ext cx="490775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5805228" y="366978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5228" y="3669780"/>
                    <a:ext cx="490775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544949" y="4904647"/>
                    <a:ext cx="487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4949" y="4904647"/>
                    <a:ext cx="487056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4962719" y="3856572"/>
                    <a:ext cx="487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719" y="3856572"/>
                    <a:ext cx="487056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185161" y="4395331"/>
                    <a:ext cx="481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161" y="4395331"/>
                    <a:ext cx="481734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4166928" y="4222230"/>
                    <a:ext cx="4854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6928" y="4222230"/>
                    <a:ext cx="48545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3903980" y="5005532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3980" y="5005532"/>
                    <a:ext cx="493084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7302500" y="4045238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500" y="4045238"/>
                    <a:ext cx="49308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208712" y="3537469"/>
                    <a:ext cx="4930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8712" y="3537469"/>
                    <a:ext cx="493084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5656580" y="4510232"/>
                    <a:ext cx="4877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6580" y="4510232"/>
                    <a:ext cx="487761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9250044" y="4098290"/>
                    <a:ext cx="10583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0044" y="4098290"/>
                    <a:ext cx="1058303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7472103" y="321258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2103" y="3212580"/>
                    <a:ext cx="490775" cy="369332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6606560" y="3375347"/>
                    <a:ext cx="487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6560" y="3375347"/>
                    <a:ext cx="487056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5F0F97-9CF3-4FE6-99F7-D857E76B86FB}"/>
                </a:ext>
              </a:extLst>
            </p:cNvPr>
            <p:cNvGrpSpPr/>
            <p:nvPr/>
          </p:nvGrpSpPr>
          <p:grpSpPr>
            <a:xfrm>
              <a:off x="3574869" y="4883009"/>
              <a:ext cx="284665" cy="167072"/>
              <a:chOff x="2634348" y="4933195"/>
              <a:chExt cx="284665" cy="167072"/>
            </a:xfrm>
          </p:grpSpPr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E6613D5B-E0F1-4BF6-817B-7C29345E65B9}"/>
                  </a:ext>
                </a:extLst>
              </p:cNvPr>
              <p:cNvSpPr/>
              <p:nvPr/>
            </p:nvSpPr>
            <p:spPr>
              <a:xfrm rot="5400000">
                <a:off x="2665737" y="4901806"/>
                <a:ext cx="167072" cy="2298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CEA777F-7CFE-4BAA-B56D-2AE38C6883F4}"/>
                  </a:ext>
                </a:extLst>
              </p:cNvPr>
              <p:cNvSpPr/>
              <p:nvPr/>
            </p:nvSpPr>
            <p:spPr>
              <a:xfrm>
                <a:off x="2850680" y="4991100"/>
                <a:ext cx="68333" cy="614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3320CC-79CA-426F-BF8D-E40ACBBE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9104" y="4962525"/>
              <a:ext cx="445765" cy="50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C8E21295-A77C-435F-88E2-8DD52B78AC1E}"/>
              </a:ext>
            </a:extLst>
          </p:cNvPr>
          <p:cNvSpPr/>
          <p:nvPr/>
        </p:nvSpPr>
        <p:spPr>
          <a:xfrm rot="5400000">
            <a:off x="5468963" y="4346460"/>
            <a:ext cx="167072" cy="229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6EFA2CA-FEA2-4EB2-A9D9-FA51A08CE5E9}"/>
              </a:ext>
            </a:extLst>
          </p:cNvPr>
          <p:cNvSpPr/>
          <p:nvPr/>
        </p:nvSpPr>
        <p:spPr>
          <a:xfrm>
            <a:off x="5653906" y="4435754"/>
            <a:ext cx="68333" cy="61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A8CE647-CAE9-4FB9-AD17-3A4EFE100BCD}"/>
              </a:ext>
            </a:extLst>
          </p:cNvPr>
          <p:cNvCxnSpPr>
            <a:cxnSpLocks/>
          </p:cNvCxnSpPr>
          <p:nvPr/>
        </p:nvCxnSpPr>
        <p:spPr>
          <a:xfrm flipV="1">
            <a:off x="4991809" y="4457365"/>
            <a:ext cx="445765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C0BA0E37-5A7E-4CD8-ACC3-AA2234748B75}"/>
              </a:ext>
            </a:extLst>
          </p:cNvPr>
          <p:cNvSpPr/>
          <p:nvPr/>
        </p:nvSpPr>
        <p:spPr>
          <a:xfrm rot="5400000">
            <a:off x="7104995" y="3840636"/>
            <a:ext cx="167072" cy="229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0E52EFE-4C70-4878-9A61-E10056F0549E}"/>
              </a:ext>
            </a:extLst>
          </p:cNvPr>
          <p:cNvSpPr/>
          <p:nvPr/>
        </p:nvSpPr>
        <p:spPr>
          <a:xfrm>
            <a:off x="7289938" y="3929930"/>
            <a:ext cx="68333" cy="61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2583B0A-9627-421B-A9A6-E18162F55CD0}"/>
              </a:ext>
            </a:extLst>
          </p:cNvPr>
          <p:cNvCxnSpPr>
            <a:cxnSpLocks/>
          </p:cNvCxnSpPr>
          <p:nvPr/>
        </p:nvCxnSpPr>
        <p:spPr>
          <a:xfrm flipV="1">
            <a:off x="6627841" y="3951541"/>
            <a:ext cx="445765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2D338798-BEFE-4F44-B178-CDBBB08949DF}"/>
              </a:ext>
            </a:extLst>
          </p:cNvPr>
          <p:cNvSpPr/>
          <p:nvPr/>
        </p:nvSpPr>
        <p:spPr>
          <a:xfrm rot="5400000">
            <a:off x="8732309" y="3354416"/>
            <a:ext cx="167072" cy="229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2BF238E-B3EA-4DA3-B3A7-4A9F9836D57B}"/>
              </a:ext>
            </a:extLst>
          </p:cNvPr>
          <p:cNvSpPr/>
          <p:nvPr/>
        </p:nvSpPr>
        <p:spPr>
          <a:xfrm>
            <a:off x="8917252" y="3443710"/>
            <a:ext cx="68333" cy="61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B505DE9-F4E6-4AB6-9CEE-F21364DA773B}"/>
              </a:ext>
            </a:extLst>
          </p:cNvPr>
          <p:cNvCxnSpPr>
            <a:cxnSpLocks/>
          </p:cNvCxnSpPr>
          <p:nvPr/>
        </p:nvCxnSpPr>
        <p:spPr>
          <a:xfrm flipV="1">
            <a:off x="8255155" y="3465321"/>
            <a:ext cx="445765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BDD3D6D-34C5-4508-8604-DE24F91603EF}"/>
                  </a:ext>
                </a:extLst>
              </p:cNvPr>
              <p:cNvSpPr txBox="1"/>
              <p:nvPr/>
            </p:nvSpPr>
            <p:spPr>
              <a:xfrm>
                <a:off x="3965866" y="527777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BDD3D6D-34C5-4508-8604-DE24F9160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66" y="5277771"/>
                <a:ext cx="36580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B1FEB13-EFD9-4108-A962-8D6F80BF0BB5}"/>
              </a:ext>
            </a:extLst>
          </p:cNvPr>
          <p:cNvCxnSpPr>
            <a:cxnSpLocks/>
          </p:cNvCxnSpPr>
          <p:nvPr/>
        </p:nvCxnSpPr>
        <p:spPr>
          <a:xfrm>
            <a:off x="670560" y="3324225"/>
            <a:ext cx="167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A75AAA6-C892-400B-9A92-E51781F39CFE}"/>
              </a:ext>
            </a:extLst>
          </p:cNvPr>
          <p:cNvCxnSpPr>
            <a:cxnSpLocks/>
          </p:cNvCxnSpPr>
          <p:nvPr/>
        </p:nvCxnSpPr>
        <p:spPr>
          <a:xfrm>
            <a:off x="640091" y="3513184"/>
            <a:ext cx="139065" cy="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72BA048-EA2C-49FF-B8D4-701C54744E69}"/>
              </a:ext>
            </a:extLst>
          </p:cNvPr>
          <p:cNvCxnSpPr>
            <a:cxnSpLocks/>
          </p:cNvCxnSpPr>
          <p:nvPr/>
        </p:nvCxnSpPr>
        <p:spPr>
          <a:xfrm>
            <a:off x="629616" y="3714750"/>
            <a:ext cx="167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249B24-CE6B-4409-9EED-370C70A2592B}"/>
              </a:ext>
            </a:extLst>
          </p:cNvPr>
          <p:cNvCxnSpPr>
            <a:cxnSpLocks/>
          </p:cNvCxnSpPr>
          <p:nvPr/>
        </p:nvCxnSpPr>
        <p:spPr>
          <a:xfrm>
            <a:off x="586740" y="3929930"/>
            <a:ext cx="167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EAC118-2F02-4206-AF5D-C180B78A0D57}"/>
                  </a:ext>
                </a:extLst>
              </p:cNvPr>
              <p:cNvSpPr txBox="1"/>
              <p:nvPr/>
            </p:nvSpPr>
            <p:spPr>
              <a:xfrm>
                <a:off x="1459888" y="4908439"/>
                <a:ext cx="8121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EAC118-2F02-4206-AF5D-C180B78A0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888" y="4908439"/>
                <a:ext cx="81219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23D3DB18-3E4A-44D2-8B0E-BDCAEAE91E46}"/>
              </a:ext>
            </a:extLst>
          </p:cNvPr>
          <p:cNvSpPr txBox="1"/>
          <p:nvPr/>
        </p:nvSpPr>
        <p:spPr>
          <a:xfrm>
            <a:off x="504479" y="2177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LAB-3</a:t>
            </a:r>
          </a:p>
        </p:txBody>
      </p:sp>
    </p:spTree>
    <p:extLst>
      <p:ext uri="{BB962C8B-B14F-4D97-AF65-F5344CB8AC3E}">
        <p14:creationId xmlns:p14="http://schemas.microsoft.com/office/powerpoint/2010/main" val="3283960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/>
              <a:t>Lab </a:t>
            </a:r>
            <a:r>
              <a:rPr lang="en-ZW" dirty="0"/>
              <a:t>4 Top Level </a:t>
            </a:r>
            <a:r>
              <a:rPr lang="en-ZW"/>
              <a:t>Circuit Diagnosis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5471" cy="2501446"/>
          </a:xfrm>
        </p:spPr>
        <p:txBody>
          <a:bodyPr>
            <a:normAutofit/>
          </a:bodyPr>
          <a:lstStyle/>
          <a:p>
            <a:r>
              <a:rPr lang="en-ZW" dirty="0"/>
              <a:t>Run the simulation for the top level circuit from previous slide.</a:t>
            </a:r>
          </a:p>
          <a:p>
            <a:r>
              <a:rPr lang="en-ZW" dirty="0"/>
              <a:t>You will see some errors in addition results.</a:t>
            </a:r>
          </a:p>
          <a:p>
            <a:r>
              <a:rPr lang="en-ZW" dirty="0"/>
              <a:t>That is due to the sign bit. </a:t>
            </a:r>
          </a:p>
          <a:p>
            <a:r>
              <a:rPr lang="en-ZW" dirty="0"/>
              <a:t>Do some modification to your final circuit to get the correct answer (10 points).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746523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modify your circuit to accept negative decimal inputs? (20 points for Final project.)</a:t>
            </a:r>
          </a:p>
        </p:txBody>
      </p:sp>
    </p:spTree>
    <p:extLst>
      <p:ext uri="{BB962C8B-B14F-4D97-AF65-F5344CB8AC3E}">
        <p14:creationId xmlns:p14="http://schemas.microsoft.com/office/powerpoint/2010/main" val="1147659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Project </a:t>
            </a:r>
            <a:r>
              <a:rPr lang="en-ZW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6" y="1709247"/>
            <a:ext cx="1132331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ZW" sz="2400" dirty="0"/>
          </a:p>
          <a:p>
            <a:pPr marL="514350" indent="-514350">
              <a:buFont typeface="+mj-lt"/>
              <a:buAutoNum type="arabicPeriod"/>
            </a:pPr>
            <a:r>
              <a:rPr lang="en-ZW" sz="2400" dirty="0"/>
              <a:t>Simulation waveform on Quartus Prime. (Screen shot the result and add it in the report.)</a:t>
            </a:r>
          </a:p>
          <a:p>
            <a:pPr marL="514350" indent="-514350">
              <a:buFont typeface="+mj-lt"/>
              <a:buAutoNum type="arabicPeriod"/>
            </a:pPr>
            <a:r>
              <a:rPr lang="en-ZW" sz="2400" dirty="0"/>
              <a:t>Implement a Sign Display </a:t>
            </a:r>
            <a:r>
              <a:rPr lang="en-ZW" sz="2400" dirty="0" err="1"/>
              <a:t>Ckt</a:t>
            </a:r>
            <a:r>
              <a:rPr lang="en-ZW" sz="2400" dirty="0"/>
              <a:t> and a Magnitude Display </a:t>
            </a:r>
            <a:r>
              <a:rPr lang="en-ZW" sz="2400" dirty="0" err="1"/>
              <a:t>Ckt</a:t>
            </a:r>
            <a:r>
              <a:rPr lang="en-ZW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ZW" sz="2400" dirty="0"/>
              <a:t>Implement a Top Level </a:t>
            </a:r>
            <a:r>
              <a:rPr lang="en-ZW" sz="2400" dirty="0" err="1"/>
              <a:t>Ckt</a:t>
            </a:r>
            <a:r>
              <a:rPr lang="en-ZW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ZW" sz="2400" dirty="0"/>
              <a:t>Pin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ZW" sz="2400" dirty="0"/>
              <a:t>Download the Top Level </a:t>
            </a:r>
            <a:r>
              <a:rPr lang="en-ZW" sz="2400" dirty="0" err="1"/>
              <a:t>ckt</a:t>
            </a:r>
            <a:r>
              <a:rPr lang="en-ZW" sz="2400" dirty="0"/>
              <a:t> to the DE1 Board.</a:t>
            </a:r>
          </a:p>
          <a:p>
            <a:pPr marL="514350" indent="-514350">
              <a:buFont typeface="+mj-lt"/>
              <a:buAutoNum type="arabicPeriod"/>
            </a:pPr>
            <a:r>
              <a:rPr lang="en-ZW" sz="2400" dirty="0"/>
              <a:t>Take a photo of your final circuit running on the board and add it in the report.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223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/>
          </a:bodyPr>
          <a:lstStyle/>
          <a:p>
            <a:r>
              <a:rPr lang="en-ZW" dirty="0"/>
              <a:t>Follow the sample report for details. </a:t>
            </a:r>
          </a:p>
          <a:p>
            <a:pPr lvl="1"/>
            <a:r>
              <a:rPr lang="en-ZW" dirty="0"/>
              <a:t>Objective (10 points)</a:t>
            </a:r>
          </a:p>
          <a:p>
            <a:pPr lvl="1"/>
            <a:r>
              <a:rPr lang="en-ZW" dirty="0"/>
              <a:t>Equipment (10 points)</a:t>
            </a:r>
          </a:p>
          <a:p>
            <a:pPr lvl="1"/>
            <a:r>
              <a:rPr lang="en-ZW" dirty="0"/>
              <a:t>Description(10 points)</a:t>
            </a:r>
          </a:p>
          <a:p>
            <a:pPr lvl="1"/>
            <a:r>
              <a:rPr lang="en-ZW" dirty="0"/>
              <a:t>Design Synthesis (20 points)</a:t>
            </a:r>
          </a:p>
          <a:p>
            <a:pPr lvl="2"/>
            <a:r>
              <a:rPr lang="en-ZW" dirty="0" err="1"/>
              <a:t>Kmaps</a:t>
            </a:r>
            <a:r>
              <a:rPr lang="en-ZW" dirty="0"/>
              <a:t> and Boolean Expressions</a:t>
            </a:r>
          </a:p>
          <a:p>
            <a:pPr lvl="1"/>
            <a:r>
              <a:rPr lang="en-ZW" dirty="0"/>
              <a:t>Complete logic Diagram from Quartus prime(20 points)</a:t>
            </a:r>
          </a:p>
          <a:p>
            <a:pPr lvl="2"/>
            <a:r>
              <a:rPr lang="en-ZW" dirty="0"/>
              <a:t>Screenshot of your Complete Circuit block diagram</a:t>
            </a:r>
          </a:p>
          <a:p>
            <a:pPr lvl="1"/>
            <a:r>
              <a:rPr lang="en-ZW" dirty="0"/>
              <a:t>Results and Simulation (10 points)</a:t>
            </a:r>
          </a:p>
          <a:p>
            <a:pPr lvl="3"/>
            <a:r>
              <a:rPr lang="en-US" dirty="0"/>
              <a:t>Photos of your circuit on DE1 Board.</a:t>
            </a:r>
            <a:endParaRPr lang="en-ZW" dirty="0"/>
          </a:p>
          <a:p>
            <a:pPr lvl="1"/>
            <a:r>
              <a:rPr lang="en-ZW" dirty="0"/>
              <a:t>Conclusion (20 points).</a:t>
            </a:r>
          </a:p>
        </p:txBody>
      </p:sp>
    </p:spTree>
    <p:extLst>
      <p:ext uri="{BB962C8B-B14F-4D97-AF65-F5344CB8AC3E}">
        <p14:creationId xmlns:p14="http://schemas.microsoft.com/office/powerpoint/2010/main" val="54320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61" y="1734185"/>
            <a:ext cx="10515600" cy="4351338"/>
          </a:xfrm>
        </p:spPr>
        <p:txBody>
          <a:bodyPr/>
          <a:lstStyle/>
          <a:p>
            <a:r>
              <a:rPr lang="en-US" dirty="0"/>
              <a:t>Sign bit = 0+1+ carry out from (X3+Y3’).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dirty="0"/>
              <a:t>	= 1+carry out from (X3+Y3’).</a:t>
            </a:r>
          </a:p>
          <a:p>
            <a:pPr>
              <a:tabLst>
                <a:tab pos="3940175" algn="l"/>
              </a:tabLst>
            </a:pPr>
            <a:endParaRPr lang="en-US" dirty="0"/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534128" y="478897"/>
            <a:ext cx="2984267" cy="2407166"/>
            <a:chOff x="7145902" y="329268"/>
            <a:chExt cx="2984267" cy="2407166"/>
          </a:xfrm>
        </p:grpSpPr>
        <p:grpSp>
          <p:nvGrpSpPr>
            <p:cNvPr id="4" name="Group 3"/>
            <p:cNvGrpSpPr/>
            <p:nvPr/>
          </p:nvGrpSpPr>
          <p:grpSpPr>
            <a:xfrm>
              <a:off x="7145902" y="329268"/>
              <a:ext cx="2984267" cy="1368030"/>
              <a:chOff x="8484716" y="4906102"/>
              <a:chExt cx="2984267" cy="13680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484716" y="4906102"/>
                <a:ext cx="2984267" cy="1368030"/>
                <a:chOff x="1172097" y="3125584"/>
                <a:chExt cx="2984267" cy="136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2447242" y="3468633"/>
                      <a:ext cx="170912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Z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ZW" sz="3000" b="0" i="1" smtClean="0">
                              <a:latin typeface="Cambria Math"/>
                            </a:rPr>
                            <m:t>000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sz="30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7242" y="3468633"/>
                      <a:ext cx="1709122" cy="553998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2757057" y="3939616"/>
                      <a:ext cx="133722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ZW" sz="3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ZW" sz="3000" b="0" i="1" smtClean="0">
                                <a:latin typeface="Cambria Math"/>
                              </a:rPr>
                              <m:t>00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sz="3000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7057" y="3939616"/>
                      <a:ext cx="1337226" cy="553998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757057" y="3131126"/>
                      <a:ext cx="133722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ZW" sz="3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ZW" sz="3000" b="0" i="1" smtClean="0">
                                <a:latin typeface="Cambria Math"/>
                              </a:rPr>
                              <m:t>0001</m:t>
                            </m:r>
                          </m:oMath>
                        </m:oMathPara>
                      </a14:m>
                      <a:endParaRPr lang="en-US" sz="30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7057" y="3131126"/>
                      <a:ext cx="1337226" cy="55399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TextBox 10"/>
                <p:cNvSpPr txBox="1"/>
                <p:nvPr/>
              </p:nvSpPr>
              <p:spPr>
                <a:xfrm>
                  <a:off x="1172097" y="3125584"/>
                  <a:ext cx="18473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3000" dirty="0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8976433" y="5818858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-14</a:t>
                </a:r>
                <a:endParaRPr lang="en-US" dirty="0"/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9655533" y="5912842"/>
                <a:ext cx="382645" cy="16858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463526" y="1611356"/>
                  <a:ext cx="162416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W" sz="3000" i="1" smtClean="0">
                            <a:latin typeface="Cambria Math"/>
                          </a:rPr>
                          <m:t>+</m:t>
                        </m:r>
                        <m:r>
                          <a:rPr lang="en-ZW" sz="3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ZW" sz="3000" b="0" i="1" smtClean="0">
                            <a:latin typeface="Cambria Math"/>
                          </a:rPr>
                          <m:t>1001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526" y="1611356"/>
                  <a:ext cx="1624163" cy="55399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H="1">
              <a:off x="8699821" y="1163715"/>
              <a:ext cx="13993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688382" y="2182436"/>
              <a:ext cx="13993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730861" y="2182436"/>
                  <a:ext cx="133722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W" sz="3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ZW" sz="3000" b="0" i="1" smtClean="0">
                            <a:latin typeface="Cambria Math"/>
                          </a:rPr>
                          <m:t>10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861" y="2182436"/>
                  <a:ext cx="1337226" cy="5539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7838304" y="227476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dirty="0"/>
                <a:t>-5</a:t>
              </a:r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305737" y="2375144"/>
              <a:ext cx="382645" cy="1685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00974" y="3304924"/>
          <a:ext cx="4044604" cy="201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740">
                <a:tc>
                  <a:txBody>
                    <a:bodyPr/>
                    <a:lstStyle/>
                    <a:p>
                      <a:r>
                        <a:rPr lang="en-US"/>
                        <a:t>Carry </a:t>
                      </a:r>
                      <a:r>
                        <a:rPr lang="en-US" dirty="0"/>
                        <a:t>Out </a:t>
                      </a:r>
                      <a:r>
                        <a:rPr lang="en-US"/>
                        <a:t>from</a:t>
                      </a:r>
                      <a:r>
                        <a:rPr lang="en-US" baseline="0"/>
                        <a:t> (A3+B3</a:t>
                      </a:r>
                      <a:r>
                        <a:rPr lang="en-US" baseline="0" dirty="0"/>
                        <a:t>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7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7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45573" y="5606933"/>
            <a:ext cx="10390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from the truth table above, </a:t>
            </a:r>
            <a:r>
              <a:rPr lang="en-US" sz="3200" b="1" dirty="0"/>
              <a:t>Sign Bit = Not Carry out from (A3+B3’).</a:t>
            </a:r>
          </a:p>
        </p:txBody>
      </p:sp>
    </p:spTree>
    <p:extLst>
      <p:ext uri="{BB962C8B-B14F-4D97-AF65-F5344CB8AC3E}">
        <p14:creationId xmlns:p14="http://schemas.microsoft.com/office/powerpoint/2010/main" val="296994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/>
              <a:t>Bit Adder/Subtractor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47402" y="1521229"/>
                <a:ext cx="10332721" cy="1479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Modify the 4 bit Adder to a 4 bit Adder/Subtractor.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Introduce one control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/>
                  <a:t> = 1, perform addition; (X+Y) = X3X2X1X0 + Y3Y2Y1Y0 + 0000.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/>
                  <a:t> = 0 do subtraction; X+(-Y) = X3X2X1X0 + Y3’Y2’Y1’Y0’ + 0001.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four 2:1 </a:t>
                </a:r>
                <a:r>
                  <a:rPr lang="en-US" dirty="0" err="1"/>
                  <a:t>muxs</a:t>
                </a:r>
                <a:r>
                  <a:rPr lang="en-US" dirty="0"/>
                  <a:t> and 4 bit adder to implement 4 bit Adder/Subtractor.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02" y="1521229"/>
                <a:ext cx="10332721" cy="1479059"/>
              </a:xfrm>
              <a:prstGeom prst="rect">
                <a:avLst/>
              </a:prstGeom>
              <a:blipFill rotWithShape="0">
                <a:blip r:embed="rId2"/>
                <a:stretch>
                  <a:fillRect l="-41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/>
          <p:cNvSpPr txBox="1"/>
          <p:nvPr/>
        </p:nvSpPr>
        <p:spPr>
          <a:xfrm>
            <a:off x="249380" y="3649288"/>
            <a:ext cx="2535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add </a:t>
            </a:r>
            <a:r>
              <a:rPr lang="en-US" dirty="0"/>
              <a:t>2:1 mux </a:t>
            </a:r>
            <a:r>
              <a:rPr lang="en-US"/>
              <a:t>in Quartus</a:t>
            </a:r>
            <a:r>
              <a:rPr lang="en-US" dirty="0"/>
              <a:t>, find 21mux </a:t>
            </a:r>
            <a:r>
              <a:rPr lang="en-US"/>
              <a:t>in add </a:t>
            </a:r>
            <a:r>
              <a:rPr lang="en-US" dirty="0"/>
              <a:t>symbol window. 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0" y="4650537"/>
            <a:ext cx="1819275" cy="1247775"/>
          </a:xfrm>
          <a:prstGeom prst="rect">
            <a:avLst/>
          </a:prstGeom>
        </p:spPr>
      </p:pic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50785"/>
              </p:ext>
            </p:extLst>
          </p:nvPr>
        </p:nvGraphicFramePr>
        <p:xfrm>
          <a:off x="2322941" y="4571946"/>
          <a:ext cx="2041238" cy="167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  <a:r>
                        <a:rPr lang="en-US" baseline="0" dirty="0"/>
                        <a:t> Input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749878"/>
                  </p:ext>
                </p:extLst>
              </p:nvPr>
            </p:nvGraphicFramePr>
            <p:xfrm>
              <a:off x="6038735" y="4019819"/>
              <a:ext cx="4819765" cy="1707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5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6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92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A3A2A1A0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B3B2B1B0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Cin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92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X3X2X1X0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Y3Y2Y1Y0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92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X3X2X1X0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Y3’Y2’Y1’Y0’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749878"/>
                  </p:ext>
                </p:extLst>
              </p:nvPr>
            </p:nvGraphicFramePr>
            <p:xfrm>
              <a:off x="6038735" y="4019819"/>
              <a:ext cx="4819765" cy="1707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874"/>
                    <a:gridCol w="1485900"/>
                    <a:gridCol w="1776846"/>
                    <a:gridCol w="748145"/>
                  </a:tblGrid>
                  <a:tr h="569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52" t="-5319" r="-498496" b="-2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A3A2A1A0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B3B2B1B0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Cin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21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X3X2X1X0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Y3Y2Y1Y0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21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X3X2X1X0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Y3’Y2’Y1’Y0’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95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A6B9BC5-AE66-46C3-8A37-8F328945C668}"/>
              </a:ext>
            </a:extLst>
          </p:cNvPr>
          <p:cNvCxnSpPr>
            <a:cxnSpLocks/>
          </p:cNvCxnSpPr>
          <p:nvPr/>
        </p:nvCxnSpPr>
        <p:spPr>
          <a:xfrm flipV="1">
            <a:off x="2615217" y="2971707"/>
            <a:ext cx="2388870" cy="54533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Adder/Subtractor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334537" y="1999789"/>
            <a:ext cx="8787033" cy="3474468"/>
            <a:chOff x="1480009" y="2498554"/>
            <a:chExt cx="8787033" cy="34744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212724" y="2498554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724" y="2498554"/>
                  <a:ext cx="48385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7332691" y="2684666"/>
              <a:ext cx="1504950" cy="1524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</a:t>
              </a:r>
              <a:r>
                <a:rPr lang="en-US"/>
                <a:t>bit adder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599266" y="2822864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7641" y="2960891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847166" y="3789566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608791" y="3000203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599266" y="3166805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618316" y="3344144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41185" y="3908484"/>
                  <a:ext cx="586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185" y="3908484"/>
                  <a:ext cx="58618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>
              <a:off x="8837641" y="3084716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847166" y="3237116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837641" y="3370466"/>
              <a:ext cx="7334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82245" y="2734084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245" y="2734084"/>
                  <a:ext cx="47852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65619" y="2941901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619" y="2941901"/>
                  <a:ext cx="483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57306" y="3166345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306" y="3166345"/>
                  <a:ext cx="483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550746" y="2613373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746" y="2613373"/>
                  <a:ext cx="49308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536892" y="2815650"/>
                  <a:ext cx="4877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6892" y="2815650"/>
                  <a:ext cx="48776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520266" y="3015154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0266" y="3015154"/>
                  <a:ext cx="49308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511953" y="3231285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953" y="3231285"/>
                  <a:ext cx="49308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>
              <a:off x="5252605" y="3544857"/>
              <a:ext cx="2062594" cy="129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1510490" y="3748230"/>
              <a:ext cx="1232707" cy="369332"/>
              <a:chOff x="1859626" y="4612754"/>
              <a:chExt cx="1232707" cy="369332"/>
            </a:xfrm>
          </p:grpSpPr>
          <p:cxnSp>
            <p:nvCxnSpPr>
              <p:cNvPr id="25" name="Elbow Connector 24"/>
              <p:cNvCxnSpPr/>
              <p:nvPr/>
            </p:nvCxnSpPr>
            <p:spPr>
              <a:xfrm>
                <a:off x="2227810" y="4646812"/>
                <a:ext cx="864523" cy="224444"/>
              </a:xfrm>
              <a:prstGeom prst="bentConnector3">
                <a:avLst>
                  <a:gd name="adj1" fmla="val 288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859626" y="4612754"/>
                    <a:ext cx="446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9626" y="4612754"/>
                    <a:ext cx="446469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/>
              <p:cNvGrpSpPr/>
              <p:nvPr/>
            </p:nvGrpSpPr>
            <p:grpSpPr>
              <a:xfrm>
                <a:off x="2472332" y="4794615"/>
                <a:ext cx="301290" cy="167073"/>
                <a:chOff x="4669366" y="1752309"/>
                <a:chExt cx="410634" cy="287866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 rot="5400000">
                  <a:off x="4682067" y="1739608"/>
                  <a:ext cx="287866" cy="313267"/>
                </a:xfrm>
                <a:prstGeom prst="triangl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986868" y="1843326"/>
                  <a:ext cx="93132" cy="105833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28" name="Straight Arrow Connector 27"/>
              <p:cNvCxnSpPr>
                <a:cxnSpLocks/>
              </p:cNvCxnSpPr>
              <p:nvPr/>
            </p:nvCxnSpPr>
            <p:spPr>
              <a:xfrm>
                <a:off x="2009476" y="4636593"/>
                <a:ext cx="10738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5054138" y="3258588"/>
              <a:ext cx="665017" cy="5818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21</a:t>
              </a:r>
            </a:p>
            <a:p>
              <a:pPr algn="ctr"/>
              <a:r>
                <a:rPr lang="en-US" sz="1050" dirty="0"/>
                <a:t>MUX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95948" y="3225335"/>
              <a:ext cx="26642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A</a:t>
              </a:r>
              <a:endParaRPr lang="en-US" sz="1100" dirty="0"/>
            </a:p>
            <a:p>
              <a:r>
                <a:rPr lang="en-US" sz="1100" dirty="0"/>
                <a:t>B</a:t>
              </a:r>
            </a:p>
            <a:p>
              <a:r>
                <a:rPr lang="en-US" sz="1100" dirty="0"/>
                <a:t>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8573" y="2676702"/>
              <a:ext cx="35298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A0</a:t>
              </a:r>
              <a:endParaRPr lang="en-US" sz="1200" dirty="0"/>
            </a:p>
            <a:p>
              <a:r>
                <a:rPr lang="en-US" sz="1200"/>
                <a:t>A1</a:t>
              </a:r>
              <a:endParaRPr lang="en-US" sz="1200" dirty="0"/>
            </a:p>
            <a:p>
              <a:r>
                <a:rPr lang="en-US" sz="1200"/>
                <a:t>A2</a:t>
              </a:r>
              <a:endParaRPr lang="en-US" sz="1200" dirty="0"/>
            </a:p>
            <a:p>
              <a:r>
                <a:rPr lang="en-US" sz="1200"/>
                <a:t>A3</a:t>
              </a:r>
              <a:endParaRPr lang="en-US" sz="1200" dirty="0"/>
            </a:p>
            <a:p>
              <a:r>
                <a:rPr lang="en-US" sz="1200" dirty="0"/>
                <a:t>B0</a:t>
              </a:r>
            </a:p>
            <a:p>
              <a:r>
                <a:rPr lang="en-US" sz="1200" dirty="0"/>
                <a:t>B1</a:t>
              </a:r>
            </a:p>
            <a:p>
              <a:r>
                <a:rPr lang="en-US" sz="1200" dirty="0"/>
                <a:t>B2</a:t>
              </a:r>
            </a:p>
            <a:p>
              <a:r>
                <a:rPr lang="en-US" sz="1200" dirty="0"/>
                <a:t>B3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496635" y="4773467"/>
              <a:ext cx="1224395" cy="369332"/>
              <a:chOff x="1867938" y="4579504"/>
              <a:chExt cx="1224395" cy="369332"/>
            </a:xfrm>
          </p:grpSpPr>
          <p:cxnSp>
            <p:nvCxnSpPr>
              <p:cNvPr id="35" name="Elbow Connector 34"/>
              <p:cNvCxnSpPr/>
              <p:nvPr/>
            </p:nvCxnSpPr>
            <p:spPr>
              <a:xfrm>
                <a:off x="2227810" y="4621873"/>
                <a:ext cx="864523" cy="224444"/>
              </a:xfrm>
              <a:prstGeom prst="bentConnector3">
                <a:avLst>
                  <a:gd name="adj1" fmla="val 288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67938" y="4579504"/>
                    <a:ext cx="446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938" y="4579504"/>
                    <a:ext cx="446469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7" name="Group 36"/>
              <p:cNvGrpSpPr/>
              <p:nvPr/>
            </p:nvGrpSpPr>
            <p:grpSpPr>
              <a:xfrm>
                <a:off x="2472332" y="4761363"/>
                <a:ext cx="301290" cy="167073"/>
                <a:chOff x="4669366" y="1695013"/>
                <a:chExt cx="410634" cy="287866"/>
              </a:xfrm>
            </p:grpSpPr>
            <p:sp>
              <p:nvSpPr>
                <p:cNvPr id="39" name="Isosceles Triangle 38"/>
                <p:cNvSpPr/>
                <p:nvPr/>
              </p:nvSpPr>
              <p:spPr>
                <a:xfrm rot="5400000">
                  <a:off x="4682067" y="1682312"/>
                  <a:ext cx="287866" cy="313267"/>
                </a:xfrm>
                <a:prstGeom prst="triangl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986868" y="1786030"/>
                  <a:ext cx="93132" cy="105833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2009476" y="4611654"/>
                <a:ext cx="10738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5056909" y="4524893"/>
              <a:ext cx="665017" cy="5818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21</a:t>
              </a:r>
            </a:p>
            <a:p>
              <a:pPr algn="ctr"/>
              <a:r>
                <a:rPr lang="en-US" sz="1050" dirty="0"/>
                <a:t>MUX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8719" y="4466701"/>
              <a:ext cx="26642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A</a:t>
              </a:r>
              <a:endParaRPr lang="en-US" sz="1100" dirty="0"/>
            </a:p>
            <a:p>
              <a:r>
                <a:rPr lang="en-US" sz="1100" dirty="0"/>
                <a:t>B</a:t>
              </a:r>
            </a:p>
            <a:p>
              <a:r>
                <a:rPr lang="en-US" sz="1100" dirty="0"/>
                <a:t>S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480009" y="4291328"/>
              <a:ext cx="1224395" cy="369332"/>
              <a:chOff x="1867938" y="4571190"/>
              <a:chExt cx="1224395" cy="369332"/>
            </a:xfrm>
          </p:grpSpPr>
          <p:cxnSp>
            <p:nvCxnSpPr>
              <p:cNvPr id="44" name="Elbow Connector 43"/>
              <p:cNvCxnSpPr/>
              <p:nvPr/>
            </p:nvCxnSpPr>
            <p:spPr>
              <a:xfrm>
                <a:off x="2227810" y="4621873"/>
                <a:ext cx="864523" cy="224444"/>
              </a:xfrm>
              <a:prstGeom prst="bentConnector3">
                <a:avLst>
                  <a:gd name="adj1" fmla="val 288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867938" y="4571190"/>
                    <a:ext cx="4411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938" y="4571190"/>
                    <a:ext cx="441146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/>
              <p:cNvGrpSpPr/>
              <p:nvPr/>
            </p:nvGrpSpPr>
            <p:grpSpPr>
              <a:xfrm>
                <a:off x="2472330" y="4761362"/>
                <a:ext cx="301289" cy="167072"/>
                <a:chOff x="4669367" y="1695017"/>
                <a:chExt cx="410633" cy="287864"/>
              </a:xfrm>
            </p:grpSpPr>
            <p:sp>
              <p:nvSpPr>
                <p:cNvPr id="48" name="Isosceles Triangle 47"/>
                <p:cNvSpPr/>
                <p:nvPr/>
              </p:nvSpPr>
              <p:spPr>
                <a:xfrm rot="5400000">
                  <a:off x="4682069" y="1682315"/>
                  <a:ext cx="287864" cy="313267"/>
                </a:xfrm>
                <a:prstGeom prst="triangl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986868" y="1800361"/>
                  <a:ext cx="93132" cy="105833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2009476" y="4611654"/>
                <a:ext cx="10738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056909" y="3893126"/>
              <a:ext cx="665017" cy="5818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21</a:t>
              </a:r>
            </a:p>
            <a:p>
              <a:pPr algn="ctr"/>
              <a:r>
                <a:rPr lang="en-US" sz="1050" dirty="0"/>
                <a:t>MUX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98719" y="3834934"/>
              <a:ext cx="26642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A</a:t>
              </a:r>
              <a:endParaRPr lang="en-US" sz="1100" dirty="0"/>
            </a:p>
            <a:p>
              <a:r>
                <a:rPr lang="en-US" sz="1100" dirty="0"/>
                <a:t>B</a:t>
              </a:r>
            </a:p>
            <a:p>
              <a:r>
                <a:rPr lang="en-US" sz="1100" dirty="0"/>
                <a:t>S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507718" y="5216812"/>
              <a:ext cx="1241020" cy="369332"/>
              <a:chOff x="1851313" y="4571191"/>
              <a:chExt cx="1241020" cy="369332"/>
            </a:xfrm>
          </p:grpSpPr>
          <p:cxnSp>
            <p:nvCxnSpPr>
              <p:cNvPr id="53" name="Elbow Connector 52"/>
              <p:cNvCxnSpPr/>
              <p:nvPr/>
            </p:nvCxnSpPr>
            <p:spPr>
              <a:xfrm>
                <a:off x="2227810" y="4621873"/>
                <a:ext cx="864523" cy="224444"/>
              </a:xfrm>
              <a:prstGeom prst="bentConnector3">
                <a:avLst>
                  <a:gd name="adj1" fmla="val 288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51313" y="4571191"/>
                    <a:ext cx="446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313" y="4571191"/>
                    <a:ext cx="446469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 54"/>
              <p:cNvGrpSpPr/>
              <p:nvPr/>
            </p:nvGrpSpPr>
            <p:grpSpPr>
              <a:xfrm>
                <a:off x="2472332" y="4761363"/>
                <a:ext cx="301290" cy="167073"/>
                <a:chOff x="4669366" y="1695013"/>
                <a:chExt cx="410634" cy="287866"/>
              </a:xfrm>
            </p:grpSpPr>
            <p:sp>
              <p:nvSpPr>
                <p:cNvPr id="57" name="Isosceles Triangle 56"/>
                <p:cNvSpPr/>
                <p:nvPr/>
              </p:nvSpPr>
              <p:spPr>
                <a:xfrm rot="5400000">
                  <a:off x="4682067" y="1682312"/>
                  <a:ext cx="287866" cy="313267"/>
                </a:xfrm>
                <a:prstGeom prst="triangl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986868" y="1786030"/>
                  <a:ext cx="93132" cy="105833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2009476" y="4611654"/>
                <a:ext cx="10738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5060892" y="5135705"/>
              <a:ext cx="665017" cy="5818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21</a:t>
              </a:r>
            </a:p>
            <a:p>
              <a:pPr algn="ctr"/>
              <a:r>
                <a:rPr lang="en-US" sz="1050" dirty="0"/>
                <a:t>MUX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93177" y="5067989"/>
              <a:ext cx="26642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A</a:t>
              </a:r>
              <a:endParaRPr lang="en-US" sz="1100" dirty="0"/>
            </a:p>
            <a:p>
              <a:r>
                <a:rPr lang="en-US" sz="1100" dirty="0"/>
                <a:t>B</a:t>
              </a:r>
            </a:p>
            <a:p>
              <a:r>
                <a:rPr lang="en-US" sz="1100" dirty="0"/>
                <a:t>S</a:t>
              </a:r>
            </a:p>
          </p:txBody>
        </p:sp>
        <p:cxnSp>
          <p:nvCxnSpPr>
            <p:cNvPr id="61" name="Elbow Connector 60"/>
            <p:cNvCxnSpPr/>
            <p:nvPr/>
          </p:nvCxnSpPr>
          <p:spPr>
            <a:xfrm flipV="1">
              <a:off x="5696987" y="3715790"/>
              <a:ext cx="1634837" cy="468282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flipV="1">
              <a:off x="5696987" y="3923608"/>
              <a:ext cx="1618212" cy="883918"/>
            </a:xfrm>
            <a:prstGeom prst="bentConnector3">
              <a:avLst>
                <a:gd name="adj1" fmla="val 633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flipV="1">
              <a:off x="5699758" y="4089864"/>
              <a:ext cx="1623754" cy="1343888"/>
            </a:xfrm>
            <a:prstGeom prst="bentConnector3">
              <a:avLst>
                <a:gd name="adj1" fmla="val 796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545484" y="2734889"/>
              <a:ext cx="3674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Q0</a:t>
              </a:r>
            </a:p>
            <a:p>
              <a:r>
                <a:rPr lang="en-US" sz="1200" dirty="0"/>
                <a:t>Q1</a:t>
              </a:r>
            </a:p>
            <a:p>
              <a:r>
                <a:rPr lang="en-US" sz="1200" dirty="0"/>
                <a:t>Q2</a:t>
              </a:r>
            </a:p>
            <a:p>
              <a:r>
                <a:rPr lang="en-US" sz="1200" dirty="0"/>
                <a:t>Q3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265159" y="3568701"/>
                  <a:ext cx="65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159" y="3568701"/>
                  <a:ext cx="65806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4169238" y="5603113"/>
                  <a:ext cx="625812" cy="3699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238" y="5603113"/>
                  <a:ext cx="625812" cy="369909"/>
                </a:xfrm>
                <a:prstGeom prst="rect">
                  <a:avLst/>
                </a:prstGeom>
                <a:blipFill>
                  <a:blip r:embed="rId17"/>
                  <a:stretch>
                    <a:fillRect r="-39806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Isosceles Triangle 67"/>
            <p:cNvSpPr/>
            <p:nvPr/>
          </p:nvSpPr>
          <p:spPr>
            <a:xfrm rot="5400000">
              <a:off x="9095712" y="3674257"/>
              <a:ext cx="167073" cy="229850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Oval 68"/>
            <p:cNvSpPr/>
            <p:nvPr/>
          </p:nvSpPr>
          <p:spPr>
            <a:xfrm>
              <a:off x="9297280" y="3758471"/>
              <a:ext cx="68333" cy="614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5069" y="3840481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 Bit</a:t>
              </a:r>
            </a:p>
          </p:txBody>
        </p:sp>
        <p:cxnSp>
          <p:nvCxnSpPr>
            <p:cNvPr id="71" name="Straight Arrow Connector 70"/>
            <p:cNvCxnSpPr>
              <a:endCxn id="12" idx="2"/>
            </p:cNvCxnSpPr>
            <p:nvPr/>
          </p:nvCxnSpPr>
          <p:spPr>
            <a:xfrm flipH="1" flipV="1">
              <a:off x="7934278" y="4277816"/>
              <a:ext cx="21002" cy="8012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496684" y="5461461"/>
            <a:ext cx="10947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out how to connect A/S’ input to 2:1 Mux inputs and </a:t>
            </a:r>
            <a:r>
              <a:rPr lang="en-US" dirty="0" err="1"/>
              <a:t>Cin</a:t>
            </a:r>
            <a:r>
              <a:rPr lang="en-US" dirty="0"/>
              <a:t> of the 4 bit adder.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simulation on 4 bit Add/Sub.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Create a .</a:t>
            </a:r>
            <a:r>
              <a:rPr lang="en-US" b="1" dirty="0" err="1">
                <a:solidFill>
                  <a:schemeClr val="accent6"/>
                </a:solidFill>
              </a:rPr>
              <a:t>bsf</a:t>
            </a:r>
            <a:r>
              <a:rPr lang="en-US" b="1" dirty="0">
                <a:solidFill>
                  <a:schemeClr val="accent6"/>
                </a:solidFill>
              </a:rPr>
              <a:t> file for 4 bit add/sub.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Table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477057"/>
                  </p:ext>
                </p:extLst>
              </p:nvPr>
            </p:nvGraphicFramePr>
            <p:xfrm>
              <a:off x="6724535" y="206355"/>
              <a:ext cx="4819765" cy="1707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5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6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92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A3A2A1A0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B3B2B1B0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Cin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92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X3X2X1X0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Y3Y2Y1Y0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92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X3X2X1X0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Y3’Y2’Y1’Y0’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Table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477057"/>
                  </p:ext>
                </p:extLst>
              </p:nvPr>
            </p:nvGraphicFramePr>
            <p:xfrm>
              <a:off x="6724535" y="206355"/>
              <a:ext cx="4819765" cy="1707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874"/>
                    <a:gridCol w="1485900"/>
                    <a:gridCol w="1776846"/>
                    <a:gridCol w="748145"/>
                  </a:tblGrid>
                  <a:tr h="569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752" t="-5319" r="-497744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A3A2A1A0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B3B2B1B0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Cin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21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X3X2X1X0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Y3Y2Y1Y0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21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X3X2X1X0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Y3’Y2’Y1’Y0’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620182" y="4592781"/>
                <a:ext cx="432773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82" y="4592781"/>
                <a:ext cx="432773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6303DD3-5C73-43D2-B123-A88A374C06E2}"/>
              </a:ext>
            </a:extLst>
          </p:cNvPr>
          <p:cNvCxnSpPr/>
          <p:nvPr/>
        </p:nvCxnSpPr>
        <p:spPr>
          <a:xfrm flipV="1">
            <a:off x="2549884" y="2836600"/>
            <a:ext cx="2356011" cy="44822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4AA54F48-2ECB-4D4B-9D3F-5AE56D0A6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21469"/>
              </p:ext>
            </p:extLst>
          </p:nvPr>
        </p:nvGraphicFramePr>
        <p:xfrm>
          <a:off x="10348409" y="3703605"/>
          <a:ext cx="162375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877">
                  <a:extLst>
                    <a:ext uri="{9D8B030D-6E8A-4147-A177-3AD203B41FA5}">
                      <a16:colId xmlns:a16="http://schemas.microsoft.com/office/drawing/2014/main" val="2233446827"/>
                    </a:ext>
                  </a:extLst>
                </a:gridCol>
                <a:gridCol w="811877">
                  <a:extLst>
                    <a:ext uri="{9D8B030D-6E8A-4147-A177-3AD203B41FA5}">
                      <a16:colId xmlns:a16="http://schemas.microsoft.com/office/drawing/2014/main" val="3884844866"/>
                    </a:ext>
                  </a:extLst>
                </a:gridCol>
              </a:tblGrid>
              <a:tr h="3489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Output</a:t>
                      </a:r>
                    </a:p>
                    <a:p>
                      <a:pPr algn="ctr"/>
                      <a:r>
                        <a:rPr lang="en-US" sz="1600" dirty="0"/>
                        <a:t>Of MUX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61743"/>
                  </a:ext>
                </a:extLst>
              </a:tr>
              <a:tr h="2382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69554"/>
                  </a:ext>
                </a:extLst>
              </a:tr>
              <a:tr h="2382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97184"/>
                  </a:ext>
                </a:extLst>
              </a:tr>
            </a:tbl>
          </a:graphicData>
        </a:graphic>
      </p:graphicFrame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7E52B78-68E9-493B-B1C1-C0A8E498BC6C}"/>
              </a:ext>
            </a:extLst>
          </p:cNvPr>
          <p:cNvCxnSpPr>
            <a:cxnSpLocks/>
          </p:cNvCxnSpPr>
          <p:nvPr/>
        </p:nvCxnSpPr>
        <p:spPr>
          <a:xfrm flipV="1">
            <a:off x="2526331" y="3472524"/>
            <a:ext cx="2362720" cy="375338"/>
          </a:xfrm>
          <a:prstGeom prst="bentConnector3">
            <a:avLst>
              <a:gd name="adj1" fmla="val 59083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4FA0DA3-93B3-4A82-B668-E06409042E44}"/>
              </a:ext>
            </a:extLst>
          </p:cNvPr>
          <p:cNvCxnSpPr>
            <a:cxnSpLocks/>
          </p:cNvCxnSpPr>
          <p:nvPr/>
        </p:nvCxnSpPr>
        <p:spPr>
          <a:xfrm flipV="1">
            <a:off x="2525248" y="3524586"/>
            <a:ext cx="2388870" cy="545338"/>
          </a:xfrm>
          <a:prstGeom prst="bentConnector3">
            <a:avLst>
              <a:gd name="adj1" fmla="val 628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47D28A6-4C7F-4AC6-9DBD-DE43422E3A37}"/>
              </a:ext>
            </a:extLst>
          </p:cNvPr>
          <p:cNvCxnSpPr>
            <a:cxnSpLocks/>
          </p:cNvCxnSpPr>
          <p:nvPr/>
        </p:nvCxnSpPr>
        <p:spPr>
          <a:xfrm flipV="1">
            <a:off x="2542700" y="4248095"/>
            <a:ext cx="2301368" cy="307248"/>
          </a:xfrm>
          <a:prstGeom prst="bentConnector3">
            <a:avLst>
              <a:gd name="adj1" fmla="val 698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5E34086-8C83-4464-A356-4DCDF040A016}"/>
              </a:ext>
            </a:extLst>
          </p:cNvPr>
          <p:cNvCxnSpPr>
            <a:cxnSpLocks/>
          </p:cNvCxnSpPr>
          <p:nvPr/>
        </p:nvCxnSpPr>
        <p:spPr>
          <a:xfrm flipV="1">
            <a:off x="2557891" y="4105299"/>
            <a:ext cx="2331160" cy="2229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EFFAC90-CC4D-42C2-9666-A90D7AF99841}"/>
              </a:ext>
            </a:extLst>
          </p:cNvPr>
          <p:cNvCxnSpPr>
            <a:cxnSpLocks/>
          </p:cNvCxnSpPr>
          <p:nvPr/>
        </p:nvCxnSpPr>
        <p:spPr>
          <a:xfrm flipV="1">
            <a:off x="2594218" y="4714377"/>
            <a:ext cx="2349302" cy="718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FE687DE-7BC2-4ACF-8777-EB0530A11B8D}"/>
              </a:ext>
            </a:extLst>
          </p:cNvPr>
          <p:cNvCxnSpPr>
            <a:cxnSpLocks/>
          </p:cNvCxnSpPr>
          <p:nvPr/>
        </p:nvCxnSpPr>
        <p:spPr>
          <a:xfrm flipV="1">
            <a:off x="2602038" y="4869306"/>
            <a:ext cx="2273660" cy="127924"/>
          </a:xfrm>
          <a:prstGeom prst="bentConnector3">
            <a:avLst>
              <a:gd name="adj1" fmla="val 573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AC8EC5A-2648-4E76-9ABA-664034D8D093}"/>
              </a:ext>
            </a:extLst>
          </p:cNvPr>
          <p:cNvCxnSpPr/>
          <p:nvPr/>
        </p:nvCxnSpPr>
        <p:spPr>
          <a:xfrm rot="5400000">
            <a:off x="3658311" y="4213876"/>
            <a:ext cx="2254581" cy="240589"/>
          </a:xfrm>
          <a:prstGeom prst="bentConnector3">
            <a:avLst>
              <a:gd name="adj1" fmla="val -49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FB22788-FE8B-4BB0-B1C5-2DD90C3860D7}"/>
              </a:ext>
            </a:extLst>
          </p:cNvPr>
          <p:cNvCxnSpPr/>
          <p:nvPr/>
        </p:nvCxnSpPr>
        <p:spPr>
          <a:xfrm flipH="1">
            <a:off x="4665255" y="3833027"/>
            <a:ext cx="251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47272B-7C1A-4D14-8F7A-B5404CCCD869}"/>
              </a:ext>
            </a:extLst>
          </p:cNvPr>
          <p:cNvCxnSpPr/>
          <p:nvPr/>
        </p:nvCxnSpPr>
        <p:spPr>
          <a:xfrm flipH="1">
            <a:off x="4668977" y="4456560"/>
            <a:ext cx="251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7F15D5-51BA-4618-A31B-D5919BAFD219}"/>
              </a:ext>
            </a:extLst>
          </p:cNvPr>
          <p:cNvCxnSpPr/>
          <p:nvPr/>
        </p:nvCxnSpPr>
        <p:spPr>
          <a:xfrm flipH="1">
            <a:off x="4668977" y="5054446"/>
            <a:ext cx="251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1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253" y="741749"/>
            <a:ext cx="8260672" cy="103942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symbol block</a:t>
            </a:r>
            <a:br>
              <a:rPr lang="en-US" dirty="0"/>
            </a:br>
            <a:r>
              <a:rPr lang="en-US" b="1" dirty="0">
                <a:solidFill>
                  <a:schemeClr val="accent6"/>
                </a:solidFill>
              </a:rPr>
              <a:t>Create a .</a:t>
            </a:r>
            <a:r>
              <a:rPr lang="en-US" b="1" dirty="0" err="1">
                <a:solidFill>
                  <a:schemeClr val="accent6"/>
                </a:solidFill>
              </a:rPr>
              <a:t>bsf</a:t>
            </a:r>
            <a:r>
              <a:rPr lang="en-US" b="1" dirty="0">
                <a:solidFill>
                  <a:schemeClr val="accent6"/>
                </a:solidFill>
              </a:rPr>
              <a:t> file for 4 bit add/sub.</a:t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5253" y="2309812"/>
            <a:ext cx="4260172" cy="34524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reuse the previous </a:t>
            </a:r>
            <a:r>
              <a:rPr lang="en-US" dirty="0" err="1"/>
              <a:t>ckt</a:t>
            </a:r>
            <a:r>
              <a:rPr lang="en-US" dirty="0"/>
              <a:t>  by creating a block symbol instead of inserting the whole </a:t>
            </a:r>
            <a:r>
              <a:rPr lang="en-US" dirty="0" err="1"/>
              <a:t>ckt</a:t>
            </a:r>
            <a:r>
              <a:rPr lang="en-US" dirty="0"/>
              <a:t>.</a:t>
            </a:r>
          </a:p>
          <a:p>
            <a:r>
              <a:rPr lang="en-US" dirty="0"/>
              <a:t> we can create the existing </a:t>
            </a:r>
            <a:r>
              <a:rPr lang="en-US" dirty="0" err="1"/>
              <a:t>ckt</a:t>
            </a:r>
            <a:r>
              <a:rPr lang="en-US" dirty="0"/>
              <a:t> to a symbol block and adding in other project as a block.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544" t="4891" r="51128" b="16000"/>
          <a:stretch/>
        </p:blipFill>
        <p:spPr>
          <a:xfrm>
            <a:off x="5693094" y="2561531"/>
            <a:ext cx="4703444" cy="3200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2437" y="2855663"/>
            <a:ext cx="9548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Display </a:t>
            </a:r>
            <a:r>
              <a:rPr lang="en-US" sz="1350" dirty="0" err="1"/>
              <a:t>Ckt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18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3375" y="180975"/>
            <a:ext cx="7886700" cy="994172"/>
          </a:xfrm>
        </p:spPr>
        <p:txBody>
          <a:bodyPr/>
          <a:lstStyle/>
          <a:p>
            <a:r>
              <a:rPr lang="en-US" dirty="0"/>
              <a:t>Creating a symbol block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78776" y="2100428"/>
            <a:ext cx="3450375" cy="31383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-&gt; Create/Update -&gt; Create Symbol Files for current file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symbol file in your project folder. This will create a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4562" b="28210"/>
          <a:stretch/>
        </p:blipFill>
        <p:spPr>
          <a:xfrm>
            <a:off x="5162549" y="1337210"/>
            <a:ext cx="6238875" cy="48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6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Existing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symbol to new project.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94" y="2169476"/>
            <a:ext cx="9917906" cy="11213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Schematic Block file and Open Symbol window from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Click-&gt; Insert -&gt; Symbol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544" t="30526" r="65614" b="23158"/>
          <a:stretch/>
        </p:blipFill>
        <p:spPr>
          <a:xfrm>
            <a:off x="5617369" y="3918442"/>
            <a:ext cx="1985212" cy="2426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281" t="28421" r="77884" b="30316"/>
          <a:stretch/>
        </p:blipFill>
        <p:spPr>
          <a:xfrm>
            <a:off x="2906128" y="3642091"/>
            <a:ext cx="1624264" cy="2129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5675" y="3368373"/>
            <a:ext cx="354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7981" y="3368374"/>
            <a:ext cx="5029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2. Select the desired .</a:t>
            </a:r>
            <a:r>
              <a:rPr lang="en-US" sz="1350" dirty="0" err="1"/>
              <a:t>bsf</a:t>
            </a:r>
            <a:r>
              <a:rPr lang="en-US" sz="1350" dirty="0"/>
              <a:t> file and add it the same way as you add other digital circuit components.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10014" y="4918568"/>
            <a:ext cx="192881" cy="150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6489556" y="4970942"/>
            <a:ext cx="578644" cy="121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9487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2292</TotalTime>
  <Words>3383</Words>
  <Application>Microsoft Office PowerPoint</Application>
  <PresentationFormat>Widescreen</PresentationFormat>
  <Paragraphs>1317</Paragraphs>
  <Slides>33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Office Theme</vt:lpstr>
      <vt:lpstr>LAB-4. 4 Bit Adder/Subtractor</vt:lpstr>
      <vt:lpstr>4 Bit Adder</vt:lpstr>
      <vt:lpstr>4 Bit Subtractor</vt:lpstr>
      <vt:lpstr>Sign Bit</vt:lpstr>
      <vt:lpstr>4 Bit Adder/Subtractor</vt:lpstr>
      <vt:lpstr>4 Bit Adder/Subtractor</vt:lpstr>
      <vt:lpstr>Creating a symbol block Create a .bsf file for 4 bit add/sub. </vt:lpstr>
      <vt:lpstr>Creating a symbol block</vt:lpstr>
      <vt:lpstr>Adding Existing Ckt as a symbol to new project.</vt:lpstr>
      <vt:lpstr>4 Bit Adder/Subtractor</vt:lpstr>
      <vt:lpstr>Display the Results</vt:lpstr>
      <vt:lpstr>PowerPoint Presentation</vt:lpstr>
      <vt:lpstr>Sign Display Ckt</vt:lpstr>
      <vt:lpstr>Magnitude Display</vt:lpstr>
      <vt:lpstr>Magnitude Display Ckt</vt:lpstr>
      <vt:lpstr>BCD Block Diagram </vt:lpstr>
      <vt:lpstr>BCD: Binary Coded Decimal </vt:lpstr>
      <vt:lpstr>Binary to BCD</vt:lpstr>
      <vt:lpstr>Shift Add 3 Alg</vt:lpstr>
      <vt:lpstr>Shift Add 3 Alg</vt:lpstr>
      <vt:lpstr>Shift Add 3 Alg</vt:lpstr>
      <vt:lpstr>Add 3 Ckt</vt:lpstr>
      <vt:lpstr>Add 3 Ckt</vt:lpstr>
      <vt:lpstr>PowerPoint Presentation</vt:lpstr>
      <vt:lpstr>BCD </vt:lpstr>
      <vt:lpstr>BCD Block Diagram</vt:lpstr>
      <vt:lpstr>BCD Circuit with 7 Segment Display</vt:lpstr>
      <vt:lpstr>BCD Top Level</vt:lpstr>
      <vt:lpstr>PowerPoint Presentation</vt:lpstr>
      <vt:lpstr>Lab 4 Top Level Circuit Diagnosis </vt:lpstr>
      <vt:lpstr>Extra Credits</vt:lpstr>
      <vt:lpstr>Project Flow Chart</vt:lpstr>
      <vt:lpstr>Report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LAB-3 4 Bit Adder</dc:title>
  <dc:creator>May Zar Lin</dc:creator>
  <cp:lastModifiedBy>Ramezani, Zeinab</cp:lastModifiedBy>
  <cp:revision>161</cp:revision>
  <dcterms:created xsi:type="dcterms:W3CDTF">2017-02-07T20:21:55Z</dcterms:created>
  <dcterms:modified xsi:type="dcterms:W3CDTF">2022-02-28T05:14:23Z</dcterms:modified>
</cp:coreProperties>
</file>