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91" r:id="rId6"/>
    <p:sldId id="262" r:id="rId7"/>
    <p:sldId id="265" r:id="rId8"/>
    <p:sldId id="266" r:id="rId9"/>
    <p:sldId id="293" r:id="rId10"/>
    <p:sldId id="264" r:id="rId11"/>
    <p:sldId id="263" r:id="rId12"/>
    <p:sldId id="292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D7E53-2D15-4375-A467-99D289A7BCC8}" v="277" dt="2020-10-26T20:31:54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man Farinas Perez" userId="C+47m+QHFviowqZe9Vk0pOv/DDiYeqCktypSrRLO4r0=" providerId="None" clId="Web-{508D7E53-2D15-4375-A467-99D289A7BCC8}"/>
    <pc:docChg chg="delSld modSld">
      <pc:chgData name="German Farinas Perez" userId="C+47m+QHFviowqZe9Vk0pOv/DDiYeqCktypSrRLO4r0=" providerId="None" clId="Web-{508D7E53-2D15-4375-A467-99D289A7BCC8}" dt="2020-10-26T20:31:36.540" v="236"/>
      <pc:docMkLst>
        <pc:docMk/>
      </pc:docMkLst>
      <pc:sldChg chg="del">
        <pc:chgData name="German Farinas Perez" userId="C+47m+QHFviowqZe9Vk0pOv/DDiYeqCktypSrRLO4r0=" providerId="None" clId="Web-{508D7E53-2D15-4375-A467-99D289A7BCC8}" dt="2020-10-26T20:19:12.358" v="55"/>
        <pc:sldMkLst>
          <pc:docMk/>
          <pc:sldMk cId="3734822039" sldId="267"/>
        </pc:sldMkLst>
      </pc:sldChg>
      <pc:sldChg chg="del">
        <pc:chgData name="German Farinas Perez" userId="C+47m+QHFviowqZe9Vk0pOv/DDiYeqCktypSrRLO4r0=" providerId="None" clId="Web-{508D7E53-2D15-4375-A467-99D289A7BCC8}" dt="2020-10-26T20:19:29.452" v="57"/>
        <pc:sldMkLst>
          <pc:docMk/>
          <pc:sldMk cId="2999201105" sldId="268"/>
        </pc:sldMkLst>
      </pc:sldChg>
      <pc:sldChg chg="del">
        <pc:chgData name="German Farinas Perez" userId="C+47m+QHFviowqZe9Vk0pOv/DDiYeqCktypSrRLO4r0=" providerId="None" clId="Web-{508D7E53-2D15-4375-A467-99D289A7BCC8}" dt="2020-10-26T20:20:59.826" v="66"/>
        <pc:sldMkLst>
          <pc:docMk/>
          <pc:sldMk cId="1230582649" sldId="269"/>
        </pc:sldMkLst>
      </pc:sldChg>
      <pc:sldChg chg="del">
        <pc:chgData name="German Farinas Perez" userId="C+47m+QHFviowqZe9Vk0pOv/DDiYeqCktypSrRLO4r0=" providerId="None" clId="Web-{508D7E53-2D15-4375-A467-99D289A7BCC8}" dt="2020-10-26T20:19:25.827" v="56"/>
        <pc:sldMkLst>
          <pc:docMk/>
          <pc:sldMk cId="2177646221" sldId="270"/>
        </pc:sldMkLst>
      </pc:sldChg>
      <pc:sldChg chg="del">
        <pc:chgData name="German Farinas Perez" userId="C+47m+QHFviowqZe9Vk0pOv/DDiYeqCktypSrRLO4r0=" providerId="None" clId="Web-{508D7E53-2D15-4375-A467-99D289A7BCC8}" dt="2020-10-26T20:19:32.545" v="58"/>
        <pc:sldMkLst>
          <pc:docMk/>
          <pc:sldMk cId="3013041409" sldId="271"/>
        </pc:sldMkLst>
      </pc:sldChg>
      <pc:sldChg chg="del">
        <pc:chgData name="German Farinas Perez" userId="C+47m+QHFviowqZe9Vk0pOv/DDiYeqCktypSrRLO4r0=" providerId="None" clId="Web-{508D7E53-2D15-4375-A467-99D289A7BCC8}" dt="2020-10-26T20:19:39.623" v="59"/>
        <pc:sldMkLst>
          <pc:docMk/>
          <pc:sldMk cId="1806937961" sldId="272"/>
        </pc:sldMkLst>
      </pc:sldChg>
      <pc:sldChg chg="del">
        <pc:chgData name="German Farinas Perez" userId="C+47m+QHFviowqZe9Vk0pOv/DDiYeqCktypSrRLO4r0=" providerId="None" clId="Web-{508D7E53-2D15-4375-A467-99D289A7BCC8}" dt="2020-10-26T20:19:44.545" v="60"/>
        <pc:sldMkLst>
          <pc:docMk/>
          <pc:sldMk cId="4083303103" sldId="273"/>
        </pc:sldMkLst>
      </pc:sldChg>
      <pc:sldChg chg="del">
        <pc:chgData name="German Farinas Perez" userId="C+47m+QHFviowqZe9Vk0pOv/DDiYeqCktypSrRLO4r0=" providerId="None" clId="Web-{508D7E53-2D15-4375-A467-99D289A7BCC8}" dt="2020-10-26T20:19:50.670" v="61"/>
        <pc:sldMkLst>
          <pc:docMk/>
          <pc:sldMk cId="2531799576" sldId="274"/>
        </pc:sldMkLst>
      </pc:sldChg>
      <pc:sldChg chg="del">
        <pc:chgData name="German Farinas Perez" userId="C+47m+QHFviowqZe9Vk0pOv/DDiYeqCktypSrRLO4r0=" providerId="None" clId="Web-{508D7E53-2D15-4375-A467-99D289A7BCC8}" dt="2020-10-26T20:19:53.405" v="62"/>
        <pc:sldMkLst>
          <pc:docMk/>
          <pc:sldMk cId="2266865686" sldId="275"/>
        </pc:sldMkLst>
      </pc:sldChg>
      <pc:sldChg chg="del">
        <pc:chgData name="German Farinas Perez" userId="C+47m+QHFviowqZe9Vk0pOv/DDiYeqCktypSrRLO4r0=" providerId="None" clId="Web-{508D7E53-2D15-4375-A467-99D289A7BCC8}" dt="2020-10-26T20:20:01.795" v="64"/>
        <pc:sldMkLst>
          <pc:docMk/>
          <pc:sldMk cId="3187206712" sldId="276"/>
        </pc:sldMkLst>
      </pc:sldChg>
      <pc:sldChg chg="del">
        <pc:chgData name="German Farinas Perez" userId="C+47m+QHFviowqZe9Vk0pOv/DDiYeqCktypSrRLO4r0=" providerId="None" clId="Web-{508D7E53-2D15-4375-A467-99D289A7BCC8}" dt="2020-10-26T20:20:46.123" v="65"/>
        <pc:sldMkLst>
          <pc:docMk/>
          <pc:sldMk cId="4117576807" sldId="278"/>
        </pc:sldMkLst>
      </pc:sldChg>
      <pc:sldChg chg="del">
        <pc:chgData name="German Farinas Perez" userId="C+47m+QHFviowqZe9Vk0pOv/DDiYeqCktypSrRLO4r0=" providerId="None" clId="Web-{508D7E53-2D15-4375-A467-99D289A7BCC8}" dt="2020-10-26T20:19:56.592" v="63"/>
        <pc:sldMkLst>
          <pc:docMk/>
          <pc:sldMk cId="2816880987" sldId="279"/>
        </pc:sldMkLst>
      </pc:sldChg>
      <pc:sldChg chg="del">
        <pc:chgData name="German Farinas Perez" userId="C+47m+QHFviowqZe9Vk0pOv/DDiYeqCktypSrRLO4r0=" providerId="None" clId="Web-{508D7E53-2D15-4375-A467-99D289A7BCC8}" dt="2020-10-26T20:12:58.157" v="41"/>
        <pc:sldMkLst>
          <pc:docMk/>
          <pc:sldMk cId="3341488148" sldId="280"/>
        </pc:sldMkLst>
      </pc:sldChg>
      <pc:sldChg chg="modSp">
        <pc:chgData name="German Farinas Perez" userId="C+47m+QHFviowqZe9Vk0pOv/DDiYeqCktypSrRLO4r0=" providerId="None" clId="Web-{508D7E53-2D15-4375-A467-99D289A7BCC8}" dt="2020-10-26T20:31:36.540" v="236"/>
        <pc:sldMkLst>
          <pc:docMk/>
          <pc:sldMk cId="3477849086" sldId="281"/>
        </pc:sldMkLst>
        <pc:graphicFrameChg chg="mod modGraphic">
          <ac:chgData name="German Farinas Perez" userId="C+47m+QHFviowqZe9Vk0pOv/DDiYeqCktypSrRLO4r0=" providerId="None" clId="Web-{508D7E53-2D15-4375-A467-99D289A7BCC8}" dt="2020-10-26T20:31:36.540" v="236"/>
          <ac:graphicFrameMkLst>
            <pc:docMk/>
            <pc:sldMk cId="3477849086" sldId="281"/>
            <ac:graphicFrameMk id="4" creationId="{00000000-0000-0000-0000-000000000000}"/>
          </ac:graphicFrameMkLst>
        </pc:graphicFrameChg>
      </pc:sldChg>
      <pc:sldChg chg="del">
        <pc:chgData name="German Farinas Perez" userId="C+47m+QHFviowqZe9Vk0pOv/DDiYeqCktypSrRLO4r0=" providerId="None" clId="Web-{508D7E53-2D15-4375-A467-99D289A7BCC8}" dt="2020-10-26T20:14:18.594" v="47"/>
        <pc:sldMkLst>
          <pc:docMk/>
          <pc:sldMk cId="3448421602" sldId="282"/>
        </pc:sldMkLst>
      </pc:sldChg>
      <pc:sldChg chg="del">
        <pc:chgData name="German Farinas Perez" userId="C+47m+QHFviowqZe9Vk0pOv/DDiYeqCktypSrRLO4r0=" providerId="None" clId="Web-{508D7E53-2D15-4375-A467-99D289A7BCC8}" dt="2020-10-26T20:14:21.329" v="48"/>
        <pc:sldMkLst>
          <pc:docMk/>
          <pc:sldMk cId="123263818" sldId="283"/>
        </pc:sldMkLst>
      </pc:sldChg>
      <pc:sldChg chg="del">
        <pc:chgData name="German Farinas Perez" userId="C+47m+QHFviowqZe9Vk0pOv/DDiYeqCktypSrRLO4r0=" providerId="None" clId="Web-{508D7E53-2D15-4375-A467-99D289A7BCC8}" dt="2020-10-26T20:14:26.719" v="49"/>
        <pc:sldMkLst>
          <pc:docMk/>
          <pc:sldMk cId="3738166206" sldId="284"/>
        </pc:sldMkLst>
      </pc:sldChg>
      <pc:sldChg chg="del">
        <pc:chgData name="German Farinas Perez" userId="C+47m+QHFviowqZe9Vk0pOv/DDiYeqCktypSrRLO4r0=" providerId="None" clId="Web-{508D7E53-2D15-4375-A467-99D289A7BCC8}" dt="2020-10-26T20:14:28.594" v="50"/>
        <pc:sldMkLst>
          <pc:docMk/>
          <pc:sldMk cId="3832573687" sldId="285"/>
        </pc:sldMkLst>
      </pc:sldChg>
      <pc:sldChg chg="del">
        <pc:chgData name="German Farinas Perez" userId="C+47m+QHFviowqZe9Vk0pOv/DDiYeqCktypSrRLO4r0=" providerId="None" clId="Web-{508D7E53-2D15-4375-A467-99D289A7BCC8}" dt="2020-10-26T20:14:32.563" v="51"/>
        <pc:sldMkLst>
          <pc:docMk/>
          <pc:sldMk cId="807535757" sldId="286"/>
        </pc:sldMkLst>
      </pc:sldChg>
      <pc:sldChg chg="del">
        <pc:chgData name="German Farinas Perez" userId="C+47m+QHFviowqZe9Vk0pOv/DDiYeqCktypSrRLO4r0=" providerId="None" clId="Web-{508D7E53-2D15-4375-A467-99D289A7BCC8}" dt="2020-10-26T20:14:35.500" v="52"/>
        <pc:sldMkLst>
          <pc:docMk/>
          <pc:sldMk cId="1478928365" sldId="287"/>
        </pc:sldMkLst>
      </pc:sldChg>
      <pc:sldChg chg="del">
        <pc:chgData name="German Farinas Perez" userId="C+47m+QHFviowqZe9Vk0pOv/DDiYeqCktypSrRLO4r0=" providerId="None" clId="Web-{508D7E53-2D15-4375-A467-99D289A7BCC8}" dt="2020-10-26T20:14:40.235" v="53"/>
        <pc:sldMkLst>
          <pc:docMk/>
          <pc:sldMk cId="2030035863" sldId="288"/>
        </pc:sldMkLst>
      </pc:sldChg>
      <pc:sldChg chg="del">
        <pc:chgData name="German Farinas Perez" userId="C+47m+QHFviowqZe9Vk0pOv/DDiYeqCktypSrRLO4r0=" providerId="None" clId="Web-{508D7E53-2D15-4375-A467-99D289A7BCC8}" dt="2020-10-26T20:14:45.282" v="54"/>
        <pc:sldMkLst>
          <pc:docMk/>
          <pc:sldMk cId="3626637097" sldId="290"/>
        </pc:sldMkLst>
      </pc:sldChg>
      <pc:sldChg chg="modSp">
        <pc:chgData name="German Farinas Perez" userId="C+47m+QHFviowqZe9Vk0pOv/DDiYeqCktypSrRLO4r0=" providerId="None" clId="Web-{508D7E53-2D15-4375-A467-99D289A7BCC8}" dt="2020-10-26T20:29:16.260" v="173" actId="20577"/>
        <pc:sldMkLst>
          <pc:docMk/>
          <pc:sldMk cId="1285799153" sldId="291"/>
        </pc:sldMkLst>
        <pc:spChg chg="mod">
          <ac:chgData name="German Farinas Perez" userId="C+47m+QHFviowqZe9Vk0pOv/DDiYeqCktypSrRLO4r0=" providerId="None" clId="Web-{508D7E53-2D15-4375-A467-99D289A7BCC8}" dt="2020-10-26T20:29:16.260" v="173" actId="20577"/>
          <ac:spMkLst>
            <pc:docMk/>
            <pc:sldMk cId="1285799153" sldId="291"/>
            <ac:spMk id="3" creationId="{00000000-0000-0000-0000-000000000000}"/>
          </ac:spMkLst>
        </pc:spChg>
      </pc:sldChg>
      <pc:sldChg chg="modSp">
        <pc:chgData name="German Farinas Perez" userId="C+47m+QHFviowqZe9Vk0pOv/DDiYeqCktypSrRLO4r0=" providerId="None" clId="Web-{508D7E53-2D15-4375-A467-99D289A7BCC8}" dt="2020-10-26T20:14:11.063" v="44" actId="20577"/>
        <pc:sldMkLst>
          <pc:docMk/>
          <pc:sldMk cId="2081668179" sldId="292"/>
        </pc:sldMkLst>
        <pc:spChg chg="mod">
          <ac:chgData name="German Farinas Perez" userId="C+47m+QHFviowqZe9Vk0pOv/DDiYeqCktypSrRLO4r0=" providerId="None" clId="Web-{508D7E53-2D15-4375-A467-99D289A7BCC8}" dt="2020-10-26T20:14:11.063" v="44" actId="20577"/>
          <ac:spMkLst>
            <pc:docMk/>
            <pc:sldMk cId="2081668179" sldId="29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1730E-DA07-49FD-ADCF-B62953B24537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11224-AF9D-46D3-8ABA-41D45EFEF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2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AD-F3AC-4A63-8883-25C5D1BE324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8051-0FEF-4FF7-B516-25FE8FC9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AD-F3AC-4A63-8883-25C5D1BE324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8051-0FEF-4FF7-B516-25FE8FC9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2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AD-F3AC-4A63-8883-25C5D1BE324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8051-0FEF-4FF7-B516-25FE8FC9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8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AD-F3AC-4A63-8883-25C5D1BE324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8051-0FEF-4FF7-B516-25FE8FC9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0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AD-F3AC-4A63-8883-25C5D1BE324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8051-0FEF-4FF7-B516-25FE8FC9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0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AD-F3AC-4A63-8883-25C5D1BE324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8051-0FEF-4FF7-B516-25FE8FC9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AD-F3AC-4A63-8883-25C5D1BE324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8051-0FEF-4FF7-B516-25FE8FC9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AD-F3AC-4A63-8883-25C5D1BE324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8051-0FEF-4FF7-B516-25FE8FC9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AD-F3AC-4A63-8883-25C5D1BE324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8051-0FEF-4FF7-B516-25FE8FC9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AD-F3AC-4A63-8883-25C5D1BE324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8051-0FEF-4FF7-B516-25FE8FC9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9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3AAD-F3AC-4A63-8883-25C5D1BE324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8051-0FEF-4FF7-B516-25FE8FC9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93AAD-F3AC-4A63-8883-25C5D1BE324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78051-0FEF-4FF7-B516-25FE8FC9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2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Lab 5-A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ZW" u="sng" dirty="0"/>
              <a:t>Counter and 8 Bit Register </a:t>
            </a:r>
            <a:endParaRPr lang="en-US" dirty="0"/>
          </a:p>
          <a:p>
            <a:pPr lvl="1">
              <a:buFont typeface="Wingdings" pitchFamily="34" charset="0"/>
              <a:buChar char="Ø"/>
            </a:pPr>
            <a:r>
              <a:rPr lang="en-ZW" dirty="0"/>
              <a:t> </a:t>
            </a:r>
            <a:r>
              <a:rPr lang="en-ZW" dirty="0" err="1">
                <a:solidFill>
                  <a:srgbClr val="00B050"/>
                </a:solidFill>
              </a:rPr>
              <a:t>i</a:t>
            </a:r>
            <a:r>
              <a:rPr lang="en-ZW" dirty="0">
                <a:solidFill>
                  <a:srgbClr val="00B050"/>
                </a:solidFill>
              </a:rPr>
              <a:t>. Counter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en-ZW" dirty="0"/>
              <a:t>Design a 3 Bit Up Counter with Reset.</a:t>
            </a:r>
          </a:p>
          <a:p>
            <a:pPr lvl="1">
              <a:buFont typeface="Wingdings" pitchFamily="2" charset="2"/>
              <a:buChar char="Ø"/>
            </a:pPr>
            <a:r>
              <a:rPr lang="en-ZW" dirty="0"/>
              <a:t> </a:t>
            </a:r>
            <a:r>
              <a:rPr lang="en-ZW" dirty="0">
                <a:solidFill>
                  <a:srgbClr val="7030A0"/>
                </a:solidFill>
              </a:rPr>
              <a:t>ii. 8 Bit Register</a:t>
            </a:r>
          </a:p>
          <a:p>
            <a:pPr lvl="2">
              <a:buFont typeface="Wingdings" pitchFamily="2" charset="2"/>
              <a:buChar char="Ø"/>
            </a:pPr>
            <a:r>
              <a:rPr lang="en-ZW" dirty="0"/>
              <a:t> Design a 8 Bit Register which stores and outputs a 8 bit binary input on clock rising edge with ‘Low’ on Load Input.</a:t>
            </a:r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41479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0134"/>
            <a:ext cx="8229600" cy="1143000"/>
          </a:xfrm>
        </p:spPr>
        <p:txBody>
          <a:bodyPr/>
          <a:lstStyle/>
          <a:p>
            <a:r>
              <a:rPr lang="en-ZW"/>
              <a:t>8 Bit Register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486400" y="619429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Give VCC to PRN. 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28600" y="1263134"/>
            <a:ext cx="6275628" cy="5197390"/>
            <a:chOff x="228600" y="1263134"/>
            <a:chExt cx="6275628" cy="5197390"/>
          </a:xfrm>
        </p:grpSpPr>
        <p:grpSp>
          <p:nvGrpSpPr>
            <p:cNvPr id="96" name="Group 95"/>
            <p:cNvGrpSpPr/>
            <p:nvPr/>
          </p:nvGrpSpPr>
          <p:grpSpPr>
            <a:xfrm>
              <a:off x="356954" y="1263134"/>
              <a:ext cx="6147274" cy="5137666"/>
              <a:chOff x="356954" y="1263134"/>
              <a:chExt cx="6147274" cy="513766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343400" y="1447800"/>
                <a:ext cx="762000" cy="838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W" dirty="0"/>
                  <a:t>FFA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328160" y="2362200"/>
                <a:ext cx="762000" cy="838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W" dirty="0"/>
                  <a:t>FFB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4343400" y="5562600"/>
                <a:ext cx="762000" cy="838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W" dirty="0"/>
                  <a:t>FFH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457700" y="3429000"/>
                <a:ext cx="5334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W" dirty="0"/>
                  <a:t>.</a:t>
                </a:r>
              </a:p>
              <a:p>
                <a:r>
                  <a:rPr lang="en-ZW" dirty="0"/>
                  <a:t>.</a:t>
                </a:r>
              </a:p>
              <a:p>
                <a:r>
                  <a:rPr lang="en-ZW" dirty="0"/>
                  <a:t>.</a:t>
                </a:r>
              </a:p>
              <a:p>
                <a:r>
                  <a:rPr lang="en-ZW" dirty="0"/>
                  <a:t>.</a:t>
                </a:r>
              </a:p>
              <a:p>
                <a:r>
                  <a:rPr lang="en-ZW" dirty="0"/>
                  <a:t>.</a:t>
                </a:r>
              </a:p>
              <a:p>
                <a:r>
                  <a:rPr lang="en-ZW" dirty="0"/>
                  <a:t>.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3185160" y="16764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5105400" y="16764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4057650" y="2057400"/>
                <a:ext cx="28575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836964" y="1263134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W" dirty="0"/>
                  <a:t>A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019800" y="1263134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W" dirty="0"/>
                  <a:t>QA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3185160" y="5715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5105400" y="5715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36964" y="5301734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W" dirty="0"/>
                  <a:t>H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019800" y="5301734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W" dirty="0"/>
                  <a:t>QH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267200" y="1524000"/>
                <a:ext cx="4395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W" dirty="0"/>
                  <a:t>D</a:t>
                </a:r>
              </a:p>
              <a:p>
                <a:r>
                  <a:rPr lang="en-ZW" dirty="0" err="1"/>
                  <a:t>clk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000492" y="1981200"/>
                <a:ext cx="41910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2573866" y="2186781"/>
                <a:ext cx="845726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41097" y="2971801"/>
                <a:ext cx="28575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287362" y="2895601"/>
                <a:ext cx="1115677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2983939" y="3101182"/>
                <a:ext cx="419100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41097" y="6210299"/>
                <a:ext cx="28575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2287362" y="6134099"/>
                <a:ext cx="1115677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2573866" y="6339680"/>
                <a:ext cx="829173" cy="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165900" y="25146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2825081" y="23622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W" dirty="0"/>
                  <a:t>B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1000" y="3662865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W" dirty="0"/>
                  <a:t>Load Input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56954" y="3180265"/>
                <a:ext cx="1237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W" dirty="0"/>
                  <a:t>Clock Input</a:t>
                </a:r>
                <a:endParaRPr lang="en-US" dirty="0"/>
              </a:p>
            </p:txBody>
          </p:sp>
          <p:cxnSp>
            <p:nvCxnSpPr>
              <p:cNvPr id="62" name="Elbow Connector 61"/>
              <p:cNvCxnSpPr>
                <a:stCxn id="60" idx="3"/>
              </p:cNvCxnSpPr>
              <p:nvPr/>
            </p:nvCxnSpPr>
            <p:spPr>
              <a:xfrm flipV="1">
                <a:off x="1594793" y="1981200"/>
                <a:ext cx="1385138" cy="1383731"/>
              </a:xfrm>
              <a:prstGeom prst="bentConnector3">
                <a:avLst>
                  <a:gd name="adj1" fmla="val 50595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287362" y="3364931"/>
                <a:ext cx="0" cy="2769168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Elbow Connector 85"/>
              <p:cNvCxnSpPr>
                <a:stCxn id="59" idx="3"/>
              </p:cNvCxnSpPr>
              <p:nvPr/>
            </p:nvCxnSpPr>
            <p:spPr>
              <a:xfrm flipV="1">
                <a:off x="1570749" y="3101187"/>
                <a:ext cx="1409184" cy="746344"/>
              </a:xfrm>
              <a:prstGeom prst="bentConnector3">
                <a:avLst>
                  <a:gd name="adj1" fmla="val 71629"/>
                </a:avLst>
              </a:prstGeom>
              <a:ln w="28575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573866" y="2170331"/>
                <a:ext cx="0" cy="416934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Arrow Connector 44"/>
            <p:cNvCxnSpPr/>
            <p:nvPr/>
          </p:nvCxnSpPr>
          <p:spPr>
            <a:xfrm>
              <a:off x="5105400" y="25908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019800" y="2177534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dirty="0"/>
                <a:t>QB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" y="5257800"/>
              <a:ext cx="2112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W" dirty="0"/>
                <a:t>Reset Input connect </a:t>
              </a:r>
            </a:p>
            <a:p>
              <a:r>
                <a:rPr lang="en-ZW" dirty="0"/>
                <a:t>to all CLR pin of FF.</a:t>
              </a:r>
              <a:endParaRPr lang="en-US" dirty="0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57200" y="5181600"/>
              <a:ext cx="838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8600" y="4800600"/>
              <a:ext cx="1307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W" dirty="0"/>
                <a:t>Reset Input </a:t>
              </a:r>
              <a:endParaRPr lang="en-US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429000" y="1861752"/>
              <a:ext cx="636996" cy="381002"/>
              <a:chOff x="5414174" y="5181599"/>
              <a:chExt cx="636996" cy="381002"/>
            </a:xfrm>
          </p:grpSpPr>
          <p:sp>
            <p:nvSpPr>
              <p:cNvPr id="52" name="Chord 51"/>
              <p:cNvSpPr/>
              <p:nvPr/>
            </p:nvSpPr>
            <p:spPr>
              <a:xfrm rot="10800000">
                <a:off x="5647763" y="5181599"/>
                <a:ext cx="403407" cy="381001"/>
              </a:xfrm>
              <a:prstGeom prst="chord">
                <a:avLst>
                  <a:gd name="adj1" fmla="val 5540453"/>
                  <a:gd name="adj2" fmla="val 16199992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5414174" y="5181599"/>
                <a:ext cx="533400" cy="381002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W" sz="800" dirty="0"/>
                  <a:t>AND</a:t>
                </a:r>
                <a:endParaRPr lang="en-US" sz="800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412524" y="2786448"/>
              <a:ext cx="636996" cy="381002"/>
              <a:chOff x="5414174" y="5181599"/>
              <a:chExt cx="636996" cy="381002"/>
            </a:xfrm>
          </p:grpSpPr>
          <p:sp>
            <p:nvSpPr>
              <p:cNvPr id="57" name="Chord 56"/>
              <p:cNvSpPr/>
              <p:nvPr/>
            </p:nvSpPr>
            <p:spPr>
              <a:xfrm rot="10800000">
                <a:off x="5647763" y="5181599"/>
                <a:ext cx="403407" cy="381001"/>
              </a:xfrm>
              <a:prstGeom prst="chord">
                <a:avLst>
                  <a:gd name="adj1" fmla="val 5540453"/>
                  <a:gd name="adj2" fmla="val 16199992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5414174" y="5181599"/>
                <a:ext cx="533400" cy="381002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W" sz="800" dirty="0"/>
                  <a:t>AND</a:t>
                </a:r>
                <a:endParaRPr lang="en-US" sz="8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404286" y="6017742"/>
              <a:ext cx="636996" cy="381002"/>
              <a:chOff x="5414174" y="5181599"/>
              <a:chExt cx="636996" cy="381002"/>
            </a:xfrm>
          </p:grpSpPr>
          <p:sp>
            <p:nvSpPr>
              <p:cNvPr id="65" name="Chord 64"/>
              <p:cNvSpPr/>
              <p:nvPr/>
            </p:nvSpPr>
            <p:spPr>
              <a:xfrm rot="10800000">
                <a:off x="5647763" y="5181599"/>
                <a:ext cx="403407" cy="381001"/>
              </a:xfrm>
              <a:prstGeom prst="chord">
                <a:avLst>
                  <a:gd name="adj1" fmla="val 5540453"/>
                  <a:gd name="adj2" fmla="val 16199992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414174" y="5181599"/>
                <a:ext cx="533400" cy="381002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W" sz="800" dirty="0"/>
                  <a:t>AND</a:t>
                </a:r>
                <a:endParaRPr lang="en-US" sz="800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819400" y="2057400"/>
              <a:ext cx="313038" cy="228600"/>
              <a:chOff x="5334000" y="5562600"/>
              <a:chExt cx="313038" cy="228600"/>
            </a:xfrm>
            <a:solidFill>
              <a:srgbClr val="00B0F0"/>
            </a:solidFill>
          </p:grpSpPr>
          <p:sp>
            <p:nvSpPr>
              <p:cNvPr id="73" name="Isosceles Triangle 72"/>
              <p:cNvSpPr/>
              <p:nvPr/>
            </p:nvSpPr>
            <p:spPr>
              <a:xfrm rot="5400000">
                <a:off x="5334000" y="5562600"/>
                <a:ext cx="228600" cy="228600"/>
              </a:xfrm>
              <a:prstGeom prst="triangl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570838" y="5628504"/>
                <a:ext cx="76200" cy="762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819400" y="2971800"/>
              <a:ext cx="313038" cy="228600"/>
              <a:chOff x="5334000" y="5562600"/>
              <a:chExt cx="313038" cy="228600"/>
            </a:xfrm>
            <a:solidFill>
              <a:srgbClr val="00B0F0"/>
            </a:solidFill>
          </p:grpSpPr>
          <p:sp>
            <p:nvSpPr>
              <p:cNvPr id="76" name="Isosceles Triangle 75"/>
              <p:cNvSpPr/>
              <p:nvPr/>
            </p:nvSpPr>
            <p:spPr>
              <a:xfrm rot="5400000">
                <a:off x="5334000" y="5562600"/>
                <a:ext cx="228600" cy="228600"/>
              </a:xfrm>
              <a:prstGeom prst="triangl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570838" y="5628504"/>
                <a:ext cx="76200" cy="762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819400" y="6231924"/>
              <a:ext cx="313038" cy="228600"/>
              <a:chOff x="5334000" y="5562600"/>
              <a:chExt cx="313038" cy="228600"/>
            </a:xfrm>
            <a:solidFill>
              <a:srgbClr val="00B0F0"/>
            </a:solidFill>
          </p:grpSpPr>
          <p:sp>
            <p:nvSpPr>
              <p:cNvPr id="79" name="Isosceles Triangle 78"/>
              <p:cNvSpPr/>
              <p:nvPr/>
            </p:nvSpPr>
            <p:spPr>
              <a:xfrm rot="5400000">
                <a:off x="5334000" y="5562600"/>
                <a:ext cx="228600" cy="228600"/>
              </a:xfrm>
              <a:prstGeom prst="triangl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5570838" y="5628504"/>
                <a:ext cx="76200" cy="76200"/>
              </a:xfrm>
              <a:prstGeom prst="ellips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645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Register Block Diagram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2295406"/>
            <a:ext cx="2057400" cy="304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8 Bit Register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62200" y="2981206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62200" y="3209806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62200" y="3438406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2200" y="3682246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62200" y="3880366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2200" y="4108966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62200" y="4337566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62200" y="4581406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2828806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62600" y="3057406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62600" y="3286006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62600" y="3529846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62600" y="3727966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62600" y="3956566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62600" y="4185166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62600" y="4429006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62200" y="2600206"/>
            <a:ext cx="1143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5038606"/>
            <a:ext cx="1143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>
            <a:off x="1585474" y="2905006"/>
            <a:ext cx="304800" cy="1752600"/>
          </a:xfrm>
          <a:prstGeom prst="leftBrace">
            <a:avLst>
              <a:gd name="adj1" fmla="val 8333"/>
              <a:gd name="adj2" fmla="val 508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2841" y="3529846"/>
            <a:ext cx="126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Data Inputs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95400" y="2217420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LOAD Input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72540" y="50632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Clock Input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67600" y="3459480"/>
            <a:ext cx="143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Data Outputs</a:t>
            </a:r>
            <a:endParaRPr lang="en-US" dirty="0"/>
          </a:p>
        </p:txBody>
      </p:sp>
      <p:sp>
        <p:nvSpPr>
          <p:cNvPr id="29" name="Left Brace 28"/>
          <p:cNvSpPr/>
          <p:nvPr/>
        </p:nvSpPr>
        <p:spPr>
          <a:xfrm rot="10800000">
            <a:off x="6934199" y="2676406"/>
            <a:ext cx="457200" cy="1912620"/>
          </a:xfrm>
          <a:prstGeom prst="leftBrace">
            <a:avLst>
              <a:gd name="adj1" fmla="val 8333"/>
              <a:gd name="adj2" fmla="val 51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93518" y="2873365"/>
            <a:ext cx="2984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A</a:t>
            </a:r>
          </a:p>
          <a:p>
            <a:r>
              <a:rPr lang="en-ZW" sz="1400" dirty="0"/>
              <a:t>B</a:t>
            </a:r>
          </a:p>
          <a:p>
            <a:r>
              <a:rPr lang="en-ZW" sz="1400" dirty="0"/>
              <a:t>C</a:t>
            </a:r>
          </a:p>
          <a:p>
            <a:r>
              <a:rPr lang="en-ZW" sz="1400" dirty="0"/>
              <a:t>D</a:t>
            </a:r>
          </a:p>
          <a:p>
            <a:r>
              <a:rPr lang="en-ZW" sz="1400" dirty="0"/>
              <a:t>E</a:t>
            </a:r>
          </a:p>
          <a:p>
            <a:r>
              <a:rPr lang="en-ZW" sz="1400" dirty="0"/>
              <a:t>F</a:t>
            </a:r>
          </a:p>
          <a:p>
            <a:r>
              <a:rPr lang="en-ZW" sz="1400" dirty="0"/>
              <a:t>G</a:t>
            </a:r>
          </a:p>
          <a:p>
            <a:r>
              <a:rPr lang="en-ZW" sz="1400" dirty="0"/>
              <a:t>H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705600" y="2676406"/>
            <a:ext cx="4154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QA</a:t>
            </a:r>
          </a:p>
          <a:p>
            <a:r>
              <a:rPr lang="en-ZW" sz="1400" dirty="0"/>
              <a:t>QB</a:t>
            </a:r>
          </a:p>
          <a:p>
            <a:r>
              <a:rPr lang="en-ZW" sz="1400" dirty="0"/>
              <a:t>QC</a:t>
            </a:r>
          </a:p>
          <a:p>
            <a:r>
              <a:rPr lang="en-ZW" sz="1400" dirty="0"/>
              <a:t>QD</a:t>
            </a:r>
          </a:p>
          <a:p>
            <a:r>
              <a:rPr lang="en-ZW" sz="1400" dirty="0"/>
              <a:t>QE</a:t>
            </a:r>
          </a:p>
          <a:p>
            <a:r>
              <a:rPr lang="en-ZW" sz="1400" dirty="0"/>
              <a:t>QF</a:t>
            </a:r>
          </a:p>
          <a:p>
            <a:r>
              <a:rPr lang="en-ZW" sz="1400" dirty="0"/>
              <a:t>QG</a:t>
            </a:r>
          </a:p>
          <a:p>
            <a:r>
              <a:rPr lang="en-ZW" sz="1400" dirty="0"/>
              <a:t>QH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038600" y="5334000"/>
            <a:ext cx="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57600" y="5791200"/>
            <a:ext cx="7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07252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the 8 Bit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Hint</a:t>
            </a:r>
            <a:r>
              <a:rPr lang="en-US" dirty="0"/>
              <a:t>: when reset is zero the register is clear.</a:t>
            </a:r>
          </a:p>
          <a:p>
            <a:pPr marL="0" indent="0">
              <a:buNone/>
            </a:pPr>
            <a:r>
              <a:rPr lang="en-US" dirty="0"/>
              <a:t>	when load ==0 and clock rising edge</a:t>
            </a:r>
          </a:p>
          <a:p>
            <a:pPr marL="0" indent="0">
              <a:buNone/>
            </a:pPr>
            <a:r>
              <a:rPr lang="en-US" dirty="0"/>
              <a:t>		Output = Current Input</a:t>
            </a:r>
          </a:p>
          <a:p>
            <a:pPr marL="0" indent="0">
              <a:buNone/>
            </a:pPr>
            <a:r>
              <a:rPr lang="en-US" dirty="0"/>
              <a:t>	when load ==1 </a:t>
            </a:r>
          </a:p>
          <a:p>
            <a:pPr marL="0" indent="0">
              <a:buNone/>
            </a:pPr>
            <a:r>
              <a:rPr lang="en-US" dirty="0"/>
              <a:t>		output = Previous Input.</a:t>
            </a:r>
          </a:p>
        </p:txBody>
      </p:sp>
    </p:spTree>
    <p:extLst>
      <p:ext uri="{BB962C8B-B14F-4D97-AF65-F5344CB8AC3E}">
        <p14:creationId xmlns:p14="http://schemas.microsoft.com/office/powerpoint/2010/main" val="208166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Simulation and Downloading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/>
              <a:t>Simulation Waveform for Counter and 8 bit Register.</a:t>
            </a:r>
          </a:p>
          <a:p>
            <a:r>
              <a:rPr lang="en-ZW" dirty="0"/>
              <a:t>Download Counter </a:t>
            </a:r>
            <a:r>
              <a:rPr lang="en-ZW" dirty="0" err="1"/>
              <a:t>Ckt</a:t>
            </a:r>
            <a:r>
              <a:rPr lang="en-ZW" dirty="0"/>
              <a:t> </a:t>
            </a:r>
            <a:r>
              <a:rPr lang="en-ZW"/>
              <a:t>to DE1 </a:t>
            </a:r>
            <a:r>
              <a:rPr lang="en-ZW" dirty="0"/>
              <a:t>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4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Counter 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/>
              <a:t>Design a 3 bit up counter which counts 0,1,2,3,4.</a:t>
            </a:r>
          </a:p>
          <a:p>
            <a:r>
              <a:rPr lang="en-ZW" dirty="0"/>
              <a:t>Invalid states should go to 0</a:t>
            </a:r>
          </a:p>
          <a:p>
            <a:endParaRPr lang="en-ZW" dirty="0"/>
          </a:p>
          <a:p>
            <a:endParaRPr lang="en-ZW" dirty="0"/>
          </a:p>
          <a:p>
            <a:r>
              <a:rPr lang="en-ZW" dirty="0"/>
              <a:t>Hold at 4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05000" y="3429000"/>
            <a:ext cx="4038600" cy="533400"/>
            <a:chOff x="3124200" y="3962400"/>
            <a:chExt cx="4038600" cy="533400"/>
          </a:xfrm>
        </p:grpSpPr>
        <p:sp>
          <p:nvSpPr>
            <p:cNvPr id="8" name="Oval 7"/>
            <p:cNvSpPr/>
            <p:nvPr/>
          </p:nvSpPr>
          <p:spPr>
            <a:xfrm>
              <a:off x="3124200" y="3962400"/>
              <a:ext cx="6096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W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267200" y="3962400"/>
              <a:ext cx="6096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W" dirty="0">
                  <a:latin typeface="Times New Roman" pitchFamily="18" charset="0"/>
                  <a:cs typeface="Times New Roman" pitchFamily="18" charset="0"/>
                </a:rPr>
                <a:t>1 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Arrow Connector 11"/>
            <p:cNvCxnSpPr>
              <a:stCxn id="8" idx="6"/>
              <a:endCxn id="9" idx="2"/>
            </p:cNvCxnSpPr>
            <p:nvPr/>
          </p:nvCxnSpPr>
          <p:spPr>
            <a:xfrm>
              <a:off x="3733800" y="4229100"/>
              <a:ext cx="533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876800" y="4255576"/>
              <a:ext cx="533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553200" y="3962400"/>
              <a:ext cx="609600" cy="533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W" dirty="0">
                  <a:latin typeface="Times New Roman" pitchFamily="18" charset="0"/>
                  <a:cs typeface="Times New Roman" pitchFamily="18" charset="0"/>
                </a:rPr>
                <a:t>4 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019800" y="4267200"/>
              <a:ext cx="533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urved Connector 5"/>
            <p:cNvCxnSpPr>
              <a:cxnSpLocks/>
              <a:stCxn id="15" idx="6"/>
            </p:cNvCxnSpPr>
            <p:nvPr/>
          </p:nvCxnSpPr>
          <p:spPr>
            <a:xfrm flipH="1">
              <a:off x="3505200" y="4229100"/>
              <a:ext cx="3657600" cy="266700"/>
            </a:xfrm>
            <a:prstGeom prst="curvedConnector5">
              <a:avLst>
                <a:gd name="adj1" fmla="val -6250"/>
                <a:gd name="adj2" fmla="val 185714"/>
                <a:gd name="adj3" fmla="val 99838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486400" y="4267200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291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ZW" dirty="0"/>
              <a:t>Counter Design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29200" y="3429000"/>
                <a:ext cx="1256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ZW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ZW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????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429000"/>
                <a:ext cx="125637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029200" y="3733800"/>
                <a:ext cx="1271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ZW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ZW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????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733800"/>
                <a:ext cx="127124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029200" y="4038600"/>
                <a:ext cx="126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ZW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ZW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????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038600"/>
                <a:ext cx="126412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3400" y="1905000"/>
            <a:ext cx="453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Complete the truth table for 3 bit up counter.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38600" y="3048000"/>
                <a:ext cx="4398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Find the Boolean expression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048000"/>
                <a:ext cx="4398640" cy="369332"/>
              </a:xfrm>
              <a:prstGeom prst="rect">
                <a:avLst/>
              </a:prstGeom>
              <a:blipFill>
                <a:blip r:embed="rId6"/>
                <a:stretch>
                  <a:fillRect l="-1248" t="-8197" r="-2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62400" y="4876800"/>
                <a:ext cx="2564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mplement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2564805" cy="369332"/>
              </a:xfrm>
              <a:prstGeom prst="rect">
                <a:avLst/>
              </a:prstGeom>
              <a:blipFill>
                <a:blip r:embed="rId7"/>
                <a:stretch>
                  <a:fillRect l="-1900" t="-8197" r="-9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7A161BD2-84C2-48D7-853C-F3894CE695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488559"/>
                  </p:ext>
                </p:extLst>
              </p:nvPr>
            </p:nvGraphicFramePr>
            <p:xfrm>
              <a:off x="426218" y="2501146"/>
              <a:ext cx="3276600" cy="2590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38300">
                      <a:extLst>
                        <a:ext uri="{9D8B030D-6E8A-4147-A177-3AD203B41FA5}">
                          <a16:colId xmlns:a16="http://schemas.microsoft.com/office/drawing/2014/main" val="2004118833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1344909484"/>
                        </a:ext>
                      </a:extLst>
                    </a:gridCol>
                  </a:tblGrid>
                  <a:tr h="36406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ZW" sz="11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PS</a:t>
                          </a:r>
                        </a:p>
                        <a:p>
                          <a:pPr marL="0" algn="ctr" defTabSz="914400" rtl="0" eaLnBrk="1" latinLnBrk="0" hangingPunct="1"/>
                          <a:endParaRPr lang="en-ZW" sz="11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ZW" sz="1100" b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𝑪𝑩𝑨</m:t>
                                </m:r>
                              </m:oMath>
                            </m:oMathPara>
                          </a14:m>
                          <a:endParaRPr lang="en-ZW" sz="11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ZW" sz="1100" dirty="0"/>
                            <a:t>NS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ZW" sz="11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ZW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W" sz="1100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p>
                                    <m:r>
                                      <a:rPr lang="en-ZW" sz="1100" b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ZW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W" sz="1100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ZW" sz="1100" b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ZW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ZW" sz="1100" b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ZW" sz="1100" b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1182860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394331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78090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293478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4614643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210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7A161BD2-84C2-48D7-853C-F3894CE695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488559"/>
                  </p:ext>
                </p:extLst>
              </p:nvPr>
            </p:nvGraphicFramePr>
            <p:xfrm>
              <a:off x="426218" y="2501146"/>
              <a:ext cx="3276600" cy="259080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38300">
                      <a:extLst>
                        <a:ext uri="{9D8B030D-6E8A-4147-A177-3AD203B41FA5}">
                          <a16:colId xmlns:a16="http://schemas.microsoft.com/office/drawing/2014/main" val="2004118833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1344909484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70" t="-800" r="-101111" b="-24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743" t="-800" r="-1487" b="-242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1828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3943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780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293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4614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2105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999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ZW" dirty="0"/>
              <a:t>Counter Block Diagram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31493" y="1343574"/>
            <a:ext cx="990600" cy="109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DFF 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31493" y="2708037"/>
            <a:ext cx="990600" cy="109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DFF 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531493" y="4155837"/>
            <a:ext cx="990600" cy="1094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DFF 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22093" y="1592838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22093" y="3040638"/>
            <a:ext cx="1600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522093" y="4536060"/>
            <a:ext cx="1676400" cy="148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95951" y="1214421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951" y="1214421"/>
                <a:ext cx="38568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95952" y="2637682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952" y="2637682"/>
                <a:ext cx="39606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595950" y="409064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950" y="4090648"/>
                <a:ext cx="38555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2209800" y="1219200"/>
            <a:ext cx="1981200" cy="434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Combinational </a:t>
            </a:r>
            <a:r>
              <a:rPr lang="en-ZW" dirty="0" err="1"/>
              <a:t>Ckt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59893" y="1721301"/>
            <a:ext cx="13716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59893" y="3007014"/>
            <a:ext cx="13716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159893" y="4473540"/>
            <a:ext cx="13716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312293" y="4090648"/>
                <a:ext cx="520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ZW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293" y="4090648"/>
                <a:ext cx="52033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25359" y="2637682"/>
                <a:ext cx="5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ZW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359" y="2637682"/>
                <a:ext cx="52745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25359" y="1352300"/>
                <a:ext cx="512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W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ZW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359" y="1352300"/>
                <a:ext cx="51257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228600" y="1069777"/>
            <a:ext cx="13716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81000" y="762000"/>
                <a:ext cx="6763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sz="1400" b="0" i="1" smtClean="0">
                          <a:latin typeface="Cambria Math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𝑒𝑠𝑒𝑡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62000"/>
                <a:ext cx="67633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09092" y="102361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Input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631859" y="2207217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31859" y="2664417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37119" y="3184926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637119" y="3642126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47637" y="4142024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47637" y="4599224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05717" y="18288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717" y="1828800"/>
                <a:ext cx="38568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705716" y="2295085"/>
                <a:ext cx="385683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W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716" y="2295085"/>
                <a:ext cx="385683" cy="369909"/>
              </a:xfrm>
              <a:prstGeom prst="rect">
                <a:avLst/>
              </a:prstGeom>
              <a:blipFill rotWithShape="0">
                <a:blip r:embed="rId10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710978" y="2781970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78" y="2781970"/>
                <a:ext cx="39606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710977" y="324825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W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77" y="3248255"/>
                <a:ext cx="39606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721494" y="3744234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W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494" y="3744234"/>
                <a:ext cx="38555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21493" y="4210519"/>
                <a:ext cx="385554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Z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W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493" y="4210519"/>
                <a:ext cx="385554" cy="369909"/>
              </a:xfrm>
              <a:prstGeom prst="rect">
                <a:avLst/>
              </a:prstGeom>
              <a:blipFill rotWithShape="0">
                <a:blip r:embed="rId14"/>
                <a:stretch>
                  <a:fillRect r="-2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eft Brace 49"/>
          <p:cNvSpPr/>
          <p:nvPr/>
        </p:nvSpPr>
        <p:spPr>
          <a:xfrm>
            <a:off x="1269644" y="2057400"/>
            <a:ext cx="330556" cy="259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0" y="3505786"/>
            <a:ext cx="14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From Flip </a:t>
            </a:r>
            <a:r>
              <a:rPr lang="en-ZW" dirty="0" err="1"/>
              <a:t>Flip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46093" y="109247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Output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046093" y="254165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Output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068716" y="401896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Output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791200" y="5715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Give VCC to PRN.</a:t>
            </a:r>
          </a:p>
        </p:txBody>
      </p:sp>
      <p:cxnSp>
        <p:nvCxnSpPr>
          <p:cNvPr id="4" name="Elbow Connector 3"/>
          <p:cNvCxnSpPr/>
          <p:nvPr/>
        </p:nvCxnSpPr>
        <p:spPr>
          <a:xfrm rot="10800000">
            <a:off x="6172200" y="776532"/>
            <a:ext cx="1828800" cy="822570"/>
          </a:xfrm>
          <a:prstGeom prst="bentConnector3">
            <a:avLst>
              <a:gd name="adj1" fmla="val -4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V="1">
            <a:off x="6008079" y="1184885"/>
            <a:ext cx="2080846" cy="1600199"/>
          </a:xfrm>
          <a:prstGeom prst="bentConnector3">
            <a:avLst>
              <a:gd name="adj1" fmla="val 999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V="1">
            <a:off x="5219700" y="2078772"/>
            <a:ext cx="3429000" cy="1524000"/>
          </a:xfrm>
          <a:prstGeom prst="bentConnector3">
            <a:avLst>
              <a:gd name="adj1" fmla="val 999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3480486" y="4876800"/>
            <a:ext cx="2082114" cy="1600200"/>
          </a:xfrm>
          <a:prstGeom prst="bentConnector3">
            <a:avLst>
              <a:gd name="adj1" fmla="val 67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4846623" y="2087562"/>
            <a:ext cx="685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876800" y="3535362"/>
            <a:ext cx="648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46623" y="2087562"/>
            <a:ext cx="38415" cy="355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71800" y="6096000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Clock Input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143000" y="7620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Connect to the CLR of DFF.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D50179-919F-4FC7-836E-D1E37C936B1B}"/>
              </a:ext>
            </a:extLst>
          </p:cNvPr>
          <p:cNvSpPr txBox="1"/>
          <p:nvPr/>
        </p:nvSpPr>
        <p:spPr>
          <a:xfrm>
            <a:off x="273693" y="6459071"/>
            <a:ext cx="807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 Quartus prime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dff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is a D flip-flop with a rising-edge trigger.</a:t>
            </a:r>
          </a:p>
        </p:txBody>
      </p:sp>
    </p:spTree>
    <p:extLst>
      <p:ext uri="{BB962C8B-B14F-4D97-AF65-F5344CB8AC3E}">
        <p14:creationId xmlns:p14="http://schemas.microsoft.com/office/powerpoint/2010/main" val="105392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3 Bit Counter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Run the 3 bit counter simulation.</a:t>
            </a:r>
          </a:p>
          <a:p>
            <a:pPr marL="0" indent="0">
              <a:buNone/>
            </a:pPr>
            <a:r>
              <a:rPr lang="en-US" i="1" dirty="0"/>
              <a:t>Hint</a:t>
            </a:r>
            <a:r>
              <a:rPr lang="en-US" dirty="0"/>
              <a:t>: when reset is zero the counter will reset.</a:t>
            </a:r>
          </a:p>
        </p:txBody>
      </p:sp>
    </p:spTree>
    <p:extLst>
      <p:ext uri="{BB962C8B-B14F-4D97-AF65-F5344CB8AC3E}">
        <p14:creationId xmlns:p14="http://schemas.microsoft.com/office/powerpoint/2010/main" val="128579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A 8 bit Register Using </a:t>
            </a:r>
            <a:r>
              <a:rPr lang="en-ZW" dirty="0" err="1"/>
              <a:t>Dff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/>
              <a:t>A register is a storage or memory component in a digital </a:t>
            </a:r>
            <a:r>
              <a:rPr lang="en-ZW" dirty="0" err="1"/>
              <a:t>ckt</a:t>
            </a:r>
            <a:r>
              <a:rPr lang="en-ZW" dirty="0"/>
              <a:t>. </a:t>
            </a:r>
          </a:p>
          <a:p>
            <a:endParaRPr lang="en-Z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971800"/>
            <a:ext cx="3886200" cy="14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If (clock rising edge and LOAD = ‘0’)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dirty="0"/>
              <a:t>Output = input;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Else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ZW" dirty="0"/>
              <a:t>Output = </a:t>
            </a:r>
            <a:r>
              <a:rPr lang="en-ZW" dirty="0" err="1"/>
              <a:t>Prev_Output</a:t>
            </a:r>
            <a:r>
              <a:rPr lang="en-ZW" dirty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W" dirty="0"/>
              <a:t>End if;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5835066" y="2864142"/>
            <a:ext cx="2626132" cy="2262753"/>
            <a:chOff x="5542766" y="3221895"/>
            <a:chExt cx="2626132" cy="2262753"/>
          </a:xfrm>
        </p:grpSpPr>
        <p:grpSp>
          <p:nvGrpSpPr>
            <p:cNvPr id="41" name="Group 40"/>
            <p:cNvGrpSpPr/>
            <p:nvPr/>
          </p:nvGrpSpPr>
          <p:grpSpPr>
            <a:xfrm>
              <a:off x="5542766" y="3221895"/>
              <a:ext cx="2626132" cy="2262753"/>
              <a:chOff x="5250466" y="2971800"/>
              <a:chExt cx="2626132" cy="226275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644381" y="2971800"/>
                <a:ext cx="2199468" cy="304800"/>
                <a:chOff x="4876800" y="5638800"/>
                <a:chExt cx="2199468" cy="304800"/>
              </a:xfrm>
            </p:grpSpPr>
            <p:cxnSp>
              <p:nvCxnSpPr>
                <p:cNvPr id="6" name="Elbow Connector 5"/>
                <p:cNvCxnSpPr/>
                <p:nvPr/>
              </p:nvCxnSpPr>
              <p:spPr>
                <a:xfrm flipV="1">
                  <a:off x="4876800" y="5638800"/>
                  <a:ext cx="457200" cy="304800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Elbow Connector 6"/>
                <p:cNvCxnSpPr/>
                <p:nvPr/>
              </p:nvCxnSpPr>
              <p:spPr>
                <a:xfrm>
                  <a:off x="5118315" y="5638800"/>
                  <a:ext cx="457200" cy="304800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Elbow Connector 8"/>
                <p:cNvCxnSpPr/>
                <p:nvPr/>
              </p:nvCxnSpPr>
              <p:spPr>
                <a:xfrm flipV="1">
                  <a:off x="5389536" y="5638800"/>
                  <a:ext cx="457200" cy="304800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Elbow Connector 9"/>
                <p:cNvCxnSpPr/>
                <p:nvPr/>
              </p:nvCxnSpPr>
              <p:spPr>
                <a:xfrm>
                  <a:off x="5631051" y="5638800"/>
                  <a:ext cx="457200" cy="304800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Elbow Connector 10"/>
                <p:cNvCxnSpPr/>
                <p:nvPr/>
              </p:nvCxnSpPr>
              <p:spPr>
                <a:xfrm flipV="1">
                  <a:off x="5864817" y="5638800"/>
                  <a:ext cx="457200" cy="304800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Elbow Connector 11"/>
                <p:cNvCxnSpPr/>
                <p:nvPr/>
              </p:nvCxnSpPr>
              <p:spPr>
                <a:xfrm>
                  <a:off x="6106332" y="5638800"/>
                  <a:ext cx="457200" cy="304800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Elbow Connector 12"/>
                <p:cNvCxnSpPr/>
                <p:nvPr/>
              </p:nvCxnSpPr>
              <p:spPr>
                <a:xfrm flipV="1">
                  <a:off x="6377553" y="5638800"/>
                  <a:ext cx="457200" cy="304800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Elbow Connector 13"/>
                <p:cNvCxnSpPr/>
                <p:nvPr/>
              </p:nvCxnSpPr>
              <p:spPr>
                <a:xfrm>
                  <a:off x="6619068" y="5638800"/>
                  <a:ext cx="457200" cy="304800"/>
                </a:xfrm>
                <a:prstGeom prst="bent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/>
              <p:cNvCxnSpPr/>
              <p:nvPr/>
            </p:nvCxnSpPr>
            <p:spPr>
              <a:xfrm>
                <a:off x="5872981" y="3200400"/>
                <a:ext cx="0" cy="1981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383134" y="3200400"/>
                <a:ext cx="0" cy="1981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858415" y="3205566"/>
                <a:ext cx="0" cy="1981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378900" y="3253353"/>
                <a:ext cx="0" cy="1981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Hexagon 20"/>
              <p:cNvSpPr/>
              <p:nvPr/>
            </p:nvSpPr>
            <p:spPr>
              <a:xfrm>
                <a:off x="5881745" y="3780472"/>
                <a:ext cx="506278" cy="3048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Hexagon 22"/>
              <p:cNvSpPr/>
              <p:nvPr/>
            </p:nvSpPr>
            <p:spPr>
              <a:xfrm>
                <a:off x="6361178" y="3780472"/>
                <a:ext cx="506278" cy="3048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exagon 23"/>
              <p:cNvSpPr/>
              <p:nvPr/>
            </p:nvSpPr>
            <p:spPr>
              <a:xfrm>
                <a:off x="6872899" y="3780472"/>
                <a:ext cx="506278" cy="3048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Hexagon 24"/>
              <p:cNvSpPr/>
              <p:nvPr/>
            </p:nvSpPr>
            <p:spPr>
              <a:xfrm>
                <a:off x="7370320" y="3780472"/>
                <a:ext cx="506278" cy="3048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Hexagon 25"/>
              <p:cNvSpPr/>
              <p:nvPr/>
            </p:nvSpPr>
            <p:spPr>
              <a:xfrm>
                <a:off x="5881745" y="4290625"/>
                <a:ext cx="506278" cy="304800"/>
              </a:xfrm>
              <a:prstGeom prst="hexagon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Hexagon 26"/>
              <p:cNvSpPr/>
              <p:nvPr/>
            </p:nvSpPr>
            <p:spPr>
              <a:xfrm>
                <a:off x="6361178" y="4290625"/>
                <a:ext cx="506278" cy="304800"/>
              </a:xfrm>
              <a:prstGeom prst="hexagon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Hexagon 27"/>
              <p:cNvSpPr/>
              <p:nvPr/>
            </p:nvSpPr>
            <p:spPr>
              <a:xfrm>
                <a:off x="6872899" y="4290625"/>
                <a:ext cx="506278" cy="304800"/>
              </a:xfrm>
              <a:prstGeom prst="hexagon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Hexagon 28"/>
              <p:cNvSpPr/>
              <p:nvPr/>
            </p:nvSpPr>
            <p:spPr>
              <a:xfrm>
                <a:off x="7370320" y="4290625"/>
                <a:ext cx="506278" cy="304800"/>
              </a:xfrm>
              <a:prstGeom prst="hexagon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/>
              <p:cNvSpPr/>
              <p:nvPr/>
            </p:nvSpPr>
            <p:spPr>
              <a:xfrm>
                <a:off x="5363013" y="3780472"/>
                <a:ext cx="506278" cy="304800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250466" y="3604825"/>
                <a:ext cx="393915" cy="8382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/>
              <p:cNvSpPr/>
              <p:nvPr/>
            </p:nvSpPr>
            <p:spPr>
              <a:xfrm>
                <a:off x="5363013" y="4299019"/>
                <a:ext cx="506278" cy="304800"/>
              </a:xfrm>
              <a:prstGeom prst="hexagon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5250466" y="4123372"/>
                <a:ext cx="393915" cy="8382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Elbow Connector 42"/>
            <p:cNvCxnSpPr/>
            <p:nvPr/>
          </p:nvCxnSpPr>
          <p:spPr>
            <a:xfrm flipV="1">
              <a:off x="5908451" y="3634353"/>
              <a:ext cx="2257449" cy="220568"/>
            </a:xfrm>
            <a:prstGeom prst="bentConnector3">
              <a:avLst>
                <a:gd name="adj1" fmla="val 478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535283" y="286333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 err="1"/>
              <a:t>clk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99138" y="3215614"/>
            <a:ext cx="70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15949" y="360828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Input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52635" y="416585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Output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90076" y="36818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5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581465" y="41829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5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581465" y="36698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8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033294" y="368156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13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572619" y="3680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5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070040" y="3680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6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060898" y="41913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8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591715" y="41913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8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8086426" y="41991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sz="1400" dirty="0"/>
              <a:t>8</a:t>
            </a:r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D99883-9C5F-4BBB-B2D6-8411EF49C68A}"/>
              </a:ext>
            </a:extLst>
          </p:cNvPr>
          <p:cNvCxnSpPr/>
          <p:nvPr/>
        </p:nvCxnSpPr>
        <p:spPr>
          <a:xfrm flipV="1">
            <a:off x="6453891" y="2863334"/>
            <a:ext cx="0" cy="28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3CABA4-FD78-4B5E-AAFE-430F32C13261}"/>
              </a:ext>
            </a:extLst>
          </p:cNvPr>
          <p:cNvCxnSpPr/>
          <p:nvPr/>
        </p:nvCxnSpPr>
        <p:spPr>
          <a:xfrm flipV="1">
            <a:off x="6967734" y="2863334"/>
            <a:ext cx="0" cy="28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106D1F-CCA5-49B9-AD5C-0878E109035B}"/>
              </a:ext>
            </a:extLst>
          </p:cNvPr>
          <p:cNvCxnSpPr/>
          <p:nvPr/>
        </p:nvCxnSpPr>
        <p:spPr>
          <a:xfrm flipV="1">
            <a:off x="7449267" y="2863334"/>
            <a:ext cx="0" cy="28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812588-2351-4651-948E-42F60E50022C}"/>
              </a:ext>
            </a:extLst>
          </p:cNvPr>
          <p:cNvCxnSpPr/>
          <p:nvPr/>
        </p:nvCxnSpPr>
        <p:spPr>
          <a:xfrm flipV="1">
            <a:off x="7954920" y="2863334"/>
            <a:ext cx="0" cy="28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ZW" dirty="0"/>
              <a:t>Register using D Flip Flop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00800" y="2133600"/>
            <a:ext cx="13716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D FF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62600" y="2590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62600" y="3276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72400" y="2590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11569" y="223266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Din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1569" y="290726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 err="1"/>
              <a:t>Clk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58904" y="221384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Q</a:t>
            </a:r>
            <a:endParaRPr 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78453"/>
              </p:ext>
            </p:extLst>
          </p:nvPr>
        </p:nvGraphicFramePr>
        <p:xfrm>
          <a:off x="990600" y="2092419"/>
          <a:ext cx="2743200" cy="2368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122">
                <a:tc>
                  <a:txBody>
                    <a:bodyPr/>
                    <a:lstStyle/>
                    <a:p>
                      <a:r>
                        <a:rPr lang="en-ZW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err="1"/>
                        <a:t>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Q+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22">
                <a:tc>
                  <a:txBody>
                    <a:bodyPr/>
                    <a:lstStyle/>
                    <a:p>
                      <a:r>
                        <a:rPr lang="en-ZW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No change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22">
                <a:tc>
                  <a:txBody>
                    <a:bodyPr/>
                    <a:lstStyle/>
                    <a:p>
                      <a:r>
                        <a:rPr lang="en-ZW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Rising 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22">
                <a:tc>
                  <a:txBody>
                    <a:bodyPr/>
                    <a:lstStyle/>
                    <a:p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Rising 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66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W" dirty="0"/>
              <a:t>Modify D FF with an extra input: Load.</a:t>
            </a:r>
          </a:p>
          <a:p>
            <a:endParaRPr lang="en-ZW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Modified D Flip Flop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94896" y="3212022"/>
            <a:ext cx="13716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D FF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56696" y="366922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75796" y="4355022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66496" y="366922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05665" y="331108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Din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92176" y="390949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 err="1"/>
              <a:t>Clk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53000" y="329227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Q</a:t>
            </a:r>
            <a:endParaRPr 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125250"/>
              </p:ext>
            </p:extLst>
          </p:nvPr>
        </p:nvGraphicFramePr>
        <p:xfrm>
          <a:off x="762000" y="2556037"/>
          <a:ext cx="3657600" cy="3445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069">
                <a:tc>
                  <a:txBody>
                    <a:bodyPr/>
                    <a:lstStyle/>
                    <a:p>
                      <a:r>
                        <a:rPr lang="en-ZW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err="1"/>
                        <a:t>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Q+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r>
                        <a:rPr lang="en-ZW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No change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r>
                        <a:rPr lang="en-ZW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Rising</a:t>
                      </a:r>
                    </a:p>
                    <a:p>
                      <a:r>
                        <a:rPr lang="en-ZW" dirty="0"/>
                        <a:t>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No</a:t>
                      </a:r>
                    </a:p>
                    <a:p>
                      <a:r>
                        <a:rPr lang="en-ZW" dirty="0"/>
                        <a:t>Change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r>
                        <a:rPr lang="en-ZW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Rising 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Rising 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4966556" y="4484404"/>
            <a:ext cx="667410" cy="5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45720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96628" y="416452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 err="1"/>
              <a:t>Clk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12558" y="34723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D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966556" y="4164521"/>
            <a:ext cx="1309240" cy="381002"/>
            <a:chOff x="4966556" y="4164521"/>
            <a:chExt cx="1309240" cy="38100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966556" y="4278822"/>
              <a:ext cx="6509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5638800" y="4164521"/>
              <a:ext cx="636996" cy="381002"/>
              <a:chOff x="5414174" y="5181599"/>
              <a:chExt cx="636996" cy="381002"/>
            </a:xfrm>
          </p:grpSpPr>
          <p:sp>
            <p:nvSpPr>
              <p:cNvPr id="8" name="Chord 7"/>
              <p:cNvSpPr/>
              <p:nvPr/>
            </p:nvSpPr>
            <p:spPr>
              <a:xfrm rot="10800000">
                <a:off x="5647763" y="5181599"/>
                <a:ext cx="403407" cy="381001"/>
              </a:xfrm>
              <a:prstGeom prst="chord">
                <a:avLst>
                  <a:gd name="adj1" fmla="val 5540453"/>
                  <a:gd name="adj2" fmla="val 16199992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414174" y="5181599"/>
                <a:ext cx="533400" cy="381002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W" sz="800" dirty="0"/>
                  <a:t>And</a:t>
                </a:r>
                <a:endParaRPr lang="en-US" sz="800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189838" y="4368114"/>
            <a:ext cx="313038" cy="228600"/>
            <a:chOff x="5334000" y="5562600"/>
            <a:chExt cx="313038" cy="228600"/>
          </a:xfrm>
        </p:grpSpPr>
        <p:sp>
          <p:nvSpPr>
            <p:cNvPr id="7" name="Isosceles Triangle 6"/>
            <p:cNvSpPr/>
            <p:nvPr/>
          </p:nvSpPr>
          <p:spPr>
            <a:xfrm rot="5400000">
              <a:off x="5334000" y="5562600"/>
              <a:ext cx="2286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570838" y="562850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ED8181-8786-4093-BBD6-2DCF60388C80}"/>
              </a:ext>
            </a:extLst>
          </p:cNvPr>
          <p:cNvSpPr txBox="1"/>
          <p:nvPr/>
        </p:nvSpPr>
        <p:spPr>
          <a:xfrm>
            <a:off x="4750720" y="4389438"/>
            <a:ext cx="2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E908B-8A47-4125-8CDF-FD0EEB5B7B81}"/>
              </a:ext>
            </a:extLst>
          </p:cNvPr>
          <p:cNvSpPr txBox="1"/>
          <p:nvPr/>
        </p:nvSpPr>
        <p:spPr>
          <a:xfrm>
            <a:off x="5400242" y="4412048"/>
            <a:ext cx="2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0" name="Elbow Connector 5">
            <a:extLst>
              <a:ext uri="{FF2B5EF4-FFF2-40B4-BE49-F238E27FC236}">
                <a16:creationId xmlns:a16="http://schemas.microsoft.com/office/drawing/2014/main" id="{3D075AC4-15CC-4C93-ABAB-0CDFC04B2E12}"/>
              </a:ext>
            </a:extLst>
          </p:cNvPr>
          <p:cNvCxnSpPr/>
          <p:nvPr/>
        </p:nvCxnSpPr>
        <p:spPr>
          <a:xfrm flipV="1">
            <a:off x="4902192" y="3654300"/>
            <a:ext cx="457200" cy="304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">
            <a:extLst>
              <a:ext uri="{FF2B5EF4-FFF2-40B4-BE49-F238E27FC236}">
                <a16:creationId xmlns:a16="http://schemas.microsoft.com/office/drawing/2014/main" id="{BF2478C2-B0F0-4825-9181-3A31B5D93582}"/>
              </a:ext>
            </a:extLst>
          </p:cNvPr>
          <p:cNvCxnSpPr/>
          <p:nvPr/>
        </p:nvCxnSpPr>
        <p:spPr>
          <a:xfrm>
            <a:off x="5143707" y="3654300"/>
            <a:ext cx="457200" cy="304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E7B695-45ED-45F4-9263-DE29B6756280}"/>
              </a:ext>
            </a:extLst>
          </p:cNvPr>
          <p:cNvCxnSpPr>
            <a:cxnSpLocks/>
          </p:cNvCxnSpPr>
          <p:nvPr/>
        </p:nvCxnSpPr>
        <p:spPr>
          <a:xfrm flipV="1">
            <a:off x="5122865" y="3634269"/>
            <a:ext cx="3636" cy="32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9B966C4-C93C-4BF8-88DE-9E21F87F51CA}"/>
              </a:ext>
            </a:extLst>
          </p:cNvPr>
          <p:cNvSpPr txBox="1"/>
          <p:nvPr/>
        </p:nvSpPr>
        <p:spPr>
          <a:xfrm>
            <a:off x="6290727" y="4351833"/>
            <a:ext cx="2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748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W" dirty="0"/>
              <a:t>Modify D FF with an extra input: Load.</a:t>
            </a:r>
          </a:p>
          <a:p>
            <a:endParaRPr lang="en-ZW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Modified D Flip Flop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94896" y="3212022"/>
            <a:ext cx="13716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W" dirty="0"/>
              <a:t>D FF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56696" y="366922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75796" y="4355022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66496" y="3669222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05665" y="331108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Din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92176" y="390949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 err="1"/>
              <a:t>Clk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53000" y="329227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Q</a:t>
            </a:r>
            <a:endParaRPr 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762000" y="2556037"/>
          <a:ext cx="3657600" cy="3445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069">
                <a:tc>
                  <a:txBody>
                    <a:bodyPr/>
                    <a:lstStyle/>
                    <a:p>
                      <a:r>
                        <a:rPr lang="en-ZW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 err="1"/>
                        <a:t>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Q+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r>
                        <a:rPr lang="en-ZW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No change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r>
                        <a:rPr lang="en-ZW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Rising</a:t>
                      </a:r>
                    </a:p>
                    <a:p>
                      <a:r>
                        <a:rPr lang="en-ZW" dirty="0"/>
                        <a:t>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No</a:t>
                      </a:r>
                    </a:p>
                    <a:p>
                      <a:r>
                        <a:rPr lang="en-ZW" dirty="0"/>
                        <a:t>Change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r>
                        <a:rPr lang="en-ZW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Rising 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Rising 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W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4966556" y="4484404"/>
            <a:ext cx="667410" cy="5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45720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96628" y="416452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 err="1"/>
              <a:t>Clk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12558" y="34723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/>
              <a:t>D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966556" y="4164521"/>
            <a:ext cx="1309240" cy="381002"/>
            <a:chOff x="4966556" y="4164521"/>
            <a:chExt cx="1309240" cy="38100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966556" y="4278822"/>
              <a:ext cx="6509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5638800" y="4164521"/>
              <a:ext cx="636996" cy="381002"/>
              <a:chOff x="5414174" y="5181599"/>
              <a:chExt cx="636996" cy="381002"/>
            </a:xfrm>
          </p:grpSpPr>
          <p:sp>
            <p:nvSpPr>
              <p:cNvPr id="8" name="Chord 7"/>
              <p:cNvSpPr/>
              <p:nvPr/>
            </p:nvSpPr>
            <p:spPr>
              <a:xfrm rot="10800000">
                <a:off x="5647763" y="5181599"/>
                <a:ext cx="403407" cy="381001"/>
              </a:xfrm>
              <a:prstGeom prst="chord">
                <a:avLst>
                  <a:gd name="adj1" fmla="val 5540453"/>
                  <a:gd name="adj2" fmla="val 16199992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414174" y="5181599"/>
                <a:ext cx="533400" cy="381002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W" sz="800" dirty="0"/>
                  <a:t>And</a:t>
                </a:r>
                <a:endParaRPr lang="en-US" sz="800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189838" y="4368114"/>
            <a:ext cx="313038" cy="228600"/>
            <a:chOff x="5334000" y="5562600"/>
            <a:chExt cx="313038" cy="228600"/>
          </a:xfrm>
        </p:grpSpPr>
        <p:sp>
          <p:nvSpPr>
            <p:cNvPr id="7" name="Isosceles Triangle 6"/>
            <p:cNvSpPr/>
            <p:nvPr/>
          </p:nvSpPr>
          <p:spPr>
            <a:xfrm rot="5400000">
              <a:off x="5334000" y="5562600"/>
              <a:ext cx="228600" cy="2286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570838" y="562850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ED8181-8786-4093-BBD6-2DCF60388C80}"/>
              </a:ext>
            </a:extLst>
          </p:cNvPr>
          <p:cNvSpPr txBox="1"/>
          <p:nvPr/>
        </p:nvSpPr>
        <p:spPr>
          <a:xfrm>
            <a:off x="4750720" y="4389438"/>
            <a:ext cx="2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BE908B-8A47-4125-8CDF-FD0EEB5B7B81}"/>
              </a:ext>
            </a:extLst>
          </p:cNvPr>
          <p:cNvSpPr txBox="1"/>
          <p:nvPr/>
        </p:nvSpPr>
        <p:spPr>
          <a:xfrm>
            <a:off x="5400242" y="4412048"/>
            <a:ext cx="28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0B6D613-3E24-476F-BA12-68DE71925DAD}"/>
              </a:ext>
            </a:extLst>
          </p:cNvPr>
          <p:cNvSpPr/>
          <p:nvPr/>
        </p:nvSpPr>
        <p:spPr>
          <a:xfrm>
            <a:off x="238727" y="4705860"/>
            <a:ext cx="418071" cy="29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5">
            <a:extLst>
              <a:ext uri="{FF2B5EF4-FFF2-40B4-BE49-F238E27FC236}">
                <a16:creationId xmlns:a16="http://schemas.microsoft.com/office/drawing/2014/main" id="{0FCCFB07-1F9A-42CE-8C78-26C41724E710}"/>
              </a:ext>
            </a:extLst>
          </p:cNvPr>
          <p:cNvCxnSpPr/>
          <p:nvPr/>
        </p:nvCxnSpPr>
        <p:spPr>
          <a:xfrm flipV="1">
            <a:off x="4902192" y="3654300"/>
            <a:ext cx="457200" cy="304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">
            <a:extLst>
              <a:ext uri="{FF2B5EF4-FFF2-40B4-BE49-F238E27FC236}">
                <a16:creationId xmlns:a16="http://schemas.microsoft.com/office/drawing/2014/main" id="{32710FD9-1C99-4FCA-B48D-527D78A8F896}"/>
              </a:ext>
            </a:extLst>
          </p:cNvPr>
          <p:cNvCxnSpPr/>
          <p:nvPr/>
        </p:nvCxnSpPr>
        <p:spPr>
          <a:xfrm>
            <a:off x="5143707" y="3654300"/>
            <a:ext cx="457200" cy="304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95F046-1E83-4EBF-94B9-A5D15D9036BF}"/>
              </a:ext>
            </a:extLst>
          </p:cNvPr>
          <p:cNvCxnSpPr>
            <a:cxnSpLocks/>
          </p:cNvCxnSpPr>
          <p:nvPr/>
        </p:nvCxnSpPr>
        <p:spPr>
          <a:xfrm flipV="1">
            <a:off x="5122865" y="3634269"/>
            <a:ext cx="3636" cy="32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5">
            <a:extLst>
              <a:ext uri="{FF2B5EF4-FFF2-40B4-BE49-F238E27FC236}">
                <a16:creationId xmlns:a16="http://schemas.microsoft.com/office/drawing/2014/main" id="{07673DE1-0487-47D3-8244-97EA7963F06F}"/>
              </a:ext>
            </a:extLst>
          </p:cNvPr>
          <p:cNvCxnSpPr/>
          <p:nvPr/>
        </p:nvCxnSpPr>
        <p:spPr>
          <a:xfrm flipV="1">
            <a:off x="6033998" y="4508452"/>
            <a:ext cx="457200" cy="304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6">
            <a:extLst>
              <a:ext uri="{FF2B5EF4-FFF2-40B4-BE49-F238E27FC236}">
                <a16:creationId xmlns:a16="http://schemas.microsoft.com/office/drawing/2014/main" id="{7DC25776-9D5F-4BF3-8FB5-638C61C2D37D}"/>
              </a:ext>
            </a:extLst>
          </p:cNvPr>
          <p:cNvCxnSpPr/>
          <p:nvPr/>
        </p:nvCxnSpPr>
        <p:spPr>
          <a:xfrm>
            <a:off x="6275513" y="4508452"/>
            <a:ext cx="457200" cy="304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697E38-F149-44E7-906B-05948AA36B8B}"/>
              </a:ext>
            </a:extLst>
          </p:cNvPr>
          <p:cNvCxnSpPr>
            <a:cxnSpLocks/>
          </p:cNvCxnSpPr>
          <p:nvPr/>
        </p:nvCxnSpPr>
        <p:spPr>
          <a:xfrm flipV="1">
            <a:off x="6254671" y="4488421"/>
            <a:ext cx="3636" cy="32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7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531</Words>
  <Application>Microsoft Office PowerPoint</Application>
  <PresentationFormat>On-screen Show (4:3)</PresentationFormat>
  <Paragraphs>223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Wingdings</vt:lpstr>
      <vt:lpstr>Office Theme</vt:lpstr>
      <vt:lpstr>Lab 5-A</vt:lpstr>
      <vt:lpstr>Counter Design Example</vt:lpstr>
      <vt:lpstr>Counter Design Example</vt:lpstr>
      <vt:lpstr>Counter Block Diagram</vt:lpstr>
      <vt:lpstr>Simulate 3 Bit Counter Circuit</vt:lpstr>
      <vt:lpstr>A 8 bit Register Using Dff</vt:lpstr>
      <vt:lpstr>Register using D Flip Flop</vt:lpstr>
      <vt:lpstr>Modified D Flip Flop</vt:lpstr>
      <vt:lpstr>Modified D Flip Flop</vt:lpstr>
      <vt:lpstr>8 Bit Register</vt:lpstr>
      <vt:lpstr>Register Block Diagram</vt:lpstr>
      <vt:lpstr>Simulate the 8 Bit Register</vt:lpstr>
      <vt:lpstr>Simulation and Downloading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 A</dc:title>
  <dc:creator>May Zar Lin</dc:creator>
  <cp:lastModifiedBy>Zeinab Ramezani</cp:lastModifiedBy>
  <cp:revision>172</cp:revision>
  <dcterms:created xsi:type="dcterms:W3CDTF">2017-03-05T18:53:20Z</dcterms:created>
  <dcterms:modified xsi:type="dcterms:W3CDTF">2021-10-21T00:37:42Z</dcterms:modified>
</cp:coreProperties>
</file>