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5" Type="http://schemas.openxmlformats.org/officeDocument/2006/relationships/slideLayout" Target="../slideLayouts/slideLayout1.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1.png"/><Relationship Id="rId2" Type="http://schemas.openxmlformats.org/officeDocument/2006/relationships/image" Target="../media/image-11-2.png"/><Relationship Id="rId4" Type="http://schemas.openxmlformats.org/officeDocument/2006/relationships/slideLayout" Target="../slideLayouts/slideLayout1.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2-1.png"/><Relationship Id="rId3" Type="http://schemas.openxmlformats.org/officeDocument/2006/relationships/slideLayout" Target="../slideLayouts/slideLayout1.xml"/><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7"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8" Type="http://schemas.openxmlformats.org/officeDocument/2006/relationships/slideLayout" Target="../slideLayouts/slideLayout1.xml"/><Relationship Id="rId9"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5" Type="http://schemas.openxmlformats.org/officeDocument/2006/relationships/slideLayout" Target="../slideLayouts/slideLayout1.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5" Type="http://schemas.openxmlformats.org/officeDocument/2006/relationships/slideLayout" Target="../slideLayouts/slideLayout1.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5" Type="http://schemas.openxmlformats.org/officeDocument/2006/relationships/slideLayout" Target="../slideLayouts/slideLayout1.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7"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8" Type="http://schemas.openxmlformats.org/officeDocument/2006/relationships/slideLayout" Target="../slideLayouts/slideLayout1.xml"/><Relationship Id="rId9"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5" Type="http://schemas.openxmlformats.org/officeDocument/2006/relationships/slideLayout" Target="../slideLayouts/slideLayout1.xml"/><Relationship Id="rId6"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308610" y="1680210"/>
            <a:ext cx="4869180" cy="4869180"/>
          </a:xfrm>
          <a:prstGeom prst="rect">
            <a:avLst/>
          </a:prstGeom>
        </p:spPr>
      </p:pic>
      <p:sp>
        <p:nvSpPr>
          <p:cNvPr id="6" name="Text 2"/>
          <p:cNvSpPr/>
          <p:nvPr/>
        </p:nvSpPr>
        <p:spPr>
          <a:xfrm>
            <a:off x="6350437" y="2588300"/>
            <a:ext cx="7415927" cy="1892618"/>
          </a:xfrm>
          <a:prstGeom prst="rect">
            <a:avLst/>
          </a:prstGeom>
          <a:noFill/>
          <a:ln/>
        </p:spPr>
        <p:txBody>
          <a:bodyPr wrap="square" rtlCol="0" anchor="t"/>
          <a:lstStyle/>
          <a:p>
            <a:pPr indent="0" marL="0">
              <a:lnSpc>
                <a:spcPts val="7452"/>
              </a:lnSpc>
              <a:buNone/>
            </a:pPr>
            <a:r>
              <a:rPr lang="en-US" sz="5962" b="1" dirty="0">
                <a:solidFill>
                  <a:srgbClr val="FFE14D"/>
                </a:solidFill>
                <a:latin typeface="Comfortaa" pitchFamily="34" charset="0"/>
                <a:ea typeface="Comfortaa" pitchFamily="34" charset="-122"/>
                <a:cs typeface="Comfortaa" pitchFamily="34" charset="-120"/>
              </a:rPr>
              <a:t>Stock Price Trend Forecasting App</a:t>
            </a:r>
            <a:endParaRPr lang="en-US" sz="5962" dirty="0"/>
          </a:p>
        </p:txBody>
      </p:sp>
      <p:sp>
        <p:nvSpPr>
          <p:cNvPr id="7" name="Text 3"/>
          <p:cNvSpPr/>
          <p:nvPr/>
        </p:nvSpPr>
        <p:spPr>
          <a:xfrm>
            <a:off x="6350437" y="4851202"/>
            <a:ext cx="7415927" cy="790099"/>
          </a:xfrm>
          <a:prstGeom prst="rect">
            <a:avLst/>
          </a:prstGeom>
          <a:noFill/>
          <a:ln/>
        </p:spPr>
        <p:txBody>
          <a:bodyPr wrap="square" rtlCol="0" anchor="t"/>
          <a:lstStyle/>
          <a:p>
            <a:pPr indent="0" marL="0">
              <a:lnSpc>
                <a:spcPts val="3110"/>
              </a:lnSpc>
              <a:buNone/>
            </a:pPr>
            <a:r>
              <a:rPr lang="en-US" sz="1944" dirty="0">
                <a:solidFill>
                  <a:srgbClr val="D7D4CC"/>
                </a:solidFill>
                <a:latin typeface="Raleway" pitchFamily="34" charset="0"/>
                <a:ea typeface="Raleway" pitchFamily="34" charset="-122"/>
                <a:cs typeface="Raleway" pitchFamily="34" charset="-120"/>
              </a:rPr>
              <a:t>This application forecasts stock price trends using historical data and various machine learning algorithms.</a:t>
            </a:r>
            <a:endParaRPr lang="en-US" sz="1944" dirty="0"/>
          </a:p>
        </p:txBody>
      </p:sp>
      <p:pic>
        <p:nvPicPr>
          <p:cNvPr id="8"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9452729" y="2781895"/>
            <a:ext cx="4868942" cy="2665809"/>
          </a:xfrm>
          <a:prstGeom prst="rect">
            <a:avLst/>
          </a:prstGeom>
        </p:spPr>
      </p:pic>
      <p:sp>
        <p:nvSpPr>
          <p:cNvPr id="6" name="Text 2"/>
          <p:cNvSpPr/>
          <p:nvPr/>
        </p:nvSpPr>
        <p:spPr>
          <a:xfrm>
            <a:off x="864037" y="2123956"/>
            <a:ext cx="6685240" cy="685800"/>
          </a:xfrm>
          <a:prstGeom prst="rect">
            <a:avLst/>
          </a:prstGeom>
          <a:noFill/>
          <a:ln/>
        </p:spPr>
        <p:txBody>
          <a:bodyPr wrap="none" rtlCol="0" anchor="t"/>
          <a:lstStyle/>
          <a:p>
            <a:pPr indent="0" marL="0">
              <a:lnSpc>
                <a:spcPts val="5400"/>
              </a:lnSpc>
              <a:buNone/>
            </a:pPr>
            <a:r>
              <a:rPr lang="en-US" sz="4320" b="1" dirty="0">
                <a:solidFill>
                  <a:srgbClr val="FFE14D"/>
                </a:solidFill>
                <a:latin typeface="Comfortaa" pitchFamily="34" charset="0"/>
                <a:ea typeface="Comfortaa" pitchFamily="34" charset="-122"/>
                <a:cs typeface="Comfortaa" pitchFamily="34" charset="-120"/>
              </a:rPr>
              <a:t>Streamlit App Interface</a:t>
            </a:r>
            <a:endParaRPr lang="en-US" sz="4320" dirty="0"/>
          </a:p>
        </p:txBody>
      </p:sp>
      <p:sp>
        <p:nvSpPr>
          <p:cNvPr id="7" name="Text 3"/>
          <p:cNvSpPr/>
          <p:nvPr/>
        </p:nvSpPr>
        <p:spPr>
          <a:xfrm>
            <a:off x="864037" y="3180040"/>
            <a:ext cx="7415927" cy="790099"/>
          </a:xfrm>
          <a:prstGeom prst="rect">
            <a:avLst/>
          </a:prstGeom>
          <a:noFill/>
          <a:ln/>
        </p:spPr>
        <p:txBody>
          <a:bodyPr wrap="square" rtlCol="0" anchor="t"/>
          <a:lstStyle/>
          <a:p>
            <a:pPr indent="0" marL="0">
              <a:lnSpc>
                <a:spcPts val="3110"/>
              </a:lnSpc>
              <a:buNone/>
            </a:pPr>
            <a:r>
              <a:rPr lang="en-US" sz="1944" dirty="0">
                <a:solidFill>
                  <a:srgbClr val="D7D4CC"/>
                </a:solidFill>
                <a:latin typeface="Raleway" pitchFamily="34" charset="0"/>
                <a:ea typeface="Raleway" pitchFamily="34" charset="-122"/>
                <a:cs typeface="Raleway" pitchFamily="34" charset="-120"/>
              </a:rPr>
              <a:t>The Streamlit framework provides an intuitive and easy-to-use interface for users.</a:t>
            </a:r>
            <a:endParaRPr lang="en-US" sz="1944" dirty="0"/>
          </a:p>
        </p:txBody>
      </p:sp>
      <p:sp>
        <p:nvSpPr>
          <p:cNvPr id="8" name="Text 4"/>
          <p:cNvSpPr/>
          <p:nvPr/>
        </p:nvSpPr>
        <p:spPr>
          <a:xfrm>
            <a:off x="864037" y="4247793"/>
            <a:ext cx="7415927" cy="790099"/>
          </a:xfrm>
          <a:prstGeom prst="rect">
            <a:avLst/>
          </a:prstGeom>
          <a:noFill/>
          <a:ln/>
        </p:spPr>
        <p:txBody>
          <a:bodyPr wrap="square" rtlCol="0" anchor="t"/>
          <a:lstStyle/>
          <a:p>
            <a:pPr indent="0" marL="0">
              <a:lnSpc>
                <a:spcPts val="3110"/>
              </a:lnSpc>
              <a:buNone/>
            </a:pPr>
            <a:r>
              <a:rPr lang="en-US" sz="1944" dirty="0">
                <a:solidFill>
                  <a:srgbClr val="D7D4CC"/>
                </a:solidFill>
                <a:latin typeface="Raleway" pitchFamily="34" charset="0"/>
                <a:ea typeface="Raleway" pitchFamily="34" charset="-122"/>
                <a:cs typeface="Raleway" pitchFamily="34" charset="-120"/>
              </a:rPr>
              <a:t>Plotly charts provide interactive visualizations of the stock price data.</a:t>
            </a:r>
            <a:endParaRPr lang="en-US" sz="1944" dirty="0"/>
          </a:p>
        </p:txBody>
      </p:sp>
      <p:sp>
        <p:nvSpPr>
          <p:cNvPr id="9" name="Text 5"/>
          <p:cNvSpPr/>
          <p:nvPr/>
        </p:nvSpPr>
        <p:spPr>
          <a:xfrm>
            <a:off x="864037" y="5315545"/>
            <a:ext cx="7415927" cy="790099"/>
          </a:xfrm>
          <a:prstGeom prst="rect">
            <a:avLst/>
          </a:prstGeom>
          <a:noFill/>
          <a:ln/>
        </p:spPr>
        <p:txBody>
          <a:bodyPr wrap="square" rtlCol="0" anchor="t"/>
          <a:lstStyle/>
          <a:p>
            <a:pPr indent="0" marL="0">
              <a:lnSpc>
                <a:spcPts val="3110"/>
              </a:lnSpc>
              <a:buNone/>
            </a:pPr>
            <a:r>
              <a:rPr lang="en-US" sz="1944" dirty="0">
                <a:solidFill>
                  <a:srgbClr val="D7D4CC"/>
                </a:solidFill>
                <a:latin typeface="Raleway" pitchFamily="34" charset="0"/>
                <a:ea typeface="Raleway" pitchFamily="34" charset="-122"/>
                <a:cs typeface="Raleway" pitchFamily="34" charset="-120"/>
              </a:rPr>
              <a:t>Users can customize the time horizon, stock symbol, and other parameters for their analysis.</a:t>
            </a:r>
            <a:endParaRPr lang="en-US" sz="1944"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50437" y="1728907"/>
            <a:ext cx="6352818" cy="685800"/>
          </a:xfrm>
          <a:prstGeom prst="rect">
            <a:avLst/>
          </a:prstGeom>
          <a:noFill/>
          <a:ln/>
        </p:spPr>
        <p:txBody>
          <a:bodyPr wrap="none" rtlCol="0" anchor="t"/>
          <a:lstStyle/>
          <a:p>
            <a:pPr indent="0" marL="0">
              <a:lnSpc>
                <a:spcPts val="5400"/>
              </a:lnSpc>
              <a:buNone/>
            </a:pPr>
            <a:r>
              <a:rPr lang="en-US" sz="4320" b="1" dirty="0">
                <a:solidFill>
                  <a:srgbClr val="FFE14D"/>
                </a:solidFill>
                <a:latin typeface="Comfortaa" pitchFamily="34" charset="0"/>
                <a:ea typeface="Comfortaa" pitchFamily="34" charset="-122"/>
                <a:cs typeface="Comfortaa" pitchFamily="34" charset="-120"/>
              </a:rPr>
              <a:t>Future Enhancements</a:t>
            </a:r>
            <a:endParaRPr lang="en-US" sz="4320" dirty="0"/>
          </a:p>
        </p:txBody>
      </p:sp>
      <p:sp>
        <p:nvSpPr>
          <p:cNvPr id="6" name="Text 3"/>
          <p:cNvSpPr/>
          <p:nvPr/>
        </p:nvSpPr>
        <p:spPr>
          <a:xfrm>
            <a:off x="6350437" y="2784991"/>
            <a:ext cx="7415927" cy="1185148"/>
          </a:xfrm>
          <a:prstGeom prst="rect">
            <a:avLst/>
          </a:prstGeom>
          <a:noFill/>
          <a:ln/>
        </p:spPr>
        <p:txBody>
          <a:bodyPr wrap="square" rtlCol="0" anchor="t"/>
          <a:lstStyle/>
          <a:p>
            <a:pPr indent="0" marL="0">
              <a:lnSpc>
                <a:spcPts val="3110"/>
              </a:lnSpc>
              <a:buNone/>
            </a:pPr>
            <a:r>
              <a:rPr lang="en-US" sz="1944" dirty="0">
                <a:solidFill>
                  <a:srgbClr val="D7D4CC"/>
                </a:solidFill>
                <a:latin typeface="Raleway" pitchFamily="34" charset="0"/>
                <a:ea typeface="Raleway" pitchFamily="34" charset="-122"/>
                <a:cs typeface="Raleway" pitchFamily="34" charset="-120"/>
              </a:rPr>
              <a:t>One potential enhancement is to analyze news and social media sentiment related to the stock. This could provide insights into market psychology and improve prediction accuracy.</a:t>
            </a:r>
            <a:endParaRPr lang="en-US" sz="1944" dirty="0"/>
          </a:p>
        </p:txBody>
      </p:sp>
      <p:sp>
        <p:nvSpPr>
          <p:cNvPr id="7" name="Text 4"/>
          <p:cNvSpPr/>
          <p:nvPr/>
        </p:nvSpPr>
        <p:spPr>
          <a:xfrm>
            <a:off x="6350437" y="4247793"/>
            <a:ext cx="7415927" cy="1185148"/>
          </a:xfrm>
          <a:prstGeom prst="rect">
            <a:avLst/>
          </a:prstGeom>
          <a:noFill/>
          <a:ln/>
        </p:spPr>
        <p:txBody>
          <a:bodyPr wrap="square" rtlCol="0" anchor="t"/>
          <a:lstStyle/>
          <a:p>
            <a:pPr indent="0" marL="0">
              <a:lnSpc>
                <a:spcPts val="3110"/>
              </a:lnSpc>
              <a:buNone/>
            </a:pPr>
            <a:r>
              <a:rPr lang="en-US" sz="1944" dirty="0">
                <a:solidFill>
                  <a:srgbClr val="D7D4CC"/>
                </a:solidFill>
                <a:latin typeface="Raleway" pitchFamily="34" charset="0"/>
                <a:ea typeface="Raleway" pitchFamily="34" charset="-122"/>
                <a:cs typeface="Raleway" pitchFamily="34" charset="-120"/>
              </a:rPr>
              <a:t>Allowing users to compare different forecasting models side-by-side would help them choose the best approach for their needs.</a:t>
            </a:r>
            <a:endParaRPr lang="en-US" sz="1944" dirty="0"/>
          </a:p>
        </p:txBody>
      </p:sp>
      <p:sp>
        <p:nvSpPr>
          <p:cNvPr id="8" name="Text 5"/>
          <p:cNvSpPr/>
          <p:nvPr/>
        </p:nvSpPr>
        <p:spPr>
          <a:xfrm>
            <a:off x="6350437" y="5710595"/>
            <a:ext cx="7415927" cy="790099"/>
          </a:xfrm>
          <a:prstGeom prst="rect">
            <a:avLst/>
          </a:prstGeom>
          <a:noFill/>
          <a:ln/>
        </p:spPr>
        <p:txBody>
          <a:bodyPr wrap="square" rtlCol="0" anchor="t"/>
          <a:lstStyle/>
          <a:p>
            <a:pPr indent="0" marL="0">
              <a:lnSpc>
                <a:spcPts val="3110"/>
              </a:lnSpc>
              <a:buNone/>
            </a:pPr>
            <a:r>
              <a:rPr lang="en-US" sz="1944" dirty="0">
                <a:solidFill>
                  <a:srgbClr val="D7D4CC"/>
                </a:solidFill>
                <a:latin typeface="Raleway" pitchFamily="34" charset="0"/>
                <a:ea typeface="Raleway" pitchFamily="34" charset="-122"/>
                <a:cs typeface="Raleway" pitchFamily="34" charset="-120"/>
              </a:rPr>
              <a:t>Integrating real-time data feeds could keep the predictions continuously updated, enabling timely investment decisions.</a:t>
            </a:r>
            <a:endParaRPr lang="en-US" sz="1944" dirty="0"/>
          </a:p>
        </p:txBody>
      </p:sp>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sp>
        <p:nvSpPr>
          <p:cNvPr id="4" name="Text 2"/>
          <p:cNvSpPr/>
          <p:nvPr/>
        </p:nvSpPr>
        <p:spPr>
          <a:xfrm>
            <a:off x="864037" y="2062163"/>
            <a:ext cx="7806690" cy="685800"/>
          </a:xfrm>
          <a:prstGeom prst="rect">
            <a:avLst/>
          </a:prstGeom>
          <a:noFill/>
          <a:ln/>
        </p:spPr>
        <p:txBody>
          <a:bodyPr wrap="none" rtlCol="0" anchor="t"/>
          <a:lstStyle/>
          <a:p>
            <a:pPr indent="0" marL="0">
              <a:lnSpc>
                <a:spcPts val="5400"/>
              </a:lnSpc>
              <a:buNone/>
            </a:pPr>
            <a:r>
              <a:rPr lang="en-US" sz="4320" b="1" dirty="0">
                <a:solidFill>
                  <a:srgbClr val="FFE14D"/>
                </a:solidFill>
                <a:latin typeface="Comfortaa" pitchFamily="34" charset="0"/>
                <a:ea typeface="Comfortaa" pitchFamily="34" charset="-122"/>
                <a:cs typeface="Comfortaa" pitchFamily="34" charset="-120"/>
              </a:rPr>
              <a:t>Conclusion: A Powerful Tool</a:t>
            </a:r>
            <a:endParaRPr lang="en-US" sz="4320" dirty="0"/>
          </a:p>
        </p:txBody>
      </p:sp>
      <p:sp>
        <p:nvSpPr>
          <p:cNvPr id="5" name="Text 3"/>
          <p:cNvSpPr/>
          <p:nvPr/>
        </p:nvSpPr>
        <p:spPr>
          <a:xfrm>
            <a:off x="864037" y="3241715"/>
            <a:ext cx="12902327" cy="790099"/>
          </a:xfrm>
          <a:prstGeom prst="rect">
            <a:avLst/>
          </a:prstGeom>
          <a:noFill/>
          <a:ln/>
        </p:spPr>
        <p:txBody>
          <a:bodyPr wrap="square" rtlCol="0" anchor="t"/>
          <a:lstStyle/>
          <a:p>
            <a:pPr indent="0" marL="0">
              <a:lnSpc>
                <a:spcPts val="3110"/>
              </a:lnSpc>
              <a:buNone/>
            </a:pPr>
            <a:r>
              <a:rPr lang="en-US" sz="1944" dirty="0">
                <a:solidFill>
                  <a:srgbClr val="D7D4CC"/>
                </a:solidFill>
                <a:latin typeface="Raleway" pitchFamily="34" charset="0"/>
                <a:ea typeface="Raleway" pitchFamily="34" charset="-122"/>
                <a:cs typeface="Raleway" pitchFamily="34" charset="-120"/>
              </a:rPr>
              <a:t>This stock forecasting app provides investors with a powerful tool for analyzing market trends. By combining advanced machine learning models, the app generates accurate predictions from historical data.</a:t>
            </a:r>
            <a:endParaRPr lang="en-US" sz="1944" dirty="0"/>
          </a:p>
        </p:txBody>
      </p:sp>
      <p:sp>
        <p:nvSpPr>
          <p:cNvPr id="6" name="Text 4"/>
          <p:cNvSpPr/>
          <p:nvPr/>
        </p:nvSpPr>
        <p:spPr>
          <a:xfrm>
            <a:off x="864037" y="4309467"/>
            <a:ext cx="12902327" cy="790099"/>
          </a:xfrm>
          <a:prstGeom prst="rect">
            <a:avLst/>
          </a:prstGeom>
          <a:noFill/>
          <a:ln/>
        </p:spPr>
        <p:txBody>
          <a:bodyPr wrap="square" rtlCol="0" anchor="t"/>
          <a:lstStyle/>
          <a:p>
            <a:pPr indent="0" marL="0">
              <a:lnSpc>
                <a:spcPts val="3110"/>
              </a:lnSpc>
              <a:buNone/>
            </a:pPr>
            <a:r>
              <a:rPr lang="en-US" sz="1944" dirty="0">
                <a:solidFill>
                  <a:srgbClr val="D7D4CC"/>
                </a:solidFill>
                <a:latin typeface="Raleway" pitchFamily="34" charset="0"/>
                <a:ea typeface="Raleway" pitchFamily="34" charset="-122"/>
                <a:cs typeface="Raleway" pitchFamily="34" charset="-120"/>
              </a:rPr>
              <a:t>The user-friendly interface allows investors to customize their analysis and quickly visualize insights. With potential enhancements, this tool can revolutionize how investors approach the stock market.</a:t>
            </a:r>
            <a:endParaRPr lang="en-US" sz="1944" dirty="0"/>
          </a:p>
        </p:txBody>
      </p:sp>
      <p:sp>
        <p:nvSpPr>
          <p:cNvPr id="7" name="Text 5"/>
          <p:cNvSpPr/>
          <p:nvPr/>
        </p:nvSpPr>
        <p:spPr>
          <a:xfrm>
            <a:off x="864037" y="5377220"/>
            <a:ext cx="12902327" cy="790099"/>
          </a:xfrm>
          <a:prstGeom prst="rect">
            <a:avLst/>
          </a:prstGeom>
          <a:noFill/>
          <a:ln/>
        </p:spPr>
        <p:txBody>
          <a:bodyPr wrap="square" rtlCol="0" anchor="t"/>
          <a:lstStyle/>
          <a:p>
            <a:pPr indent="0" marL="0">
              <a:lnSpc>
                <a:spcPts val="3110"/>
              </a:lnSpc>
              <a:buNone/>
            </a:pPr>
            <a:r>
              <a:rPr lang="en-US" sz="1944" dirty="0">
                <a:solidFill>
                  <a:srgbClr val="D7D4CC"/>
                </a:solidFill>
                <a:latin typeface="Raleway" pitchFamily="34" charset="0"/>
                <a:ea typeface="Raleway" pitchFamily="34" charset="-122"/>
                <a:cs typeface="Raleway" pitchFamily="34" charset="-120"/>
              </a:rPr>
              <a:t>This app empowers everyday investors to make more informed and profitable decisions by harnessing the power of advanced analytics.</a:t>
            </a:r>
            <a:endParaRPr lang="en-US" sz="1944" dirty="0"/>
          </a:p>
        </p:txBody>
      </p:sp>
      <p:pic>
        <p:nvPicPr>
          <p:cNvPr id="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sp>
        <p:nvSpPr>
          <p:cNvPr id="4" name="Text 2"/>
          <p:cNvSpPr/>
          <p:nvPr/>
        </p:nvSpPr>
        <p:spPr>
          <a:xfrm>
            <a:off x="864037" y="873800"/>
            <a:ext cx="5486400" cy="685800"/>
          </a:xfrm>
          <a:prstGeom prst="rect">
            <a:avLst/>
          </a:prstGeom>
          <a:noFill/>
          <a:ln/>
        </p:spPr>
        <p:txBody>
          <a:bodyPr wrap="none" rtlCol="0" anchor="t"/>
          <a:lstStyle/>
          <a:p>
            <a:pPr indent="0" marL="0">
              <a:lnSpc>
                <a:spcPts val="5400"/>
              </a:lnSpc>
              <a:buNone/>
            </a:pPr>
            <a:r>
              <a:rPr lang="en-US" sz="4320" b="1" dirty="0">
                <a:solidFill>
                  <a:srgbClr val="FFE14D"/>
                </a:solidFill>
                <a:latin typeface="Comfortaa" pitchFamily="34" charset="0"/>
                <a:ea typeface="Comfortaa" pitchFamily="34" charset="-122"/>
                <a:cs typeface="Comfortaa" pitchFamily="34" charset="-120"/>
              </a:rPr>
              <a:t>Problem Statement</a:t>
            </a:r>
            <a:endParaRPr lang="en-US" sz="4320" dirty="0"/>
          </a:p>
        </p:txBody>
      </p:sp>
      <p:sp>
        <p:nvSpPr>
          <p:cNvPr id="5" name="Text 3"/>
          <p:cNvSpPr/>
          <p:nvPr/>
        </p:nvSpPr>
        <p:spPr>
          <a:xfrm>
            <a:off x="864037" y="2053352"/>
            <a:ext cx="12902327" cy="1185148"/>
          </a:xfrm>
          <a:prstGeom prst="rect">
            <a:avLst/>
          </a:prstGeom>
          <a:noFill/>
          <a:ln/>
        </p:spPr>
        <p:txBody>
          <a:bodyPr wrap="square" rtlCol="0" anchor="t"/>
          <a:lstStyle/>
          <a:p>
            <a:pPr indent="0" marL="0">
              <a:lnSpc>
                <a:spcPts val="3110"/>
              </a:lnSpc>
              <a:buNone/>
            </a:pPr>
            <a:r>
              <a:rPr lang="en-US" sz="1944" dirty="0">
                <a:solidFill>
                  <a:srgbClr val="D7D4CC"/>
                </a:solidFill>
                <a:latin typeface="Raleway" pitchFamily="34" charset="0"/>
                <a:ea typeface="Raleway" pitchFamily="34" charset="-122"/>
                <a:cs typeface="Raleway" pitchFamily="34" charset="-120"/>
              </a:rPr>
              <a:t>The problem statement for this application is to accurately predict the future trend of stock prices based on historical data and patterns. By utilizing machine learning algorithms, the app aims to provide investors with valuable insights and assist them in making informed decisions in the stock market.</a:t>
            </a:r>
            <a:endParaRPr lang="en-US" sz="1944" dirty="0"/>
          </a:p>
        </p:txBody>
      </p:sp>
      <p:sp>
        <p:nvSpPr>
          <p:cNvPr id="6" name="Text 4"/>
          <p:cNvSpPr/>
          <p:nvPr/>
        </p:nvSpPr>
        <p:spPr>
          <a:xfrm>
            <a:off x="864037" y="3608784"/>
            <a:ext cx="2937153" cy="342900"/>
          </a:xfrm>
          <a:prstGeom prst="rect">
            <a:avLst/>
          </a:prstGeom>
          <a:noFill/>
          <a:ln/>
        </p:spPr>
        <p:txBody>
          <a:bodyPr wrap="none" rtlCol="0" anchor="t"/>
          <a:lstStyle/>
          <a:p>
            <a:pPr indent="0" marL="0">
              <a:lnSpc>
                <a:spcPts val="2700"/>
              </a:lnSpc>
              <a:buNone/>
            </a:pPr>
            <a:r>
              <a:rPr lang="en-US" sz="2160" b="1" dirty="0">
                <a:solidFill>
                  <a:srgbClr val="FFE14D"/>
                </a:solidFill>
                <a:latin typeface="Comfortaa" pitchFamily="34" charset="0"/>
                <a:ea typeface="Comfortaa" pitchFamily="34" charset="-122"/>
                <a:cs typeface="Comfortaa" pitchFamily="34" charset="-120"/>
              </a:rPr>
              <a:t>Expected Outcomes:</a:t>
            </a:r>
            <a:endParaRPr lang="en-US" sz="2160" dirty="0"/>
          </a:p>
        </p:txBody>
      </p:sp>
      <p:sp>
        <p:nvSpPr>
          <p:cNvPr id="7" name="Text 5"/>
          <p:cNvSpPr/>
          <p:nvPr/>
        </p:nvSpPr>
        <p:spPr>
          <a:xfrm>
            <a:off x="1258967" y="4321969"/>
            <a:ext cx="12507397" cy="395049"/>
          </a:xfrm>
          <a:prstGeom prst="rect">
            <a:avLst/>
          </a:prstGeom>
          <a:noFill/>
          <a:ln/>
        </p:spPr>
        <p:txBody>
          <a:bodyPr wrap="none" rtlCol="0" anchor="t"/>
          <a:lstStyle/>
          <a:p>
            <a:pPr algn="l" marL="342900" indent="-342900">
              <a:lnSpc>
                <a:spcPts val="3110"/>
              </a:lnSpc>
              <a:buSzPct val="100000"/>
              <a:buFont typeface="+mj-lt"/>
              <a:buAutoNum type="arabicPeriod" startAt="1"/>
            </a:pPr>
            <a:r>
              <a:rPr lang="en-US" sz="1944" dirty="0">
                <a:solidFill>
                  <a:srgbClr val="D7D4CC"/>
                </a:solidFill>
                <a:latin typeface="Raleway" pitchFamily="34" charset="0"/>
                <a:ea typeface="Raleway" pitchFamily="34" charset="-122"/>
                <a:cs typeface="Raleway" pitchFamily="34" charset="-120"/>
              </a:rPr>
              <a:t>A functional application that fetches, processes, and visualizes stock data.</a:t>
            </a:r>
            <a:endParaRPr lang="en-US" sz="1944" dirty="0"/>
          </a:p>
        </p:txBody>
      </p:sp>
      <p:sp>
        <p:nvSpPr>
          <p:cNvPr id="8" name="Text 6"/>
          <p:cNvSpPr/>
          <p:nvPr/>
        </p:nvSpPr>
        <p:spPr>
          <a:xfrm>
            <a:off x="1258967" y="4803338"/>
            <a:ext cx="12507397" cy="395049"/>
          </a:xfrm>
          <a:prstGeom prst="rect">
            <a:avLst/>
          </a:prstGeom>
          <a:noFill/>
          <a:ln/>
        </p:spPr>
        <p:txBody>
          <a:bodyPr wrap="none" rtlCol="0" anchor="t"/>
          <a:lstStyle/>
          <a:p>
            <a:pPr algn="l" marL="342900" indent="-342900">
              <a:lnSpc>
                <a:spcPts val="3110"/>
              </a:lnSpc>
              <a:buSzPct val="100000"/>
              <a:buFont typeface="+mj-lt"/>
              <a:buAutoNum type="arabicPeriod" startAt="2"/>
            </a:pPr>
            <a:r>
              <a:rPr lang="en-US" sz="1944" dirty="0">
                <a:solidFill>
                  <a:srgbClr val="D7D4CC"/>
                </a:solidFill>
                <a:latin typeface="Raleway" pitchFamily="34" charset="0"/>
                <a:ea typeface="Raleway" pitchFamily="34" charset="-122"/>
                <a:cs typeface="Raleway" pitchFamily="34" charset="-120"/>
              </a:rPr>
              <a:t>Accurate stock price forecasts using ARIMA, Linear Regression, and LSTM models.</a:t>
            </a:r>
            <a:endParaRPr lang="en-US" sz="1944" dirty="0"/>
          </a:p>
        </p:txBody>
      </p:sp>
      <p:sp>
        <p:nvSpPr>
          <p:cNvPr id="9" name="Text 7"/>
          <p:cNvSpPr/>
          <p:nvPr/>
        </p:nvSpPr>
        <p:spPr>
          <a:xfrm>
            <a:off x="1258967" y="5284708"/>
            <a:ext cx="12507397" cy="395049"/>
          </a:xfrm>
          <a:prstGeom prst="rect">
            <a:avLst/>
          </a:prstGeom>
          <a:noFill/>
          <a:ln/>
        </p:spPr>
        <p:txBody>
          <a:bodyPr wrap="none" rtlCol="0" anchor="t"/>
          <a:lstStyle/>
          <a:p>
            <a:pPr algn="l" marL="342900" indent="-342900">
              <a:lnSpc>
                <a:spcPts val="3110"/>
              </a:lnSpc>
              <a:buSzPct val="100000"/>
              <a:buFont typeface="+mj-lt"/>
              <a:buAutoNum type="arabicPeriod" startAt="3"/>
            </a:pPr>
            <a:r>
              <a:rPr lang="en-US" sz="1944" dirty="0">
                <a:solidFill>
                  <a:srgbClr val="D7D4CC"/>
                </a:solidFill>
                <a:latin typeface="Raleway" pitchFamily="34" charset="0"/>
                <a:ea typeface="Raleway" pitchFamily="34" charset="-122"/>
                <a:cs typeface="Raleway" pitchFamily="34" charset="-120"/>
              </a:rPr>
              <a:t>Clear visualizations that help users understand historical trends and future predictions.</a:t>
            </a:r>
            <a:endParaRPr lang="en-US" sz="1944" dirty="0"/>
          </a:p>
        </p:txBody>
      </p:sp>
      <p:sp>
        <p:nvSpPr>
          <p:cNvPr id="10" name="Text 8"/>
          <p:cNvSpPr/>
          <p:nvPr/>
        </p:nvSpPr>
        <p:spPr>
          <a:xfrm>
            <a:off x="1258967" y="5766078"/>
            <a:ext cx="12507397" cy="395049"/>
          </a:xfrm>
          <a:prstGeom prst="rect">
            <a:avLst/>
          </a:prstGeom>
          <a:noFill/>
          <a:ln/>
        </p:spPr>
        <p:txBody>
          <a:bodyPr wrap="none" rtlCol="0" anchor="t"/>
          <a:lstStyle/>
          <a:p>
            <a:pPr algn="l" marL="342900" indent="-342900">
              <a:lnSpc>
                <a:spcPts val="3110"/>
              </a:lnSpc>
              <a:buSzPct val="100000"/>
              <a:buFont typeface="+mj-lt"/>
              <a:buAutoNum type="arabicPeriod" startAt="4"/>
            </a:pPr>
            <a:r>
              <a:rPr lang="en-US" sz="1944" dirty="0">
                <a:solidFill>
                  <a:srgbClr val="D7D4CC"/>
                </a:solidFill>
                <a:latin typeface="Raleway" pitchFamily="34" charset="0"/>
                <a:ea typeface="Raleway" pitchFamily="34" charset="-122"/>
                <a:cs typeface="Raleway" pitchFamily="34" charset="-120"/>
              </a:rPr>
              <a:t>Actionable recommendations to assist users in making informed investment decisions.</a:t>
            </a:r>
            <a:endParaRPr lang="en-US" sz="1944" dirty="0"/>
          </a:p>
        </p:txBody>
      </p:sp>
      <p:sp>
        <p:nvSpPr>
          <p:cNvPr id="11" name="Text 9"/>
          <p:cNvSpPr/>
          <p:nvPr/>
        </p:nvSpPr>
        <p:spPr>
          <a:xfrm>
            <a:off x="1258967" y="6247448"/>
            <a:ext cx="12507397" cy="395049"/>
          </a:xfrm>
          <a:prstGeom prst="rect">
            <a:avLst/>
          </a:prstGeom>
          <a:noFill/>
          <a:ln/>
        </p:spPr>
        <p:txBody>
          <a:bodyPr wrap="none" rtlCol="0" anchor="t"/>
          <a:lstStyle/>
          <a:p>
            <a:pPr algn="l" marL="342900" indent="-342900">
              <a:lnSpc>
                <a:spcPts val="3110"/>
              </a:lnSpc>
              <a:buSzPct val="100000"/>
              <a:buFont typeface="+mj-lt"/>
              <a:buAutoNum type="arabicPeriod" startAt="5"/>
            </a:pPr>
            <a:r>
              <a:rPr lang="en-US" sz="1944" dirty="0">
                <a:solidFill>
                  <a:srgbClr val="D7D4CC"/>
                </a:solidFill>
                <a:latin typeface="Raleway" pitchFamily="34" charset="0"/>
                <a:ea typeface="Raleway" pitchFamily="34" charset="-122"/>
                <a:cs typeface="Raleway" pitchFamily="34" charset="-120"/>
              </a:rPr>
              <a:t>Comparative analysis of different forecasting models based on their prediction accuracy.</a:t>
            </a:r>
            <a:endParaRPr lang="en-US" sz="1944" dirty="0"/>
          </a:p>
        </p:txBody>
      </p:sp>
      <p:sp>
        <p:nvSpPr>
          <p:cNvPr id="12" name="Text 10"/>
          <p:cNvSpPr/>
          <p:nvPr/>
        </p:nvSpPr>
        <p:spPr>
          <a:xfrm>
            <a:off x="864037" y="7012781"/>
            <a:ext cx="2743200" cy="342900"/>
          </a:xfrm>
          <a:prstGeom prst="rect">
            <a:avLst/>
          </a:prstGeom>
          <a:noFill/>
          <a:ln/>
        </p:spPr>
        <p:txBody>
          <a:bodyPr wrap="none" rtlCol="0" anchor="t"/>
          <a:lstStyle/>
          <a:p>
            <a:pPr indent="0" marL="0">
              <a:lnSpc>
                <a:spcPts val="2700"/>
              </a:lnSpc>
              <a:buNone/>
            </a:pPr>
            <a:endParaRPr lang="en-US" sz="2160"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sp>
        <p:nvSpPr>
          <p:cNvPr id="4" name="Text 2"/>
          <p:cNvSpPr/>
          <p:nvPr/>
        </p:nvSpPr>
        <p:spPr>
          <a:xfrm>
            <a:off x="864037" y="2464832"/>
            <a:ext cx="7058858" cy="685800"/>
          </a:xfrm>
          <a:prstGeom prst="rect">
            <a:avLst/>
          </a:prstGeom>
          <a:noFill/>
          <a:ln/>
        </p:spPr>
        <p:txBody>
          <a:bodyPr wrap="none" rtlCol="0" anchor="t"/>
          <a:lstStyle/>
          <a:p>
            <a:pPr indent="0" marL="0">
              <a:lnSpc>
                <a:spcPts val="5400"/>
              </a:lnSpc>
              <a:buNone/>
            </a:pPr>
            <a:r>
              <a:rPr lang="en-US" sz="4320" b="1" dirty="0">
                <a:solidFill>
                  <a:srgbClr val="FFE14D"/>
                </a:solidFill>
                <a:latin typeface="Comfortaa" pitchFamily="34" charset="0"/>
                <a:ea typeface="Comfortaa" pitchFamily="34" charset="-122"/>
                <a:cs typeface="Comfortaa" pitchFamily="34" charset="-120"/>
              </a:rPr>
              <a:t>Historical Data Fetching</a:t>
            </a:r>
            <a:endParaRPr lang="en-US" sz="4320" dirty="0"/>
          </a:p>
        </p:txBody>
      </p:sp>
      <p:sp>
        <p:nvSpPr>
          <p:cNvPr id="5" name="Text 3"/>
          <p:cNvSpPr/>
          <p:nvPr/>
        </p:nvSpPr>
        <p:spPr>
          <a:xfrm>
            <a:off x="864037" y="3767733"/>
            <a:ext cx="2743200" cy="342900"/>
          </a:xfrm>
          <a:prstGeom prst="rect">
            <a:avLst/>
          </a:prstGeom>
          <a:noFill/>
          <a:ln/>
        </p:spPr>
        <p:txBody>
          <a:bodyPr wrap="none" rtlCol="0" anchor="t"/>
          <a:lstStyle/>
          <a:p>
            <a:pPr indent="0" marL="0">
              <a:lnSpc>
                <a:spcPts val="2700"/>
              </a:lnSpc>
              <a:buNone/>
            </a:pPr>
            <a:r>
              <a:rPr lang="en-US" sz="2160" b="1" dirty="0">
                <a:solidFill>
                  <a:srgbClr val="FFE14D"/>
                </a:solidFill>
                <a:latin typeface="Comfortaa" pitchFamily="34" charset="0"/>
                <a:ea typeface="Comfortaa" pitchFamily="34" charset="-122"/>
                <a:cs typeface="Comfortaa" pitchFamily="34" charset="-120"/>
              </a:rPr>
              <a:t>User Input</a:t>
            </a:r>
            <a:endParaRPr lang="en-US" sz="2160" dirty="0"/>
          </a:p>
        </p:txBody>
      </p:sp>
      <p:sp>
        <p:nvSpPr>
          <p:cNvPr id="6" name="Text 4"/>
          <p:cNvSpPr/>
          <p:nvPr/>
        </p:nvSpPr>
        <p:spPr>
          <a:xfrm>
            <a:off x="864037" y="4357449"/>
            <a:ext cx="3898821" cy="1185148"/>
          </a:xfrm>
          <a:prstGeom prst="rect">
            <a:avLst/>
          </a:prstGeom>
          <a:noFill/>
          <a:ln/>
        </p:spPr>
        <p:txBody>
          <a:bodyPr wrap="square" rtlCol="0" anchor="t"/>
          <a:lstStyle/>
          <a:p>
            <a:pPr indent="0" marL="0">
              <a:lnSpc>
                <a:spcPts val="3110"/>
              </a:lnSpc>
              <a:buNone/>
            </a:pPr>
            <a:r>
              <a:rPr lang="en-US" sz="1944" dirty="0">
                <a:solidFill>
                  <a:srgbClr val="D7D4CC"/>
                </a:solidFill>
                <a:latin typeface="Raleway" pitchFamily="34" charset="0"/>
                <a:ea typeface="Raleway" pitchFamily="34" charset="-122"/>
                <a:cs typeface="Raleway" pitchFamily="34" charset="-120"/>
              </a:rPr>
              <a:t>The user provides stock symbol, start date, and end date for the analysis.</a:t>
            </a:r>
            <a:endParaRPr lang="en-US" sz="1944" dirty="0"/>
          </a:p>
        </p:txBody>
      </p:sp>
      <p:sp>
        <p:nvSpPr>
          <p:cNvPr id="7" name="Text 5"/>
          <p:cNvSpPr/>
          <p:nvPr/>
        </p:nvSpPr>
        <p:spPr>
          <a:xfrm>
            <a:off x="5372695" y="3767733"/>
            <a:ext cx="2743200" cy="342900"/>
          </a:xfrm>
          <a:prstGeom prst="rect">
            <a:avLst/>
          </a:prstGeom>
          <a:noFill/>
          <a:ln/>
        </p:spPr>
        <p:txBody>
          <a:bodyPr wrap="none" rtlCol="0" anchor="t"/>
          <a:lstStyle/>
          <a:p>
            <a:pPr indent="0" marL="0">
              <a:lnSpc>
                <a:spcPts val="2700"/>
              </a:lnSpc>
              <a:buNone/>
            </a:pPr>
            <a:r>
              <a:rPr lang="en-US" sz="2160" b="1" dirty="0">
                <a:solidFill>
                  <a:srgbClr val="FFE14D"/>
                </a:solidFill>
                <a:latin typeface="Comfortaa" pitchFamily="34" charset="0"/>
                <a:ea typeface="Comfortaa" pitchFamily="34" charset="-122"/>
                <a:cs typeface="Comfortaa" pitchFamily="34" charset="-120"/>
              </a:rPr>
              <a:t>Data Fetching</a:t>
            </a:r>
            <a:endParaRPr lang="en-US" sz="2160" dirty="0"/>
          </a:p>
        </p:txBody>
      </p:sp>
      <p:sp>
        <p:nvSpPr>
          <p:cNvPr id="8" name="Text 6"/>
          <p:cNvSpPr/>
          <p:nvPr/>
        </p:nvSpPr>
        <p:spPr>
          <a:xfrm>
            <a:off x="5372695" y="4357449"/>
            <a:ext cx="3898821" cy="1185148"/>
          </a:xfrm>
          <a:prstGeom prst="rect">
            <a:avLst/>
          </a:prstGeom>
          <a:noFill/>
          <a:ln/>
        </p:spPr>
        <p:txBody>
          <a:bodyPr wrap="square" rtlCol="0" anchor="t"/>
          <a:lstStyle/>
          <a:p>
            <a:pPr indent="0" marL="0">
              <a:lnSpc>
                <a:spcPts val="3110"/>
              </a:lnSpc>
              <a:buNone/>
            </a:pPr>
            <a:r>
              <a:rPr lang="en-US" sz="1944" dirty="0">
                <a:solidFill>
                  <a:srgbClr val="D7D4CC"/>
                </a:solidFill>
                <a:latin typeface="Raleway" pitchFamily="34" charset="0"/>
                <a:ea typeface="Raleway" pitchFamily="34" charset="-122"/>
                <a:cs typeface="Raleway" pitchFamily="34" charset="-120"/>
              </a:rPr>
              <a:t>The yfinance library fetches the historical stock data from online sources, such as Yahoo Finance.</a:t>
            </a:r>
            <a:endParaRPr lang="en-US" sz="1944" dirty="0"/>
          </a:p>
        </p:txBody>
      </p:sp>
      <p:sp>
        <p:nvSpPr>
          <p:cNvPr id="9" name="Text 7"/>
          <p:cNvSpPr/>
          <p:nvPr/>
        </p:nvSpPr>
        <p:spPr>
          <a:xfrm>
            <a:off x="9881354" y="3767733"/>
            <a:ext cx="2827734" cy="342900"/>
          </a:xfrm>
          <a:prstGeom prst="rect">
            <a:avLst/>
          </a:prstGeom>
          <a:noFill/>
          <a:ln/>
        </p:spPr>
        <p:txBody>
          <a:bodyPr wrap="none" rtlCol="0" anchor="t"/>
          <a:lstStyle/>
          <a:p>
            <a:pPr indent="0" marL="0">
              <a:lnSpc>
                <a:spcPts val="2700"/>
              </a:lnSpc>
              <a:buNone/>
            </a:pPr>
            <a:r>
              <a:rPr lang="en-US" sz="2160" b="1" dirty="0">
                <a:solidFill>
                  <a:srgbClr val="FFE14D"/>
                </a:solidFill>
                <a:latin typeface="Comfortaa" pitchFamily="34" charset="0"/>
                <a:ea typeface="Comfortaa" pitchFamily="34" charset="-122"/>
                <a:cs typeface="Comfortaa" pitchFamily="34" charset="-120"/>
              </a:rPr>
              <a:t>Data Preprocessing</a:t>
            </a:r>
            <a:endParaRPr lang="en-US" sz="2160" dirty="0"/>
          </a:p>
        </p:txBody>
      </p:sp>
      <p:sp>
        <p:nvSpPr>
          <p:cNvPr id="10" name="Text 8"/>
          <p:cNvSpPr/>
          <p:nvPr/>
        </p:nvSpPr>
        <p:spPr>
          <a:xfrm>
            <a:off x="9881354" y="4357449"/>
            <a:ext cx="3898821" cy="1185148"/>
          </a:xfrm>
          <a:prstGeom prst="rect">
            <a:avLst/>
          </a:prstGeom>
          <a:noFill/>
          <a:ln/>
        </p:spPr>
        <p:txBody>
          <a:bodyPr wrap="square" rtlCol="0" anchor="t"/>
          <a:lstStyle/>
          <a:p>
            <a:pPr indent="0" marL="0">
              <a:lnSpc>
                <a:spcPts val="3110"/>
              </a:lnSpc>
              <a:buNone/>
            </a:pPr>
            <a:r>
              <a:rPr lang="en-US" sz="1944" dirty="0">
                <a:solidFill>
                  <a:srgbClr val="D7D4CC"/>
                </a:solidFill>
                <a:latin typeface="Raleway" pitchFamily="34" charset="0"/>
                <a:ea typeface="Raleway" pitchFamily="34" charset="-122"/>
                <a:cs typeface="Raleway" pitchFamily="34" charset="-120"/>
              </a:rPr>
              <a:t>The fetched data is cleansed, cleaned, and formatted for subsequent modeling.</a:t>
            </a:r>
            <a:endParaRPr lang="en-US" sz="1944"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688824"/>
          </a:xfrm>
          <a:prstGeom prst="rect">
            <a:avLst/>
          </a:prstGeom>
          <a:solidFill>
            <a:srgbClr val="27272B"/>
          </a:solidFill>
          <a:ln/>
        </p:spPr>
      </p:sp>
      <p:sp>
        <p:nvSpPr>
          <p:cNvPr id="4" name="Text 2"/>
          <p:cNvSpPr/>
          <p:nvPr/>
        </p:nvSpPr>
        <p:spPr>
          <a:xfrm>
            <a:off x="2236113" y="475178"/>
            <a:ext cx="3840480" cy="480060"/>
          </a:xfrm>
          <a:prstGeom prst="rect">
            <a:avLst/>
          </a:prstGeom>
          <a:noFill/>
          <a:ln/>
        </p:spPr>
        <p:txBody>
          <a:bodyPr wrap="none" rtlCol="0" anchor="t"/>
          <a:lstStyle/>
          <a:p>
            <a:pPr indent="0" marL="0">
              <a:lnSpc>
                <a:spcPts val="3780"/>
              </a:lnSpc>
              <a:buNone/>
            </a:pPr>
            <a:r>
              <a:rPr lang="en-US" sz="3024" b="1" dirty="0">
                <a:solidFill>
                  <a:srgbClr val="FFE14D"/>
                </a:solidFill>
                <a:latin typeface="Comfortaa" pitchFamily="34" charset="0"/>
                <a:ea typeface="Comfortaa" pitchFamily="34" charset="-122"/>
                <a:cs typeface="Comfortaa" pitchFamily="34" charset="-120"/>
              </a:rPr>
              <a:t>Approach</a:t>
            </a:r>
            <a:endParaRPr lang="en-US" sz="3024" dirty="0"/>
          </a:p>
        </p:txBody>
      </p:sp>
      <p:pic>
        <p:nvPicPr>
          <p:cNvPr id="5" name="Image 0" descr="preencoded.png">    </p:cNvPr>
          <p:cNvPicPr>
            <a:picLocks noChangeAspect="1"/>
          </p:cNvPicPr>
          <p:nvPr/>
        </p:nvPicPr>
        <p:blipFill>
          <a:blip r:embed="rId1"/>
          <a:stretch>
            <a:fillRect/>
          </a:stretch>
        </p:blipFill>
        <p:spPr>
          <a:xfrm>
            <a:off x="2236113" y="1300877"/>
            <a:ext cx="864037" cy="1382554"/>
          </a:xfrm>
          <a:prstGeom prst="rect">
            <a:avLst/>
          </a:prstGeom>
        </p:spPr>
      </p:pic>
      <p:sp>
        <p:nvSpPr>
          <p:cNvPr id="6" name="Text 3"/>
          <p:cNvSpPr/>
          <p:nvPr/>
        </p:nvSpPr>
        <p:spPr>
          <a:xfrm>
            <a:off x="3359348" y="1473637"/>
            <a:ext cx="2705814" cy="240030"/>
          </a:xfrm>
          <a:prstGeom prst="rect">
            <a:avLst/>
          </a:prstGeom>
          <a:noFill/>
          <a:ln/>
        </p:spPr>
        <p:txBody>
          <a:bodyPr wrap="none" rtlCol="0" anchor="t"/>
          <a:lstStyle/>
          <a:p>
            <a:pPr algn="l" indent="0" marL="0">
              <a:lnSpc>
                <a:spcPts val="1890"/>
              </a:lnSpc>
              <a:buNone/>
            </a:pPr>
            <a:r>
              <a:rPr lang="en-US" sz="1512" b="1" dirty="0">
                <a:solidFill>
                  <a:srgbClr val="D7D4CC"/>
                </a:solidFill>
                <a:latin typeface="Comfortaa" pitchFamily="34" charset="0"/>
                <a:ea typeface="Comfortaa" pitchFamily="34" charset="-122"/>
                <a:cs typeface="Comfortaa" pitchFamily="34" charset="-120"/>
              </a:rPr>
              <a:t>Preprocess Historical Data</a:t>
            </a:r>
            <a:endParaRPr lang="en-US" sz="1512" dirty="0"/>
          </a:p>
        </p:txBody>
      </p:sp>
      <p:sp>
        <p:nvSpPr>
          <p:cNvPr id="7" name="Text 4"/>
          <p:cNvSpPr/>
          <p:nvPr/>
        </p:nvSpPr>
        <p:spPr>
          <a:xfrm>
            <a:off x="3359348" y="1817251"/>
            <a:ext cx="9034820" cy="276582"/>
          </a:xfrm>
          <a:prstGeom prst="rect">
            <a:avLst/>
          </a:prstGeom>
          <a:noFill/>
          <a:ln/>
        </p:spPr>
        <p:txBody>
          <a:bodyPr wrap="none" rtlCol="0" anchor="t"/>
          <a:lstStyle/>
          <a:p>
            <a:pPr algn="l" indent="0" marL="0">
              <a:lnSpc>
                <a:spcPts val="2177"/>
              </a:lnSpc>
              <a:buNone/>
            </a:pPr>
            <a:r>
              <a:rPr lang="en-US" sz="1361" dirty="0">
                <a:solidFill>
                  <a:srgbClr val="D7D4CC"/>
                </a:solidFill>
                <a:latin typeface="Raleway" pitchFamily="34" charset="0"/>
                <a:ea typeface="Raleway" pitchFamily="34" charset="-122"/>
                <a:cs typeface="Raleway" pitchFamily="34" charset="-120"/>
              </a:rPr>
              <a:t>The fetched data is cleansed, cleaned, and formatted for subsequent modeling.</a:t>
            </a:r>
            <a:endParaRPr lang="en-US" sz="1361" dirty="0"/>
          </a:p>
        </p:txBody>
      </p:sp>
      <p:pic>
        <p:nvPicPr>
          <p:cNvPr id="8" name="Image 1" descr="preencoded.png">    </p:cNvPr>
          <p:cNvPicPr>
            <a:picLocks noChangeAspect="1"/>
          </p:cNvPicPr>
          <p:nvPr/>
        </p:nvPicPr>
        <p:blipFill>
          <a:blip r:embed="rId2"/>
          <a:stretch>
            <a:fillRect/>
          </a:stretch>
        </p:blipFill>
        <p:spPr>
          <a:xfrm>
            <a:off x="2236113" y="2683431"/>
            <a:ext cx="864037" cy="1382554"/>
          </a:xfrm>
          <a:prstGeom prst="rect">
            <a:avLst/>
          </a:prstGeom>
        </p:spPr>
      </p:pic>
      <p:sp>
        <p:nvSpPr>
          <p:cNvPr id="9" name="Text 5"/>
          <p:cNvSpPr/>
          <p:nvPr/>
        </p:nvSpPr>
        <p:spPr>
          <a:xfrm>
            <a:off x="3359348" y="2856190"/>
            <a:ext cx="1920240" cy="240030"/>
          </a:xfrm>
          <a:prstGeom prst="rect">
            <a:avLst/>
          </a:prstGeom>
          <a:noFill/>
          <a:ln/>
        </p:spPr>
        <p:txBody>
          <a:bodyPr wrap="none" rtlCol="0" anchor="t"/>
          <a:lstStyle/>
          <a:p>
            <a:pPr algn="l" indent="0" marL="0">
              <a:lnSpc>
                <a:spcPts val="1890"/>
              </a:lnSpc>
              <a:buNone/>
            </a:pPr>
            <a:r>
              <a:rPr lang="en-US" sz="1512" b="1" dirty="0">
                <a:solidFill>
                  <a:srgbClr val="D7D4CC"/>
                </a:solidFill>
                <a:latin typeface="Comfortaa" pitchFamily="34" charset="0"/>
                <a:ea typeface="Comfortaa" pitchFamily="34" charset="-122"/>
                <a:cs typeface="Comfortaa" pitchFamily="34" charset="-120"/>
              </a:rPr>
              <a:t>Train ML Models</a:t>
            </a:r>
            <a:endParaRPr lang="en-US" sz="1512" dirty="0"/>
          </a:p>
        </p:txBody>
      </p:sp>
      <p:sp>
        <p:nvSpPr>
          <p:cNvPr id="10" name="Text 6"/>
          <p:cNvSpPr/>
          <p:nvPr/>
        </p:nvSpPr>
        <p:spPr>
          <a:xfrm>
            <a:off x="3359348" y="3199805"/>
            <a:ext cx="9034820" cy="553164"/>
          </a:xfrm>
          <a:prstGeom prst="rect">
            <a:avLst/>
          </a:prstGeom>
          <a:noFill/>
          <a:ln/>
        </p:spPr>
        <p:txBody>
          <a:bodyPr wrap="square" rtlCol="0" anchor="t"/>
          <a:lstStyle/>
          <a:p>
            <a:pPr algn="l" indent="0" marL="0">
              <a:lnSpc>
                <a:spcPts val="2177"/>
              </a:lnSpc>
              <a:buNone/>
            </a:pPr>
            <a:r>
              <a:rPr lang="en-US" sz="1361" dirty="0">
                <a:solidFill>
                  <a:srgbClr val="D7D4CC"/>
                </a:solidFill>
                <a:latin typeface="Raleway" pitchFamily="34" charset="0"/>
                <a:ea typeface="Raleway" pitchFamily="34" charset="-122"/>
                <a:cs typeface="Raleway" pitchFamily="34" charset="-120"/>
              </a:rPr>
              <a:t>Machine learning algorithms, including ARIMA, Linear Regression, and LSTM models, are trained on the preprocessed historical stock data.</a:t>
            </a:r>
            <a:endParaRPr lang="en-US" sz="1361" dirty="0"/>
          </a:p>
        </p:txBody>
      </p:sp>
      <p:pic>
        <p:nvPicPr>
          <p:cNvPr id="11" name="Image 2" descr="preencoded.png">    </p:cNvPr>
          <p:cNvPicPr>
            <a:picLocks noChangeAspect="1"/>
          </p:cNvPicPr>
          <p:nvPr/>
        </p:nvPicPr>
        <p:blipFill>
          <a:blip r:embed="rId3"/>
          <a:stretch>
            <a:fillRect/>
          </a:stretch>
        </p:blipFill>
        <p:spPr>
          <a:xfrm>
            <a:off x="2236113" y="4065984"/>
            <a:ext cx="864037" cy="1382554"/>
          </a:xfrm>
          <a:prstGeom prst="rect">
            <a:avLst/>
          </a:prstGeom>
        </p:spPr>
      </p:pic>
      <p:sp>
        <p:nvSpPr>
          <p:cNvPr id="12" name="Text 7"/>
          <p:cNvSpPr/>
          <p:nvPr/>
        </p:nvSpPr>
        <p:spPr>
          <a:xfrm>
            <a:off x="3359348" y="4238744"/>
            <a:ext cx="1959054" cy="240030"/>
          </a:xfrm>
          <a:prstGeom prst="rect">
            <a:avLst/>
          </a:prstGeom>
          <a:noFill/>
          <a:ln/>
        </p:spPr>
        <p:txBody>
          <a:bodyPr wrap="none" rtlCol="0" anchor="t"/>
          <a:lstStyle/>
          <a:p>
            <a:pPr algn="l" indent="0" marL="0">
              <a:lnSpc>
                <a:spcPts val="1890"/>
              </a:lnSpc>
              <a:buNone/>
            </a:pPr>
            <a:r>
              <a:rPr lang="en-US" sz="1512" b="1" dirty="0">
                <a:solidFill>
                  <a:srgbClr val="D7D4CC"/>
                </a:solidFill>
                <a:latin typeface="Comfortaa" pitchFamily="34" charset="0"/>
                <a:ea typeface="Comfortaa" pitchFamily="34" charset="-122"/>
                <a:cs typeface="Comfortaa" pitchFamily="34" charset="-120"/>
              </a:rPr>
              <a:t>Generate Forecasts</a:t>
            </a:r>
            <a:endParaRPr lang="en-US" sz="1512" dirty="0"/>
          </a:p>
        </p:txBody>
      </p:sp>
      <p:sp>
        <p:nvSpPr>
          <p:cNvPr id="13" name="Text 8"/>
          <p:cNvSpPr/>
          <p:nvPr/>
        </p:nvSpPr>
        <p:spPr>
          <a:xfrm>
            <a:off x="3359348" y="4582358"/>
            <a:ext cx="9034820" cy="276582"/>
          </a:xfrm>
          <a:prstGeom prst="rect">
            <a:avLst/>
          </a:prstGeom>
          <a:noFill/>
          <a:ln/>
        </p:spPr>
        <p:txBody>
          <a:bodyPr wrap="none" rtlCol="0" anchor="t"/>
          <a:lstStyle/>
          <a:p>
            <a:pPr algn="l" indent="0" marL="0">
              <a:lnSpc>
                <a:spcPts val="2177"/>
              </a:lnSpc>
              <a:buNone/>
            </a:pPr>
            <a:r>
              <a:rPr lang="en-US" sz="1361" dirty="0">
                <a:solidFill>
                  <a:srgbClr val="D7D4CC"/>
                </a:solidFill>
                <a:latin typeface="Raleway" pitchFamily="34" charset="0"/>
                <a:ea typeface="Raleway" pitchFamily="34" charset="-122"/>
                <a:cs typeface="Raleway" pitchFamily="34" charset="-120"/>
              </a:rPr>
              <a:t>The trained models are utilized to make accurate stock price forecasts.</a:t>
            </a:r>
            <a:endParaRPr lang="en-US" sz="1361" dirty="0"/>
          </a:p>
        </p:txBody>
      </p:sp>
      <p:pic>
        <p:nvPicPr>
          <p:cNvPr id="14" name="Image 3" descr="preencoded.png">    </p:cNvPr>
          <p:cNvPicPr>
            <a:picLocks noChangeAspect="1"/>
          </p:cNvPicPr>
          <p:nvPr/>
        </p:nvPicPr>
        <p:blipFill>
          <a:blip r:embed="rId4"/>
          <a:stretch>
            <a:fillRect/>
          </a:stretch>
        </p:blipFill>
        <p:spPr>
          <a:xfrm>
            <a:off x="2236113" y="5448538"/>
            <a:ext cx="864037" cy="1382554"/>
          </a:xfrm>
          <a:prstGeom prst="rect">
            <a:avLst/>
          </a:prstGeom>
        </p:spPr>
      </p:pic>
      <p:sp>
        <p:nvSpPr>
          <p:cNvPr id="15" name="Text 9"/>
          <p:cNvSpPr/>
          <p:nvPr/>
        </p:nvSpPr>
        <p:spPr>
          <a:xfrm>
            <a:off x="3359348" y="5621298"/>
            <a:ext cx="1920240" cy="240030"/>
          </a:xfrm>
          <a:prstGeom prst="rect">
            <a:avLst/>
          </a:prstGeom>
          <a:noFill/>
          <a:ln/>
        </p:spPr>
        <p:txBody>
          <a:bodyPr wrap="none" rtlCol="0" anchor="t"/>
          <a:lstStyle/>
          <a:p>
            <a:pPr algn="l" indent="0" marL="0">
              <a:lnSpc>
                <a:spcPts val="1890"/>
              </a:lnSpc>
              <a:buNone/>
            </a:pPr>
            <a:r>
              <a:rPr lang="en-US" sz="1512" b="1" dirty="0">
                <a:solidFill>
                  <a:srgbClr val="D7D4CC"/>
                </a:solidFill>
                <a:latin typeface="Comfortaa" pitchFamily="34" charset="0"/>
                <a:ea typeface="Comfortaa" pitchFamily="34" charset="-122"/>
                <a:cs typeface="Comfortaa" pitchFamily="34" charset="-120"/>
              </a:rPr>
              <a:t>Visualize Insights</a:t>
            </a:r>
            <a:endParaRPr lang="en-US" sz="1512" dirty="0"/>
          </a:p>
        </p:txBody>
      </p:sp>
      <p:sp>
        <p:nvSpPr>
          <p:cNvPr id="16" name="Text 10"/>
          <p:cNvSpPr/>
          <p:nvPr/>
        </p:nvSpPr>
        <p:spPr>
          <a:xfrm>
            <a:off x="3359348" y="5964912"/>
            <a:ext cx="9034820" cy="553164"/>
          </a:xfrm>
          <a:prstGeom prst="rect">
            <a:avLst/>
          </a:prstGeom>
          <a:noFill/>
          <a:ln/>
        </p:spPr>
        <p:txBody>
          <a:bodyPr wrap="square" rtlCol="0" anchor="t"/>
          <a:lstStyle/>
          <a:p>
            <a:pPr algn="l" indent="0" marL="0">
              <a:lnSpc>
                <a:spcPts val="2177"/>
              </a:lnSpc>
              <a:buNone/>
            </a:pPr>
            <a:r>
              <a:rPr lang="en-US" sz="1361" dirty="0">
                <a:solidFill>
                  <a:srgbClr val="D7D4CC"/>
                </a:solidFill>
                <a:latin typeface="Raleway" pitchFamily="34" charset="0"/>
                <a:ea typeface="Raleway" pitchFamily="34" charset="-122"/>
                <a:cs typeface="Raleway" pitchFamily="34" charset="-120"/>
              </a:rPr>
              <a:t>The forecasts are visualized in clear and understandable graphs, allowing users to comprehend historical trends and future predictions.</a:t>
            </a:r>
            <a:endParaRPr lang="en-US" sz="1361" dirty="0"/>
          </a:p>
        </p:txBody>
      </p:sp>
      <p:pic>
        <p:nvPicPr>
          <p:cNvPr id="17" name="Image 4" descr="preencoded.png">    </p:cNvPr>
          <p:cNvPicPr>
            <a:picLocks noChangeAspect="1"/>
          </p:cNvPicPr>
          <p:nvPr/>
        </p:nvPicPr>
        <p:blipFill>
          <a:blip r:embed="rId5"/>
          <a:stretch>
            <a:fillRect/>
          </a:stretch>
        </p:blipFill>
        <p:spPr>
          <a:xfrm>
            <a:off x="2236113" y="6831092"/>
            <a:ext cx="864037" cy="1382554"/>
          </a:xfrm>
          <a:prstGeom prst="rect">
            <a:avLst/>
          </a:prstGeom>
        </p:spPr>
      </p:pic>
      <p:sp>
        <p:nvSpPr>
          <p:cNvPr id="18" name="Text 11"/>
          <p:cNvSpPr/>
          <p:nvPr/>
        </p:nvSpPr>
        <p:spPr>
          <a:xfrm>
            <a:off x="3359348" y="7003852"/>
            <a:ext cx="2658308" cy="240030"/>
          </a:xfrm>
          <a:prstGeom prst="rect">
            <a:avLst/>
          </a:prstGeom>
          <a:noFill/>
          <a:ln/>
        </p:spPr>
        <p:txBody>
          <a:bodyPr wrap="none" rtlCol="0" anchor="t"/>
          <a:lstStyle/>
          <a:p>
            <a:pPr algn="l" indent="0" marL="0">
              <a:lnSpc>
                <a:spcPts val="1890"/>
              </a:lnSpc>
              <a:buNone/>
            </a:pPr>
            <a:r>
              <a:rPr lang="en-US" sz="1512" b="1" dirty="0">
                <a:solidFill>
                  <a:srgbClr val="D7D4CC"/>
                </a:solidFill>
                <a:latin typeface="Comfortaa" pitchFamily="34" charset="0"/>
                <a:ea typeface="Comfortaa" pitchFamily="34" charset="-122"/>
                <a:cs typeface="Comfortaa" pitchFamily="34" charset="-120"/>
              </a:rPr>
              <a:t>Provide Recommendations</a:t>
            </a:r>
            <a:endParaRPr lang="en-US" sz="1512" dirty="0"/>
          </a:p>
        </p:txBody>
      </p:sp>
      <p:sp>
        <p:nvSpPr>
          <p:cNvPr id="19" name="Text 12"/>
          <p:cNvSpPr/>
          <p:nvPr/>
        </p:nvSpPr>
        <p:spPr>
          <a:xfrm>
            <a:off x="3359348" y="7347466"/>
            <a:ext cx="9034820" cy="553164"/>
          </a:xfrm>
          <a:prstGeom prst="rect">
            <a:avLst/>
          </a:prstGeom>
          <a:noFill/>
          <a:ln/>
        </p:spPr>
        <p:txBody>
          <a:bodyPr wrap="square" rtlCol="0" anchor="t"/>
          <a:lstStyle/>
          <a:p>
            <a:pPr algn="l" indent="0" marL="0">
              <a:lnSpc>
                <a:spcPts val="2177"/>
              </a:lnSpc>
              <a:buNone/>
            </a:pPr>
            <a:r>
              <a:rPr lang="en-US" sz="1361" dirty="0">
                <a:solidFill>
                  <a:srgbClr val="D7D4CC"/>
                </a:solidFill>
                <a:latin typeface="Raleway" pitchFamily="34" charset="0"/>
                <a:ea typeface="Raleway" pitchFamily="34" charset="-122"/>
                <a:cs typeface="Raleway" pitchFamily="34" charset="-120"/>
              </a:rPr>
              <a:t>The application provides actionable recommendations to assist users in making informed investment decisions and conducts comparative analysis of different forecasting models based on their prediction accuracy.</a:t>
            </a:r>
            <a:endParaRPr lang="en-US" sz="1361" dirty="0"/>
          </a:p>
        </p:txBody>
      </p:sp>
      <p:pic>
        <p:nvPicPr>
          <p:cNvPr id="20" name="Image 5" descr="preencoded.png">
            <a:hlinkClick r:id="rId7" tooltip=""/>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308610" y="2613422"/>
            <a:ext cx="4869061" cy="3002637"/>
          </a:xfrm>
          <a:prstGeom prst="rect">
            <a:avLst/>
          </a:prstGeom>
        </p:spPr>
      </p:pic>
      <p:sp>
        <p:nvSpPr>
          <p:cNvPr id="6" name="Text 2"/>
          <p:cNvSpPr/>
          <p:nvPr/>
        </p:nvSpPr>
        <p:spPr>
          <a:xfrm>
            <a:off x="6350437" y="916900"/>
            <a:ext cx="5684520" cy="685800"/>
          </a:xfrm>
          <a:prstGeom prst="rect">
            <a:avLst/>
          </a:prstGeom>
          <a:noFill/>
          <a:ln/>
        </p:spPr>
        <p:txBody>
          <a:bodyPr wrap="none" rtlCol="0" anchor="t"/>
          <a:lstStyle/>
          <a:p>
            <a:pPr indent="0" marL="0">
              <a:lnSpc>
                <a:spcPts val="5400"/>
              </a:lnSpc>
              <a:buNone/>
            </a:pPr>
            <a:r>
              <a:rPr lang="en-US" sz="4320" b="1" dirty="0">
                <a:solidFill>
                  <a:srgbClr val="FFE14D"/>
                </a:solidFill>
                <a:latin typeface="Comfortaa" pitchFamily="34" charset="0"/>
                <a:ea typeface="Comfortaa" pitchFamily="34" charset="-122"/>
                <a:cs typeface="Comfortaa" pitchFamily="34" charset="-120"/>
              </a:rPr>
              <a:t>Predictive Modeling</a:t>
            </a:r>
            <a:endParaRPr lang="en-US" sz="4320" dirty="0"/>
          </a:p>
        </p:txBody>
      </p:sp>
      <p:sp>
        <p:nvSpPr>
          <p:cNvPr id="7" name="Shape 3"/>
          <p:cNvSpPr/>
          <p:nvPr/>
        </p:nvSpPr>
        <p:spPr>
          <a:xfrm>
            <a:off x="6350437" y="2250638"/>
            <a:ext cx="555427" cy="555427"/>
          </a:xfrm>
          <a:prstGeom prst="roundRect">
            <a:avLst>
              <a:gd name="adj" fmla="val 66675"/>
            </a:avLst>
          </a:prstGeom>
          <a:solidFill>
            <a:srgbClr val="46464A"/>
          </a:solidFill>
          <a:ln/>
        </p:spPr>
      </p:sp>
      <p:sp>
        <p:nvSpPr>
          <p:cNvPr id="8" name="Text 4"/>
          <p:cNvSpPr/>
          <p:nvPr/>
        </p:nvSpPr>
        <p:spPr>
          <a:xfrm>
            <a:off x="6563439" y="2363748"/>
            <a:ext cx="129421" cy="329208"/>
          </a:xfrm>
          <a:prstGeom prst="rect">
            <a:avLst/>
          </a:prstGeom>
          <a:noFill/>
          <a:ln/>
        </p:spPr>
        <p:txBody>
          <a:bodyPr wrap="none" rtlCol="0" anchor="t"/>
          <a:lstStyle/>
          <a:p>
            <a:pPr algn="ctr" indent="0" marL="0">
              <a:lnSpc>
                <a:spcPts val="2592"/>
              </a:lnSpc>
              <a:buNone/>
            </a:pPr>
            <a:r>
              <a:rPr lang="en-US" sz="2592" b="1" dirty="0">
                <a:solidFill>
                  <a:srgbClr val="D7D4CC"/>
                </a:solidFill>
                <a:latin typeface="Comfortaa" pitchFamily="34" charset="0"/>
                <a:ea typeface="Comfortaa" pitchFamily="34" charset="-122"/>
                <a:cs typeface="Comfortaa" pitchFamily="34" charset="-120"/>
              </a:rPr>
              <a:t>1</a:t>
            </a:r>
            <a:endParaRPr lang="en-US" sz="2592" dirty="0"/>
          </a:p>
        </p:txBody>
      </p:sp>
      <p:sp>
        <p:nvSpPr>
          <p:cNvPr id="9" name="Text 5"/>
          <p:cNvSpPr/>
          <p:nvPr/>
        </p:nvSpPr>
        <p:spPr>
          <a:xfrm>
            <a:off x="7152680" y="2250638"/>
            <a:ext cx="2743200" cy="342900"/>
          </a:xfrm>
          <a:prstGeom prst="rect">
            <a:avLst/>
          </a:prstGeom>
          <a:noFill/>
          <a:ln/>
        </p:spPr>
        <p:txBody>
          <a:bodyPr wrap="none" rtlCol="0" anchor="t"/>
          <a:lstStyle/>
          <a:p>
            <a:pPr indent="0" marL="0">
              <a:lnSpc>
                <a:spcPts val="2700"/>
              </a:lnSpc>
              <a:buNone/>
            </a:pPr>
            <a:r>
              <a:rPr lang="en-US" sz="2160" b="1" dirty="0">
                <a:solidFill>
                  <a:srgbClr val="D7D4CC"/>
                </a:solidFill>
                <a:latin typeface="Comfortaa" pitchFamily="34" charset="0"/>
                <a:ea typeface="Comfortaa" pitchFamily="34" charset="-122"/>
                <a:cs typeface="Comfortaa" pitchFamily="34" charset="-120"/>
              </a:rPr>
              <a:t>ARIMA</a:t>
            </a:r>
            <a:endParaRPr lang="en-US" sz="2160" dirty="0"/>
          </a:p>
        </p:txBody>
      </p:sp>
      <p:sp>
        <p:nvSpPr>
          <p:cNvPr id="10" name="Text 6"/>
          <p:cNvSpPr/>
          <p:nvPr/>
        </p:nvSpPr>
        <p:spPr>
          <a:xfrm>
            <a:off x="7152680" y="2741652"/>
            <a:ext cx="2782372" cy="2370296"/>
          </a:xfrm>
          <a:prstGeom prst="rect">
            <a:avLst/>
          </a:prstGeom>
          <a:noFill/>
          <a:ln/>
        </p:spPr>
        <p:txBody>
          <a:bodyPr wrap="square" rtlCol="0" anchor="t"/>
          <a:lstStyle/>
          <a:p>
            <a:pPr indent="0" marL="0">
              <a:lnSpc>
                <a:spcPts val="3110"/>
              </a:lnSpc>
              <a:buNone/>
            </a:pPr>
            <a:r>
              <a:rPr lang="en-US" sz="1944" dirty="0">
                <a:solidFill>
                  <a:srgbClr val="D7D4CC"/>
                </a:solidFill>
                <a:latin typeface="Raleway" pitchFamily="34" charset="0"/>
                <a:ea typeface="Raleway" pitchFamily="34" charset="-122"/>
                <a:cs typeface="Raleway" pitchFamily="34" charset="-120"/>
              </a:rPr>
              <a:t>An autoregressive integrated moving average model analyzes historical data to predict future price trends.</a:t>
            </a:r>
            <a:endParaRPr lang="en-US" sz="1944" dirty="0"/>
          </a:p>
        </p:txBody>
      </p:sp>
      <p:sp>
        <p:nvSpPr>
          <p:cNvPr id="11" name="Shape 7"/>
          <p:cNvSpPr/>
          <p:nvPr/>
        </p:nvSpPr>
        <p:spPr>
          <a:xfrm>
            <a:off x="10181868" y="2250638"/>
            <a:ext cx="555427" cy="555427"/>
          </a:xfrm>
          <a:prstGeom prst="roundRect">
            <a:avLst>
              <a:gd name="adj" fmla="val 66675"/>
            </a:avLst>
          </a:prstGeom>
          <a:solidFill>
            <a:srgbClr val="46464A"/>
          </a:solidFill>
          <a:ln/>
        </p:spPr>
      </p:sp>
      <p:sp>
        <p:nvSpPr>
          <p:cNvPr id="12" name="Text 8"/>
          <p:cNvSpPr/>
          <p:nvPr/>
        </p:nvSpPr>
        <p:spPr>
          <a:xfrm>
            <a:off x="10362724" y="2363748"/>
            <a:ext cx="193596" cy="329208"/>
          </a:xfrm>
          <a:prstGeom prst="rect">
            <a:avLst/>
          </a:prstGeom>
          <a:noFill/>
          <a:ln/>
        </p:spPr>
        <p:txBody>
          <a:bodyPr wrap="none" rtlCol="0" anchor="t"/>
          <a:lstStyle/>
          <a:p>
            <a:pPr algn="ctr" indent="0" marL="0">
              <a:lnSpc>
                <a:spcPts val="2592"/>
              </a:lnSpc>
              <a:buNone/>
            </a:pPr>
            <a:r>
              <a:rPr lang="en-US" sz="2592" b="1" dirty="0">
                <a:solidFill>
                  <a:srgbClr val="D7D4CC"/>
                </a:solidFill>
                <a:latin typeface="Comfortaa" pitchFamily="34" charset="0"/>
                <a:ea typeface="Comfortaa" pitchFamily="34" charset="-122"/>
                <a:cs typeface="Comfortaa" pitchFamily="34" charset="-120"/>
              </a:rPr>
              <a:t>2</a:t>
            </a:r>
            <a:endParaRPr lang="en-US" sz="2592" dirty="0"/>
          </a:p>
        </p:txBody>
      </p:sp>
      <p:sp>
        <p:nvSpPr>
          <p:cNvPr id="13" name="Text 9"/>
          <p:cNvSpPr/>
          <p:nvPr/>
        </p:nvSpPr>
        <p:spPr>
          <a:xfrm>
            <a:off x="10984111" y="2250638"/>
            <a:ext cx="2743200" cy="342900"/>
          </a:xfrm>
          <a:prstGeom prst="rect">
            <a:avLst/>
          </a:prstGeom>
          <a:noFill/>
          <a:ln/>
        </p:spPr>
        <p:txBody>
          <a:bodyPr wrap="none" rtlCol="0" anchor="t"/>
          <a:lstStyle/>
          <a:p>
            <a:pPr indent="0" marL="0">
              <a:lnSpc>
                <a:spcPts val="2700"/>
              </a:lnSpc>
              <a:buNone/>
            </a:pPr>
            <a:r>
              <a:rPr lang="en-US" sz="2160" b="1" dirty="0">
                <a:solidFill>
                  <a:srgbClr val="D7D4CC"/>
                </a:solidFill>
                <a:latin typeface="Comfortaa" pitchFamily="34" charset="0"/>
                <a:ea typeface="Comfortaa" pitchFamily="34" charset="-122"/>
                <a:cs typeface="Comfortaa" pitchFamily="34" charset="-120"/>
              </a:rPr>
              <a:t>Linear Regression</a:t>
            </a:r>
            <a:endParaRPr lang="en-US" sz="2160" dirty="0"/>
          </a:p>
        </p:txBody>
      </p:sp>
      <p:sp>
        <p:nvSpPr>
          <p:cNvPr id="14" name="Text 10"/>
          <p:cNvSpPr/>
          <p:nvPr/>
        </p:nvSpPr>
        <p:spPr>
          <a:xfrm>
            <a:off x="10984111" y="2741652"/>
            <a:ext cx="2782372" cy="1975247"/>
          </a:xfrm>
          <a:prstGeom prst="rect">
            <a:avLst/>
          </a:prstGeom>
          <a:noFill/>
          <a:ln/>
        </p:spPr>
        <p:txBody>
          <a:bodyPr wrap="square" rtlCol="0" anchor="t"/>
          <a:lstStyle/>
          <a:p>
            <a:pPr indent="0" marL="0">
              <a:lnSpc>
                <a:spcPts val="3110"/>
              </a:lnSpc>
              <a:buNone/>
            </a:pPr>
            <a:r>
              <a:rPr lang="en-US" sz="1944" dirty="0">
                <a:solidFill>
                  <a:srgbClr val="D7D4CC"/>
                </a:solidFill>
                <a:latin typeface="Raleway" pitchFamily="34" charset="0"/>
                <a:ea typeface="Raleway" pitchFamily="34" charset="-122"/>
                <a:cs typeface="Raleway" pitchFamily="34" charset="-120"/>
              </a:rPr>
              <a:t>This model uses a straight line to predict future stock prices based on historical data.</a:t>
            </a:r>
            <a:endParaRPr lang="en-US" sz="1944" dirty="0"/>
          </a:p>
        </p:txBody>
      </p:sp>
      <p:sp>
        <p:nvSpPr>
          <p:cNvPr id="15" name="Shape 11"/>
          <p:cNvSpPr/>
          <p:nvPr/>
        </p:nvSpPr>
        <p:spPr>
          <a:xfrm>
            <a:off x="6350437" y="5636419"/>
            <a:ext cx="555427" cy="555427"/>
          </a:xfrm>
          <a:prstGeom prst="roundRect">
            <a:avLst>
              <a:gd name="adj" fmla="val 66675"/>
            </a:avLst>
          </a:prstGeom>
          <a:solidFill>
            <a:srgbClr val="46464A"/>
          </a:solidFill>
          <a:ln/>
        </p:spPr>
      </p:sp>
      <p:sp>
        <p:nvSpPr>
          <p:cNvPr id="16" name="Text 12"/>
          <p:cNvSpPr/>
          <p:nvPr/>
        </p:nvSpPr>
        <p:spPr>
          <a:xfrm>
            <a:off x="6529507" y="5749528"/>
            <a:ext cx="197168" cy="329208"/>
          </a:xfrm>
          <a:prstGeom prst="rect">
            <a:avLst/>
          </a:prstGeom>
          <a:noFill/>
          <a:ln/>
        </p:spPr>
        <p:txBody>
          <a:bodyPr wrap="none" rtlCol="0" anchor="t"/>
          <a:lstStyle/>
          <a:p>
            <a:pPr algn="ctr" indent="0" marL="0">
              <a:lnSpc>
                <a:spcPts val="2592"/>
              </a:lnSpc>
              <a:buNone/>
            </a:pPr>
            <a:r>
              <a:rPr lang="en-US" sz="2592" b="1" dirty="0">
                <a:solidFill>
                  <a:srgbClr val="D7D4CC"/>
                </a:solidFill>
                <a:latin typeface="Comfortaa" pitchFamily="34" charset="0"/>
                <a:ea typeface="Comfortaa" pitchFamily="34" charset="-122"/>
                <a:cs typeface="Comfortaa" pitchFamily="34" charset="-120"/>
              </a:rPr>
              <a:t>3</a:t>
            </a:r>
            <a:endParaRPr lang="en-US" sz="2592" dirty="0"/>
          </a:p>
        </p:txBody>
      </p:sp>
      <p:sp>
        <p:nvSpPr>
          <p:cNvPr id="17" name="Text 13"/>
          <p:cNvSpPr/>
          <p:nvPr/>
        </p:nvSpPr>
        <p:spPr>
          <a:xfrm>
            <a:off x="7152680" y="5636419"/>
            <a:ext cx="2743200" cy="342900"/>
          </a:xfrm>
          <a:prstGeom prst="rect">
            <a:avLst/>
          </a:prstGeom>
          <a:noFill/>
          <a:ln/>
        </p:spPr>
        <p:txBody>
          <a:bodyPr wrap="none" rtlCol="0" anchor="t"/>
          <a:lstStyle/>
          <a:p>
            <a:pPr indent="0" marL="0">
              <a:lnSpc>
                <a:spcPts val="2700"/>
              </a:lnSpc>
              <a:buNone/>
            </a:pPr>
            <a:r>
              <a:rPr lang="en-US" sz="2160" b="1" dirty="0">
                <a:solidFill>
                  <a:srgbClr val="D7D4CC"/>
                </a:solidFill>
                <a:latin typeface="Comfortaa" pitchFamily="34" charset="0"/>
                <a:ea typeface="Comfortaa" pitchFamily="34" charset="-122"/>
                <a:cs typeface="Comfortaa" pitchFamily="34" charset="-120"/>
              </a:rPr>
              <a:t>LSTM</a:t>
            </a:r>
            <a:endParaRPr lang="en-US" sz="2160" dirty="0"/>
          </a:p>
        </p:txBody>
      </p:sp>
      <p:sp>
        <p:nvSpPr>
          <p:cNvPr id="18" name="Text 14"/>
          <p:cNvSpPr/>
          <p:nvPr/>
        </p:nvSpPr>
        <p:spPr>
          <a:xfrm>
            <a:off x="7152680" y="6127433"/>
            <a:ext cx="6613684" cy="1185148"/>
          </a:xfrm>
          <a:prstGeom prst="rect">
            <a:avLst/>
          </a:prstGeom>
          <a:noFill/>
          <a:ln/>
        </p:spPr>
        <p:txBody>
          <a:bodyPr wrap="square" rtlCol="0" anchor="t"/>
          <a:lstStyle/>
          <a:p>
            <a:pPr indent="0" marL="0">
              <a:lnSpc>
                <a:spcPts val="3110"/>
              </a:lnSpc>
              <a:buNone/>
            </a:pPr>
            <a:r>
              <a:rPr lang="en-US" sz="1944" dirty="0">
                <a:solidFill>
                  <a:srgbClr val="D7D4CC"/>
                </a:solidFill>
                <a:latin typeface="Raleway" pitchFamily="34" charset="0"/>
                <a:ea typeface="Raleway" pitchFamily="34" charset="-122"/>
                <a:cs typeface="Raleway" pitchFamily="34" charset="-120"/>
              </a:rPr>
              <a:t>Long short-term memory networks are a type of recurrent neural network that can capture complex patterns in time series data.</a:t>
            </a:r>
            <a:endParaRPr lang="en-US" sz="1944" dirty="0"/>
          </a:p>
        </p:txBody>
      </p:sp>
      <p:pic>
        <p:nvPicPr>
          <p:cNvPr id="19"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9452610" y="2637830"/>
            <a:ext cx="4869061" cy="2953941"/>
          </a:xfrm>
          <a:prstGeom prst="rect">
            <a:avLst/>
          </a:prstGeom>
        </p:spPr>
      </p:pic>
      <p:sp>
        <p:nvSpPr>
          <p:cNvPr id="6" name="Text 2"/>
          <p:cNvSpPr/>
          <p:nvPr/>
        </p:nvSpPr>
        <p:spPr>
          <a:xfrm>
            <a:off x="864037" y="1114425"/>
            <a:ext cx="5486400" cy="685800"/>
          </a:xfrm>
          <a:prstGeom prst="rect">
            <a:avLst/>
          </a:prstGeom>
          <a:noFill/>
          <a:ln/>
        </p:spPr>
        <p:txBody>
          <a:bodyPr wrap="none" rtlCol="0" anchor="t"/>
          <a:lstStyle/>
          <a:p>
            <a:pPr indent="0" marL="0">
              <a:lnSpc>
                <a:spcPts val="5400"/>
              </a:lnSpc>
              <a:buNone/>
            </a:pPr>
            <a:r>
              <a:rPr lang="en-US" sz="4320" b="1" dirty="0">
                <a:solidFill>
                  <a:srgbClr val="FFE14D"/>
                </a:solidFill>
                <a:latin typeface="Comfortaa" pitchFamily="34" charset="0"/>
                <a:ea typeface="Comfortaa" pitchFamily="34" charset="-122"/>
                <a:cs typeface="Comfortaa" pitchFamily="34" charset="-120"/>
              </a:rPr>
              <a:t>ARIMA Model</a:t>
            </a:r>
            <a:endParaRPr lang="en-US" sz="4320" dirty="0"/>
          </a:p>
        </p:txBody>
      </p:sp>
      <p:sp>
        <p:nvSpPr>
          <p:cNvPr id="7" name="Shape 3"/>
          <p:cNvSpPr/>
          <p:nvPr/>
        </p:nvSpPr>
        <p:spPr>
          <a:xfrm>
            <a:off x="864037" y="2448163"/>
            <a:ext cx="555427" cy="555427"/>
          </a:xfrm>
          <a:prstGeom prst="roundRect">
            <a:avLst>
              <a:gd name="adj" fmla="val 66675"/>
            </a:avLst>
          </a:prstGeom>
          <a:solidFill>
            <a:srgbClr val="46464A"/>
          </a:solidFill>
          <a:ln/>
        </p:spPr>
      </p:sp>
      <p:sp>
        <p:nvSpPr>
          <p:cNvPr id="8" name="Text 4"/>
          <p:cNvSpPr/>
          <p:nvPr/>
        </p:nvSpPr>
        <p:spPr>
          <a:xfrm>
            <a:off x="1077039" y="2561273"/>
            <a:ext cx="129421" cy="329208"/>
          </a:xfrm>
          <a:prstGeom prst="rect">
            <a:avLst/>
          </a:prstGeom>
          <a:noFill/>
          <a:ln/>
        </p:spPr>
        <p:txBody>
          <a:bodyPr wrap="none" rtlCol="0" anchor="t"/>
          <a:lstStyle/>
          <a:p>
            <a:pPr algn="ctr" indent="0" marL="0">
              <a:lnSpc>
                <a:spcPts val="2592"/>
              </a:lnSpc>
              <a:buNone/>
            </a:pPr>
            <a:r>
              <a:rPr lang="en-US" sz="2592" b="1" dirty="0">
                <a:solidFill>
                  <a:srgbClr val="D7D4CC"/>
                </a:solidFill>
                <a:latin typeface="Comfortaa" pitchFamily="34" charset="0"/>
                <a:ea typeface="Comfortaa" pitchFamily="34" charset="-122"/>
                <a:cs typeface="Comfortaa" pitchFamily="34" charset="-120"/>
              </a:rPr>
              <a:t>1</a:t>
            </a:r>
            <a:endParaRPr lang="en-US" sz="2592" dirty="0"/>
          </a:p>
        </p:txBody>
      </p:sp>
      <p:sp>
        <p:nvSpPr>
          <p:cNvPr id="9" name="Text 5"/>
          <p:cNvSpPr/>
          <p:nvPr/>
        </p:nvSpPr>
        <p:spPr>
          <a:xfrm>
            <a:off x="1666280" y="2448163"/>
            <a:ext cx="2743200" cy="342900"/>
          </a:xfrm>
          <a:prstGeom prst="rect">
            <a:avLst/>
          </a:prstGeom>
          <a:noFill/>
          <a:ln/>
        </p:spPr>
        <p:txBody>
          <a:bodyPr wrap="none" rtlCol="0" anchor="t"/>
          <a:lstStyle/>
          <a:p>
            <a:pPr indent="0" marL="0">
              <a:lnSpc>
                <a:spcPts val="2700"/>
              </a:lnSpc>
              <a:buNone/>
            </a:pPr>
            <a:r>
              <a:rPr lang="en-US" sz="2160" b="1" dirty="0">
                <a:solidFill>
                  <a:srgbClr val="D7D4CC"/>
                </a:solidFill>
                <a:latin typeface="Comfortaa" pitchFamily="34" charset="0"/>
                <a:ea typeface="Comfortaa" pitchFamily="34" charset="-122"/>
                <a:cs typeface="Comfortaa" pitchFamily="34" charset="-120"/>
              </a:rPr>
              <a:t>Stationarity</a:t>
            </a:r>
            <a:endParaRPr lang="en-US" sz="2160" dirty="0"/>
          </a:p>
        </p:txBody>
      </p:sp>
      <p:sp>
        <p:nvSpPr>
          <p:cNvPr id="10" name="Text 6"/>
          <p:cNvSpPr/>
          <p:nvPr/>
        </p:nvSpPr>
        <p:spPr>
          <a:xfrm>
            <a:off x="1666280" y="2939177"/>
            <a:ext cx="2782372" cy="2370296"/>
          </a:xfrm>
          <a:prstGeom prst="rect">
            <a:avLst/>
          </a:prstGeom>
          <a:noFill/>
          <a:ln/>
        </p:spPr>
        <p:txBody>
          <a:bodyPr wrap="square" rtlCol="0" anchor="t"/>
          <a:lstStyle/>
          <a:p>
            <a:pPr indent="0" marL="0">
              <a:lnSpc>
                <a:spcPts val="3110"/>
              </a:lnSpc>
              <a:buNone/>
            </a:pPr>
            <a:r>
              <a:rPr lang="en-US" sz="1944" dirty="0">
                <a:solidFill>
                  <a:srgbClr val="D7D4CC"/>
                </a:solidFill>
                <a:latin typeface="Raleway" pitchFamily="34" charset="0"/>
                <a:ea typeface="Raleway" pitchFamily="34" charset="-122"/>
                <a:cs typeface="Raleway" pitchFamily="34" charset="-120"/>
              </a:rPr>
              <a:t>The ARIMA model requires the data to be stationary, meaning the statistical properties of the data are constant over time.</a:t>
            </a:r>
            <a:endParaRPr lang="en-US" sz="1944" dirty="0"/>
          </a:p>
        </p:txBody>
      </p:sp>
      <p:sp>
        <p:nvSpPr>
          <p:cNvPr id="11" name="Shape 7"/>
          <p:cNvSpPr/>
          <p:nvPr/>
        </p:nvSpPr>
        <p:spPr>
          <a:xfrm>
            <a:off x="4695468" y="2448163"/>
            <a:ext cx="555427" cy="555427"/>
          </a:xfrm>
          <a:prstGeom prst="roundRect">
            <a:avLst>
              <a:gd name="adj" fmla="val 66675"/>
            </a:avLst>
          </a:prstGeom>
          <a:solidFill>
            <a:srgbClr val="46464A"/>
          </a:solidFill>
          <a:ln/>
        </p:spPr>
      </p:sp>
      <p:sp>
        <p:nvSpPr>
          <p:cNvPr id="12" name="Text 8"/>
          <p:cNvSpPr/>
          <p:nvPr/>
        </p:nvSpPr>
        <p:spPr>
          <a:xfrm>
            <a:off x="4876324" y="2561273"/>
            <a:ext cx="193596" cy="329208"/>
          </a:xfrm>
          <a:prstGeom prst="rect">
            <a:avLst/>
          </a:prstGeom>
          <a:noFill/>
          <a:ln/>
        </p:spPr>
        <p:txBody>
          <a:bodyPr wrap="none" rtlCol="0" anchor="t"/>
          <a:lstStyle/>
          <a:p>
            <a:pPr algn="ctr" indent="0" marL="0">
              <a:lnSpc>
                <a:spcPts val="2592"/>
              </a:lnSpc>
              <a:buNone/>
            </a:pPr>
            <a:r>
              <a:rPr lang="en-US" sz="2592" b="1" dirty="0">
                <a:solidFill>
                  <a:srgbClr val="D7D4CC"/>
                </a:solidFill>
                <a:latin typeface="Comfortaa" pitchFamily="34" charset="0"/>
                <a:ea typeface="Comfortaa" pitchFamily="34" charset="-122"/>
                <a:cs typeface="Comfortaa" pitchFamily="34" charset="-120"/>
              </a:rPr>
              <a:t>2</a:t>
            </a:r>
            <a:endParaRPr lang="en-US" sz="2592" dirty="0"/>
          </a:p>
        </p:txBody>
      </p:sp>
      <p:sp>
        <p:nvSpPr>
          <p:cNvPr id="13" name="Text 9"/>
          <p:cNvSpPr/>
          <p:nvPr/>
        </p:nvSpPr>
        <p:spPr>
          <a:xfrm>
            <a:off x="5497711" y="2448163"/>
            <a:ext cx="2782372" cy="685800"/>
          </a:xfrm>
          <a:prstGeom prst="rect">
            <a:avLst/>
          </a:prstGeom>
          <a:noFill/>
          <a:ln/>
        </p:spPr>
        <p:txBody>
          <a:bodyPr wrap="square" rtlCol="0" anchor="t"/>
          <a:lstStyle/>
          <a:p>
            <a:pPr indent="0" marL="0">
              <a:lnSpc>
                <a:spcPts val="2700"/>
              </a:lnSpc>
              <a:buNone/>
            </a:pPr>
            <a:r>
              <a:rPr lang="en-US" sz="2160" b="1" dirty="0">
                <a:solidFill>
                  <a:srgbClr val="D7D4CC"/>
                </a:solidFill>
                <a:latin typeface="Comfortaa" pitchFamily="34" charset="0"/>
                <a:ea typeface="Comfortaa" pitchFamily="34" charset="-122"/>
                <a:cs typeface="Comfortaa" pitchFamily="34" charset="-120"/>
              </a:rPr>
              <a:t>Parameter Estimation</a:t>
            </a:r>
            <a:endParaRPr lang="en-US" sz="2160" dirty="0"/>
          </a:p>
        </p:txBody>
      </p:sp>
      <p:sp>
        <p:nvSpPr>
          <p:cNvPr id="14" name="Text 10"/>
          <p:cNvSpPr/>
          <p:nvPr/>
        </p:nvSpPr>
        <p:spPr>
          <a:xfrm>
            <a:off x="5497711" y="3282077"/>
            <a:ext cx="2782372" cy="1975247"/>
          </a:xfrm>
          <a:prstGeom prst="rect">
            <a:avLst/>
          </a:prstGeom>
          <a:noFill/>
          <a:ln/>
        </p:spPr>
        <p:txBody>
          <a:bodyPr wrap="square" rtlCol="0" anchor="t"/>
          <a:lstStyle/>
          <a:p>
            <a:pPr indent="0" marL="0">
              <a:lnSpc>
                <a:spcPts val="3110"/>
              </a:lnSpc>
              <a:buNone/>
            </a:pPr>
            <a:r>
              <a:rPr lang="en-US" sz="1944" dirty="0">
                <a:solidFill>
                  <a:srgbClr val="D7D4CC"/>
                </a:solidFill>
                <a:latin typeface="Raleway" pitchFamily="34" charset="0"/>
                <a:ea typeface="Raleway" pitchFamily="34" charset="-122"/>
                <a:cs typeface="Raleway" pitchFamily="34" charset="-120"/>
              </a:rPr>
              <a:t>The model learns the best parameters to predict future stock prices based on the historical data.</a:t>
            </a:r>
            <a:endParaRPr lang="en-US" sz="1944" dirty="0"/>
          </a:p>
        </p:txBody>
      </p:sp>
      <p:sp>
        <p:nvSpPr>
          <p:cNvPr id="15" name="Shape 11"/>
          <p:cNvSpPr/>
          <p:nvPr/>
        </p:nvSpPr>
        <p:spPr>
          <a:xfrm>
            <a:off x="864037" y="5833943"/>
            <a:ext cx="555427" cy="555427"/>
          </a:xfrm>
          <a:prstGeom prst="roundRect">
            <a:avLst>
              <a:gd name="adj" fmla="val 66675"/>
            </a:avLst>
          </a:prstGeom>
          <a:solidFill>
            <a:srgbClr val="46464A"/>
          </a:solidFill>
          <a:ln/>
        </p:spPr>
      </p:sp>
      <p:sp>
        <p:nvSpPr>
          <p:cNvPr id="16" name="Text 12"/>
          <p:cNvSpPr/>
          <p:nvPr/>
        </p:nvSpPr>
        <p:spPr>
          <a:xfrm>
            <a:off x="1043107" y="5947053"/>
            <a:ext cx="197168" cy="329208"/>
          </a:xfrm>
          <a:prstGeom prst="rect">
            <a:avLst/>
          </a:prstGeom>
          <a:noFill/>
          <a:ln/>
        </p:spPr>
        <p:txBody>
          <a:bodyPr wrap="none" rtlCol="0" anchor="t"/>
          <a:lstStyle/>
          <a:p>
            <a:pPr algn="ctr" indent="0" marL="0">
              <a:lnSpc>
                <a:spcPts val="2592"/>
              </a:lnSpc>
              <a:buNone/>
            </a:pPr>
            <a:r>
              <a:rPr lang="en-US" sz="2592" b="1" dirty="0">
                <a:solidFill>
                  <a:srgbClr val="D7D4CC"/>
                </a:solidFill>
                <a:latin typeface="Comfortaa" pitchFamily="34" charset="0"/>
                <a:ea typeface="Comfortaa" pitchFamily="34" charset="-122"/>
                <a:cs typeface="Comfortaa" pitchFamily="34" charset="-120"/>
              </a:rPr>
              <a:t>3</a:t>
            </a:r>
            <a:endParaRPr lang="en-US" sz="2592" dirty="0"/>
          </a:p>
        </p:txBody>
      </p:sp>
      <p:sp>
        <p:nvSpPr>
          <p:cNvPr id="17" name="Text 13"/>
          <p:cNvSpPr/>
          <p:nvPr/>
        </p:nvSpPr>
        <p:spPr>
          <a:xfrm>
            <a:off x="1666280" y="5833943"/>
            <a:ext cx="2743200" cy="342900"/>
          </a:xfrm>
          <a:prstGeom prst="rect">
            <a:avLst/>
          </a:prstGeom>
          <a:noFill/>
          <a:ln/>
        </p:spPr>
        <p:txBody>
          <a:bodyPr wrap="none" rtlCol="0" anchor="t"/>
          <a:lstStyle/>
          <a:p>
            <a:pPr indent="0" marL="0">
              <a:lnSpc>
                <a:spcPts val="2700"/>
              </a:lnSpc>
              <a:buNone/>
            </a:pPr>
            <a:r>
              <a:rPr lang="en-US" sz="2160" b="1" dirty="0">
                <a:solidFill>
                  <a:srgbClr val="D7D4CC"/>
                </a:solidFill>
                <a:latin typeface="Comfortaa" pitchFamily="34" charset="0"/>
                <a:ea typeface="Comfortaa" pitchFamily="34" charset="-122"/>
                <a:cs typeface="Comfortaa" pitchFamily="34" charset="-120"/>
              </a:rPr>
              <a:t>Forecasting</a:t>
            </a:r>
            <a:endParaRPr lang="en-US" sz="2160" dirty="0"/>
          </a:p>
        </p:txBody>
      </p:sp>
      <p:sp>
        <p:nvSpPr>
          <p:cNvPr id="18" name="Text 14"/>
          <p:cNvSpPr/>
          <p:nvPr/>
        </p:nvSpPr>
        <p:spPr>
          <a:xfrm>
            <a:off x="1666280" y="6324957"/>
            <a:ext cx="6613684" cy="790099"/>
          </a:xfrm>
          <a:prstGeom prst="rect">
            <a:avLst/>
          </a:prstGeom>
          <a:noFill/>
          <a:ln/>
        </p:spPr>
        <p:txBody>
          <a:bodyPr wrap="square" rtlCol="0" anchor="t"/>
          <a:lstStyle/>
          <a:p>
            <a:pPr indent="0" marL="0">
              <a:lnSpc>
                <a:spcPts val="3110"/>
              </a:lnSpc>
              <a:buNone/>
            </a:pPr>
            <a:r>
              <a:rPr lang="en-US" sz="1944" dirty="0">
                <a:solidFill>
                  <a:srgbClr val="D7D4CC"/>
                </a:solidFill>
                <a:latin typeface="Raleway" pitchFamily="34" charset="0"/>
                <a:ea typeface="Raleway" pitchFamily="34" charset="-122"/>
                <a:cs typeface="Raleway" pitchFamily="34" charset="-120"/>
              </a:rPr>
              <a:t>The ARIMA model uses the estimated parameters to forecast stock prices for a given time horizon.</a:t>
            </a:r>
            <a:endParaRPr lang="en-US" sz="1944" dirty="0"/>
          </a:p>
        </p:txBody>
      </p:sp>
      <p:pic>
        <p:nvPicPr>
          <p:cNvPr id="19"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9452610" y="2564725"/>
            <a:ext cx="4869061" cy="3100030"/>
          </a:xfrm>
          <a:prstGeom prst="rect">
            <a:avLst/>
          </a:prstGeom>
        </p:spPr>
      </p:pic>
      <p:sp>
        <p:nvSpPr>
          <p:cNvPr id="6" name="Text 2"/>
          <p:cNvSpPr/>
          <p:nvPr/>
        </p:nvSpPr>
        <p:spPr>
          <a:xfrm>
            <a:off x="864037" y="875348"/>
            <a:ext cx="7118628" cy="685800"/>
          </a:xfrm>
          <a:prstGeom prst="rect">
            <a:avLst/>
          </a:prstGeom>
          <a:noFill/>
          <a:ln/>
        </p:spPr>
        <p:txBody>
          <a:bodyPr wrap="none" rtlCol="0" anchor="t"/>
          <a:lstStyle/>
          <a:p>
            <a:pPr indent="0" marL="0">
              <a:lnSpc>
                <a:spcPts val="5400"/>
              </a:lnSpc>
              <a:buNone/>
            </a:pPr>
            <a:r>
              <a:rPr lang="en-US" sz="4320" b="1" dirty="0">
                <a:solidFill>
                  <a:srgbClr val="FFE14D"/>
                </a:solidFill>
                <a:latin typeface="Comfortaa" pitchFamily="34" charset="0"/>
                <a:ea typeface="Comfortaa" pitchFamily="34" charset="-122"/>
                <a:cs typeface="Comfortaa" pitchFamily="34" charset="-120"/>
              </a:rPr>
              <a:t>Linear Regression Model</a:t>
            </a:r>
            <a:endParaRPr lang="en-US" sz="4320" dirty="0"/>
          </a:p>
        </p:txBody>
      </p:sp>
      <p:sp>
        <p:nvSpPr>
          <p:cNvPr id="7" name="Shape 3"/>
          <p:cNvSpPr/>
          <p:nvPr/>
        </p:nvSpPr>
        <p:spPr>
          <a:xfrm>
            <a:off x="956608" y="2209086"/>
            <a:ext cx="555427" cy="555427"/>
          </a:xfrm>
          <a:prstGeom prst="roundRect">
            <a:avLst>
              <a:gd name="adj" fmla="val 66675"/>
            </a:avLst>
          </a:prstGeom>
          <a:solidFill>
            <a:srgbClr val="46464A"/>
          </a:solidFill>
          <a:ln/>
        </p:spPr>
      </p:sp>
      <p:sp>
        <p:nvSpPr>
          <p:cNvPr id="8" name="Text 4"/>
          <p:cNvSpPr/>
          <p:nvPr/>
        </p:nvSpPr>
        <p:spPr>
          <a:xfrm>
            <a:off x="1169610" y="2322195"/>
            <a:ext cx="129421" cy="329208"/>
          </a:xfrm>
          <a:prstGeom prst="rect">
            <a:avLst/>
          </a:prstGeom>
          <a:noFill/>
          <a:ln/>
        </p:spPr>
        <p:txBody>
          <a:bodyPr wrap="none" rtlCol="0" anchor="t"/>
          <a:lstStyle/>
          <a:p>
            <a:pPr algn="ctr" indent="0" marL="0">
              <a:lnSpc>
                <a:spcPts val="2592"/>
              </a:lnSpc>
              <a:buNone/>
            </a:pPr>
            <a:r>
              <a:rPr lang="en-US" sz="2592" b="1" dirty="0">
                <a:solidFill>
                  <a:srgbClr val="D7D4CC"/>
                </a:solidFill>
                <a:latin typeface="Comfortaa" pitchFamily="34" charset="0"/>
                <a:ea typeface="Comfortaa" pitchFamily="34" charset="-122"/>
                <a:cs typeface="Comfortaa" pitchFamily="34" charset="-120"/>
              </a:rPr>
              <a:t>1</a:t>
            </a:r>
            <a:endParaRPr lang="en-US" sz="2592" dirty="0"/>
          </a:p>
        </p:txBody>
      </p:sp>
      <p:sp>
        <p:nvSpPr>
          <p:cNvPr id="9" name="Text 5"/>
          <p:cNvSpPr/>
          <p:nvPr/>
        </p:nvSpPr>
        <p:spPr>
          <a:xfrm>
            <a:off x="2592110" y="2178248"/>
            <a:ext cx="2743200" cy="342900"/>
          </a:xfrm>
          <a:prstGeom prst="rect">
            <a:avLst/>
          </a:prstGeom>
          <a:noFill/>
          <a:ln/>
        </p:spPr>
        <p:txBody>
          <a:bodyPr wrap="none" rtlCol="0" anchor="t"/>
          <a:lstStyle/>
          <a:p>
            <a:pPr algn="l" indent="0" marL="0">
              <a:lnSpc>
                <a:spcPts val="2700"/>
              </a:lnSpc>
              <a:buNone/>
            </a:pPr>
            <a:r>
              <a:rPr lang="en-US" sz="2160" b="1" dirty="0">
                <a:solidFill>
                  <a:srgbClr val="D7D4CC"/>
                </a:solidFill>
                <a:latin typeface="Comfortaa" pitchFamily="34" charset="0"/>
                <a:ea typeface="Comfortaa" pitchFamily="34" charset="-122"/>
                <a:cs typeface="Comfortaa" pitchFamily="34" charset="-120"/>
              </a:rPr>
              <a:t>Historical Data</a:t>
            </a:r>
            <a:endParaRPr lang="en-US" sz="2160" dirty="0"/>
          </a:p>
        </p:txBody>
      </p:sp>
      <p:sp>
        <p:nvSpPr>
          <p:cNvPr id="10" name="Text 6"/>
          <p:cNvSpPr/>
          <p:nvPr/>
        </p:nvSpPr>
        <p:spPr>
          <a:xfrm>
            <a:off x="2592110" y="2669262"/>
            <a:ext cx="5687854" cy="395049"/>
          </a:xfrm>
          <a:prstGeom prst="rect">
            <a:avLst/>
          </a:prstGeom>
          <a:noFill/>
          <a:ln/>
        </p:spPr>
        <p:txBody>
          <a:bodyPr wrap="none" rtlCol="0" anchor="t"/>
          <a:lstStyle/>
          <a:p>
            <a:pPr algn="l" indent="0" marL="0">
              <a:lnSpc>
                <a:spcPts val="3110"/>
              </a:lnSpc>
              <a:buNone/>
            </a:pPr>
            <a:r>
              <a:rPr lang="en-US" sz="1944" dirty="0">
                <a:solidFill>
                  <a:srgbClr val="D7D4CC"/>
                </a:solidFill>
                <a:latin typeface="Raleway" pitchFamily="34" charset="0"/>
                <a:ea typeface="Raleway" pitchFamily="34" charset="-122"/>
                <a:cs typeface="Raleway" pitchFamily="34" charset="-120"/>
              </a:rPr>
              <a:t>The historical data is used to train the model.</a:t>
            </a:r>
            <a:endParaRPr lang="en-US" sz="1944" dirty="0"/>
          </a:p>
        </p:txBody>
      </p:sp>
      <p:sp>
        <p:nvSpPr>
          <p:cNvPr id="11" name="Shape 7"/>
          <p:cNvSpPr/>
          <p:nvPr/>
        </p:nvSpPr>
        <p:spPr>
          <a:xfrm>
            <a:off x="956608" y="3835598"/>
            <a:ext cx="555427" cy="555427"/>
          </a:xfrm>
          <a:prstGeom prst="roundRect">
            <a:avLst>
              <a:gd name="adj" fmla="val 66675"/>
            </a:avLst>
          </a:prstGeom>
          <a:solidFill>
            <a:srgbClr val="46464A"/>
          </a:solidFill>
          <a:ln/>
        </p:spPr>
      </p:sp>
      <p:sp>
        <p:nvSpPr>
          <p:cNvPr id="12" name="Text 8"/>
          <p:cNvSpPr/>
          <p:nvPr/>
        </p:nvSpPr>
        <p:spPr>
          <a:xfrm>
            <a:off x="1137464" y="3948708"/>
            <a:ext cx="193596" cy="329208"/>
          </a:xfrm>
          <a:prstGeom prst="rect">
            <a:avLst/>
          </a:prstGeom>
          <a:noFill/>
          <a:ln/>
        </p:spPr>
        <p:txBody>
          <a:bodyPr wrap="none" rtlCol="0" anchor="t"/>
          <a:lstStyle/>
          <a:p>
            <a:pPr algn="ctr" indent="0" marL="0">
              <a:lnSpc>
                <a:spcPts val="2592"/>
              </a:lnSpc>
              <a:buNone/>
            </a:pPr>
            <a:r>
              <a:rPr lang="en-US" sz="2592" b="1" dirty="0">
                <a:solidFill>
                  <a:srgbClr val="D7D4CC"/>
                </a:solidFill>
                <a:latin typeface="Comfortaa" pitchFamily="34" charset="0"/>
                <a:ea typeface="Comfortaa" pitchFamily="34" charset="-122"/>
                <a:cs typeface="Comfortaa" pitchFamily="34" charset="-120"/>
              </a:rPr>
              <a:t>2</a:t>
            </a:r>
            <a:endParaRPr lang="en-US" sz="2592" dirty="0"/>
          </a:p>
        </p:txBody>
      </p:sp>
      <p:sp>
        <p:nvSpPr>
          <p:cNvPr id="13" name="Text 9"/>
          <p:cNvSpPr/>
          <p:nvPr/>
        </p:nvSpPr>
        <p:spPr>
          <a:xfrm>
            <a:off x="2592110" y="3804761"/>
            <a:ext cx="2789873" cy="342900"/>
          </a:xfrm>
          <a:prstGeom prst="rect">
            <a:avLst/>
          </a:prstGeom>
          <a:noFill/>
          <a:ln/>
        </p:spPr>
        <p:txBody>
          <a:bodyPr wrap="none" rtlCol="0" anchor="t"/>
          <a:lstStyle/>
          <a:p>
            <a:pPr algn="l" indent="0" marL="0">
              <a:lnSpc>
                <a:spcPts val="2700"/>
              </a:lnSpc>
              <a:buNone/>
            </a:pPr>
            <a:r>
              <a:rPr lang="en-US" sz="2160" b="1" dirty="0">
                <a:solidFill>
                  <a:srgbClr val="D7D4CC"/>
                </a:solidFill>
                <a:latin typeface="Comfortaa" pitchFamily="34" charset="0"/>
                <a:ea typeface="Comfortaa" pitchFamily="34" charset="-122"/>
                <a:cs typeface="Comfortaa" pitchFamily="34" charset="-120"/>
              </a:rPr>
              <a:t>Linear Relationship</a:t>
            </a:r>
            <a:endParaRPr lang="en-US" sz="2160" dirty="0"/>
          </a:p>
        </p:txBody>
      </p:sp>
      <p:sp>
        <p:nvSpPr>
          <p:cNvPr id="14" name="Text 10"/>
          <p:cNvSpPr/>
          <p:nvPr/>
        </p:nvSpPr>
        <p:spPr>
          <a:xfrm>
            <a:off x="2592110" y="4295775"/>
            <a:ext cx="5687854" cy="790099"/>
          </a:xfrm>
          <a:prstGeom prst="rect">
            <a:avLst/>
          </a:prstGeom>
          <a:noFill/>
          <a:ln/>
        </p:spPr>
        <p:txBody>
          <a:bodyPr wrap="square" rtlCol="0" anchor="t"/>
          <a:lstStyle/>
          <a:p>
            <a:pPr algn="l" indent="0" marL="0">
              <a:lnSpc>
                <a:spcPts val="3110"/>
              </a:lnSpc>
              <a:buNone/>
            </a:pPr>
            <a:r>
              <a:rPr lang="en-US" sz="1944" dirty="0">
                <a:solidFill>
                  <a:srgbClr val="D7D4CC"/>
                </a:solidFill>
                <a:latin typeface="Raleway" pitchFamily="34" charset="0"/>
                <a:ea typeface="Raleway" pitchFamily="34" charset="-122"/>
                <a:cs typeface="Raleway" pitchFamily="34" charset="-120"/>
              </a:rPr>
              <a:t>The model seeks a linear relationship between the historical data and the stock price.</a:t>
            </a:r>
            <a:endParaRPr lang="en-US" sz="1944" dirty="0"/>
          </a:p>
        </p:txBody>
      </p:sp>
      <p:sp>
        <p:nvSpPr>
          <p:cNvPr id="15" name="Shape 11"/>
          <p:cNvSpPr/>
          <p:nvPr/>
        </p:nvSpPr>
        <p:spPr>
          <a:xfrm>
            <a:off x="956608" y="5857161"/>
            <a:ext cx="555427" cy="555427"/>
          </a:xfrm>
          <a:prstGeom prst="roundRect">
            <a:avLst>
              <a:gd name="adj" fmla="val 66675"/>
            </a:avLst>
          </a:prstGeom>
          <a:solidFill>
            <a:srgbClr val="46464A"/>
          </a:solidFill>
          <a:ln/>
        </p:spPr>
      </p:sp>
      <p:sp>
        <p:nvSpPr>
          <p:cNvPr id="16" name="Text 12"/>
          <p:cNvSpPr/>
          <p:nvPr/>
        </p:nvSpPr>
        <p:spPr>
          <a:xfrm>
            <a:off x="1135678" y="5970270"/>
            <a:ext cx="197168" cy="329208"/>
          </a:xfrm>
          <a:prstGeom prst="rect">
            <a:avLst/>
          </a:prstGeom>
          <a:noFill/>
          <a:ln/>
        </p:spPr>
        <p:txBody>
          <a:bodyPr wrap="none" rtlCol="0" anchor="t"/>
          <a:lstStyle/>
          <a:p>
            <a:pPr algn="ctr" indent="0" marL="0">
              <a:lnSpc>
                <a:spcPts val="2592"/>
              </a:lnSpc>
              <a:buNone/>
            </a:pPr>
            <a:r>
              <a:rPr lang="en-US" sz="2592" b="1" dirty="0">
                <a:solidFill>
                  <a:srgbClr val="D7D4CC"/>
                </a:solidFill>
                <a:latin typeface="Comfortaa" pitchFamily="34" charset="0"/>
                <a:ea typeface="Comfortaa" pitchFamily="34" charset="-122"/>
                <a:cs typeface="Comfortaa" pitchFamily="34" charset="-120"/>
              </a:rPr>
              <a:t>3</a:t>
            </a:r>
            <a:endParaRPr lang="en-US" sz="2592" dirty="0"/>
          </a:p>
        </p:txBody>
      </p:sp>
      <p:sp>
        <p:nvSpPr>
          <p:cNvPr id="17" name="Text 13"/>
          <p:cNvSpPr/>
          <p:nvPr/>
        </p:nvSpPr>
        <p:spPr>
          <a:xfrm>
            <a:off x="2592110" y="5826323"/>
            <a:ext cx="2743200" cy="342900"/>
          </a:xfrm>
          <a:prstGeom prst="rect">
            <a:avLst/>
          </a:prstGeom>
          <a:noFill/>
          <a:ln/>
        </p:spPr>
        <p:txBody>
          <a:bodyPr wrap="none" rtlCol="0" anchor="t"/>
          <a:lstStyle/>
          <a:p>
            <a:pPr algn="l" indent="0" marL="0">
              <a:lnSpc>
                <a:spcPts val="2700"/>
              </a:lnSpc>
              <a:buNone/>
            </a:pPr>
            <a:r>
              <a:rPr lang="en-US" sz="2160" b="1" dirty="0">
                <a:solidFill>
                  <a:srgbClr val="D7D4CC"/>
                </a:solidFill>
                <a:latin typeface="Comfortaa" pitchFamily="34" charset="0"/>
                <a:ea typeface="Comfortaa" pitchFamily="34" charset="-122"/>
                <a:cs typeface="Comfortaa" pitchFamily="34" charset="-120"/>
              </a:rPr>
              <a:t>Price Prediction</a:t>
            </a:r>
            <a:endParaRPr lang="en-US" sz="2160" dirty="0"/>
          </a:p>
        </p:txBody>
      </p:sp>
      <p:sp>
        <p:nvSpPr>
          <p:cNvPr id="18" name="Text 14"/>
          <p:cNvSpPr/>
          <p:nvPr/>
        </p:nvSpPr>
        <p:spPr>
          <a:xfrm>
            <a:off x="2592110" y="6317337"/>
            <a:ext cx="5687854" cy="790099"/>
          </a:xfrm>
          <a:prstGeom prst="rect">
            <a:avLst/>
          </a:prstGeom>
          <a:noFill/>
          <a:ln/>
        </p:spPr>
        <p:txBody>
          <a:bodyPr wrap="square" rtlCol="0" anchor="t"/>
          <a:lstStyle/>
          <a:p>
            <a:pPr algn="l" indent="0" marL="0">
              <a:lnSpc>
                <a:spcPts val="3110"/>
              </a:lnSpc>
              <a:buNone/>
            </a:pPr>
            <a:r>
              <a:rPr lang="en-US" sz="1944" dirty="0">
                <a:solidFill>
                  <a:srgbClr val="D7D4CC"/>
                </a:solidFill>
                <a:latin typeface="Raleway" pitchFamily="34" charset="0"/>
                <a:ea typeface="Raleway" pitchFamily="34" charset="-122"/>
                <a:cs typeface="Raleway" pitchFamily="34" charset="-120"/>
              </a:rPr>
              <a:t>The trained model predicts future stock prices using the established linear relationship.</a:t>
            </a:r>
            <a:endParaRPr lang="en-US" sz="1944" dirty="0"/>
          </a:p>
        </p:txBody>
      </p:sp>
      <p:pic>
        <p:nvPicPr>
          <p:cNvPr id="19"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32219"/>
          </a:xfrm>
          <a:prstGeom prst="rect">
            <a:avLst/>
          </a:prstGeom>
          <a:solidFill>
            <a:srgbClr val="27272B"/>
          </a:solidFill>
          <a:ln/>
        </p:spPr>
      </p:sp>
      <p:pic>
        <p:nvPicPr>
          <p:cNvPr id="4" name="Image 0" descr="preencoded.png">    </p:cNvPr>
          <p:cNvPicPr>
            <a:picLocks noChangeAspect="1"/>
          </p:cNvPicPr>
          <p:nvPr/>
        </p:nvPicPr>
        <p:blipFill>
          <a:blip r:embed="rId1"/>
          <a:stretch>
            <a:fillRect/>
          </a:stretch>
        </p:blipFill>
        <p:spPr>
          <a:xfrm>
            <a:off x="0" y="0"/>
            <a:ext cx="5486400" cy="8232219"/>
          </a:xfrm>
          <a:prstGeom prst="rect">
            <a:avLst/>
          </a:prstGeom>
        </p:spPr>
      </p:pic>
      <p:pic>
        <p:nvPicPr>
          <p:cNvPr id="5" name="Image 1" descr="preencoded.png">    </p:cNvPr>
          <p:cNvPicPr>
            <a:picLocks noChangeAspect="1"/>
          </p:cNvPicPr>
          <p:nvPr/>
        </p:nvPicPr>
        <p:blipFill>
          <a:blip r:embed="rId2"/>
          <a:stretch>
            <a:fillRect/>
          </a:stretch>
        </p:blipFill>
        <p:spPr>
          <a:xfrm>
            <a:off x="304562" y="2624495"/>
            <a:ext cx="4877157" cy="2983230"/>
          </a:xfrm>
          <a:prstGeom prst="rect">
            <a:avLst/>
          </a:prstGeom>
        </p:spPr>
      </p:pic>
      <p:sp>
        <p:nvSpPr>
          <p:cNvPr id="6" name="Text 2"/>
          <p:cNvSpPr/>
          <p:nvPr/>
        </p:nvSpPr>
        <p:spPr>
          <a:xfrm>
            <a:off x="6339364" y="670203"/>
            <a:ext cx="5416153" cy="676989"/>
          </a:xfrm>
          <a:prstGeom prst="rect">
            <a:avLst/>
          </a:prstGeom>
          <a:noFill/>
          <a:ln/>
        </p:spPr>
        <p:txBody>
          <a:bodyPr wrap="none" rtlCol="0" anchor="t"/>
          <a:lstStyle/>
          <a:p>
            <a:pPr indent="0" marL="0">
              <a:lnSpc>
                <a:spcPts val="5331"/>
              </a:lnSpc>
              <a:buNone/>
            </a:pPr>
            <a:r>
              <a:rPr lang="en-US" sz="4265" b="1" dirty="0">
                <a:solidFill>
                  <a:srgbClr val="FFE14D"/>
                </a:solidFill>
                <a:latin typeface="Comfortaa" pitchFamily="34" charset="0"/>
                <a:ea typeface="Comfortaa" pitchFamily="34" charset="-122"/>
                <a:cs typeface="Comfortaa" pitchFamily="34" charset="-120"/>
              </a:rPr>
              <a:t>LSTM Model</a:t>
            </a:r>
            <a:endParaRPr lang="en-US" sz="4265" dirty="0"/>
          </a:p>
        </p:txBody>
      </p:sp>
      <p:pic>
        <p:nvPicPr>
          <p:cNvPr id="7" name="Image 2" descr="preencoded.png">    </p:cNvPr>
          <p:cNvPicPr>
            <a:picLocks noChangeAspect="1"/>
          </p:cNvPicPr>
          <p:nvPr/>
        </p:nvPicPr>
        <p:blipFill>
          <a:blip r:embed="rId3"/>
          <a:stretch>
            <a:fillRect/>
          </a:stretch>
        </p:blipFill>
        <p:spPr>
          <a:xfrm>
            <a:off x="6339364" y="1712714"/>
            <a:ext cx="1218605" cy="1949768"/>
          </a:xfrm>
          <a:prstGeom prst="rect">
            <a:avLst/>
          </a:prstGeom>
        </p:spPr>
      </p:pic>
      <p:sp>
        <p:nvSpPr>
          <p:cNvPr id="8" name="Text 3"/>
          <p:cNvSpPr/>
          <p:nvPr/>
        </p:nvSpPr>
        <p:spPr>
          <a:xfrm>
            <a:off x="7923490" y="1956435"/>
            <a:ext cx="2708077" cy="338495"/>
          </a:xfrm>
          <a:prstGeom prst="rect">
            <a:avLst/>
          </a:prstGeom>
          <a:noFill/>
          <a:ln/>
        </p:spPr>
        <p:txBody>
          <a:bodyPr wrap="none" rtlCol="0" anchor="t"/>
          <a:lstStyle/>
          <a:p>
            <a:pPr algn="l" indent="0" marL="0">
              <a:lnSpc>
                <a:spcPts val="2665"/>
              </a:lnSpc>
              <a:buNone/>
            </a:pPr>
            <a:r>
              <a:rPr lang="en-US" sz="2132" b="1" dirty="0">
                <a:solidFill>
                  <a:srgbClr val="D7D4CC"/>
                </a:solidFill>
                <a:latin typeface="Comfortaa" pitchFamily="34" charset="0"/>
                <a:ea typeface="Comfortaa" pitchFamily="34" charset="-122"/>
                <a:cs typeface="Comfortaa" pitchFamily="34" charset="-120"/>
              </a:rPr>
              <a:t>Input Layer</a:t>
            </a:r>
            <a:endParaRPr lang="en-US" sz="2132" dirty="0"/>
          </a:p>
        </p:txBody>
      </p:sp>
      <p:sp>
        <p:nvSpPr>
          <p:cNvPr id="9" name="Text 4"/>
          <p:cNvSpPr/>
          <p:nvPr/>
        </p:nvSpPr>
        <p:spPr>
          <a:xfrm>
            <a:off x="7923490" y="2441138"/>
            <a:ext cx="5853946" cy="779859"/>
          </a:xfrm>
          <a:prstGeom prst="rect">
            <a:avLst/>
          </a:prstGeom>
          <a:noFill/>
          <a:ln/>
        </p:spPr>
        <p:txBody>
          <a:bodyPr wrap="square" rtlCol="0" anchor="t"/>
          <a:lstStyle/>
          <a:p>
            <a:pPr algn="l" indent="0" marL="0">
              <a:lnSpc>
                <a:spcPts val="3071"/>
              </a:lnSpc>
              <a:buNone/>
            </a:pPr>
            <a:r>
              <a:rPr lang="en-US" sz="1919" dirty="0">
                <a:solidFill>
                  <a:srgbClr val="D7D4CC"/>
                </a:solidFill>
                <a:latin typeface="Raleway" pitchFamily="34" charset="0"/>
                <a:ea typeface="Raleway" pitchFamily="34" charset="-122"/>
                <a:cs typeface="Raleway" pitchFamily="34" charset="-120"/>
              </a:rPr>
              <a:t>The model receives the historical stock data as input.</a:t>
            </a:r>
            <a:endParaRPr lang="en-US" sz="1919" dirty="0"/>
          </a:p>
        </p:txBody>
      </p:sp>
      <p:pic>
        <p:nvPicPr>
          <p:cNvPr id="10" name="Image 3" descr="preencoded.png">    </p:cNvPr>
          <p:cNvPicPr>
            <a:picLocks noChangeAspect="1"/>
          </p:cNvPicPr>
          <p:nvPr/>
        </p:nvPicPr>
        <p:blipFill>
          <a:blip r:embed="rId4"/>
          <a:stretch>
            <a:fillRect/>
          </a:stretch>
        </p:blipFill>
        <p:spPr>
          <a:xfrm>
            <a:off x="6339364" y="3662482"/>
            <a:ext cx="1218605" cy="1949768"/>
          </a:xfrm>
          <a:prstGeom prst="rect">
            <a:avLst/>
          </a:prstGeom>
        </p:spPr>
      </p:pic>
      <p:sp>
        <p:nvSpPr>
          <p:cNvPr id="11" name="Text 5"/>
          <p:cNvSpPr/>
          <p:nvPr/>
        </p:nvSpPr>
        <p:spPr>
          <a:xfrm>
            <a:off x="7923490" y="3906203"/>
            <a:ext cx="2708077" cy="338495"/>
          </a:xfrm>
          <a:prstGeom prst="rect">
            <a:avLst/>
          </a:prstGeom>
          <a:noFill/>
          <a:ln/>
        </p:spPr>
        <p:txBody>
          <a:bodyPr wrap="none" rtlCol="0" anchor="t"/>
          <a:lstStyle/>
          <a:p>
            <a:pPr algn="l" indent="0" marL="0">
              <a:lnSpc>
                <a:spcPts val="2665"/>
              </a:lnSpc>
              <a:buNone/>
            </a:pPr>
            <a:r>
              <a:rPr lang="en-US" sz="2132" b="1" dirty="0">
                <a:solidFill>
                  <a:srgbClr val="D7D4CC"/>
                </a:solidFill>
                <a:latin typeface="Comfortaa" pitchFamily="34" charset="0"/>
                <a:ea typeface="Comfortaa" pitchFamily="34" charset="-122"/>
                <a:cs typeface="Comfortaa" pitchFamily="34" charset="-120"/>
              </a:rPr>
              <a:t>Hidden Layers</a:t>
            </a:r>
            <a:endParaRPr lang="en-US" sz="2132" dirty="0"/>
          </a:p>
        </p:txBody>
      </p:sp>
      <p:sp>
        <p:nvSpPr>
          <p:cNvPr id="12" name="Text 6"/>
          <p:cNvSpPr/>
          <p:nvPr/>
        </p:nvSpPr>
        <p:spPr>
          <a:xfrm>
            <a:off x="7923490" y="4390906"/>
            <a:ext cx="5853946" cy="779859"/>
          </a:xfrm>
          <a:prstGeom prst="rect">
            <a:avLst/>
          </a:prstGeom>
          <a:noFill/>
          <a:ln/>
        </p:spPr>
        <p:txBody>
          <a:bodyPr wrap="square" rtlCol="0" anchor="t"/>
          <a:lstStyle/>
          <a:p>
            <a:pPr algn="l" indent="0" marL="0">
              <a:lnSpc>
                <a:spcPts val="3071"/>
              </a:lnSpc>
              <a:buNone/>
            </a:pPr>
            <a:r>
              <a:rPr lang="en-US" sz="1919" dirty="0">
                <a:solidFill>
                  <a:srgbClr val="D7D4CC"/>
                </a:solidFill>
                <a:latin typeface="Raleway" pitchFamily="34" charset="0"/>
                <a:ea typeface="Raleway" pitchFamily="34" charset="-122"/>
                <a:cs typeface="Raleway" pitchFamily="34" charset="-120"/>
              </a:rPr>
              <a:t>LSTM layers learn patterns and dependencies in the historical data.</a:t>
            </a:r>
            <a:endParaRPr lang="en-US" sz="1919" dirty="0"/>
          </a:p>
        </p:txBody>
      </p:sp>
      <p:pic>
        <p:nvPicPr>
          <p:cNvPr id="13" name="Image 4" descr="preencoded.png">    </p:cNvPr>
          <p:cNvPicPr>
            <a:picLocks noChangeAspect="1"/>
          </p:cNvPicPr>
          <p:nvPr/>
        </p:nvPicPr>
        <p:blipFill>
          <a:blip r:embed="rId5"/>
          <a:stretch>
            <a:fillRect/>
          </a:stretch>
        </p:blipFill>
        <p:spPr>
          <a:xfrm>
            <a:off x="6339364" y="5612249"/>
            <a:ext cx="1218605" cy="1949768"/>
          </a:xfrm>
          <a:prstGeom prst="rect">
            <a:avLst/>
          </a:prstGeom>
        </p:spPr>
      </p:pic>
      <p:sp>
        <p:nvSpPr>
          <p:cNvPr id="14" name="Text 7"/>
          <p:cNvSpPr/>
          <p:nvPr/>
        </p:nvSpPr>
        <p:spPr>
          <a:xfrm>
            <a:off x="7923490" y="5855970"/>
            <a:ext cx="2708077" cy="338495"/>
          </a:xfrm>
          <a:prstGeom prst="rect">
            <a:avLst/>
          </a:prstGeom>
          <a:noFill/>
          <a:ln/>
        </p:spPr>
        <p:txBody>
          <a:bodyPr wrap="none" rtlCol="0" anchor="t"/>
          <a:lstStyle/>
          <a:p>
            <a:pPr algn="l" indent="0" marL="0">
              <a:lnSpc>
                <a:spcPts val="2665"/>
              </a:lnSpc>
              <a:buNone/>
            </a:pPr>
            <a:r>
              <a:rPr lang="en-US" sz="2132" b="1" dirty="0">
                <a:solidFill>
                  <a:srgbClr val="D7D4CC"/>
                </a:solidFill>
                <a:latin typeface="Comfortaa" pitchFamily="34" charset="0"/>
                <a:ea typeface="Comfortaa" pitchFamily="34" charset="-122"/>
                <a:cs typeface="Comfortaa" pitchFamily="34" charset="-120"/>
              </a:rPr>
              <a:t>Output Layer</a:t>
            </a:r>
            <a:endParaRPr lang="en-US" sz="2132" dirty="0"/>
          </a:p>
        </p:txBody>
      </p:sp>
      <p:sp>
        <p:nvSpPr>
          <p:cNvPr id="15" name="Text 8"/>
          <p:cNvSpPr/>
          <p:nvPr/>
        </p:nvSpPr>
        <p:spPr>
          <a:xfrm>
            <a:off x="7923490" y="6340673"/>
            <a:ext cx="5853946" cy="779859"/>
          </a:xfrm>
          <a:prstGeom prst="rect">
            <a:avLst/>
          </a:prstGeom>
          <a:noFill/>
          <a:ln/>
        </p:spPr>
        <p:txBody>
          <a:bodyPr wrap="square" rtlCol="0" anchor="t"/>
          <a:lstStyle/>
          <a:p>
            <a:pPr algn="l" indent="0" marL="0">
              <a:lnSpc>
                <a:spcPts val="3071"/>
              </a:lnSpc>
              <a:buNone/>
            </a:pPr>
            <a:r>
              <a:rPr lang="en-US" sz="1919" dirty="0">
                <a:solidFill>
                  <a:srgbClr val="D7D4CC"/>
                </a:solidFill>
                <a:latin typeface="Raleway" pitchFamily="34" charset="0"/>
                <a:ea typeface="Raleway" pitchFamily="34" charset="-122"/>
                <a:cs typeface="Raleway" pitchFamily="34" charset="-120"/>
              </a:rPr>
              <a:t>The output layer produces the predicted stock prices based on the learned patterns.</a:t>
            </a:r>
            <a:endParaRPr lang="en-US" sz="1919" dirty="0"/>
          </a:p>
        </p:txBody>
      </p:sp>
      <p:pic>
        <p:nvPicPr>
          <p:cNvPr id="16" name="Image 5" descr="preencoded.png">
            <a:hlinkClick r:id="rId7" tooltip=""/>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5" name="Image 1" descr="preencoded.png">    </p:cNvPr>
          <p:cNvPicPr>
            <a:picLocks noChangeAspect="1"/>
          </p:cNvPicPr>
          <p:nvPr/>
        </p:nvPicPr>
        <p:blipFill>
          <a:blip r:embed="rId2"/>
          <a:stretch>
            <a:fillRect/>
          </a:stretch>
        </p:blipFill>
        <p:spPr>
          <a:xfrm>
            <a:off x="9452610" y="2613422"/>
            <a:ext cx="4869061" cy="3002637"/>
          </a:xfrm>
          <a:prstGeom prst="rect">
            <a:avLst/>
          </a:prstGeom>
        </p:spPr>
      </p:pic>
      <p:sp>
        <p:nvSpPr>
          <p:cNvPr id="6" name="Text 2"/>
          <p:cNvSpPr/>
          <p:nvPr/>
        </p:nvSpPr>
        <p:spPr>
          <a:xfrm>
            <a:off x="864037" y="1444466"/>
            <a:ext cx="7415927" cy="3785235"/>
          </a:xfrm>
          <a:prstGeom prst="rect">
            <a:avLst/>
          </a:prstGeom>
          <a:noFill/>
          <a:ln/>
        </p:spPr>
        <p:txBody>
          <a:bodyPr wrap="square" rtlCol="0" anchor="t"/>
          <a:lstStyle/>
          <a:p>
            <a:pPr indent="0" marL="0">
              <a:lnSpc>
                <a:spcPts val="7452"/>
              </a:lnSpc>
              <a:buNone/>
            </a:pPr>
            <a:r>
              <a:rPr lang="en-US" sz="5962" b="1" dirty="0">
                <a:solidFill>
                  <a:srgbClr val="FFE14D"/>
                </a:solidFill>
                <a:latin typeface="Comfortaa" pitchFamily="34" charset="0"/>
                <a:ea typeface="Comfortaa" pitchFamily="34" charset="-122"/>
                <a:cs typeface="Comfortaa" pitchFamily="34" charset="-120"/>
              </a:rPr>
              <a:t>Unlock the future with our stock price forecasting app</a:t>
            </a:r>
            <a:endParaRPr lang="en-US" sz="5962" dirty="0"/>
          </a:p>
        </p:txBody>
      </p:sp>
      <p:sp>
        <p:nvSpPr>
          <p:cNvPr id="7" name="Text 3"/>
          <p:cNvSpPr/>
          <p:nvPr/>
        </p:nvSpPr>
        <p:spPr>
          <a:xfrm>
            <a:off x="864037" y="5599986"/>
            <a:ext cx="7415927" cy="1185148"/>
          </a:xfrm>
          <a:prstGeom prst="rect">
            <a:avLst/>
          </a:prstGeom>
          <a:noFill/>
          <a:ln/>
        </p:spPr>
        <p:txBody>
          <a:bodyPr wrap="square" rtlCol="0" anchor="t"/>
          <a:lstStyle/>
          <a:p>
            <a:pPr indent="0" marL="0">
              <a:lnSpc>
                <a:spcPts val="3110"/>
              </a:lnSpc>
              <a:buNone/>
            </a:pPr>
            <a:r>
              <a:rPr lang="en-US" sz="1944" dirty="0">
                <a:solidFill>
                  <a:srgbClr val="D7D4CC"/>
                </a:solidFill>
                <a:latin typeface="Raleway" pitchFamily="34" charset="0"/>
                <a:ea typeface="Raleway" pitchFamily="34" charset="-122"/>
                <a:cs typeface="Raleway" pitchFamily="34" charset="-120"/>
              </a:rPr>
              <a:t>Leverage advanced machine learning to gain accurate insights on future stock prices. With just a few clicks, you'll have the edge in the market.</a:t>
            </a:r>
            <a:endParaRPr lang="en-US" sz="1944" dirty="0"/>
          </a:p>
        </p:txBody>
      </p:sp>
      <p:pic>
        <p:nvPicPr>
          <p:cNvPr id="8"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2024-07-25T16:55:07Z</dcterms:created>
  <dcterms:modified xsi:type="dcterms:W3CDTF">2024-07-25T16:55:07Z</dcterms:modified>
</cp:coreProperties>
</file>