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-8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2452-D9B9-4392-91A6-AF1138144FC4}" type="datetimeFigureOut">
              <a:rPr lang="en-IN" smtClean="0"/>
              <a:pPr/>
              <a:t>11-06-2019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7A78-DAE7-44C6-95DE-9B5EBDB435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2452-D9B9-4392-91A6-AF1138144FC4}" type="datetimeFigureOut">
              <a:rPr lang="en-IN" smtClean="0"/>
              <a:pPr/>
              <a:t>11-06-2019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7A78-DAE7-44C6-95DE-9B5EBDB435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2452-D9B9-4392-91A6-AF1138144FC4}" type="datetimeFigureOut">
              <a:rPr lang="en-IN" smtClean="0"/>
              <a:pPr/>
              <a:t>11-06-2019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7A78-DAE7-44C6-95DE-9B5EBDB435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2452-D9B9-4392-91A6-AF1138144FC4}" type="datetimeFigureOut">
              <a:rPr lang="en-IN" smtClean="0"/>
              <a:pPr/>
              <a:t>11-06-2019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7A78-DAE7-44C6-95DE-9B5EBDB435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2452-D9B9-4392-91A6-AF1138144FC4}" type="datetimeFigureOut">
              <a:rPr lang="en-IN" smtClean="0"/>
              <a:pPr/>
              <a:t>11-06-2019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7A78-DAE7-44C6-95DE-9B5EBDB435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2452-D9B9-4392-91A6-AF1138144FC4}" type="datetimeFigureOut">
              <a:rPr lang="en-IN" smtClean="0"/>
              <a:pPr/>
              <a:t>11-06-2019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7A78-DAE7-44C6-95DE-9B5EBDB435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2452-D9B9-4392-91A6-AF1138144FC4}" type="datetimeFigureOut">
              <a:rPr lang="en-IN" smtClean="0"/>
              <a:pPr/>
              <a:t>11-06-2019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7A78-DAE7-44C6-95DE-9B5EBDB435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2452-D9B9-4392-91A6-AF1138144FC4}" type="datetimeFigureOut">
              <a:rPr lang="en-IN" smtClean="0"/>
              <a:pPr/>
              <a:t>11-06-2019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7A78-DAE7-44C6-95DE-9B5EBDB435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2452-D9B9-4392-91A6-AF1138144FC4}" type="datetimeFigureOut">
              <a:rPr lang="en-IN" smtClean="0"/>
              <a:pPr/>
              <a:t>11-06-2019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7A78-DAE7-44C6-95DE-9B5EBDB435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2452-D9B9-4392-91A6-AF1138144FC4}" type="datetimeFigureOut">
              <a:rPr lang="en-IN" smtClean="0"/>
              <a:pPr/>
              <a:t>11-06-2019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7A78-DAE7-44C6-95DE-9B5EBDB435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2452-D9B9-4392-91A6-AF1138144FC4}" type="datetimeFigureOut">
              <a:rPr lang="en-IN" smtClean="0"/>
              <a:pPr/>
              <a:t>11-06-2019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7A78-DAE7-44C6-95DE-9B5EBDB435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02452-D9B9-4392-91A6-AF1138144FC4}" type="datetimeFigureOut">
              <a:rPr lang="en-IN" smtClean="0"/>
              <a:pPr/>
              <a:t>11-06-2019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97A78-DAE7-44C6-95DE-9B5EBDB4350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0A9EC9-5521-4873-A155-843D99811B19}"/>
              </a:ext>
            </a:extLst>
          </p:cNvPr>
          <p:cNvSpPr/>
          <p:nvPr/>
        </p:nvSpPr>
        <p:spPr>
          <a:xfrm>
            <a:off x="835008" y="1452860"/>
            <a:ext cx="105219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PREDICTION OF FRAUDULENT FIRM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FA39844-66A3-4FD6-B9AC-B0E1FC145A15}"/>
              </a:ext>
            </a:extLst>
          </p:cNvPr>
          <p:cNvSpPr/>
          <p:nvPr/>
        </p:nvSpPr>
        <p:spPr>
          <a:xfrm>
            <a:off x="4652376" y="2967335"/>
            <a:ext cx="288726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>
                <a:ln/>
                <a:solidFill>
                  <a:schemeClr val="accent3"/>
                </a:solidFill>
                <a:effectLst/>
              </a:rPr>
              <a:t>BY</a:t>
            </a:r>
          </a:p>
          <a:p>
            <a:pPr algn="ctr"/>
            <a:r>
              <a:rPr 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Nneamaka</a:t>
            </a:r>
            <a:r>
              <a:rPr lang="en-US" sz="28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Okafor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9266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70F442-FBB3-4D6F-AB49-FA14463BB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Applied all the regression models. Used Grid Search to find the best scaling parameter. Used plots and graphs to help get a better glimpse of the results. 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Used cross validation to find average training and testing score. 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Found the best regressor for this dataset and train your model on the entire dataset using the best parameters and predict buzz for the </a:t>
            </a:r>
            <a:r>
              <a:rPr lang="en-IN" sz="2000" dirty="0" err="1"/>
              <a:t>test_set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Performed evaluation for the regression models.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056C105-9F9A-439C-A76F-8F6C8737D7E5}"/>
              </a:ext>
            </a:extLst>
          </p:cNvPr>
          <p:cNvSpPr/>
          <p:nvPr/>
        </p:nvSpPr>
        <p:spPr>
          <a:xfrm>
            <a:off x="611317" y="296316"/>
            <a:ext cx="52924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REGRESSION MODELS</a:t>
            </a:r>
          </a:p>
        </p:txBody>
      </p:sp>
    </p:spTree>
    <p:extLst>
      <p:ext uri="{BB962C8B-B14F-4D97-AF65-F5344CB8AC3E}">
        <p14:creationId xmlns:p14="http://schemas.microsoft.com/office/powerpoint/2010/main" xmlns="" val="3225478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80BB9D-CADD-4E8C-91CC-CC3447802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Found the best parameters for following classification models: KNN </a:t>
            </a:r>
            <a:r>
              <a:rPr lang="en-IN" sz="2000" dirty="0" smtClean="0"/>
              <a:t>classification, </a:t>
            </a:r>
            <a:r>
              <a:rPr lang="en-IN" sz="2000" dirty="0"/>
              <a:t>Logistic   Regression, Linear Support Vector Machine, </a:t>
            </a:r>
            <a:r>
              <a:rPr lang="en-IN" sz="2000" dirty="0" err="1"/>
              <a:t>Kerenilzed</a:t>
            </a:r>
            <a:r>
              <a:rPr lang="en-IN" sz="2000" dirty="0"/>
              <a:t> Support Vector Machine, Decision Tree. </a:t>
            </a:r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Performed evaluation for the classification models.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41B977C-790F-4D91-8AE6-F714F7F332BF}"/>
              </a:ext>
            </a:extLst>
          </p:cNvPr>
          <p:cNvSpPr/>
          <p:nvPr/>
        </p:nvSpPr>
        <p:spPr>
          <a:xfrm>
            <a:off x="639221" y="296316"/>
            <a:ext cx="60748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CLASSIFICATION MODELS</a:t>
            </a:r>
          </a:p>
        </p:txBody>
      </p:sp>
    </p:spTree>
    <p:extLst>
      <p:ext uri="{BB962C8B-B14F-4D97-AF65-F5344CB8AC3E}">
        <p14:creationId xmlns:p14="http://schemas.microsoft.com/office/powerpoint/2010/main" xmlns="" val="3350537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A2CAC0-4854-4B96-A262-811DB5910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6675"/>
            <a:ext cx="10515600" cy="4351338"/>
          </a:xfrm>
        </p:spPr>
        <p:txBody>
          <a:bodyPr/>
          <a:lstStyle/>
          <a:p>
            <a:r>
              <a:rPr lang="en-IN" sz="2000" dirty="0"/>
              <a:t>After performing the regression and classification models , the polynomial regression gave the best results with the minimal error of 1.15. 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The classification models also predicted well with an accuracy of 100%.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5C2EEEF-6BC7-4329-BDF1-4E6D7D753CD7}"/>
              </a:ext>
            </a:extLst>
          </p:cNvPr>
          <p:cNvSpPr/>
          <p:nvPr/>
        </p:nvSpPr>
        <p:spPr>
          <a:xfrm>
            <a:off x="755399" y="367010"/>
            <a:ext cx="21468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xmlns="" val="1313367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DD02EE-7C07-42EC-95C2-04172C2E0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After performing all the regression models it is observed that polynomial is giving the best results as the mean square error is less and the scores are optimal.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It shows the best results against the other models.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And according to the classification, all the models are giving an accuracy of 100% with very-less or no miss-classification.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According to the Feature Importance found by the Random Forest, the SCORE and INHERENT_RISK are the most important features which effect the audit risk.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7613AB5-2D72-42E5-9D7E-15C2ACAA7B92}"/>
              </a:ext>
            </a:extLst>
          </p:cNvPr>
          <p:cNvSpPr/>
          <p:nvPr/>
        </p:nvSpPr>
        <p:spPr>
          <a:xfrm>
            <a:off x="676986" y="296316"/>
            <a:ext cx="32942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xmlns="" val="3280470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4F91CD-5DD8-403B-B4CA-1C621DB8F3BC}"/>
              </a:ext>
            </a:extLst>
          </p:cNvPr>
          <p:cNvSpPr/>
          <p:nvPr/>
        </p:nvSpPr>
        <p:spPr>
          <a:xfrm>
            <a:off x="3822213" y="2413337"/>
            <a:ext cx="401417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000" b="1" cap="none" spc="0" dirty="0">
                <a:ln/>
                <a:solidFill>
                  <a:schemeClr val="accent3"/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113584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9A3069-1FE4-4919-AD65-78E88D97C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This is based on the case study of visiting an </a:t>
            </a:r>
            <a:r>
              <a:rPr lang="en-IN" sz="2000" dirty="0" smtClean="0"/>
              <a:t>external </a:t>
            </a:r>
            <a:r>
              <a:rPr lang="en-IN" sz="2000" dirty="0"/>
              <a:t>audit company and knowing how Machine        Learning would help in improving the audit quality.</a:t>
            </a:r>
          </a:p>
          <a:p>
            <a:endParaRPr lang="en-IN" dirty="0"/>
          </a:p>
          <a:p>
            <a:r>
              <a:rPr lang="en-IN" sz="2000" dirty="0"/>
              <a:t>Audit is an official inspection of an individual’s or organization’s accounts, typically by an independent body. 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763 firms have been targeted in this project. 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43CB1E1-830D-4A59-B4BA-D60367D46B5E}"/>
              </a:ext>
            </a:extLst>
          </p:cNvPr>
          <p:cNvSpPr/>
          <p:nvPr/>
        </p:nvSpPr>
        <p:spPr>
          <a:xfrm>
            <a:off x="713452" y="424160"/>
            <a:ext cx="38880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xmlns="" val="394666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DEC362-5EBE-4E47-A955-EF6576B69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0175"/>
          </a:xfrm>
        </p:spPr>
        <p:txBody>
          <a:bodyPr>
            <a:normAutofit/>
          </a:bodyPr>
          <a:lstStyle/>
          <a:p>
            <a:r>
              <a:rPr lang="en-IN" sz="2000" dirty="0"/>
              <a:t>I found the data from the UCI Machine Learning Repository</a:t>
            </a:r>
          </a:p>
          <a:p>
            <a:endParaRPr lang="en-IN" sz="2000" dirty="0"/>
          </a:p>
          <a:p>
            <a:r>
              <a:rPr lang="en-IN" sz="2000" dirty="0"/>
              <a:t>The goal of the research is to help the auditors by building a classification model that can    predict the fraudulent firm on the basis the present and historical risk factors.</a:t>
            </a:r>
          </a:p>
          <a:p>
            <a:endParaRPr lang="en-IN" sz="2000" dirty="0"/>
          </a:p>
          <a:p>
            <a:r>
              <a:rPr lang="en-IN" sz="2000" dirty="0"/>
              <a:t>Considered ``</a:t>
            </a:r>
            <a:r>
              <a:rPr lang="en-IN" sz="2000" dirty="0" err="1"/>
              <a:t>Audit_Risk</a:t>
            </a:r>
            <a:r>
              <a:rPr lang="en-IN" sz="2000" dirty="0"/>
              <a:t>`` as target columns for regression tasks, and ``Risk`` as the target column for classification tasks. 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9F6EA8D-D69D-44D3-8D5D-99A442D47C50}"/>
              </a:ext>
            </a:extLst>
          </p:cNvPr>
          <p:cNvSpPr/>
          <p:nvPr/>
        </p:nvSpPr>
        <p:spPr>
          <a:xfrm>
            <a:off x="633450" y="296316"/>
            <a:ext cx="820096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DATA ACQUISITION AND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5C8643A-AF93-4B6B-B3C4-04360B05C0A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4495800"/>
            <a:ext cx="9997043" cy="220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202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44911D-5107-4FD1-8BC9-EA012D5DB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7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b="1" dirty="0"/>
              <a:t>Merging of the two dataframes</a:t>
            </a:r>
          </a:p>
          <a:p>
            <a:r>
              <a:rPr lang="en-IN" sz="2000" dirty="0"/>
              <a:t>I merged the two dataframes using the inner merge on the common columns between the two dataframes while not considering the “risk” column.</a:t>
            </a:r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b="1" dirty="0"/>
              <a:t>2. Central Imputation</a:t>
            </a:r>
          </a:p>
          <a:p>
            <a:r>
              <a:rPr lang="en-IN" sz="2000" dirty="0"/>
              <a:t>There was only one null value present in the dataframe in the feature MONEY_VALUE. This null value was replaced by the mean of MONEY_VALUE.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F5B528B-005B-4C59-A9A2-B7A277B388C9}"/>
              </a:ext>
            </a:extLst>
          </p:cNvPr>
          <p:cNvSpPr/>
          <p:nvPr/>
        </p:nvSpPr>
        <p:spPr>
          <a:xfrm>
            <a:off x="714394" y="296316"/>
            <a:ext cx="39623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E1A237A-54E6-458F-A2CB-F03ED65C555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7295" y="3257709"/>
            <a:ext cx="5731510" cy="89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546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E318AF-CA63-42F2-AA77-601AAF416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253330"/>
            <a:ext cx="10515600" cy="530835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3. Type Conversion</a:t>
            </a:r>
          </a:p>
          <a:p>
            <a:r>
              <a:rPr lang="en-IN" sz="2000" dirty="0"/>
              <a:t>Some of the observations for the feature LOCATION_ID were in strings. I have assigned and converted it into the categorical variable.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b="1" dirty="0"/>
              <a:t>4</a:t>
            </a:r>
            <a:r>
              <a:rPr lang="en-IN" dirty="0"/>
              <a:t>. </a:t>
            </a:r>
            <a:r>
              <a:rPr lang="en-IN" b="1" dirty="0"/>
              <a:t>Dealing with the Outliers:</a:t>
            </a:r>
            <a:endParaRPr lang="en-IN" sz="1800" dirty="0"/>
          </a:p>
          <a:p>
            <a:r>
              <a:rPr lang="en-IN" sz="2000" dirty="0"/>
              <a:t>I have used describe() function to observe the statistics of the dataframe. The I observed the outliers by plotting the boxplot  and removed some of the outliers.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FAC4AAD-1DF6-4D7C-91DC-D3AD26C3E66A}"/>
              </a:ext>
            </a:extLst>
          </p:cNvPr>
          <p:cNvSpPr/>
          <p:nvPr/>
        </p:nvSpPr>
        <p:spPr>
          <a:xfrm>
            <a:off x="600091" y="296316"/>
            <a:ext cx="39623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3"/>
                </a:solidFill>
              </a:rPr>
              <a:t>METHODOLOGY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4C8D610-4D6A-4E89-8B42-76299326B5F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3049" y="4064000"/>
            <a:ext cx="5997576" cy="2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556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233BD0-8DB5-47F9-BF8B-A0566AD84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75"/>
            <a:ext cx="10515600" cy="473868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5</a:t>
            </a:r>
            <a:r>
              <a:rPr lang="en-IN" dirty="0"/>
              <a:t>. </a:t>
            </a:r>
            <a:r>
              <a:rPr lang="en-IN" b="1" dirty="0"/>
              <a:t>Dealing with the data leakage: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sz="2000" dirty="0"/>
              <a:t>It is observed that District loss and district have the same values and same effect on the target so dropping one of the two attributes (which is DISTRICT) is done.</a:t>
            </a:r>
          </a:p>
          <a:p>
            <a:endParaRPr lang="en-IN" sz="2000" dirty="0"/>
          </a:p>
          <a:p>
            <a:r>
              <a:rPr lang="en-IN" sz="2000" dirty="0"/>
              <a:t>It is also observed that </a:t>
            </a:r>
            <a:r>
              <a:rPr lang="en-IN" sz="2000" dirty="0" err="1"/>
              <a:t>MONEY_Marks</a:t>
            </a:r>
            <a:r>
              <a:rPr lang="en-IN" sz="2000" dirty="0"/>
              <a:t> and </a:t>
            </a:r>
            <a:r>
              <a:rPr lang="en-IN" sz="2000" dirty="0" err="1"/>
              <a:t>Score_MV</a:t>
            </a:r>
            <a:r>
              <a:rPr lang="en-IN" sz="2000" dirty="0"/>
              <a:t> differ by a constant factor which is the multiplication of 10 (i.e., SCORE_MV*10 is \MONEY_MARKS), so dropping the MONEY_MARKS attribute.  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C134D15-F324-4C00-8B74-CE1EB2F2B9E5}"/>
              </a:ext>
            </a:extLst>
          </p:cNvPr>
          <p:cNvSpPr/>
          <p:nvPr/>
        </p:nvSpPr>
        <p:spPr>
          <a:xfrm>
            <a:off x="676294" y="296316"/>
            <a:ext cx="39623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xmlns="" val="415022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EAEC1F-7CFD-4CC6-AC85-08BC42BB0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550"/>
            <a:ext cx="10515600" cy="5119390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With the help of visualisations I could observe some of the following:</a:t>
            </a:r>
          </a:p>
          <a:p>
            <a:r>
              <a:rPr lang="en-IN" sz="2000" dirty="0"/>
              <a:t>There was risk that the firm is a fraudulent firm for </a:t>
            </a:r>
            <a:r>
              <a:rPr lang="en-IN" sz="2000" dirty="0" err="1"/>
              <a:t>sector_score</a:t>
            </a:r>
            <a:r>
              <a:rPr lang="en-IN" sz="2000" dirty="0"/>
              <a:t> between 2.72 and 3.89.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sz="2000" dirty="0"/>
              <a:t>It was observed that district loss = 2 had less fraudulent firms.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01485E4-91BE-4373-B857-86EC4CFEF89E}"/>
              </a:ext>
            </a:extLst>
          </p:cNvPr>
          <p:cNvSpPr/>
          <p:nvPr/>
        </p:nvSpPr>
        <p:spPr>
          <a:xfrm>
            <a:off x="698980" y="386060"/>
            <a:ext cx="40312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VISUALIZATIONS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0B0AB70-47AC-462F-8272-6B646E83DAD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4675" y="2255520"/>
            <a:ext cx="3838575" cy="2346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EE068DE-0211-4A53-9394-051F7331054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53425" y="3870227"/>
            <a:ext cx="3119437" cy="279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736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CFF02F-4B07-4256-AFEC-25CB6E5D2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950"/>
            <a:ext cx="10515600" cy="5053013"/>
          </a:xfrm>
        </p:spPr>
        <p:txBody>
          <a:bodyPr/>
          <a:lstStyle/>
          <a:p>
            <a:r>
              <a:rPr lang="en-IN" sz="2000" dirty="0"/>
              <a:t>Number of Fraudulent (i.e., risk) and Number of </a:t>
            </a:r>
            <a:r>
              <a:rPr lang="en-IN" sz="2000" dirty="0" err="1"/>
              <a:t>non_fraudulent</a:t>
            </a:r>
            <a:r>
              <a:rPr lang="en-IN" sz="2000" dirty="0"/>
              <a:t> firms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000" dirty="0"/>
              <a:t>With the help of scatter plot it is also observed that there is a good linear relationship between INHERENT_RISK and AUDIT_RISK when the RISK =1 .</a:t>
            </a:r>
          </a:p>
          <a:p>
            <a:pPr marL="0" indent="0">
              <a:buNone/>
            </a:pPr>
            <a:endParaRPr lang="en-IN" sz="2000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FFCA535-F159-4095-B091-66C4A0E71A03}"/>
              </a:ext>
            </a:extLst>
          </p:cNvPr>
          <p:cNvSpPr/>
          <p:nvPr/>
        </p:nvSpPr>
        <p:spPr>
          <a:xfrm>
            <a:off x="737080" y="280849"/>
            <a:ext cx="40312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VISUALIZATIONS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3DECB79-55CE-4D3E-8839-D5BAE8AFA0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7725" y="1097459"/>
            <a:ext cx="3365499" cy="32459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4DD1948-518A-41A9-BD6B-B93078BB99E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48525" y="5008066"/>
            <a:ext cx="29718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855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64704F-61A7-4E2A-9505-3BC407863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4900613"/>
          </a:xfrm>
        </p:spPr>
        <p:txBody>
          <a:bodyPr/>
          <a:lstStyle/>
          <a:p>
            <a:r>
              <a:rPr lang="en-IN" sz="2000" dirty="0"/>
              <a:t>I also analysed the data and the correlations using the correlation matrix.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2AF133C-7051-4212-B0DE-0B7FF8A60438}"/>
              </a:ext>
            </a:extLst>
          </p:cNvPr>
          <p:cNvSpPr/>
          <p:nvPr/>
        </p:nvSpPr>
        <p:spPr>
          <a:xfrm>
            <a:off x="628798" y="296316"/>
            <a:ext cx="546720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CORRELATION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0B292FA-31D7-4215-A09F-E2B482C0031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4185" y="1960474"/>
            <a:ext cx="5745480" cy="460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027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669</Words>
  <Application>Microsoft Office PowerPoint</Application>
  <PresentationFormat>Custom</PresentationFormat>
  <Paragraphs>83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Supriya Reddy</dc:creator>
  <cp:lastModifiedBy>USER</cp:lastModifiedBy>
  <cp:revision>27</cp:revision>
  <dcterms:created xsi:type="dcterms:W3CDTF">2019-06-10T23:44:02Z</dcterms:created>
  <dcterms:modified xsi:type="dcterms:W3CDTF">2019-06-11T07:15:13Z</dcterms:modified>
</cp:coreProperties>
</file>