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ADA-8D8B-4563-9D86-4AACD13BBE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7BAE-57C9-4AF1-9481-B95FCBE48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l.net/WG/index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nable.com/products/nessu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288" y="2330869"/>
            <a:ext cx="7347323" cy="11430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algn="ctr">
              <a:lnSpc>
                <a:spcPts val="4185"/>
              </a:lnSpc>
            </a:pPr>
            <a:r>
              <a:rPr sz="4000" spc="-5" dirty="0" smtClean="0">
                <a:latin typeface="Times New Roman"/>
                <a:cs typeface="Times New Roman"/>
              </a:rPr>
              <a:t>Intrusion Detection, Access Control</a:t>
            </a:r>
            <a:endParaRPr sz="4000">
              <a:latin typeface="Times New Roman"/>
              <a:cs typeface="Times New Roman"/>
            </a:endParaRPr>
          </a:p>
          <a:p>
            <a:pPr marL="1064831" marR="1103603" algn="ctr">
              <a:lnSpc>
                <a:spcPct val="95825"/>
              </a:lnSpc>
            </a:pPr>
            <a:r>
              <a:rPr sz="4000" spc="-14" dirty="0" smtClean="0">
                <a:latin typeface="Times New Roman"/>
                <a:cs typeface="Times New Roman"/>
              </a:rPr>
              <a:t>and Other Security Tools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159000" y="634387"/>
            <a:ext cx="4894534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dirty="0" smtClean="0">
                <a:latin typeface="Times New Roman"/>
                <a:cs typeface="Times New Roman"/>
              </a:rPr>
              <a:t>NIDS Signature Matching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1645435"/>
            <a:ext cx="8122647" cy="2048232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 marR="54656">
              <a:lnSpc>
                <a:spcPts val="3385"/>
              </a:lnSpc>
            </a:pPr>
            <a:r>
              <a:rPr sz="3200" dirty="0" smtClean="0">
                <a:latin typeface="Wingdings"/>
                <a:cs typeface="Wingdings"/>
              </a:rPr>
              <a:t></a:t>
            </a:r>
            <a:r>
              <a:rPr sz="3200" spc="9" dirty="0" smtClean="0">
                <a:latin typeface="Times New Roman"/>
                <a:cs typeface="Times New Roman"/>
              </a:rPr>
              <a:t> NIDSs look for attack patterns for detection</a:t>
            </a:r>
            <a:endParaRPr sz="3200">
              <a:latin typeface="Times New Roman"/>
              <a:cs typeface="Times New Roman"/>
            </a:endParaRPr>
          </a:p>
          <a:p>
            <a:pPr marL="12700" marR="54656">
              <a:lnSpc>
                <a:spcPct val="95825"/>
              </a:lnSpc>
              <a:spcBef>
                <a:spcPts val="567"/>
              </a:spcBef>
            </a:pPr>
            <a:r>
              <a:rPr sz="3200" dirty="0" smtClean="0">
                <a:latin typeface="Wingdings"/>
                <a:cs typeface="Wingdings"/>
              </a:rPr>
              <a:t></a:t>
            </a:r>
            <a:r>
              <a:rPr sz="3200" spc="11" dirty="0" smtClean="0">
                <a:latin typeface="Times New Roman"/>
                <a:cs typeface="Times New Roman"/>
              </a:rPr>
              <a:t> Accomplished via certain implementation of</a:t>
            </a:r>
            <a:endParaRPr sz="3200">
              <a:latin typeface="Times New Roman"/>
              <a:cs typeface="Times New Roman"/>
            </a:endParaRPr>
          </a:p>
          <a:p>
            <a:pPr marL="355600" marR="54656">
              <a:lnSpc>
                <a:spcPct val="95825"/>
              </a:lnSpc>
              <a:spcBef>
                <a:spcPts val="616"/>
              </a:spcBef>
            </a:pPr>
            <a:r>
              <a:rPr sz="3200" spc="-9" dirty="0" smtClean="0">
                <a:latin typeface="Times New Roman"/>
                <a:cs typeface="Times New Roman"/>
              </a:rPr>
              <a:t>TCP/IP stack: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1725"/>
              </a:lnSpc>
              <a:spcBef>
                <a:spcPts val="597"/>
              </a:spcBef>
            </a:pPr>
            <a:r>
              <a:rPr sz="2800" spc="112" dirty="0" smtClean="0">
                <a:latin typeface="Calibri"/>
                <a:cs typeface="Calibri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Protocol stack verification: look for invalid packets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540" y="3785477"/>
            <a:ext cx="5230355" cy="389774"/>
          </a:xfrm>
          <a:prstGeom prst="rect">
            <a:avLst/>
          </a:prstGeom>
        </p:spPr>
        <p:txBody>
          <a:bodyPr wrap="square" lIns="0" tIns="19399" rIns="0" bIns="0" rtlCol="0">
            <a:noAutofit/>
          </a:bodyPr>
          <a:lstStyle/>
          <a:p>
            <a:pPr marL="12700">
              <a:lnSpc>
                <a:spcPts val="3055"/>
              </a:lnSpc>
            </a:pPr>
            <a:r>
              <a:rPr sz="2800" spc="112" dirty="0" smtClean="0">
                <a:latin typeface="Calibri"/>
                <a:cs typeface="Calibri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App. protocol verification: look 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4372" y="3785477"/>
            <a:ext cx="1848905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4" dirty="0" smtClean="0">
                <a:latin typeface="Times New Roman"/>
                <a:cs typeface="Times New Roman"/>
              </a:rPr>
              <a:t>higher-order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1290" y="4279253"/>
            <a:ext cx="1401415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" dirty="0" smtClean="0">
                <a:latin typeface="Times New Roman"/>
                <a:cs typeface="Times New Roman"/>
              </a:rPr>
              <a:t>protocols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2577" y="4279253"/>
            <a:ext cx="494012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1" dirty="0" smtClean="0">
                <a:latin typeface="Times New Roman"/>
                <a:cs typeface="Times New Roman"/>
              </a:rPr>
              <a:t>for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7402" y="4279253"/>
            <a:ext cx="1694871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2" dirty="0" smtClean="0">
                <a:latin typeface="Times New Roman"/>
                <a:cs typeface="Times New Roman"/>
              </a:rPr>
              <a:t>unexpected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2377" y="4279253"/>
            <a:ext cx="1321138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" dirty="0" smtClean="0">
                <a:latin typeface="Times New Roman"/>
                <a:cs typeface="Times New Roman"/>
              </a:rPr>
              <a:t>behavior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4290" y="4279253"/>
            <a:ext cx="374957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0044" y="4279253"/>
            <a:ext cx="1381448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" dirty="0" smtClean="0">
                <a:latin typeface="Times New Roman"/>
                <a:cs typeface="Times New Roman"/>
              </a:rPr>
              <a:t>improper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62290" y="4279253"/>
            <a:ext cx="552487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latin typeface="Times New Roman"/>
                <a:cs typeface="Times New Roman"/>
              </a:rPr>
              <a:t>use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77404" y="570920"/>
            <a:ext cx="8072990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b="1" spc="-7" dirty="0" smtClean="0">
                <a:solidFill>
                  <a:srgbClr val="CC0000"/>
                </a:solidFill>
                <a:latin typeface="Times New Roman"/>
                <a:cs typeface="Times New Roman"/>
              </a:rPr>
              <a:t>NIDS Advantages, Disadvantages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796387"/>
            <a:ext cx="4046636" cy="3100832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65100" marR="43577">
              <a:lnSpc>
                <a:spcPts val="2550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  <a:p>
            <a:pPr marL="355600" marR="500467" indent="-342900">
              <a:lnSpc>
                <a:spcPts val="2787"/>
              </a:lnSpc>
              <a:spcBef>
                <a:spcPts val="1110"/>
              </a:spcBef>
              <a:tabLst>
                <a:tab pos="355600" algn="l"/>
              </a:tabLst>
            </a:pPr>
            <a:r>
              <a:rPr sz="2400" dirty="0" smtClean="0">
                <a:latin typeface="Arial"/>
                <a:cs typeface="Arial"/>
              </a:rPr>
              <a:t>	</a:t>
            </a:r>
            <a:r>
              <a:rPr sz="2400" spc="-5" dirty="0" smtClean="0">
                <a:latin typeface="Times New Roman"/>
                <a:cs typeface="Times New Roman"/>
              </a:rPr>
              <a:t>Org. can monitor large </a:t>
            </a:r>
            <a:endParaRPr sz="2400">
              <a:latin typeface="Times New Roman"/>
              <a:cs typeface="Times New Roman"/>
            </a:endParaRPr>
          </a:p>
          <a:p>
            <a:pPr marL="355600" marR="500467">
              <a:lnSpc>
                <a:spcPts val="2759"/>
              </a:lnSpc>
              <a:spcBef>
                <a:spcPts val="749"/>
              </a:spcBef>
              <a:tabLst>
                <a:tab pos="355600" algn="l"/>
              </a:tabLst>
            </a:pPr>
            <a:r>
              <a:rPr sz="2400" spc="-1" dirty="0" smtClean="0">
                <a:latin typeface="Times New Roman"/>
                <a:cs typeface="Times New Roman"/>
              </a:rPr>
              <a:t>network with few devices</a:t>
            </a:r>
            <a:endParaRPr sz="2400">
              <a:latin typeface="Times New Roman"/>
              <a:cs typeface="Times New Roman"/>
            </a:endParaRPr>
          </a:p>
          <a:p>
            <a:pPr marL="355600" marR="3704" indent="-342900">
              <a:lnSpc>
                <a:spcPts val="2787"/>
              </a:lnSpc>
              <a:spcBef>
                <a:spcPts val="857"/>
              </a:spcBef>
              <a:tabLst>
                <a:tab pos="355600" algn="l"/>
              </a:tabLst>
            </a:pPr>
            <a:r>
              <a:rPr sz="2400" dirty="0" smtClean="0">
                <a:latin typeface="Arial"/>
                <a:cs typeface="Arial"/>
              </a:rPr>
              <a:t>	</a:t>
            </a:r>
            <a:r>
              <a:rPr sz="2400" spc="0" dirty="0" smtClean="0">
                <a:latin typeface="Times New Roman"/>
                <a:cs typeface="Times New Roman"/>
              </a:rPr>
              <a:t>Passive; deployment </a:t>
            </a:r>
            <a:endParaRPr sz="2400">
              <a:latin typeface="Times New Roman"/>
              <a:cs typeface="Times New Roman"/>
            </a:endParaRPr>
          </a:p>
          <a:p>
            <a:pPr marL="355600" marR="3704">
              <a:lnSpc>
                <a:spcPts val="2759"/>
              </a:lnSpc>
              <a:spcBef>
                <a:spcPts val="844"/>
              </a:spcBef>
              <a:tabLst>
                <a:tab pos="355600" algn="l"/>
              </a:tabLst>
            </a:pPr>
            <a:r>
              <a:rPr sz="2400" spc="-2" dirty="0" smtClean="0">
                <a:latin typeface="Times New Roman"/>
                <a:cs typeface="Times New Roman"/>
              </a:rPr>
              <a:t>minimally disrupts operations</a:t>
            </a:r>
            <a:endParaRPr sz="2400">
              <a:latin typeface="Times New Roman"/>
              <a:cs typeface="Times New Roman"/>
            </a:endParaRPr>
          </a:p>
          <a:p>
            <a:pPr marL="12700" marR="43577">
              <a:lnSpc>
                <a:spcPct val="95825"/>
              </a:lnSpc>
              <a:spcBef>
                <a:spcPts val="861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1" dirty="0" smtClean="0">
                <a:latin typeface="Times New Roman"/>
                <a:cs typeface="Times New Roman"/>
              </a:rPr>
              <a:t>Less susceptible to attack;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95825"/>
              </a:lnSpc>
              <a:spcBef>
                <a:spcPts val="744"/>
              </a:spcBef>
            </a:pPr>
            <a:r>
              <a:rPr sz="2400" spc="-2" dirty="0" smtClean="0">
                <a:latin typeface="Times New Roman"/>
                <a:cs typeface="Times New Roman"/>
              </a:rPr>
              <a:t>attackers may not detect them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3765" y="1796387"/>
            <a:ext cx="195184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3765" y="2251868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6665" y="2253587"/>
            <a:ext cx="3385821" cy="3558032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358801" algn="just">
              <a:lnSpc>
                <a:spcPts val="2550"/>
              </a:lnSpc>
            </a:pPr>
            <a:r>
              <a:rPr sz="2400" spc="-1" dirty="0" smtClean="0">
                <a:latin typeface="Times New Roman"/>
                <a:cs typeface="Times New Roman"/>
              </a:rPr>
              <a:t>Can be overwhelmed by</a:t>
            </a:r>
            <a:endParaRPr sz="2400">
              <a:latin typeface="Times New Roman"/>
              <a:cs typeface="Times New Roman"/>
            </a:endParaRPr>
          </a:p>
          <a:p>
            <a:pPr marL="12700" marR="115076" algn="just">
              <a:lnSpc>
                <a:spcPts val="2759"/>
              </a:lnSpc>
              <a:spcBef>
                <a:spcPts val="17"/>
              </a:spcBef>
            </a:pPr>
            <a:r>
              <a:rPr sz="2400" spc="-2" dirty="0" smtClean="0">
                <a:latin typeface="Times New Roman"/>
                <a:cs typeface="Times New Roman"/>
              </a:rPr>
              <a:t>volume of network traffic </a:t>
            </a:r>
            <a:endParaRPr sz="2400">
              <a:latin typeface="Times New Roman"/>
              <a:cs typeface="Times New Roman"/>
            </a:endParaRPr>
          </a:p>
          <a:p>
            <a:pPr marL="12700" marR="115076" algn="just">
              <a:lnSpc>
                <a:spcPts val="2767"/>
              </a:lnSpc>
              <a:spcBef>
                <a:spcPts val="695"/>
              </a:spcBef>
            </a:pPr>
            <a:r>
              <a:rPr sz="2400" spc="-3" dirty="0" smtClean="0">
                <a:latin typeface="Times New Roman"/>
                <a:cs typeface="Times New Roman"/>
              </a:rPr>
              <a:t>Need to monitor </a:t>
            </a:r>
            <a:r>
              <a:rPr sz="2400" i="1" spc="-3" dirty="0" smtClean="0">
                <a:latin typeface="Times New Roman"/>
                <a:cs typeface="Times New Roman"/>
              </a:rPr>
              <a:t>all </a:t>
            </a:r>
            <a:r>
              <a:rPr sz="2400" spc="-3" dirty="0" smtClean="0">
                <a:latin typeface="Times New Roman"/>
                <a:cs typeface="Times New Roman"/>
              </a:rPr>
              <a:t>traffic </a:t>
            </a:r>
            <a:endParaRPr sz="2400">
              <a:latin typeface="Times New Roman"/>
              <a:cs typeface="Times New Roman"/>
            </a:endParaRPr>
          </a:p>
          <a:p>
            <a:pPr marL="12700" marR="115076" algn="just">
              <a:lnSpc>
                <a:spcPts val="2759"/>
              </a:lnSpc>
              <a:spcBef>
                <a:spcPts val="697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Cannot analyze encrypted</a:t>
            </a:r>
            <a:endParaRPr sz="2400">
              <a:latin typeface="Times New Roman"/>
              <a:cs typeface="Times New Roman"/>
            </a:endParaRPr>
          </a:p>
          <a:p>
            <a:pPr marL="12700" marR="1340330" algn="just">
              <a:lnSpc>
                <a:spcPts val="2235"/>
              </a:lnSpc>
              <a:spcBef>
                <a:spcPts val="807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network packets</a:t>
            </a:r>
            <a:endParaRPr sz="2400">
              <a:latin typeface="Times New Roman"/>
              <a:cs typeface="Times New Roman"/>
            </a:endParaRPr>
          </a:p>
          <a:p>
            <a:pPr marL="12700" marR="85339">
              <a:lnSpc>
                <a:spcPts val="2759"/>
              </a:lnSpc>
              <a:spcBef>
                <a:spcPts val="512"/>
              </a:spcBef>
            </a:pPr>
            <a:r>
              <a:rPr sz="2400" spc="-2" dirty="0" smtClean="0">
                <a:latin typeface="Times New Roman"/>
                <a:cs typeface="Times New Roman"/>
              </a:rPr>
              <a:t>Cannot determine if attack </a:t>
            </a:r>
            <a:endParaRPr sz="2400">
              <a:latin typeface="Times New Roman"/>
              <a:cs typeface="Times New Roman"/>
            </a:endParaRPr>
          </a:p>
          <a:p>
            <a:pPr marL="12700" marR="85339">
              <a:lnSpc>
                <a:spcPts val="2759"/>
              </a:lnSpc>
              <a:spcBef>
                <a:spcPts val="143"/>
              </a:spcBef>
            </a:pPr>
            <a:r>
              <a:rPr sz="2400" dirty="0" smtClean="0">
                <a:latin typeface="Times New Roman"/>
                <a:cs typeface="Times New Roman"/>
              </a:rPr>
              <a:t>was successful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95825"/>
              </a:lnSpc>
              <a:spcBef>
                <a:spcPts val="749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Cannot detect some attacks</a:t>
            </a:r>
            <a:endParaRPr sz="2400">
              <a:latin typeface="Times New Roman"/>
              <a:cs typeface="Times New Roman"/>
            </a:endParaRPr>
          </a:p>
          <a:p>
            <a:pPr marL="12700" marR="157344" algn="just">
              <a:lnSpc>
                <a:spcPct val="95825"/>
              </a:lnSpc>
              <a:spcBef>
                <a:spcPts val="145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(e.g., fragmented packets)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3765" y="3065684"/>
            <a:ext cx="177829" cy="76301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3765" y="4297076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3765" y="5110892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10194" y="6455341"/>
            <a:ext cx="216677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spc="-5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22500" y="634387"/>
            <a:ext cx="4767822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b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Classification (2): HIDS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6070"/>
            <a:ext cx="7731344" cy="3213438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 marR="49809">
              <a:lnSpc>
                <a:spcPts val="2770"/>
              </a:lnSpc>
            </a:pPr>
            <a:r>
              <a:rPr sz="2600" spc="116" dirty="0" smtClean="0">
                <a:latin typeface="Arial"/>
                <a:cs typeface="Arial"/>
              </a:rPr>
              <a:t>•  </a:t>
            </a:r>
            <a:r>
              <a:rPr sz="2600" spc="-2" dirty="0" smtClean="0">
                <a:latin typeface="Times New Roman"/>
                <a:cs typeface="Times New Roman"/>
              </a:rPr>
              <a:t>HIDS runs on a particular computer, monitors activity</a:t>
            </a:r>
            <a:endParaRPr sz="2600">
              <a:latin typeface="Times New Roman"/>
              <a:cs typeface="Times New Roman"/>
            </a:endParaRPr>
          </a:p>
          <a:p>
            <a:pPr marL="355600" marR="49809">
              <a:lnSpc>
                <a:spcPts val="2785"/>
              </a:lnSpc>
              <a:spcBef>
                <a:spcPts val="0"/>
              </a:spcBef>
            </a:pPr>
            <a:r>
              <a:rPr sz="2600" spc="0" dirty="0" smtClean="0">
                <a:latin typeface="Times New Roman"/>
                <a:cs typeface="Times New Roman"/>
              </a:rPr>
              <a:t>only on that system</a:t>
            </a:r>
            <a:endParaRPr sz="2600">
              <a:latin typeface="Times New Roman"/>
              <a:cs typeface="Times New Roman"/>
            </a:endParaRPr>
          </a:p>
          <a:p>
            <a:pPr marL="355600" marR="232177" indent="-342900">
              <a:lnSpc>
                <a:spcPts val="2810"/>
              </a:lnSpc>
              <a:spcBef>
                <a:spcPts val="1894"/>
              </a:spcBef>
              <a:tabLst>
                <a:tab pos="355600" algn="l"/>
              </a:tabLst>
            </a:pPr>
            <a:r>
              <a:rPr sz="2600" dirty="0" smtClean="0">
                <a:latin typeface="Arial"/>
                <a:cs typeface="Arial"/>
              </a:rPr>
              <a:t>	</a:t>
            </a:r>
            <a:r>
              <a:rPr sz="2600" spc="-2" dirty="0" smtClean="0">
                <a:latin typeface="Times New Roman"/>
                <a:cs typeface="Times New Roman"/>
              </a:rPr>
              <a:t>Benchmarks, monitors key system files; detects when intruders’ file I/O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62"/>
              </a:spcBef>
            </a:pPr>
            <a:r>
              <a:rPr sz="2600" spc="116" dirty="0" smtClean="0">
                <a:latin typeface="Arial"/>
                <a:cs typeface="Arial"/>
              </a:rPr>
              <a:t>•  </a:t>
            </a:r>
            <a:r>
              <a:rPr sz="2600" spc="0" dirty="0" smtClean="0">
                <a:latin typeface="Times New Roman"/>
                <a:cs typeface="Times New Roman"/>
              </a:rPr>
              <a:t>HIDSs work on principle of configuration management</a:t>
            </a:r>
            <a:endParaRPr sz="2600">
              <a:latin typeface="Times New Roman"/>
              <a:cs typeface="Times New Roman"/>
            </a:endParaRPr>
          </a:p>
          <a:p>
            <a:pPr marL="355600" marR="279881" indent="-342900">
              <a:lnSpc>
                <a:spcPts val="2810"/>
              </a:lnSpc>
              <a:spcBef>
                <a:spcPts val="2010"/>
              </a:spcBef>
              <a:tabLst>
                <a:tab pos="355600" algn="l"/>
              </a:tabLst>
            </a:pPr>
            <a:r>
              <a:rPr sz="2600" dirty="0" smtClean="0">
                <a:latin typeface="Arial"/>
                <a:cs typeface="Arial"/>
              </a:rPr>
              <a:t>	</a:t>
            </a:r>
            <a:r>
              <a:rPr sz="2600" spc="-2" dirty="0" smtClean="0">
                <a:latin typeface="Times New Roman"/>
                <a:cs typeface="Times New Roman"/>
              </a:rPr>
              <a:t>Unlike NIDSs, HIDSs can be installed to access info. that’s encrypted in transit over network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288954" y="622195"/>
            <a:ext cx="6634847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b="1" spc="-6" dirty="0" smtClean="0">
                <a:solidFill>
                  <a:srgbClr val="CC0000"/>
                </a:solidFill>
                <a:latin typeface="Times New Roman"/>
                <a:cs typeface="Times New Roman"/>
              </a:rPr>
              <a:t>HIDS Advantages, Disadvantages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796387"/>
            <a:ext cx="3773542" cy="3788901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31111">
              <a:lnSpc>
                <a:spcPts val="2550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322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2000" dirty="0" smtClean="0">
                <a:latin typeface="Wingdings"/>
                <a:cs typeface="Wingdings"/>
              </a:rPr>
              <a:t></a:t>
            </a:r>
            <a:r>
              <a:rPr sz="2000" dirty="0" smtClean="0">
                <a:latin typeface="Times New Roman"/>
                <a:cs typeface="Times New Roman"/>
              </a:rPr>
              <a:t>	</a:t>
            </a:r>
            <a:r>
              <a:rPr sz="2000" spc="-1" dirty="0" smtClean="0">
                <a:latin typeface="Times New Roman"/>
                <a:cs typeface="Times New Roman"/>
              </a:rPr>
              <a:t>Detect local events, attacks on 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299"/>
              </a:lnSpc>
              <a:spcBef>
                <a:spcPts val="705"/>
              </a:spcBef>
              <a:tabLst>
                <a:tab pos="355600" algn="l"/>
              </a:tabLst>
            </a:pPr>
            <a:r>
              <a:rPr sz="2000" spc="-1" dirty="0" smtClean="0">
                <a:latin typeface="Times New Roman"/>
                <a:cs typeface="Times New Roman"/>
              </a:rPr>
              <a:t>host systems that NIDSs may not</a:t>
            </a:r>
            <a:endParaRPr sz="2000">
              <a:latin typeface="Times New Roman"/>
              <a:cs typeface="Times New Roman"/>
            </a:endParaRPr>
          </a:p>
          <a:p>
            <a:pPr marL="355600" marR="104482" indent="-342900">
              <a:lnSpc>
                <a:spcPts val="2322"/>
              </a:lnSpc>
              <a:spcBef>
                <a:spcPts val="724"/>
              </a:spcBef>
              <a:tabLst>
                <a:tab pos="355600" algn="l"/>
              </a:tabLst>
            </a:pPr>
            <a:r>
              <a:rPr sz="2000" dirty="0" smtClean="0">
                <a:latin typeface="Wingdings"/>
                <a:cs typeface="Wingdings"/>
              </a:rPr>
              <a:t></a:t>
            </a:r>
            <a:r>
              <a:rPr sz="2000" dirty="0" smtClean="0">
                <a:latin typeface="Times New Roman"/>
                <a:cs typeface="Times New Roman"/>
              </a:rPr>
              <a:t>	</a:t>
            </a:r>
            <a:r>
              <a:rPr sz="2000" spc="-2" dirty="0" smtClean="0">
                <a:latin typeface="Times New Roman"/>
                <a:cs typeface="Times New Roman"/>
              </a:rPr>
              <a:t>Can view encrypted traffic (as it </a:t>
            </a:r>
            <a:endParaRPr sz="2000">
              <a:latin typeface="Times New Roman"/>
              <a:cs typeface="Times New Roman"/>
            </a:endParaRPr>
          </a:p>
          <a:p>
            <a:pPr marL="355600" marR="104482">
              <a:lnSpc>
                <a:spcPts val="2299"/>
              </a:lnSpc>
              <a:spcBef>
                <a:spcPts val="705"/>
              </a:spcBef>
              <a:tabLst>
                <a:tab pos="355600" algn="l"/>
              </a:tabLst>
            </a:pPr>
            <a:r>
              <a:rPr sz="2000" spc="0" dirty="0" smtClean="0">
                <a:latin typeface="Times New Roman"/>
                <a:cs typeface="Times New Roman"/>
              </a:rPr>
              <a:t>has been decrypted on system)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ts val="2230"/>
              </a:lnSpc>
              <a:spcBef>
                <a:spcPts val="810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r>
              <a:rPr sz="2000" spc="0" dirty="0" smtClean="0">
                <a:latin typeface="Times New Roman"/>
                <a:cs typeface="Times New Roman"/>
              </a:rPr>
              <a:t>  </a:t>
            </a:r>
            <a:r>
              <a:rPr sz="2000" spc="285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Ss una</a:t>
            </a:r>
            <a:r>
              <a:rPr sz="2000" spc="-39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f</a:t>
            </a:r>
            <a:r>
              <a:rPr sz="2000" spc="0" dirty="0" smtClean="0">
                <a:latin typeface="Times New Roman"/>
                <a:cs typeface="Times New Roman"/>
              </a:rPr>
              <a:t>ec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ed by </a:t>
            </a:r>
            <a:r>
              <a:rPr sz="2000" spc="-4" dirty="0" smtClean="0">
                <a:latin typeface="Times New Roman"/>
                <a:cs typeface="Times New Roman"/>
              </a:rPr>
              <a:t>s</a:t>
            </a:r>
            <a:r>
              <a:rPr sz="2000" spc="4" dirty="0" smtClean="0">
                <a:latin typeface="Times New Roman"/>
                <a:cs typeface="Times New Roman"/>
              </a:rPr>
              <a:t>w</a:t>
            </a:r>
            <a:r>
              <a:rPr sz="2000" spc="-4" dirty="0" smtClean="0">
                <a:latin typeface="Times New Roman"/>
                <a:cs typeface="Times New Roman"/>
              </a:rPr>
              <a:t>it</a:t>
            </a:r>
            <a:r>
              <a:rPr sz="2000" spc="0" dirty="0" smtClean="0">
                <a:latin typeface="Times New Roman"/>
                <a:cs typeface="Times New Roman"/>
              </a:rPr>
              <a:t>ched</a:t>
            </a:r>
            <a:endParaRPr sz="2000">
              <a:latin typeface="Times New Roman"/>
              <a:cs typeface="Times New Roman"/>
            </a:endParaRPr>
          </a:p>
          <a:p>
            <a:pPr marL="355600" marR="31111">
              <a:lnSpc>
                <a:spcPct val="95825"/>
              </a:lnSpc>
              <a:spcBef>
                <a:spcPts val="588"/>
              </a:spcBef>
            </a:pPr>
            <a:r>
              <a:rPr sz="2000" spc="-1" dirty="0" smtClean="0">
                <a:latin typeface="Times New Roman"/>
                <a:cs typeface="Times New Roman"/>
              </a:rPr>
              <a:t>network protocols</a:t>
            </a:r>
            <a:endParaRPr sz="2000">
              <a:latin typeface="Times New Roman"/>
              <a:cs typeface="Times New Roman"/>
            </a:endParaRPr>
          </a:p>
          <a:p>
            <a:pPr marL="355600" marR="373781" indent="-342900">
              <a:lnSpc>
                <a:spcPts val="2322"/>
              </a:lnSpc>
              <a:spcBef>
                <a:spcPts val="700"/>
              </a:spcBef>
              <a:tabLst>
                <a:tab pos="355600" algn="l"/>
              </a:tabLst>
            </a:pPr>
            <a:r>
              <a:rPr sz="2000" dirty="0" smtClean="0">
                <a:latin typeface="Wingdings"/>
                <a:cs typeface="Wingdings"/>
              </a:rPr>
              <a:t></a:t>
            </a:r>
            <a:r>
              <a:rPr sz="2000" dirty="0" smtClean="0">
                <a:latin typeface="Times New Roman"/>
                <a:cs typeface="Times New Roman"/>
              </a:rPr>
              <a:t>	</a:t>
            </a:r>
            <a:r>
              <a:rPr sz="2000" spc="-1" dirty="0" smtClean="0">
                <a:latin typeface="Times New Roman"/>
                <a:cs typeface="Times New Roman"/>
              </a:rPr>
              <a:t>Can detect inconsistencies in </a:t>
            </a:r>
            <a:endParaRPr sz="2000">
              <a:latin typeface="Times New Roman"/>
              <a:cs typeface="Times New Roman"/>
            </a:endParaRPr>
          </a:p>
          <a:p>
            <a:pPr marL="355600" marR="373781">
              <a:lnSpc>
                <a:spcPts val="2299"/>
              </a:lnSpc>
              <a:spcBef>
                <a:spcPts val="705"/>
              </a:spcBef>
              <a:tabLst>
                <a:tab pos="355600" algn="l"/>
              </a:tabLst>
            </a:pPr>
            <a:r>
              <a:rPr sz="2000" spc="-1" dirty="0" smtClean="0">
                <a:latin typeface="Times New Roman"/>
                <a:cs typeface="Times New Roman"/>
              </a:rPr>
              <a:t>apps, programs by examining</a:t>
            </a:r>
            <a:endParaRPr sz="2000">
              <a:latin typeface="Times New Roman"/>
              <a:cs typeface="Times New Roman"/>
            </a:endParaRPr>
          </a:p>
          <a:p>
            <a:pPr marL="355600" marR="31111">
              <a:lnSpc>
                <a:spcPts val="2230"/>
              </a:lnSpc>
              <a:spcBef>
                <a:spcPts val="810"/>
              </a:spcBef>
            </a:pPr>
            <a:r>
              <a:rPr sz="2000" spc="-1" dirty="0" smtClean="0">
                <a:latin typeface="Times New Roman"/>
                <a:cs typeface="Times New Roman"/>
              </a:rPr>
              <a:t>audit logs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3765" y="1796387"/>
            <a:ext cx="195184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3765" y="2268648"/>
            <a:ext cx="152424" cy="62382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02"/>
              </a:spcBef>
            </a:pPr>
            <a:r>
              <a:rPr sz="200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6665" y="2270080"/>
            <a:ext cx="3557585" cy="3748023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 marR="31111">
              <a:lnSpc>
                <a:spcPts val="2140"/>
              </a:lnSpc>
            </a:pPr>
            <a:r>
              <a:rPr sz="2000" spc="0" dirty="0" smtClean="0">
                <a:latin typeface="Times New Roman"/>
                <a:cs typeface="Times New Roman"/>
              </a:rPr>
              <a:t>Harder to manage than NIDSs</a:t>
            </a:r>
            <a:endParaRPr sz="2000">
              <a:latin typeface="Times New Roman"/>
              <a:cs typeface="Times New Roman"/>
            </a:endParaRPr>
          </a:p>
          <a:p>
            <a:pPr marL="12700" marR="94558">
              <a:lnSpc>
                <a:spcPts val="2299"/>
              </a:lnSpc>
              <a:spcBef>
                <a:spcPts val="302"/>
              </a:spcBef>
            </a:pPr>
            <a:r>
              <a:rPr sz="2000" spc="-4" dirty="0" smtClean="0">
                <a:latin typeface="Times New Roman"/>
                <a:cs typeface="Times New Roman"/>
              </a:rPr>
              <a:t>Vulnerable to attacks against host </a:t>
            </a:r>
            <a:endParaRPr sz="2000">
              <a:latin typeface="Times New Roman"/>
              <a:cs typeface="Times New Roman"/>
            </a:endParaRPr>
          </a:p>
          <a:p>
            <a:pPr marL="12700" marR="94558">
              <a:lnSpc>
                <a:spcPts val="2299"/>
              </a:lnSpc>
              <a:spcBef>
                <a:spcPts val="388"/>
              </a:spcBef>
            </a:pPr>
            <a:r>
              <a:rPr sz="2000" spc="-1" dirty="0" smtClean="0">
                <a:latin typeface="Times New Roman"/>
                <a:cs typeface="Times New Roman"/>
              </a:rPr>
              <a:t>operating system, HIDS</a:t>
            </a:r>
            <a:endParaRPr sz="2000">
              <a:latin typeface="Times New Roman"/>
              <a:cs typeface="Times New Roman"/>
            </a:endParaRPr>
          </a:p>
          <a:p>
            <a:pPr marL="12700" marR="305412">
              <a:lnSpc>
                <a:spcPts val="2299"/>
              </a:lnSpc>
              <a:spcBef>
                <a:spcPts val="518"/>
              </a:spcBef>
            </a:pPr>
            <a:r>
              <a:rPr sz="2000" spc="-1" dirty="0" smtClean="0">
                <a:latin typeface="Times New Roman"/>
                <a:cs typeface="Times New Roman"/>
              </a:rPr>
              <a:t>Cannot detect scans of multiple </a:t>
            </a:r>
            <a:endParaRPr sz="2000">
              <a:latin typeface="Times New Roman"/>
              <a:cs typeface="Times New Roman"/>
            </a:endParaRPr>
          </a:p>
          <a:p>
            <a:pPr marL="12700" marR="305412">
              <a:lnSpc>
                <a:spcPts val="2299"/>
              </a:lnSpc>
              <a:spcBef>
                <a:spcPts val="388"/>
              </a:spcBef>
            </a:pPr>
            <a:r>
              <a:rPr sz="2000" spc="-1" dirty="0" smtClean="0">
                <a:latin typeface="Times New Roman"/>
                <a:cs typeface="Times New Roman"/>
              </a:rPr>
              <a:t>hosts, non-network devices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9"/>
              </a:lnSpc>
              <a:spcBef>
                <a:spcPts val="423"/>
              </a:spcBef>
            </a:pPr>
            <a:r>
              <a:rPr sz="2000" spc="4" dirty="0" smtClean="0">
                <a:latin typeface="Times New Roman"/>
                <a:cs typeface="Times New Roman"/>
              </a:rPr>
              <a:t>H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4" dirty="0" smtClean="0">
                <a:latin typeface="Times New Roman"/>
                <a:cs typeface="Times New Roman"/>
              </a:rPr>
              <a:t>D</a:t>
            </a:r>
            <a:r>
              <a:rPr sz="2000" spc="0" dirty="0" smtClean="0">
                <a:latin typeface="Times New Roman"/>
                <a:cs typeface="Times New Roman"/>
              </a:rPr>
              <a:t>Ss po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en</a:t>
            </a:r>
            <a:r>
              <a:rPr sz="2000" spc="-4" dirty="0" smtClean="0">
                <a:latin typeface="Times New Roman"/>
                <a:cs typeface="Times New Roman"/>
              </a:rPr>
              <a:t>ti</a:t>
            </a:r>
            <a:r>
              <a:rPr sz="2000" spc="0" dirty="0" smtClean="0">
                <a:latin typeface="Times New Roman"/>
                <a:cs typeface="Times New Roman"/>
              </a:rPr>
              <a:t>al</a:t>
            </a:r>
            <a:r>
              <a:rPr sz="2000" spc="-4" dirty="0" smtClean="0">
                <a:latin typeface="Times New Roman"/>
                <a:cs typeface="Times New Roman"/>
              </a:rPr>
              <a:t> t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39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ge</a:t>
            </a:r>
            <a:r>
              <a:rPr sz="2000" spc="-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s </a:t>
            </a:r>
            <a:r>
              <a:rPr sz="2000" spc="-4" dirty="0" smtClean="0">
                <a:latin typeface="Times New Roman"/>
                <a:cs typeface="Times New Roman"/>
              </a:rPr>
              <a:t>f</a:t>
            </a:r>
            <a:r>
              <a:rPr sz="2000" spc="0" dirty="0" smtClean="0">
                <a:latin typeface="Times New Roman"/>
                <a:cs typeface="Times New Roman"/>
              </a:rPr>
              <a:t>or den</a:t>
            </a:r>
            <a:r>
              <a:rPr sz="2000" spc="-4" dirty="0" smtClean="0">
                <a:latin typeface="Times New Roman"/>
                <a:cs typeface="Times New Roman"/>
              </a:rPr>
              <a:t>i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l</a:t>
            </a:r>
            <a:r>
              <a:rPr sz="2000" spc="0" dirty="0" smtClean="0">
                <a:latin typeface="Times New Roman"/>
                <a:cs typeface="Times New Roman"/>
              </a:rPr>
              <a:t>- 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9"/>
              </a:lnSpc>
              <a:spcBef>
                <a:spcPts val="485"/>
              </a:spcBef>
            </a:pPr>
            <a:r>
              <a:rPr sz="2000" spc="-1" dirty="0" smtClean="0">
                <a:latin typeface="Times New Roman"/>
                <a:cs typeface="Times New Roman"/>
              </a:rPr>
              <a:t>of-service (DoS) attack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ts val="2245"/>
              </a:lnSpc>
              <a:spcBef>
                <a:spcPts val="597"/>
              </a:spcBef>
            </a:pPr>
            <a:r>
              <a:rPr sz="2000" spc="-1" dirty="0" smtClean="0">
                <a:latin typeface="Times New Roman"/>
                <a:cs typeface="Times New Roman"/>
              </a:rPr>
              <a:t>May use lots of disk space</a:t>
            </a:r>
            <a:endParaRPr sz="2000">
              <a:latin typeface="Times New Roman"/>
              <a:cs typeface="Times New Roman"/>
            </a:endParaRPr>
          </a:p>
          <a:p>
            <a:pPr marL="12700" marR="422205">
              <a:lnSpc>
                <a:spcPts val="2299"/>
              </a:lnSpc>
              <a:spcBef>
                <a:spcPts val="272"/>
              </a:spcBef>
            </a:pPr>
            <a:r>
              <a:rPr sz="2000" spc="-3" dirty="0" smtClean="0">
                <a:latin typeface="Times New Roman"/>
                <a:cs typeface="Times New Roman"/>
              </a:rPr>
              <a:t>Possible large compute </a:t>
            </a:r>
            <a:endParaRPr sz="2000">
              <a:latin typeface="Times New Roman"/>
              <a:cs typeface="Times New Roman"/>
            </a:endParaRPr>
          </a:p>
          <a:p>
            <a:pPr marL="12700" marR="422205">
              <a:lnSpc>
                <a:spcPts val="2299"/>
              </a:lnSpc>
              <a:spcBef>
                <a:spcPts val="508"/>
              </a:spcBef>
            </a:pPr>
            <a:r>
              <a:rPr sz="2000" spc="0" dirty="0" smtClean="0">
                <a:latin typeface="Times New Roman"/>
                <a:cs typeface="Times New Roman"/>
              </a:rPr>
              <a:t>performance overhead on host</a:t>
            </a:r>
            <a:endParaRPr sz="2000">
              <a:latin typeface="Times New Roman"/>
              <a:cs typeface="Times New Roman"/>
            </a:endParaRPr>
          </a:p>
          <a:p>
            <a:pPr marL="12700" marR="31111">
              <a:lnSpc>
                <a:spcPts val="2225"/>
              </a:lnSpc>
              <a:spcBef>
                <a:spcPts val="619"/>
              </a:spcBef>
            </a:pPr>
            <a:r>
              <a:rPr sz="2000" spc="-2" dirty="0" smtClean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3765" y="3311064"/>
            <a:ext cx="152424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3765" y="3996864"/>
            <a:ext cx="152424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3765" y="4694856"/>
            <a:ext cx="152424" cy="62077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000" dirty="0" smtClean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88340" y="634387"/>
            <a:ext cx="8169766" cy="1531468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743710" marR="53016">
              <a:lnSpc>
                <a:spcPts val="3775"/>
              </a:lnSpc>
            </a:pPr>
            <a:r>
              <a:rPr sz="3600" dirty="0" smtClean="0">
                <a:latin typeface="Times New Roman"/>
                <a:cs typeface="Times New Roman"/>
              </a:rPr>
              <a:t>Application-Based IDS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ts val="3310"/>
              </a:lnSpc>
              <a:spcBef>
                <a:spcPts val="1614"/>
              </a:spcBef>
              <a:tabLst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	</a:t>
            </a:r>
            <a:r>
              <a:rPr sz="3000" spc="0" dirty="0" smtClean="0">
                <a:latin typeface="Times New Roman"/>
                <a:cs typeface="Times New Roman"/>
              </a:rPr>
              <a:t>Application-based IDS (AppIDS) looks at apps for abnormal events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2619890"/>
            <a:ext cx="7924537" cy="408549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0" dirty="0" smtClean="0">
                <a:latin typeface="Times New Roman"/>
                <a:cs typeface="Times New Roman"/>
              </a:rPr>
              <a:t>AppIDS may be configured to intercept requests: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40" y="3423054"/>
            <a:ext cx="1930608" cy="357462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1" dirty="0" smtClean="0">
                <a:latin typeface="Times New Roman"/>
                <a:cs typeface="Times New Roman"/>
              </a:rPr>
              <a:t>File System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40" y="4185054"/>
            <a:ext cx="1515074" cy="357462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-2" dirty="0" smtClean="0">
                <a:latin typeface="Times New Roman"/>
                <a:cs typeface="Times New Roman"/>
              </a:rPr>
              <a:t>Network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40" y="4934862"/>
            <a:ext cx="2213512" cy="357462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imes New Roman"/>
                <a:cs typeface="Times New Roman"/>
              </a:rPr>
              <a:t>Configuration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540" y="5684670"/>
            <a:ext cx="5815646" cy="357462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-13" dirty="0" smtClean="0">
                <a:latin typeface="Times New Roman"/>
                <a:cs typeface="Times New Roman"/>
              </a:rPr>
              <a:t>Process’s Virtual Memory Address Space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704" y="622195"/>
            <a:ext cx="8048085" cy="6036345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R="34087" algn="r">
              <a:lnSpc>
                <a:spcPts val="3775"/>
              </a:lnSpc>
            </a:pPr>
            <a:r>
              <a:rPr sz="3600" spc="-4" dirty="0" smtClean="0">
                <a:latin typeface="Times New Roman"/>
                <a:cs typeface="Times New Roman"/>
              </a:rPr>
              <a:t>Advantages and Disadvantages of AppIDSs</a:t>
            </a:r>
            <a:endParaRPr sz="3600">
              <a:latin typeface="Times New Roman"/>
              <a:cs typeface="Times New Roman"/>
            </a:endParaRPr>
          </a:p>
          <a:p>
            <a:pPr marL="142335">
              <a:lnSpc>
                <a:spcPct val="95825"/>
              </a:lnSpc>
              <a:spcBef>
                <a:spcPts val="1997"/>
              </a:spcBef>
            </a:pPr>
            <a:r>
              <a:rPr sz="3200" dirty="0" smtClean="0">
                <a:latin typeface="Wingdings"/>
                <a:cs typeface="Wingdings"/>
              </a:rPr>
              <a:t></a:t>
            </a:r>
            <a:r>
              <a:rPr sz="3200" spc="40" dirty="0" smtClean="0">
                <a:latin typeface="Times New Roman"/>
                <a:cs typeface="Times New Roman"/>
              </a:rPr>
              <a:t> Advantages</a:t>
            </a:r>
            <a:endParaRPr sz="3200">
              <a:latin typeface="Times New Roman"/>
              <a:cs typeface="Times New Roman"/>
            </a:endParaRPr>
          </a:p>
          <a:p>
            <a:pPr marL="885285" marR="309288" indent="-285750">
              <a:lnSpc>
                <a:spcPts val="3100"/>
              </a:lnSpc>
              <a:spcBef>
                <a:spcPts val="2094"/>
              </a:spcBef>
            </a:pPr>
            <a:r>
              <a:rPr sz="2800" spc="112" dirty="0" smtClean="0">
                <a:latin typeface="Calibri"/>
                <a:cs typeface="Calibri"/>
              </a:rPr>
              <a:t>– </a:t>
            </a:r>
            <a:r>
              <a:rPr sz="2800" spc="-4" dirty="0" smtClean="0">
                <a:latin typeface="Times New Roman"/>
                <a:cs typeface="Times New Roman"/>
              </a:rPr>
              <a:t>Aware of specific users; can observe interaction between apps and users</a:t>
            </a:r>
            <a:endParaRPr sz="2800">
              <a:latin typeface="Times New Roman"/>
              <a:cs typeface="Times New Roman"/>
            </a:endParaRPr>
          </a:p>
          <a:p>
            <a:pPr marL="599535">
              <a:lnSpc>
                <a:spcPct val="101725"/>
              </a:lnSpc>
              <a:spcBef>
                <a:spcPts val="1499"/>
              </a:spcBef>
            </a:pPr>
            <a:r>
              <a:rPr sz="2800" spc="112" dirty="0" smtClean="0">
                <a:latin typeface="Calibri"/>
                <a:cs typeface="Calibri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Functions with encrypted incoming data</a:t>
            </a:r>
            <a:endParaRPr sz="2800">
              <a:latin typeface="Times New Roman"/>
              <a:cs typeface="Times New Roman"/>
            </a:endParaRPr>
          </a:p>
          <a:p>
            <a:pPr marL="142335">
              <a:lnSpc>
                <a:spcPct val="95825"/>
              </a:lnSpc>
              <a:spcBef>
                <a:spcPts val="2024"/>
              </a:spcBef>
            </a:pPr>
            <a:r>
              <a:rPr sz="3200" dirty="0" smtClean="0">
                <a:latin typeface="Wingdings"/>
                <a:cs typeface="Wingdings"/>
              </a:rPr>
              <a:t></a:t>
            </a:r>
            <a:r>
              <a:rPr sz="3200" spc="32" dirty="0" smtClean="0">
                <a:latin typeface="Times New Roman"/>
                <a:cs typeface="Times New Roman"/>
              </a:rPr>
              <a:t> Disadvantages</a:t>
            </a:r>
            <a:endParaRPr sz="3200">
              <a:latin typeface="Times New Roman"/>
              <a:cs typeface="Times New Roman"/>
            </a:endParaRPr>
          </a:p>
          <a:p>
            <a:pPr marL="599535">
              <a:lnSpc>
                <a:spcPct val="101725"/>
              </a:lnSpc>
              <a:spcBef>
                <a:spcPts val="1677"/>
              </a:spcBef>
            </a:pPr>
            <a:r>
              <a:rPr sz="2800" spc="112" dirty="0" smtClean="0">
                <a:latin typeface="Calibri"/>
                <a:cs typeface="Calibri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More susceptible to attack</a:t>
            </a:r>
            <a:endParaRPr sz="2800">
              <a:latin typeface="Times New Roman"/>
              <a:cs typeface="Times New Roman"/>
            </a:endParaRPr>
          </a:p>
          <a:p>
            <a:pPr marL="599535">
              <a:lnSpc>
                <a:spcPct val="101725"/>
              </a:lnSpc>
              <a:spcBef>
                <a:spcPts val="1598"/>
              </a:spcBef>
            </a:pPr>
            <a:r>
              <a:rPr sz="2800" spc="112" dirty="0" smtClean="0">
                <a:latin typeface="Calibri"/>
                <a:cs typeface="Calibri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Less capable of detecting software tampering</a:t>
            </a:r>
            <a:endParaRPr sz="2800">
              <a:latin typeface="Times New Roman"/>
              <a:cs typeface="Times New Roman"/>
            </a:endParaRPr>
          </a:p>
          <a:p>
            <a:pPr marL="599535">
              <a:lnSpc>
                <a:spcPct val="101725"/>
              </a:lnSpc>
              <a:spcBef>
                <a:spcPts val="1670"/>
              </a:spcBef>
            </a:pPr>
            <a:r>
              <a:rPr sz="2800" spc="112" dirty="0" smtClean="0">
                <a:latin typeface="Calibri"/>
                <a:cs typeface="Calibri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May be fooled by forms of spoofing</a:t>
            </a:r>
            <a:endParaRPr sz="28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2096"/>
              </a:spcBef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340" y="634387"/>
            <a:ext cx="7622654" cy="3315682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225964">
              <a:lnSpc>
                <a:spcPts val="3775"/>
              </a:lnSpc>
            </a:pPr>
            <a:r>
              <a:rPr sz="3600" spc="-5" dirty="0" smtClean="0">
                <a:latin typeface="Times New Roman"/>
                <a:cs typeface="Times New Roman"/>
              </a:rPr>
              <a:t>Selecting IDS Approaches and Products</a:t>
            </a:r>
            <a:endParaRPr sz="3600">
              <a:latin typeface="Times New Roman"/>
              <a:cs typeface="Times New Roman"/>
            </a:endParaRPr>
          </a:p>
          <a:p>
            <a:pPr marR="1391839" algn="ctr">
              <a:lnSpc>
                <a:spcPct val="95825"/>
              </a:lnSpc>
              <a:spcBef>
                <a:spcPts val="2294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5" dirty="0" smtClean="0">
                <a:latin typeface="Times New Roman"/>
                <a:cs typeface="Times New Roman"/>
              </a:rPr>
              <a:t>Technical and policy considerations</a:t>
            </a:r>
            <a:endParaRPr sz="3200">
              <a:latin typeface="Times New Roman"/>
              <a:cs typeface="Times New Roman"/>
            </a:endParaRPr>
          </a:p>
          <a:p>
            <a:pPr marL="469900" marR="68579">
              <a:lnSpc>
                <a:spcPct val="95825"/>
              </a:lnSpc>
              <a:spcBef>
                <a:spcPts val="217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What is your systems environment?</a:t>
            </a:r>
            <a:endParaRPr sz="2800">
              <a:latin typeface="Times New Roman"/>
              <a:cs typeface="Times New Roman"/>
            </a:endParaRPr>
          </a:p>
          <a:p>
            <a:pPr marL="469900" marR="68579">
              <a:lnSpc>
                <a:spcPct val="95825"/>
              </a:lnSpc>
              <a:spcBef>
                <a:spcPts val="2071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What are your security goals?</a:t>
            </a:r>
            <a:endParaRPr sz="2800">
              <a:latin typeface="Times New Roman"/>
              <a:cs typeface="Times New Roman"/>
            </a:endParaRPr>
          </a:p>
          <a:p>
            <a:pPr marL="469900" marR="68579">
              <a:lnSpc>
                <a:spcPct val="95825"/>
              </a:lnSpc>
              <a:spcBef>
                <a:spcPts val="216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What is your existing security policy?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4300092"/>
            <a:ext cx="8155263" cy="1795769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 marR="53640">
              <a:lnSpc>
                <a:spcPts val="3385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Organizational requirements and constraints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1912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What requirements are given from outside the org.?</a:t>
            </a:r>
            <a:endParaRPr sz="2800">
              <a:latin typeface="Times New Roman"/>
              <a:cs typeface="Times New Roman"/>
            </a:endParaRPr>
          </a:p>
          <a:p>
            <a:pPr marL="469900" marR="53640">
              <a:lnSpc>
                <a:spcPct val="95825"/>
              </a:lnSpc>
              <a:spcBef>
                <a:spcPts val="216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4" dirty="0" smtClean="0">
                <a:latin typeface="Times New Roman"/>
                <a:cs typeface="Times New Roman"/>
              </a:rPr>
              <a:t>What are your org’s resource constraints? ($$$)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340" y="634387"/>
            <a:ext cx="8185125" cy="5419937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665287" marR="44254">
              <a:lnSpc>
                <a:spcPts val="3775"/>
              </a:lnSpc>
            </a:pPr>
            <a:r>
              <a:rPr sz="3600" b="1" spc="-2" dirty="0" smtClean="0">
                <a:solidFill>
                  <a:srgbClr val="CC0000"/>
                </a:solidFill>
                <a:latin typeface="Times New Roman"/>
                <a:cs typeface="Times New Roman"/>
              </a:rPr>
              <a:t>IDS Control Strategies</a:t>
            </a:r>
            <a:endParaRPr sz="3600">
              <a:latin typeface="Times New Roman"/>
              <a:cs typeface="Times New Roman"/>
            </a:endParaRPr>
          </a:p>
          <a:p>
            <a:pPr marL="355600" marR="62104" indent="-342900">
              <a:lnSpc>
                <a:spcPct val="99945"/>
              </a:lnSpc>
              <a:spcBef>
                <a:spcPts val="2890"/>
              </a:spcBef>
              <a:tabLst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	</a:t>
            </a:r>
            <a:r>
              <a:rPr sz="3000" spc="1" dirty="0" smtClean="0">
                <a:latin typeface="Times New Roman"/>
                <a:cs typeface="Times New Roman"/>
              </a:rPr>
              <a:t>An IDS can be implemented via one of three basic control strategies</a:t>
            </a:r>
            <a:endParaRPr sz="3000">
              <a:latin typeface="Times New Roman"/>
              <a:cs typeface="Times New Roman"/>
            </a:endParaRPr>
          </a:p>
          <a:p>
            <a:pPr marL="755650" marR="113175" indent="-285750">
              <a:lnSpc>
                <a:spcPct val="99179"/>
              </a:lnSpc>
              <a:spcBef>
                <a:spcPts val="1257"/>
              </a:spcBef>
            </a:pPr>
            <a:r>
              <a:rPr sz="2600" dirty="0" smtClean="0">
                <a:latin typeface="Arial"/>
                <a:cs typeface="Arial"/>
              </a:rPr>
              <a:t>–</a:t>
            </a:r>
            <a:r>
              <a:rPr sz="2600" spc="84" dirty="0" smtClean="0">
                <a:latin typeface="Arial"/>
                <a:cs typeface="Arial"/>
              </a:rPr>
              <a:t> </a:t>
            </a:r>
            <a:r>
              <a:rPr sz="2600" spc="4" dirty="0" smtClean="0">
                <a:latin typeface="Times New Roman"/>
                <a:cs typeface="Times New Roman"/>
              </a:rPr>
              <a:t>C</a:t>
            </a:r>
            <a:r>
              <a:rPr sz="2600" spc="-4" dirty="0" smtClean="0">
                <a:latin typeface="Times New Roman"/>
                <a:cs typeface="Times New Roman"/>
              </a:rPr>
              <a:t>e</a:t>
            </a:r>
            <a:r>
              <a:rPr sz="2600" spc="0" dirty="0" smtClean="0">
                <a:latin typeface="Times New Roman"/>
                <a:cs typeface="Times New Roman"/>
              </a:rPr>
              <a:t>n</a:t>
            </a:r>
            <a:r>
              <a:rPr sz="2600" spc="4" dirty="0" smtClean="0">
                <a:latin typeface="Times New Roman"/>
                <a:cs typeface="Times New Roman"/>
              </a:rPr>
              <a:t>t</a:t>
            </a:r>
            <a:r>
              <a:rPr sz="2600" spc="-4" dirty="0" smtClean="0">
                <a:latin typeface="Times New Roman"/>
                <a:cs typeface="Times New Roman"/>
              </a:rPr>
              <a:t>ra</a:t>
            </a:r>
            <a:r>
              <a:rPr sz="2600" spc="4" dirty="0" smtClean="0">
                <a:latin typeface="Times New Roman"/>
                <a:cs typeface="Times New Roman"/>
              </a:rPr>
              <a:t>li</a:t>
            </a:r>
            <a:r>
              <a:rPr sz="2600" spc="-4" dirty="0" smtClean="0">
                <a:latin typeface="Times New Roman"/>
                <a:cs typeface="Times New Roman"/>
              </a:rPr>
              <a:t>ze</a:t>
            </a:r>
            <a:r>
              <a:rPr sz="2600" spc="0" dirty="0" smtClean="0">
                <a:latin typeface="Times New Roman"/>
                <a:cs typeface="Times New Roman"/>
              </a:rPr>
              <a:t>d: </a:t>
            </a:r>
            <a:r>
              <a:rPr sz="2600" spc="-4" dirty="0" smtClean="0">
                <a:latin typeface="Times New Roman"/>
                <a:cs typeface="Times New Roman"/>
              </a:rPr>
              <a:t>a</a:t>
            </a:r>
            <a:r>
              <a:rPr sz="2600" spc="4" dirty="0" smtClean="0">
                <a:latin typeface="Times New Roman"/>
                <a:cs typeface="Times New Roman"/>
              </a:rPr>
              <a:t>l</a:t>
            </a:r>
            <a:r>
              <a:rPr sz="2600" spc="0" dirty="0" smtClean="0">
                <a:latin typeface="Times New Roman"/>
                <a:cs typeface="Times New Roman"/>
              </a:rPr>
              <a:t>l </a:t>
            </a:r>
            <a:r>
              <a:rPr sz="2600" spc="-4" dirty="0" smtClean="0">
                <a:latin typeface="Times New Roman"/>
                <a:cs typeface="Times New Roman"/>
              </a:rPr>
              <a:t>ID</a:t>
            </a:r>
            <a:r>
              <a:rPr sz="2600" spc="0" dirty="0" smtClean="0">
                <a:latin typeface="Times New Roman"/>
                <a:cs typeface="Times New Roman"/>
              </a:rPr>
              <a:t>S </a:t>
            </a:r>
            <a:r>
              <a:rPr sz="2600" spc="-4" dirty="0" smtClean="0">
                <a:latin typeface="Times New Roman"/>
                <a:cs typeface="Times New Roman"/>
              </a:rPr>
              <a:t>c</a:t>
            </a:r>
            <a:r>
              <a:rPr sz="2600" spc="0" dirty="0" smtClean="0">
                <a:latin typeface="Times New Roman"/>
                <a:cs typeface="Times New Roman"/>
              </a:rPr>
              <a:t>on</a:t>
            </a:r>
            <a:r>
              <a:rPr sz="2600" spc="4" dirty="0" smtClean="0">
                <a:latin typeface="Times New Roman"/>
                <a:cs typeface="Times New Roman"/>
              </a:rPr>
              <a:t>t</a:t>
            </a:r>
            <a:r>
              <a:rPr sz="2600" spc="-4" dirty="0" smtClean="0">
                <a:latin typeface="Times New Roman"/>
                <a:cs typeface="Times New Roman"/>
              </a:rPr>
              <a:t>r</a:t>
            </a:r>
            <a:r>
              <a:rPr sz="2600" spc="0" dirty="0" smtClean="0">
                <a:latin typeface="Times New Roman"/>
                <a:cs typeface="Times New Roman"/>
              </a:rPr>
              <a:t>ol </a:t>
            </a:r>
            <a:r>
              <a:rPr sz="2600" spc="-4" dirty="0" smtClean="0">
                <a:latin typeface="Times New Roman"/>
                <a:cs typeface="Times New Roman"/>
              </a:rPr>
              <a:t>f</a:t>
            </a:r>
            <a:r>
              <a:rPr sz="2600" spc="0" dirty="0" smtClean="0">
                <a:latin typeface="Times New Roman"/>
                <a:cs typeface="Times New Roman"/>
              </a:rPr>
              <a:t>un</a:t>
            </a:r>
            <a:r>
              <a:rPr sz="2600" spc="-4" dirty="0" smtClean="0">
                <a:latin typeface="Times New Roman"/>
                <a:cs typeface="Times New Roman"/>
              </a:rPr>
              <a:t>c</a:t>
            </a:r>
            <a:r>
              <a:rPr sz="2600" spc="4" dirty="0" smtClean="0">
                <a:latin typeface="Times New Roman"/>
                <a:cs typeface="Times New Roman"/>
              </a:rPr>
              <a:t>ti</a:t>
            </a:r>
            <a:r>
              <a:rPr sz="2600" spc="0" dirty="0" smtClean="0">
                <a:latin typeface="Times New Roman"/>
                <a:cs typeface="Times New Roman"/>
              </a:rPr>
              <a:t>ons </a:t>
            </a:r>
            <a:r>
              <a:rPr sz="2600" spc="-4" dirty="0" smtClean="0">
                <a:latin typeface="Times New Roman"/>
                <a:cs typeface="Times New Roman"/>
              </a:rPr>
              <a:t>ar</a:t>
            </a:r>
            <a:r>
              <a:rPr sz="2600" spc="0" dirty="0" smtClean="0">
                <a:latin typeface="Times New Roman"/>
                <a:cs typeface="Times New Roman"/>
              </a:rPr>
              <a:t>e </a:t>
            </a:r>
            <a:r>
              <a:rPr sz="2600" spc="4" dirty="0" smtClean="0">
                <a:latin typeface="Times New Roman"/>
                <a:cs typeface="Times New Roman"/>
              </a:rPr>
              <a:t>im</a:t>
            </a:r>
            <a:r>
              <a:rPr sz="2600" spc="0" dirty="0" smtClean="0">
                <a:latin typeface="Times New Roman"/>
                <a:cs typeface="Times New Roman"/>
              </a:rPr>
              <a:t>p</a:t>
            </a:r>
            <a:r>
              <a:rPr sz="2600" spc="4" dirty="0" smtClean="0">
                <a:latin typeface="Times New Roman"/>
                <a:cs typeface="Times New Roman"/>
              </a:rPr>
              <a:t>l</a:t>
            </a:r>
            <a:r>
              <a:rPr sz="2600" spc="-4" dirty="0" smtClean="0">
                <a:latin typeface="Times New Roman"/>
                <a:cs typeface="Times New Roman"/>
              </a:rPr>
              <a:t>e</a:t>
            </a:r>
            <a:r>
              <a:rPr sz="2600" spc="4" dirty="0" smtClean="0">
                <a:latin typeface="Times New Roman"/>
                <a:cs typeface="Times New Roman"/>
              </a:rPr>
              <a:t>m</a:t>
            </a:r>
            <a:r>
              <a:rPr sz="2600" spc="-4" dirty="0" smtClean="0">
                <a:latin typeface="Times New Roman"/>
                <a:cs typeface="Times New Roman"/>
              </a:rPr>
              <a:t>e</a:t>
            </a:r>
            <a:r>
              <a:rPr sz="2600" spc="0" dirty="0" smtClean="0">
                <a:latin typeface="Times New Roman"/>
                <a:cs typeface="Times New Roman"/>
              </a:rPr>
              <a:t>n</a:t>
            </a:r>
            <a:r>
              <a:rPr sz="2600" spc="4" dirty="0" smtClean="0">
                <a:latin typeface="Times New Roman"/>
                <a:cs typeface="Times New Roman"/>
              </a:rPr>
              <a:t>t</a:t>
            </a:r>
            <a:r>
              <a:rPr sz="2600" spc="-4" dirty="0" smtClean="0">
                <a:latin typeface="Times New Roman"/>
                <a:cs typeface="Times New Roman"/>
              </a:rPr>
              <a:t>e</a:t>
            </a:r>
            <a:r>
              <a:rPr sz="2600" spc="0" dirty="0" smtClean="0">
                <a:latin typeface="Times New Roman"/>
                <a:cs typeface="Times New Roman"/>
              </a:rPr>
              <a:t>d </a:t>
            </a:r>
            <a:r>
              <a:rPr sz="2600" spc="-4" dirty="0" smtClean="0">
                <a:latin typeface="Times New Roman"/>
                <a:cs typeface="Times New Roman"/>
              </a:rPr>
              <a:t>a</a:t>
            </a:r>
            <a:r>
              <a:rPr sz="2600" spc="0" dirty="0" smtClean="0">
                <a:latin typeface="Times New Roman"/>
                <a:cs typeface="Times New Roman"/>
              </a:rPr>
              <a:t>nd </a:t>
            </a:r>
            <a:r>
              <a:rPr sz="2600" spc="4" dirty="0" smtClean="0">
                <a:latin typeface="Times New Roman"/>
                <a:cs typeface="Times New Roman"/>
              </a:rPr>
              <a:t>m</a:t>
            </a:r>
            <a:r>
              <a:rPr sz="2600" spc="-4" dirty="0" smtClean="0">
                <a:latin typeface="Times New Roman"/>
                <a:cs typeface="Times New Roman"/>
              </a:rPr>
              <a:t>a</a:t>
            </a:r>
            <a:r>
              <a:rPr sz="2600" spc="0" dirty="0" smtClean="0">
                <a:latin typeface="Times New Roman"/>
                <a:cs typeface="Times New Roman"/>
              </a:rPr>
              <a:t>n</a:t>
            </a:r>
            <a:r>
              <a:rPr sz="2600" spc="-4" dirty="0" smtClean="0">
                <a:latin typeface="Times New Roman"/>
                <a:cs typeface="Times New Roman"/>
              </a:rPr>
              <a:t>a</a:t>
            </a:r>
            <a:r>
              <a:rPr sz="2600" spc="0" dirty="0" smtClean="0">
                <a:latin typeface="Times New Roman"/>
                <a:cs typeface="Times New Roman"/>
              </a:rPr>
              <a:t>g</a:t>
            </a:r>
            <a:r>
              <a:rPr sz="2600" spc="-4" dirty="0" smtClean="0">
                <a:latin typeface="Times New Roman"/>
                <a:cs typeface="Times New Roman"/>
              </a:rPr>
              <a:t>e</a:t>
            </a:r>
            <a:r>
              <a:rPr sz="2600" spc="0" dirty="0" smtClean="0">
                <a:latin typeface="Times New Roman"/>
                <a:cs typeface="Times New Roman"/>
              </a:rPr>
              <a:t>d </a:t>
            </a:r>
            <a:r>
              <a:rPr sz="2600" spc="4" dirty="0" smtClean="0">
                <a:latin typeface="Times New Roman"/>
                <a:cs typeface="Times New Roman"/>
              </a:rPr>
              <a:t>i</a:t>
            </a:r>
            <a:r>
              <a:rPr sz="2600" spc="0" dirty="0" smtClean="0">
                <a:latin typeface="Times New Roman"/>
                <a:cs typeface="Times New Roman"/>
              </a:rPr>
              <a:t>n a </a:t>
            </a:r>
            <a:r>
              <a:rPr sz="2600" spc="-4" dirty="0" smtClean="0">
                <a:latin typeface="Times New Roman"/>
                <a:cs typeface="Times New Roman"/>
              </a:rPr>
              <a:t>ce</a:t>
            </a:r>
            <a:r>
              <a:rPr sz="2600" spc="0" dirty="0" smtClean="0">
                <a:latin typeface="Times New Roman"/>
                <a:cs typeface="Times New Roman"/>
              </a:rPr>
              <a:t>n</a:t>
            </a:r>
            <a:r>
              <a:rPr sz="2600" spc="4" dirty="0" smtClean="0">
                <a:latin typeface="Times New Roman"/>
                <a:cs typeface="Times New Roman"/>
              </a:rPr>
              <a:t>t</a:t>
            </a:r>
            <a:r>
              <a:rPr sz="2600" spc="-4" dirty="0" smtClean="0">
                <a:latin typeface="Times New Roman"/>
                <a:cs typeface="Times New Roman"/>
              </a:rPr>
              <a:t>ra</a:t>
            </a:r>
            <a:r>
              <a:rPr sz="2600" spc="0" dirty="0" smtClean="0">
                <a:latin typeface="Times New Roman"/>
                <a:cs typeface="Times New Roman"/>
              </a:rPr>
              <a:t>l </a:t>
            </a:r>
            <a:r>
              <a:rPr sz="2600" spc="4" dirty="0" smtClean="0">
                <a:latin typeface="Times New Roman"/>
                <a:cs typeface="Times New Roman"/>
              </a:rPr>
              <a:t>l</a:t>
            </a:r>
            <a:r>
              <a:rPr sz="2600" spc="0" dirty="0" smtClean="0">
                <a:latin typeface="Times New Roman"/>
                <a:cs typeface="Times New Roman"/>
              </a:rPr>
              <a:t>o</a:t>
            </a:r>
            <a:r>
              <a:rPr sz="2600" spc="-4" dirty="0" smtClean="0">
                <a:latin typeface="Times New Roman"/>
                <a:cs typeface="Times New Roman"/>
              </a:rPr>
              <a:t>ca</a:t>
            </a:r>
            <a:r>
              <a:rPr sz="2600" spc="4" dirty="0" smtClean="0">
                <a:latin typeface="Times New Roman"/>
                <a:cs typeface="Times New Roman"/>
              </a:rPr>
              <a:t>ti</a:t>
            </a:r>
            <a:r>
              <a:rPr sz="2600" spc="0" dirty="0" smtClean="0">
                <a:latin typeface="Times New Roman"/>
                <a:cs typeface="Times New Roman"/>
              </a:rPr>
              <a:t>on</a:t>
            </a:r>
            <a:endParaRPr sz="2600">
              <a:latin typeface="Times New Roman"/>
              <a:cs typeface="Times New Roman"/>
            </a:endParaRPr>
          </a:p>
          <a:p>
            <a:pPr marL="755650" indent="-285750">
              <a:lnSpc>
                <a:spcPts val="3020"/>
              </a:lnSpc>
              <a:spcBef>
                <a:spcPts val="1218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imes New Roman"/>
                <a:cs typeface="Times New Roman"/>
              </a:rPr>
              <a:t>Fully distributed: all control functions are applied at the </a:t>
            </a:r>
            <a:endParaRPr sz="2600">
              <a:latin typeface="Times New Roman"/>
              <a:cs typeface="Times New Roman"/>
            </a:endParaRPr>
          </a:p>
          <a:p>
            <a:pPr marL="755650">
              <a:lnSpc>
                <a:spcPts val="2989"/>
              </a:lnSpc>
              <a:spcBef>
                <a:spcPts val="202"/>
              </a:spcBef>
            </a:pPr>
            <a:r>
              <a:rPr sz="2600" spc="0" dirty="0" smtClean="0">
                <a:latin typeface="Times New Roman"/>
                <a:cs typeface="Times New Roman"/>
              </a:rPr>
              <a:t>physical location of each IDS component</a:t>
            </a:r>
            <a:endParaRPr sz="2600">
              <a:latin typeface="Times New Roman"/>
              <a:cs typeface="Times New Roman"/>
            </a:endParaRPr>
          </a:p>
          <a:p>
            <a:pPr marL="755650" marR="149981" indent="-285750">
              <a:lnSpc>
                <a:spcPct val="100520"/>
              </a:lnSpc>
              <a:spcBef>
                <a:spcPts val="1302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imes New Roman"/>
                <a:cs typeface="Times New Roman"/>
              </a:rPr>
              <a:t>Partially distributed: combines the  two; while individual agents can still analyze and respond to local threats, they report to a hierarchical central facility to enable organization to detect widespread attacks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542517" y="1709737"/>
            <a:ext cx="4058965" cy="5011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7386" y="583112"/>
            <a:ext cx="2684169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-1" dirty="0" smtClean="0">
                <a:latin typeface="Times New Roman"/>
                <a:cs typeface="Times New Roman"/>
              </a:rPr>
              <a:t>Centralized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2036" y="583112"/>
            <a:ext cx="1008972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-1" dirty="0" smtClean="0">
                <a:latin typeface="Times New Roman"/>
                <a:cs typeface="Times New Roman"/>
              </a:rPr>
              <a:t>IDS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1851" y="583112"/>
            <a:ext cx="1817042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dirty="0" smtClean="0">
                <a:latin typeface="Times New Roman"/>
                <a:cs typeface="Times New Roman"/>
              </a:rPr>
              <a:t>Control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9691" y="583112"/>
            <a:ext cx="1180774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dirty="0" smtClean="0">
                <a:latin typeface="Times New Roman"/>
                <a:cs typeface="Times New Roman"/>
              </a:rPr>
              <a:t>(Fig.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0945" y="583112"/>
            <a:ext cx="1039832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-1" dirty="0" smtClean="0">
                <a:latin typeface="Times New Roman"/>
                <a:cs typeface="Times New Roman"/>
              </a:rPr>
              <a:t>7-4)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590801" y="1204912"/>
            <a:ext cx="4524375" cy="5333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343" y="614845"/>
            <a:ext cx="1174750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dirty="0" smtClean="0">
                <a:latin typeface="Times New Roman"/>
                <a:cs typeface="Times New Roman"/>
              </a:rPr>
              <a:t>Fully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4493" y="614845"/>
            <a:ext cx="2389124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spc="0" dirty="0" smtClean="0">
                <a:latin typeface="Times New Roman"/>
                <a:cs typeface="Times New Roman"/>
              </a:rPr>
              <a:t>Distributed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9018" y="614845"/>
            <a:ext cx="920725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spc="1" dirty="0" smtClean="0">
                <a:latin typeface="Times New Roman"/>
                <a:cs typeface="Times New Roman"/>
              </a:rPr>
              <a:t>IDS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5219" y="614845"/>
            <a:ext cx="1654013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dirty="0" smtClean="0">
                <a:latin typeface="Times New Roman"/>
                <a:cs typeface="Times New Roman"/>
              </a:rPr>
              <a:t>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4769" y="614845"/>
            <a:ext cx="1076299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spc="0" dirty="0" smtClean="0">
                <a:latin typeface="Times New Roman"/>
                <a:cs typeface="Times New Roman"/>
              </a:rPr>
              <a:t>(Fig.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06468" y="614845"/>
            <a:ext cx="948692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spc="1" dirty="0" smtClean="0">
                <a:latin typeface="Times New Roman"/>
                <a:cs typeface="Times New Roman"/>
              </a:rPr>
              <a:t>7-5)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46224" y="583112"/>
            <a:ext cx="5135345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-19" dirty="0" smtClean="0">
                <a:latin typeface="Times New Roman"/>
                <a:cs typeface="Times New Roman"/>
              </a:rPr>
              <a:t>Intrusion Terminology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701688"/>
            <a:ext cx="8601075" cy="4128998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 marR="53640">
              <a:lnSpc>
                <a:spcPts val="2975"/>
              </a:lnSpc>
            </a:pPr>
            <a:r>
              <a:rPr sz="2800" spc="56" dirty="0" smtClean="0">
                <a:solidFill>
                  <a:srgbClr val="FF0000"/>
                </a:solidFill>
                <a:latin typeface="Arial"/>
                <a:cs typeface="Arial"/>
              </a:rPr>
              <a:t>•  </a:t>
            </a:r>
            <a:r>
              <a:rPr sz="2800" b="1" i="1" spc="-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Intrusion: </a:t>
            </a:r>
            <a:r>
              <a:rPr sz="2800" spc="-1" dirty="0" smtClean="0">
                <a:latin typeface="Times New Roman"/>
                <a:cs typeface="Times New Roman"/>
              </a:rPr>
              <a:t>attack on information where malicious</a:t>
            </a:r>
            <a:endParaRPr sz="2800">
              <a:latin typeface="Times New Roman"/>
              <a:cs typeface="Times New Roman"/>
            </a:endParaRPr>
          </a:p>
          <a:p>
            <a:pPr marL="355600" marR="53640">
              <a:lnSpc>
                <a:spcPct val="95825"/>
              </a:lnSpc>
              <a:spcBef>
                <a:spcPts val="326"/>
              </a:spcBef>
            </a:pPr>
            <a:r>
              <a:rPr sz="2800" spc="-1" dirty="0" smtClean="0">
                <a:latin typeface="Times New Roman"/>
                <a:cs typeface="Times New Roman"/>
              </a:rPr>
              <a:t>perpetrator tries to break into, disrupt system</a:t>
            </a:r>
            <a:endParaRPr sz="2800">
              <a:latin typeface="Times New Roman"/>
              <a:cs typeface="Times New Roman"/>
            </a:endParaRPr>
          </a:p>
          <a:p>
            <a:pPr marL="355600" marR="536838" indent="-342900">
              <a:lnSpc>
                <a:spcPts val="3252"/>
              </a:lnSpc>
              <a:spcBef>
                <a:spcPts val="459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-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Intrusion detection: </a:t>
            </a:r>
            <a:r>
              <a:rPr sz="2800" spc="-1" dirty="0" smtClean="0">
                <a:latin typeface="Times New Roman"/>
                <a:cs typeface="Times New Roman"/>
              </a:rPr>
              <a:t>includes procedures and systems </a:t>
            </a:r>
            <a:endParaRPr sz="2800">
              <a:latin typeface="Times New Roman"/>
              <a:cs typeface="Times New Roman"/>
            </a:endParaRPr>
          </a:p>
          <a:p>
            <a:pPr marL="355600" marR="536838">
              <a:lnSpc>
                <a:spcPts val="3219"/>
              </a:lnSpc>
              <a:spcBef>
                <a:spcPts val="478"/>
              </a:spcBef>
              <a:tabLst>
                <a:tab pos="355600" algn="l"/>
              </a:tabLst>
            </a:pPr>
            <a:r>
              <a:rPr sz="2800" spc="-1" dirty="0" smtClean="0">
                <a:latin typeface="Times New Roman"/>
                <a:cs typeface="Times New Roman"/>
              </a:rPr>
              <a:t>created and operated to detect system intrusions</a:t>
            </a:r>
            <a:endParaRPr sz="2800">
              <a:latin typeface="Times New Roman"/>
              <a:cs typeface="Times New Roman"/>
            </a:endParaRPr>
          </a:p>
          <a:p>
            <a:pPr marL="355600" marR="603528" indent="-342900">
              <a:lnSpc>
                <a:spcPts val="3252"/>
              </a:lnSpc>
              <a:spcBef>
                <a:spcPts val="478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spc="-2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Intrusion reaction: </a:t>
            </a:r>
            <a:r>
              <a:rPr sz="2800" spc="-2" dirty="0" smtClean="0">
                <a:latin typeface="Times New Roman"/>
                <a:cs typeface="Times New Roman"/>
              </a:rPr>
              <a:t>covers actions organization takes </a:t>
            </a:r>
            <a:endParaRPr sz="2800">
              <a:latin typeface="Times New Roman"/>
              <a:cs typeface="Times New Roman"/>
            </a:endParaRPr>
          </a:p>
          <a:p>
            <a:pPr marL="355600" marR="603528">
              <a:lnSpc>
                <a:spcPts val="3219"/>
              </a:lnSpc>
              <a:spcBef>
                <a:spcPts val="478"/>
              </a:spcBef>
              <a:tabLst>
                <a:tab pos="355600" algn="l"/>
              </a:tabLst>
            </a:pPr>
            <a:r>
              <a:rPr sz="2800" spc="-1" dirty="0" smtClean="0">
                <a:latin typeface="Times New Roman"/>
                <a:cs typeface="Times New Roman"/>
              </a:rPr>
              <a:t>upon detecting intrusion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45"/>
              </a:lnSpc>
              <a:spcBef>
                <a:spcPts val="630"/>
              </a:spcBef>
            </a:pPr>
            <a:r>
              <a:rPr sz="2800" spc="56" dirty="0" smtClean="0">
                <a:solidFill>
                  <a:srgbClr val="FF0000"/>
                </a:solidFill>
                <a:latin typeface="Arial"/>
                <a:cs typeface="Arial"/>
              </a:rPr>
              <a:t>•  </a:t>
            </a:r>
            <a:r>
              <a:rPr sz="2800" b="1" i="1" spc="-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Intrusion correction activities: </a:t>
            </a:r>
            <a:r>
              <a:rPr sz="2800" spc="-1" dirty="0" smtClean="0">
                <a:latin typeface="Times New Roman"/>
                <a:cs typeface="Times New Roman"/>
              </a:rPr>
              <a:t>restore normal operations</a:t>
            </a:r>
            <a:endParaRPr sz="2800">
              <a:latin typeface="Times New Roman"/>
              <a:cs typeface="Times New Roman"/>
            </a:endParaRPr>
          </a:p>
          <a:p>
            <a:pPr marL="355600" marR="179681" indent="-342900">
              <a:lnSpc>
                <a:spcPts val="3700"/>
              </a:lnSpc>
              <a:spcBef>
                <a:spcPts val="182"/>
              </a:spcBef>
              <a:tabLst>
                <a:tab pos="355600" algn="l"/>
              </a:tabLst>
            </a:pPr>
            <a:r>
              <a:rPr sz="2800" dirty="0" smtClean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b="1" i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i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b="1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b="1" i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800" b="1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b="1" i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b="1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on pr</a:t>
            </a:r>
            <a:r>
              <a:rPr sz="2800" b="1" i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eve</a:t>
            </a:r>
            <a:r>
              <a:rPr sz="2800" b="1" i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i="1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2800" b="1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b="1" i="1" spc="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b="1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800" spc="-4" dirty="0" smtClean="0">
                <a:latin typeface="Times New Roman"/>
                <a:cs typeface="Times New Roman"/>
              </a:rPr>
              <a:t>acti</a:t>
            </a:r>
            <a:r>
              <a:rPr sz="2800" spc="0" dirty="0" smtClean="0">
                <a:latin typeface="Times New Roman"/>
                <a:cs typeface="Times New Roman"/>
              </a:rPr>
              <a:t>ons </a:t>
            </a:r>
            <a:r>
              <a:rPr sz="2800" spc="-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h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t </a:t>
            </a:r>
            <a:r>
              <a:rPr sz="2800" spc="-4" dirty="0" smtClean="0">
                <a:latin typeface="Times New Roman"/>
                <a:cs typeface="Times New Roman"/>
              </a:rPr>
              <a:t>t</a:t>
            </a:r>
            <a:r>
              <a:rPr sz="2800" spc="4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y </a:t>
            </a:r>
            <a:r>
              <a:rPr sz="2800" spc="-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o d</a:t>
            </a:r>
            <a:r>
              <a:rPr sz="2800" spc="-4" dirty="0" smtClean="0">
                <a:latin typeface="Times New Roman"/>
                <a:cs typeface="Times New Roman"/>
              </a:rPr>
              <a:t>ete</a:t>
            </a:r>
            <a:r>
              <a:rPr sz="2800" spc="0" dirty="0" smtClean="0">
                <a:latin typeface="Times New Roman"/>
                <a:cs typeface="Times New Roman"/>
              </a:rPr>
              <a:t>r </a:t>
            </a:r>
            <a:r>
              <a:rPr sz="2800" spc="-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n</a:t>
            </a:r>
            <a:r>
              <a:rPr sz="2800" spc="-4" dirty="0" smtClean="0">
                <a:latin typeface="Times New Roman"/>
                <a:cs typeface="Times New Roman"/>
              </a:rPr>
              <a:t>t</a:t>
            </a:r>
            <a:r>
              <a:rPr sz="2800" spc="4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us</a:t>
            </a:r>
            <a:r>
              <a:rPr sz="2800" spc="-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ons p</a:t>
            </a:r>
            <a:r>
              <a:rPr sz="2800" spc="4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o</a:t>
            </a:r>
            <a:r>
              <a:rPr sz="2800" spc="-4" dirty="0" smtClean="0">
                <a:latin typeface="Times New Roman"/>
                <a:cs typeface="Times New Roman"/>
              </a:rPr>
              <a:t>acti</a:t>
            </a:r>
            <a:r>
              <a:rPr sz="2800" spc="0" dirty="0" smtClean="0">
                <a:latin typeface="Times New Roman"/>
                <a:cs typeface="Times New Roman"/>
              </a:rPr>
              <a:t>v</a:t>
            </a:r>
            <a:r>
              <a:rPr sz="2800" spc="-4" dirty="0" smtClean="0">
                <a:latin typeface="Times New Roman"/>
                <a:cs typeface="Times New Roman"/>
              </a:rPr>
              <a:t>el</a:t>
            </a:r>
            <a:r>
              <a:rPr sz="2800" spc="0" dirty="0" smtClean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438400" y="1289503"/>
            <a:ext cx="4665661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700" y="614845"/>
            <a:ext cx="1823974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spc="0" dirty="0" smtClean="0">
                <a:latin typeface="Times New Roman"/>
                <a:cs typeface="Times New Roman"/>
              </a:rPr>
              <a:t>Partially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9074" y="614845"/>
            <a:ext cx="2389175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spc="0" dirty="0" smtClean="0">
                <a:latin typeface="Times New Roman"/>
                <a:cs typeface="Times New Roman"/>
              </a:rPr>
              <a:t>Distributed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3649" y="614845"/>
            <a:ext cx="920725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spc="1" dirty="0" smtClean="0">
                <a:latin typeface="Times New Roman"/>
                <a:cs typeface="Times New Roman"/>
              </a:rPr>
              <a:t>IDS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9850" y="614845"/>
            <a:ext cx="1654013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dirty="0" smtClean="0">
                <a:latin typeface="Times New Roman"/>
                <a:cs typeface="Times New Roman"/>
              </a:rPr>
              <a:t>Control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9400" y="614845"/>
            <a:ext cx="1076299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spc="0" dirty="0" smtClean="0">
                <a:latin typeface="Times New Roman"/>
                <a:cs typeface="Times New Roman"/>
              </a:rPr>
              <a:t>(Fig.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1100" y="614845"/>
            <a:ext cx="948705" cy="533400"/>
          </a:xfrm>
          <a:prstGeom prst="rect">
            <a:avLst/>
          </a:prstGeom>
        </p:spPr>
        <p:txBody>
          <a:bodyPr wrap="square" lIns="0" tIns="26574" rIns="0" bIns="0" rtlCol="0">
            <a:noAutofit/>
          </a:bodyPr>
          <a:lstStyle/>
          <a:p>
            <a:pPr marL="12700">
              <a:lnSpc>
                <a:spcPts val="4185"/>
              </a:lnSpc>
            </a:pPr>
            <a:r>
              <a:rPr sz="4000" spc="1" dirty="0" smtClean="0">
                <a:latin typeface="Times New Roman"/>
                <a:cs typeface="Times New Roman"/>
              </a:rPr>
              <a:t>7-6)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08086" y="560522"/>
            <a:ext cx="1098815" cy="635000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4800" spc="-1" dirty="0" smtClean="0">
                <a:latin typeface="Times New Roman"/>
                <a:cs typeface="Times New Roman"/>
              </a:rPr>
              <a:t>IDS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3162" y="560522"/>
            <a:ext cx="5684602" cy="635000"/>
          </a:xfrm>
          <a:prstGeom prst="rect">
            <a:avLst/>
          </a:prstGeom>
        </p:spPr>
        <p:txBody>
          <a:bodyPr wrap="square" lIns="0" tIns="31750" rIns="0" bIns="0" rtlCol="0">
            <a:noAutofit/>
          </a:bodyPr>
          <a:lstStyle/>
          <a:p>
            <a:pPr marL="12700">
              <a:lnSpc>
                <a:spcPts val="5000"/>
              </a:lnSpc>
            </a:pPr>
            <a:r>
              <a:rPr sz="4800" spc="0" dirty="0" smtClean="0">
                <a:latin typeface="Times New Roman"/>
                <a:cs typeface="Times New Roman"/>
              </a:rPr>
              <a:t>Deployment Overview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41482"/>
            <a:ext cx="6963826" cy="408549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1" dirty="0" smtClean="0">
                <a:latin typeface="Times New Roman"/>
                <a:cs typeface="Times New Roman"/>
              </a:rPr>
              <a:t>IDS system placement can be a “black art”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2456838"/>
            <a:ext cx="7539439" cy="357462"/>
          </a:xfrm>
          <a:prstGeom prst="rect">
            <a:avLst/>
          </a:prstGeom>
        </p:spPr>
        <p:txBody>
          <a:bodyPr wrap="square" lIns="0" tIns="17589" rIns="0" bIns="0" rtlCol="0">
            <a:noAutofit/>
          </a:bodyPr>
          <a:lstStyle/>
          <a:p>
            <a:pPr marL="12700">
              <a:lnSpc>
                <a:spcPts val="2770"/>
              </a:lnSpc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imes New Roman"/>
                <a:cs typeface="Times New Roman"/>
              </a:rPr>
              <a:t>Similar to ”what type of IDS should be use?” question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66066"/>
            <a:ext cx="7402476" cy="816981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2" dirty="0" smtClean="0">
                <a:latin typeface="Times New Roman"/>
                <a:cs typeface="Times New Roman"/>
              </a:rPr>
              <a:t>Need to balance organization’s security needs</a:t>
            </a:r>
            <a:endParaRPr sz="3000">
              <a:latin typeface="Times New Roman"/>
              <a:cs typeface="Times New Roman"/>
            </a:endParaRPr>
          </a:p>
          <a:p>
            <a:pPr marL="355600" marR="57472">
              <a:lnSpc>
                <a:spcPts val="3215"/>
              </a:lnSpc>
              <a:spcBef>
                <a:spcPts val="1"/>
              </a:spcBef>
            </a:pPr>
            <a:r>
              <a:rPr sz="3000" spc="0" dirty="0" smtClean="0">
                <a:latin typeface="Times New Roman"/>
                <a:cs typeface="Times New Roman"/>
              </a:rPr>
              <a:t>with budget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549274"/>
            <a:ext cx="7711943" cy="1234557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4" dirty="0" smtClean="0">
                <a:latin typeface="Times New Roman"/>
                <a:cs typeface="Times New Roman"/>
              </a:rPr>
              <a:t>We can use NIDS and HIDS in tandem to cover</a:t>
            </a:r>
            <a:endParaRPr sz="3000">
              <a:latin typeface="Times New Roman"/>
              <a:cs typeface="Times New Roman"/>
            </a:endParaRPr>
          </a:p>
          <a:p>
            <a:pPr marL="355600" marR="14412">
              <a:lnSpc>
                <a:spcPts val="3215"/>
              </a:lnSpc>
              <a:spcBef>
                <a:spcPts val="1"/>
              </a:spcBef>
            </a:pPr>
            <a:r>
              <a:rPr sz="3000" spc="-3" dirty="0" smtClean="0">
                <a:latin typeface="Times New Roman"/>
                <a:cs typeface="Times New Roman"/>
              </a:rPr>
              <a:t>both individual systems that connect to an org’s</a:t>
            </a:r>
            <a:endParaRPr sz="3000">
              <a:latin typeface="Times New Roman"/>
              <a:cs typeface="Times New Roman"/>
            </a:endParaRPr>
          </a:p>
          <a:p>
            <a:pPr marL="355600" marR="57472">
              <a:lnSpc>
                <a:spcPts val="3290"/>
              </a:lnSpc>
              <a:spcBef>
                <a:spcPts val="3"/>
              </a:spcBef>
            </a:pPr>
            <a:r>
              <a:rPr sz="3000" spc="1" dirty="0" smtClean="0">
                <a:latin typeface="Times New Roman"/>
                <a:cs typeface="Times New Roman"/>
              </a:rPr>
              <a:t>networks </a:t>
            </a:r>
            <a:r>
              <a:rPr sz="3000" i="1" spc="1" dirty="0" smtClean="0">
                <a:latin typeface="Times New Roman"/>
                <a:cs typeface="Times New Roman"/>
              </a:rPr>
              <a:t>and </a:t>
            </a:r>
            <a:r>
              <a:rPr sz="3000" spc="1" dirty="0" smtClean="0">
                <a:latin typeface="Times New Roman"/>
                <a:cs typeface="Times New Roman"/>
              </a:rPr>
              <a:t>the networks themselves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88340" y="634387"/>
            <a:ext cx="7716445" cy="1192005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868170" marR="1817469" algn="ctr">
              <a:lnSpc>
                <a:spcPts val="3775"/>
              </a:lnSpc>
            </a:pPr>
            <a:r>
              <a:rPr sz="3600" dirty="0" smtClean="0">
                <a:latin typeface="Times New Roman"/>
                <a:cs typeface="Times New Roman"/>
              </a:rPr>
              <a:t>Deploying NIDSs (1)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694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1" dirty="0" smtClean="0">
                <a:latin typeface="Times New Roman"/>
                <a:cs typeface="Times New Roman"/>
              </a:rPr>
              <a:t>NIST recommends four locations for NIDSs: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40" y="2296048"/>
            <a:ext cx="7188702" cy="815822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Location 1: behind each external firewall, in the</a:t>
            </a:r>
            <a:endParaRPr sz="2800">
              <a:latin typeface="Times New Roman"/>
              <a:cs typeface="Times New Roman"/>
            </a:endParaRPr>
          </a:p>
          <a:p>
            <a:pPr marL="298450" marR="53640">
              <a:lnSpc>
                <a:spcPct val="95825"/>
              </a:lnSpc>
              <a:spcBef>
                <a:spcPts val="36"/>
              </a:spcBef>
            </a:pPr>
            <a:r>
              <a:rPr sz="2800" spc="0" dirty="0" smtClean="0">
                <a:latin typeface="Times New Roman"/>
                <a:cs typeface="Times New Roman"/>
              </a:rPr>
              <a:t>network DMZ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40" y="3579256"/>
            <a:ext cx="5956471" cy="38300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Location 2: outside an external firewall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40" y="4429648"/>
            <a:ext cx="6196010" cy="38300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Location 3: on major network backbones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540" y="5283088"/>
            <a:ext cx="4664085" cy="383006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Location 4: on critical subnets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990600" y="1258093"/>
            <a:ext cx="70104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3618" y="583112"/>
            <a:ext cx="2468249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0" dirty="0" smtClean="0">
                <a:latin typeface="Times New Roman"/>
                <a:cs typeface="Times New Roman"/>
              </a:rPr>
              <a:t>Deploying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348" y="583112"/>
            <a:ext cx="1630027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dirty="0" smtClean="0">
                <a:latin typeface="Times New Roman"/>
                <a:cs typeface="Times New Roman"/>
              </a:rPr>
              <a:t>NIDSs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2877" y="583112"/>
            <a:ext cx="760449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-1" dirty="0" smtClean="0"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3467" y="583112"/>
            <a:ext cx="1180774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dirty="0" smtClean="0">
                <a:latin typeface="Times New Roman"/>
                <a:cs typeface="Times New Roman"/>
              </a:rPr>
              <a:t>(Fig.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4722" y="583112"/>
            <a:ext cx="1039825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-1" dirty="0" smtClean="0">
                <a:latin typeface="Times New Roman"/>
                <a:cs typeface="Times New Roman"/>
              </a:rPr>
              <a:t>7-7)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003550" y="634387"/>
            <a:ext cx="3205920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dirty="0" smtClean="0">
                <a:latin typeface="Times New Roman"/>
                <a:cs typeface="Times New Roman"/>
              </a:rPr>
              <a:t>Deploying HIDS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1645284"/>
            <a:ext cx="8083269" cy="1975601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>
              <a:lnSpc>
                <a:spcPts val="3385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Setting up HIDSs: tedious, time-consuming (?)</a:t>
            </a:r>
            <a:endParaRPr sz="3200">
              <a:latin typeface="Times New Roman"/>
              <a:cs typeface="Times New Roman"/>
            </a:endParaRPr>
          </a:p>
          <a:p>
            <a:pPr marL="12700" marR="61303">
              <a:lnSpc>
                <a:spcPct val="95825"/>
              </a:lnSpc>
              <a:spcBef>
                <a:spcPts val="552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Steps:</a:t>
            </a:r>
            <a:endParaRPr sz="3200">
              <a:latin typeface="Times New Roman"/>
              <a:cs typeface="Times New Roman"/>
            </a:endParaRPr>
          </a:p>
          <a:p>
            <a:pPr marL="469900" marR="61303">
              <a:lnSpc>
                <a:spcPct val="95825"/>
              </a:lnSpc>
              <a:spcBef>
                <a:spcPts val="56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First: install HIDSs on most critical systems</a:t>
            </a:r>
            <a:endParaRPr sz="2800">
              <a:latin typeface="Times New Roman"/>
              <a:cs typeface="Times New Roman"/>
            </a:endParaRPr>
          </a:p>
          <a:p>
            <a:pPr marL="469900" marR="61303">
              <a:lnSpc>
                <a:spcPct val="95825"/>
              </a:lnSpc>
              <a:spcBef>
                <a:spcPts val="67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Next: install HIDSs on all systems or until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490" y="3721469"/>
            <a:ext cx="1847210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6" dirty="0" smtClean="0"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3860" y="3721469"/>
            <a:ext cx="1142681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2" dirty="0" smtClean="0">
                <a:latin typeface="Times New Roman"/>
                <a:cs typeface="Times New Roman"/>
              </a:rPr>
              <a:t>reaches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6431" y="3721469"/>
            <a:ext cx="1320868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2" dirty="0" smtClean="0">
                <a:latin typeface="Times New Roman"/>
                <a:cs typeface="Times New Roman"/>
              </a:rPr>
              <a:t>tolerable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802" y="3721469"/>
            <a:ext cx="1025577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0" dirty="0" smtClean="0">
                <a:latin typeface="Times New Roman"/>
                <a:cs typeface="Times New Roman"/>
              </a:rPr>
              <a:t>degree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1883" y="3721469"/>
            <a:ext cx="374957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7638" y="3721469"/>
            <a:ext cx="1360553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-1" dirty="0" smtClean="0">
                <a:latin typeface="Times New Roman"/>
                <a:cs typeface="Times New Roman"/>
              </a:rPr>
              <a:t>coverage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9740" y="634387"/>
            <a:ext cx="8111530" cy="5291921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040447" marR="927431" algn="ctr">
              <a:lnSpc>
                <a:spcPts val="3775"/>
              </a:lnSpc>
            </a:pPr>
            <a:r>
              <a:rPr sz="3600" spc="-2" dirty="0" smtClean="0">
                <a:latin typeface="Times New Roman"/>
                <a:cs typeface="Times New Roman"/>
              </a:rPr>
              <a:t>Measuring Effectiveness of IDSs</a:t>
            </a:r>
            <a:endParaRPr sz="3600">
              <a:latin typeface="Times New Roman"/>
              <a:cs typeface="Times New Roman"/>
            </a:endParaRPr>
          </a:p>
          <a:p>
            <a:pPr marL="12700" marR="49809">
              <a:lnSpc>
                <a:spcPct val="95825"/>
              </a:lnSpc>
              <a:spcBef>
                <a:spcPts val="1186"/>
              </a:spcBef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1" dirty="0" smtClean="0">
                <a:latin typeface="Times New Roman"/>
                <a:cs typeface="Times New Roman"/>
              </a:rPr>
              <a:t>IDSs are evaluated using two dominant metrics:</a:t>
            </a:r>
            <a:endParaRPr sz="3000">
              <a:latin typeface="Times New Roman"/>
              <a:cs typeface="Times New Roman"/>
            </a:endParaRPr>
          </a:p>
          <a:p>
            <a:pPr marL="469900" marR="49809">
              <a:lnSpc>
                <a:spcPct val="95825"/>
              </a:lnSpc>
              <a:spcBef>
                <a:spcPts val="415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imes New Roman"/>
                <a:cs typeface="Times New Roman"/>
              </a:rPr>
              <a:t># of attacks detected in a known collection of probes</a:t>
            </a:r>
            <a:endParaRPr sz="2600">
              <a:latin typeface="Times New Roman"/>
              <a:cs typeface="Times New Roman"/>
            </a:endParaRPr>
          </a:p>
          <a:p>
            <a:pPr marL="469900" marR="49809">
              <a:lnSpc>
                <a:spcPct val="95825"/>
              </a:lnSpc>
              <a:spcBef>
                <a:spcPts val="502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imes New Roman"/>
                <a:cs typeface="Times New Roman"/>
              </a:rPr>
              <a:t>Network bandwidth at which IDSs fail</a:t>
            </a:r>
            <a:endParaRPr sz="2600">
              <a:latin typeface="Times New Roman"/>
              <a:cs typeface="Times New Roman"/>
            </a:endParaRPr>
          </a:p>
          <a:p>
            <a:pPr marL="355600" marR="654921" indent="-342900">
              <a:lnSpc>
                <a:spcPts val="3484"/>
              </a:lnSpc>
              <a:spcBef>
                <a:spcPts val="415"/>
              </a:spcBef>
              <a:tabLst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	</a:t>
            </a:r>
            <a:r>
              <a:rPr sz="3000" spc="1" dirty="0" smtClean="0">
                <a:latin typeface="Times New Roman"/>
                <a:cs typeface="Times New Roman"/>
              </a:rPr>
              <a:t>Example: </a:t>
            </a:r>
            <a:r>
              <a:rPr sz="3000" i="1" spc="1" dirty="0" smtClean="0">
                <a:latin typeface="Times New Roman"/>
                <a:cs typeface="Times New Roman"/>
              </a:rPr>
              <a:t>At 1 Gbits/sec, IDS detected 95% of </a:t>
            </a:r>
            <a:endParaRPr sz="3000">
              <a:latin typeface="Times New Roman"/>
              <a:cs typeface="Times New Roman"/>
            </a:endParaRPr>
          </a:p>
          <a:p>
            <a:pPr marL="355600" marR="654921">
              <a:lnSpc>
                <a:spcPts val="3449"/>
              </a:lnSpc>
              <a:spcBef>
                <a:spcPts val="561"/>
              </a:spcBef>
              <a:tabLst>
                <a:tab pos="355600" algn="l"/>
              </a:tabLst>
            </a:pPr>
            <a:r>
              <a:rPr sz="3000" i="1" spc="-2" dirty="0" smtClean="0">
                <a:latin typeface="Times New Roman"/>
                <a:cs typeface="Times New Roman"/>
              </a:rPr>
              <a:t>directed attacks against it</a:t>
            </a:r>
            <a:endParaRPr sz="3000">
              <a:latin typeface="Times New Roman"/>
              <a:cs typeface="Times New Roman"/>
            </a:endParaRPr>
          </a:p>
          <a:p>
            <a:pPr marL="12700" marR="49809">
              <a:lnSpc>
                <a:spcPts val="3354"/>
              </a:lnSpc>
              <a:spcBef>
                <a:spcPts val="723"/>
              </a:spcBef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1" dirty="0" smtClean="0">
                <a:latin typeface="Times New Roman"/>
                <a:cs typeface="Times New Roman"/>
              </a:rPr>
              <a:t>Many vendors provide test suites for verification</a:t>
            </a:r>
            <a:endParaRPr sz="3000">
              <a:latin typeface="Times New Roman"/>
              <a:cs typeface="Times New Roman"/>
            </a:endParaRPr>
          </a:p>
          <a:p>
            <a:pPr marL="12700" marR="49809">
              <a:lnSpc>
                <a:spcPct val="95825"/>
              </a:lnSpc>
              <a:spcBef>
                <a:spcPts val="377"/>
              </a:spcBef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1" dirty="0" smtClean="0">
                <a:latin typeface="Times New Roman"/>
                <a:cs typeface="Times New Roman"/>
              </a:rPr>
              <a:t>Example test suites:</a:t>
            </a:r>
            <a:endParaRPr sz="3000">
              <a:latin typeface="Times New Roman"/>
              <a:cs typeface="Times New Roman"/>
            </a:endParaRPr>
          </a:p>
          <a:p>
            <a:pPr marL="469900" marR="49809">
              <a:lnSpc>
                <a:spcPct val="95825"/>
              </a:lnSpc>
              <a:spcBef>
                <a:spcPts val="415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-1" dirty="0" smtClean="0">
                <a:latin typeface="Times New Roman"/>
                <a:cs typeface="Times New Roman"/>
              </a:rPr>
              <a:t>Record, retransmit real packet trace from virus/worm</a:t>
            </a:r>
            <a:endParaRPr sz="26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75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imes New Roman"/>
                <a:cs typeface="Times New Roman"/>
              </a:rPr>
              <a:t>Perform same for malformed packets (e.g., SYN flood)</a:t>
            </a:r>
            <a:endParaRPr sz="2600">
              <a:latin typeface="Times New Roman"/>
              <a:cs typeface="Times New Roman"/>
            </a:endParaRPr>
          </a:p>
          <a:p>
            <a:pPr marL="469900" marR="49809">
              <a:lnSpc>
                <a:spcPct val="95825"/>
              </a:lnSpc>
              <a:spcBef>
                <a:spcPts val="405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-1" dirty="0" smtClean="0">
                <a:latin typeface="Times New Roman"/>
                <a:cs typeface="Times New Roman"/>
              </a:rPr>
              <a:t>Launch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3468" y="413136"/>
            <a:ext cx="7007688" cy="913383"/>
          </a:xfrm>
          <a:prstGeom prst="rect">
            <a:avLst/>
          </a:prstGeom>
        </p:spPr>
        <p:txBody>
          <a:bodyPr wrap="square" lIns="0" tIns="21367" rIns="0" bIns="0" rtlCol="0">
            <a:noAutofit/>
          </a:bodyPr>
          <a:lstStyle/>
          <a:p>
            <a:pPr algn="ctr">
              <a:lnSpc>
                <a:spcPts val="3365"/>
              </a:lnSpc>
            </a:pPr>
            <a:r>
              <a:rPr sz="3200" b="1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Honeypots, Honeynets, and Padded Cell</a:t>
            </a:r>
            <a:endParaRPr sz="3200">
              <a:latin typeface="Times New Roman"/>
              <a:cs typeface="Times New Roman"/>
            </a:endParaRPr>
          </a:p>
          <a:p>
            <a:pPr marL="2745295" marR="2776488" algn="ctr">
              <a:lnSpc>
                <a:spcPct val="95825"/>
              </a:lnSpc>
            </a:pPr>
            <a:r>
              <a:rPr sz="3200" b="1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1715420"/>
            <a:ext cx="8415424" cy="4943120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 marR="39873">
              <a:lnSpc>
                <a:spcPts val="2565"/>
              </a:lnSpc>
            </a:pPr>
            <a:r>
              <a:rPr sz="2400" spc="176" dirty="0" smtClean="0">
                <a:solidFill>
                  <a:srgbClr val="FF0000"/>
                </a:solidFill>
                <a:latin typeface="Arial"/>
                <a:cs typeface="Arial"/>
              </a:rPr>
              <a:t>•  </a:t>
            </a:r>
            <a:r>
              <a:rPr sz="2400" b="1" i="1" spc="-1" dirty="0" smtClean="0">
                <a:solidFill>
                  <a:srgbClr val="FF0000"/>
                </a:solidFill>
                <a:latin typeface="Times New Roman"/>
                <a:cs typeface="Times New Roman"/>
              </a:rPr>
              <a:t>Honeypots: </a:t>
            </a:r>
            <a:r>
              <a:rPr sz="2400" spc="-1" dirty="0" smtClean="0">
                <a:latin typeface="Times New Roman"/>
                <a:cs typeface="Times New Roman"/>
              </a:rPr>
              <a:t>decoy systems designed to lure potential attackers</a:t>
            </a:r>
            <a:endParaRPr sz="2400">
              <a:latin typeface="Times New Roman"/>
              <a:cs typeface="Times New Roman"/>
            </a:endParaRPr>
          </a:p>
          <a:p>
            <a:pPr marL="355600" marR="39873">
              <a:lnSpc>
                <a:spcPct val="95825"/>
              </a:lnSpc>
              <a:spcBef>
                <a:spcPts val="519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away from critical systems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733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0" dirty="0" smtClean="0">
                <a:latin typeface="Times New Roman"/>
                <a:cs typeface="Times New Roman"/>
              </a:rPr>
              <a:t>Design goals:</a:t>
            </a:r>
            <a:endParaRPr sz="2400">
              <a:latin typeface="Times New Roman"/>
              <a:cs typeface="Times New Roman"/>
            </a:endParaRPr>
          </a:p>
          <a:p>
            <a:pPr marL="469900" marR="39873">
              <a:lnSpc>
                <a:spcPct val="95825"/>
              </a:lnSpc>
              <a:spcBef>
                <a:spcPts val="604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1" dirty="0" smtClean="0">
                <a:latin typeface="Times New Roman"/>
                <a:cs typeface="Times New Roman"/>
              </a:rPr>
              <a:t>Divert attacker from accessing critical systems</a:t>
            </a:r>
            <a:endParaRPr sz="2000">
              <a:latin typeface="Times New Roman"/>
              <a:cs typeface="Times New Roman"/>
            </a:endParaRPr>
          </a:p>
          <a:p>
            <a:pPr marL="469900" marR="39873">
              <a:lnSpc>
                <a:spcPct val="95825"/>
              </a:lnSpc>
              <a:spcBef>
                <a:spcPts val="595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2" dirty="0" smtClean="0">
                <a:latin typeface="Times New Roman"/>
                <a:cs typeface="Times New Roman"/>
              </a:rPr>
              <a:t>Gather information about attacker’s activity</a:t>
            </a:r>
            <a:endParaRPr sz="2000">
              <a:latin typeface="Times New Roman"/>
              <a:cs typeface="Times New Roman"/>
            </a:endParaRPr>
          </a:p>
          <a:p>
            <a:pPr marL="469900" marR="39873">
              <a:lnSpc>
                <a:spcPct val="95825"/>
              </a:lnSpc>
              <a:spcBef>
                <a:spcPts val="571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0" dirty="0" smtClean="0">
                <a:latin typeface="Times New Roman"/>
                <a:cs typeface="Times New Roman"/>
              </a:rPr>
              <a:t>Encourage attacker to linger so admins can document event, respond</a:t>
            </a:r>
            <a:endParaRPr sz="20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628"/>
              </a:spcBef>
            </a:pPr>
            <a:r>
              <a:rPr sz="2400" spc="176" dirty="0" smtClean="0">
                <a:solidFill>
                  <a:srgbClr val="FF0000"/>
                </a:solidFill>
                <a:latin typeface="Arial"/>
                <a:cs typeface="Arial"/>
              </a:rPr>
              <a:t>•  </a:t>
            </a:r>
            <a:r>
              <a:rPr sz="2400" b="1" i="1" spc="-1" dirty="0" smtClean="0">
                <a:solidFill>
                  <a:srgbClr val="FF0000"/>
                </a:solidFill>
                <a:latin typeface="Times New Roman"/>
                <a:cs typeface="Times New Roman"/>
              </a:rPr>
              <a:t>Honeynets: </a:t>
            </a:r>
            <a:r>
              <a:rPr sz="2400" spc="-1" dirty="0" smtClean="0">
                <a:latin typeface="Times New Roman"/>
                <a:cs typeface="Times New Roman"/>
              </a:rPr>
              <a:t>collection of honeypots connected in a subnet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733"/>
              </a:spcBef>
            </a:pPr>
            <a:r>
              <a:rPr sz="2400" spc="176" dirty="0" smtClean="0">
                <a:solidFill>
                  <a:srgbClr val="FF0000"/>
                </a:solidFill>
                <a:latin typeface="Arial"/>
                <a:cs typeface="Arial"/>
              </a:rPr>
              <a:t>•  </a:t>
            </a:r>
            <a:r>
              <a:rPr sz="2400" b="1" i="1" spc="-1" dirty="0" smtClean="0">
                <a:solidFill>
                  <a:srgbClr val="FF0000"/>
                </a:solidFill>
                <a:latin typeface="Times New Roman"/>
                <a:cs typeface="Times New Roman"/>
              </a:rPr>
              <a:t>Padded cell: </a:t>
            </a:r>
            <a:r>
              <a:rPr sz="2400" spc="-1" dirty="0" smtClean="0">
                <a:latin typeface="Times New Roman"/>
                <a:cs typeface="Times New Roman"/>
              </a:rPr>
              <a:t>honeypot protected in order to hinder compromise</a:t>
            </a:r>
            <a:endParaRPr sz="2400">
              <a:latin typeface="Times New Roman"/>
              <a:cs typeface="Times New Roman"/>
            </a:endParaRPr>
          </a:p>
          <a:p>
            <a:pPr marL="469900" marR="39873">
              <a:lnSpc>
                <a:spcPct val="95825"/>
              </a:lnSpc>
              <a:spcBef>
                <a:spcPts val="613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5" dirty="0" smtClean="0">
                <a:latin typeface="Times New Roman"/>
                <a:cs typeface="Times New Roman"/>
              </a:rPr>
              <a:t>Typically works in tandem with traditional IDS</a:t>
            </a:r>
            <a:endParaRPr sz="2400">
              <a:latin typeface="Times New Roman"/>
              <a:cs typeface="Times New Roman"/>
            </a:endParaRPr>
          </a:p>
          <a:p>
            <a:pPr marL="755650" indent="-285750">
              <a:lnSpc>
                <a:spcPts val="2787"/>
              </a:lnSpc>
              <a:spcBef>
                <a:spcPts val="733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1" dirty="0" smtClean="0">
                <a:latin typeface="Times New Roman"/>
                <a:cs typeface="Times New Roman"/>
              </a:rPr>
              <a:t>When IDS detects attackers, it transfers them to “special </a:t>
            </a:r>
            <a:endParaRPr sz="2400">
              <a:latin typeface="Times New Roman"/>
              <a:cs typeface="Times New Roman"/>
            </a:endParaRPr>
          </a:p>
          <a:p>
            <a:pPr marL="755650">
              <a:lnSpc>
                <a:spcPts val="2759"/>
              </a:lnSpc>
              <a:spcBef>
                <a:spcPts val="652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environment” where they cannot cause harm (hence the name)</a:t>
            </a:r>
            <a:endParaRPr sz="2400">
              <a:latin typeface="Times New Roman"/>
              <a:cs typeface="Times New Roman"/>
            </a:endParaRPr>
          </a:p>
          <a:p>
            <a:pPr marR="128674" algn="r">
              <a:lnSpc>
                <a:spcPct val="95825"/>
              </a:lnSpc>
              <a:spcBef>
                <a:spcPts val="1893"/>
              </a:spcBef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03154" y="634387"/>
            <a:ext cx="8006264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spc="-5" dirty="0" smtClean="0">
                <a:latin typeface="Times New Roman"/>
                <a:cs typeface="Times New Roman"/>
              </a:rPr>
              <a:t>Honeypots: Advantages and Disadvantages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796387"/>
            <a:ext cx="159626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Advantages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3765" y="1796387"/>
            <a:ext cx="195184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 smtClean="0">
                <a:latin typeface="Times New Roman"/>
                <a:cs typeface="Times New Roman"/>
              </a:rPr>
              <a:t>Disadvantages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2175668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40" y="2177387"/>
            <a:ext cx="3313644" cy="3698240"/>
          </a:xfrm>
          <a:prstGeom prst="rect">
            <a:avLst/>
          </a:prstGeom>
        </p:spPr>
        <p:txBody>
          <a:bodyPr wrap="square" lIns="0" tIns="38735" rIns="0" bIns="0" rtlCol="0">
            <a:noAutofit/>
          </a:bodyPr>
          <a:lstStyle/>
          <a:p>
            <a:pPr marL="12700">
              <a:lnSpc>
                <a:spcPts val="2300"/>
              </a:lnSpc>
            </a:pPr>
            <a:r>
              <a:rPr sz="2400" spc="4" dirty="0" smtClean="0">
                <a:latin typeface="Times New Roman"/>
                <a:cs typeface="Times New Roman"/>
              </a:rPr>
              <a:t>D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v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 </a:t>
            </a:r>
            <a:r>
              <a:rPr sz="2400" spc="-4" dirty="0" smtClean="0">
                <a:latin typeface="Times New Roman"/>
                <a:cs typeface="Times New Roman"/>
              </a:rPr>
              <a:t>attac</a:t>
            </a:r>
            <a:r>
              <a:rPr sz="2400" spc="0" dirty="0" smtClean="0">
                <a:latin typeface="Times New Roman"/>
                <a:cs typeface="Times New Roman"/>
              </a:rPr>
              <a:t>k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rs 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</a:t>
            </a:r>
            <a:r>
              <a:rPr sz="2400" spc="-4" dirty="0" smtClean="0">
                <a:latin typeface="Times New Roman"/>
                <a:cs typeface="Times New Roman"/>
              </a:rPr>
              <a:t>ta</a:t>
            </a:r>
            <a:r>
              <a:rPr sz="2400" spc="-4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g</a:t>
            </a:r>
            <a:r>
              <a:rPr sz="2400" spc="-4" dirty="0" smtClean="0">
                <a:latin typeface="Times New Roman"/>
                <a:cs typeface="Times New Roman"/>
              </a:rPr>
              <a:t>et</a:t>
            </a:r>
            <a:r>
              <a:rPr sz="2400" spc="0" dirty="0" smtClean="0">
                <a:latin typeface="Times New Roman"/>
                <a:cs typeface="Times New Roman"/>
              </a:rPr>
              <a:t>s 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h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y </a:t>
            </a:r>
            <a:r>
              <a:rPr sz="2400" spc="-4" dirty="0" smtClean="0">
                <a:latin typeface="Times New Roman"/>
                <a:cs typeface="Times New Roman"/>
              </a:rPr>
              <a:t>ca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-44" dirty="0" smtClean="0">
                <a:latin typeface="Times New Roman"/>
                <a:cs typeface="Times New Roman"/>
              </a:rPr>
              <a:t>’</a:t>
            </a:r>
            <a:r>
              <a:rPr sz="2400" spc="0" dirty="0" smtClean="0">
                <a:latin typeface="Times New Roman"/>
                <a:cs typeface="Times New Roman"/>
              </a:rPr>
              <a:t>t d</a:t>
            </a:r>
            <a:r>
              <a:rPr sz="2400" spc="-4" dirty="0" smtClean="0">
                <a:latin typeface="Times New Roman"/>
                <a:cs typeface="Times New Roman"/>
              </a:rPr>
              <a:t>ama</a:t>
            </a:r>
            <a:r>
              <a:rPr sz="2400" spc="0" dirty="0" smtClean="0">
                <a:latin typeface="Times New Roman"/>
                <a:cs typeface="Times New Roman"/>
              </a:rPr>
              <a:t>ge</a:t>
            </a:r>
            <a:endParaRPr sz="2400">
              <a:latin typeface="Times New Roman"/>
              <a:cs typeface="Times New Roman"/>
            </a:endParaRPr>
          </a:p>
          <a:p>
            <a:pPr marL="12700" marR="703666">
              <a:lnSpc>
                <a:spcPts val="2300"/>
              </a:lnSpc>
              <a:spcBef>
                <a:spcPts val="1204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Admins have time to determine response</a:t>
            </a:r>
            <a:endParaRPr sz="2400">
              <a:latin typeface="Times New Roman"/>
              <a:cs typeface="Times New Roman"/>
            </a:endParaRPr>
          </a:p>
          <a:p>
            <a:pPr marL="12700" marR="264335">
              <a:lnSpc>
                <a:spcPts val="2759"/>
              </a:lnSpc>
              <a:spcBef>
                <a:spcPts val="1064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Honeypots can monitor </a:t>
            </a:r>
            <a:endParaRPr sz="2400">
              <a:latin typeface="Times New Roman"/>
              <a:cs typeface="Times New Roman"/>
            </a:endParaRPr>
          </a:p>
          <a:p>
            <a:pPr marL="12700" marR="264335">
              <a:lnSpc>
                <a:spcPts val="2759"/>
              </a:lnSpc>
            </a:pPr>
            <a:r>
              <a:rPr sz="2400" spc="-8" dirty="0" smtClean="0">
                <a:latin typeface="Times New Roman"/>
                <a:cs typeface="Times New Roman"/>
              </a:rPr>
              <a:t>attackers’ actions; attack </a:t>
            </a:r>
            <a:endParaRPr sz="2400">
              <a:latin typeface="Times New Roman"/>
              <a:cs typeface="Times New Roman"/>
            </a:endParaRPr>
          </a:p>
          <a:p>
            <a:pPr marL="12700" marR="264335">
              <a:lnSpc>
                <a:spcPts val="2759"/>
              </a:lnSpc>
            </a:pPr>
            <a:r>
              <a:rPr sz="2400" spc="-1" dirty="0" smtClean="0">
                <a:latin typeface="Times New Roman"/>
                <a:cs typeface="Times New Roman"/>
              </a:rPr>
              <a:t>logs can help improve </a:t>
            </a:r>
            <a:endParaRPr sz="2400">
              <a:latin typeface="Times New Roman"/>
              <a:cs typeface="Times New Roman"/>
            </a:endParaRPr>
          </a:p>
          <a:p>
            <a:pPr marL="12700" marR="264335">
              <a:lnSpc>
                <a:spcPts val="2759"/>
              </a:lnSpc>
            </a:pPr>
            <a:r>
              <a:rPr sz="2400" spc="0" dirty="0" smtClean="0">
                <a:latin typeface="Times New Roman"/>
                <a:cs typeface="Times New Roman"/>
              </a:rPr>
              <a:t>system security</a:t>
            </a:r>
            <a:endParaRPr sz="2400">
              <a:latin typeface="Times New Roman"/>
              <a:cs typeface="Times New Roman"/>
            </a:endParaRPr>
          </a:p>
          <a:p>
            <a:pPr marL="12700" marR="184582">
              <a:lnSpc>
                <a:spcPts val="2300"/>
              </a:lnSpc>
              <a:spcBef>
                <a:spcPts val="787"/>
              </a:spcBef>
            </a:pPr>
            <a:r>
              <a:rPr sz="2400" spc="4" dirty="0" smtClean="0">
                <a:latin typeface="Times New Roman"/>
                <a:cs typeface="Times New Roman"/>
              </a:rPr>
              <a:t>H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ypo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s </a:t>
            </a:r>
            <a:r>
              <a:rPr sz="2400" spc="-4" dirty="0" smtClean="0">
                <a:latin typeface="Times New Roman"/>
                <a:cs typeface="Times New Roman"/>
              </a:rPr>
              <a:t>ma</a:t>
            </a:r>
            <a:r>
              <a:rPr sz="2400" spc="0" dirty="0" smtClean="0">
                <a:latin typeface="Times New Roman"/>
                <a:cs typeface="Times New Roman"/>
              </a:rPr>
              <a:t>y </a:t>
            </a:r>
            <a:r>
              <a:rPr sz="2400" spc="-4" dirty="0" smtClean="0">
                <a:latin typeface="Times New Roman"/>
                <a:cs typeface="Times New Roman"/>
              </a:rPr>
              <a:t>catc</a:t>
            </a:r>
            <a:r>
              <a:rPr sz="2400" spc="0" dirty="0" smtClean="0">
                <a:latin typeface="Times New Roman"/>
                <a:cs typeface="Times New Roman"/>
              </a:rPr>
              <a:t>h 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rs 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noop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ng 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round n</a:t>
            </a:r>
            <a:r>
              <a:rPr sz="2400" spc="-4" dirty="0" smtClean="0">
                <a:latin typeface="Times New Roman"/>
                <a:cs typeface="Times New Roman"/>
              </a:rPr>
              <a:t>et</a:t>
            </a:r>
            <a:r>
              <a:rPr sz="2400" spc="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3765" y="2215292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6665" y="2217011"/>
            <a:ext cx="3454515" cy="3847591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39873">
              <a:lnSpc>
                <a:spcPts val="2550"/>
              </a:lnSpc>
            </a:pPr>
            <a:r>
              <a:rPr sz="2400" spc="-2" dirty="0" smtClean="0">
                <a:latin typeface="Times New Roman"/>
                <a:cs typeface="Times New Roman"/>
              </a:rPr>
              <a:t>Legal implications are not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ts val="2590"/>
              </a:lnSpc>
              <a:spcBef>
                <a:spcPts val="1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well defined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98795"/>
              </a:lnSpc>
              <a:spcBef>
                <a:spcPts val="325"/>
              </a:spcBef>
            </a:pPr>
            <a:r>
              <a:rPr sz="2400" spc="4" dirty="0" smtClean="0">
                <a:latin typeface="Times New Roman"/>
                <a:cs typeface="Times New Roman"/>
              </a:rPr>
              <a:t>H</a:t>
            </a:r>
            <a:r>
              <a:rPr sz="2400" spc="0" dirty="0" smtClean="0">
                <a:latin typeface="Times New Roman"/>
                <a:cs typeface="Times New Roman"/>
              </a:rPr>
              <a:t>on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ypo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’</a:t>
            </a:r>
            <a:r>
              <a:rPr sz="2400" spc="-175" dirty="0" smtClean="0">
                <a:latin typeface="Times New Roman"/>
                <a:cs typeface="Times New Roman"/>
              </a:rPr>
              <a:t> 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-44" dirty="0" smtClean="0">
                <a:latin typeface="Times New Roman"/>
                <a:cs typeface="Times New Roman"/>
              </a:rPr>
              <a:t>f</a:t>
            </a:r>
            <a:r>
              <a:rPr sz="2400" spc="0" dirty="0" smtClean="0">
                <a:latin typeface="Times New Roman"/>
                <a:cs typeface="Times New Roman"/>
              </a:rPr>
              <a:t>f</a:t>
            </a:r>
            <a:r>
              <a:rPr sz="2400" spc="-4" dirty="0" smtClean="0">
                <a:latin typeface="Times New Roman"/>
                <a:cs typeface="Times New Roman"/>
              </a:rPr>
              <a:t>ecti</a:t>
            </a:r>
            <a:r>
              <a:rPr sz="2400" spc="0" dirty="0" smtClean="0">
                <a:latin typeface="Times New Roman"/>
                <a:cs typeface="Times New Roman"/>
              </a:rPr>
              <a:t>v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s 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s 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-4" dirty="0" smtClean="0">
                <a:latin typeface="Times New Roman"/>
                <a:cs typeface="Times New Roman"/>
              </a:rPr>
              <a:t>ec</a:t>
            </a:r>
            <a:r>
              <a:rPr sz="2400" spc="0" dirty="0" smtClean="0">
                <a:latin typeface="Times New Roman"/>
                <a:cs typeface="Times New Roman"/>
              </a:rPr>
              <a:t>ur</a:t>
            </a:r>
            <a:r>
              <a:rPr sz="2400" spc="-4" dirty="0" smtClean="0">
                <a:latin typeface="Times New Roman"/>
                <a:cs typeface="Times New Roman"/>
              </a:rPr>
              <a:t>it</a:t>
            </a:r>
            <a:r>
              <a:rPr sz="2400" spc="0" dirty="0" smtClean="0">
                <a:latin typeface="Times New Roman"/>
                <a:cs typeface="Times New Roman"/>
              </a:rPr>
              <a:t>y </a:t>
            </a:r>
            <a:r>
              <a:rPr sz="2400" spc="-4" dirty="0" smtClean="0">
                <a:latin typeface="Times New Roman"/>
                <a:cs typeface="Times New Roman"/>
              </a:rPr>
              <a:t>tec</a:t>
            </a:r>
            <a:r>
              <a:rPr sz="2400" spc="0" dirty="0" smtClean="0">
                <a:latin typeface="Times New Roman"/>
                <a:cs typeface="Times New Roman"/>
              </a:rPr>
              <a:t>h 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s un</a:t>
            </a:r>
            <a:r>
              <a:rPr sz="2400" spc="-4" dirty="0" smtClean="0">
                <a:latin typeface="Times New Roman"/>
                <a:cs typeface="Times New Roman"/>
              </a:rPr>
              <a:t>clea</a:t>
            </a:r>
            <a:r>
              <a:rPr sz="2400" spc="0" dirty="0" smtClean="0">
                <a:latin typeface="Times New Roman"/>
                <a:cs typeface="Times New Roman"/>
              </a:rPr>
              <a:t>r 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xp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rt </a:t>
            </a:r>
            <a:r>
              <a:rPr sz="2400" spc="-4" dirty="0" smtClean="0">
                <a:latin typeface="Times New Roman"/>
                <a:cs typeface="Times New Roman"/>
              </a:rPr>
              <a:t>attac</a:t>
            </a:r>
            <a:r>
              <a:rPr sz="2400" spc="0" dirty="0" smtClean="0">
                <a:latin typeface="Times New Roman"/>
                <a:cs typeface="Times New Roman"/>
              </a:rPr>
              <a:t>k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 d</a:t>
            </a:r>
            <a:r>
              <a:rPr sz="2400" spc="-4" dirty="0" smtClean="0">
                <a:latin typeface="Times New Roman"/>
                <a:cs typeface="Times New Roman"/>
              </a:rPr>
              <a:t>etecti</a:t>
            </a:r>
            <a:r>
              <a:rPr sz="2400" spc="0" dirty="0" smtClean="0"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ts val="2510"/>
              </a:lnSpc>
              <a:spcBef>
                <a:spcPts val="125"/>
              </a:spcBef>
            </a:pPr>
            <a:r>
              <a:rPr sz="2400" spc="-7" dirty="0" smtClean="0">
                <a:latin typeface="Times New Roman"/>
                <a:cs typeface="Times New Roman"/>
              </a:rPr>
              <a:t>honeypot may get angry,</a:t>
            </a:r>
            <a:endParaRPr sz="2400">
              <a:latin typeface="Times New Roman"/>
              <a:cs typeface="Times New Roman"/>
            </a:endParaRPr>
          </a:p>
          <a:p>
            <a:pPr marL="12700" marR="32805">
              <a:lnSpc>
                <a:spcPts val="2590"/>
              </a:lnSpc>
              <a:spcBef>
                <a:spcPts val="28"/>
              </a:spcBef>
            </a:pPr>
            <a:r>
              <a:rPr sz="2400" spc="-4" dirty="0" smtClean="0">
                <a:latin typeface="Times New Roman"/>
                <a:cs typeface="Times New Roman"/>
              </a:rPr>
              <a:t>la</a:t>
            </a:r>
            <a:r>
              <a:rPr sz="2400" spc="0" dirty="0" smtClean="0">
                <a:latin typeface="Times New Roman"/>
                <a:cs typeface="Times New Roman"/>
              </a:rPr>
              <a:t>un</a:t>
            </a:r>
            <a:r>
              <a:rPr sz="2400" spc="-4" dirty="0" smtClean="0">
                <a:latin typeface="Times New Roman"/>
                <a:cs typeface="Times New Roman"/>
              </a:rPr>
              <a:t>c</a:t>
            </a:r>
            <a:r>
              <a:rPr sz="2400" spc="0" dirty="0" smtClean="0">
                <a:latin typeface="Times New Roman"/>
                <a:cs typeface="Times New Roman"/>
              </a:rPr>
              <a:t>h </a:t>
            </a:r>
            <a:r>
              <a:rPr sz="2400" spc="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or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spc="-4" dirty="0" smtClean="0">
                <a:latin typeface="Times New Roman"/>
                <a:cs typeface="Times New Roman"/>
              </a:rPr>
              <a:t>attac</a:t>
            </a:r>
            <a:r>
              <a:rPr sz="2400" spc="0" dirty="0" smtClean="0">
                <a:latin typeface="Times New Roman"/>
                <a:cs typeface="Times New Roman"/>
              </a:rPr>
              <a:t>k 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g</a:t>
            </a:r>
            <a:r>
              <a:rPr sz="2400" spc="-4" dirty="0" smtClean="0">
                <a:latin typeface="Times New Roman"/>
                <a:cs typeface="Times New Roman"/>
              </a:rPr>
              <a:t>ai</a:t>
            </a:r>
            <a:r>
              <a:rPr sz="2400" spc="0" dirty="0" smtClean="0">
                <a:latin typeface="Times New Roman"/>
                <a:cs typeface="Times New Roman"/>
              </a:rPr>
              <a:t>n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t o</a:t>
            </a:r>
            <a:r>
              <a:rPr sz="2400" spc="-44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g.</a:t>
            </a:r>
            <a:endParaRPr sz="2400">
              <a:latin typeface="Times New Roman"/>
              <a:cs typeface="Times New Roman"/>
            </a:endParaRPr>
          </a:p>
          <a:p>
            <a:pPr marL="12700" marR="65562">
              <a:lnSpc>
                <a:spcPts val="2759"/>
              </a:lnSpc>
              <a:spcBef>
                <a:spcPts val="429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Admins, security managers </a:t>
            </a:r>
            <a:endParaRPr sz="2400">
              <a:latin typeface="Times New Roman"/>
              <a:cs typeface="Times New Roman"/>
            </a:endParaRPr>
          </a:p>
          <a:p>
            <a:pPr marL="12700" marR="65562">
              <a:lnSpc>
                <a:spcPts val="2759"/>
              </a:lnSpc>
            </a:pPr>
            <a:r>
              <a:rPr sz="2400" spc="-1" dirty="0" smtClean="0">
                <a:latin typeface="Times New Roman"/>
                <a:cs typeface="Times New Roman"/>
              </a:rPr>
              <a:t>need expertise to use </a:t>
            </a:r>
            <a:endParaRPr sz="2400">
              <a:latin typeface="Times New Roman"/>
              <a:cs typeface="Times New Roman"/>
            </a:endParaRPr>
          </a:p>
          <a:p>
            <a:pPr marL="12700" marR="65562">
              <a:lnSpc>
                <a:spcPts val="2759"/>
              </a:lnSpc>
            </a:pPr>
            <a:r>
              <a:rPr sz="2400" spc="-1" dirty="0" smtClean="0">
                <a:latin typeface="Times New Roman"/>
                <a:cs typeface="Times New Roman"/>
              </a:rPr>
              <a:t>honeypots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913284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3765" y="2952908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650900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3765" y="3675284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958492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3765" y="5071268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381500" y="1600200"/>
            <a:ext cx="4343400" cy="3800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2411108"/>
            <a:ext cx="5768295" cy="3011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0" y="583112"/>
            <a:ext cx="2312362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0" dirty="0" smtClean="0">
                <a:latin typeface="Times New Roman"/>
                <a:cs typeface="Times New Roman"/>
              </a:rPr>
              <a:t>Honeypot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9159" y="583112"/>
            <a:ext cx="2312657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-1" dirty="0" smtClean="0">
                <a:latin typeface="Times New Roman"/>
                <a:cs typeface="Times New Roman"/>
              </a:rPr>
              <a:t>Examples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5759143"/>
            <a:ext cx="6115568" cy="534416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i="1" spc="-2" dirty="0" smtClean="0">
                <a:latin typeface="Times New Roman"/>
                <a:cs typeface="Times New Roman"/>
              </a:rPr>
              <a:t>Sources: </a:t>
            </a:r>
            <a:r>
              <a:rPr sz="1800" spc="-2" dirty="0" smtClean="0">
                <a:latin typeface="Times New Roman"/>
                <a:cs typeface="Times New Roman"/>
              </a:rPr>
              <a:t>Fred Cohen &amp; </a:t>
            </a:r>
            <a:r>
              <a:rPr sz="1800" spc="-2" dirty="0" smtClean="0">
                <a:latin typeface="Times New Roman"/>
                <a:cs typeface="Times New Roman"/>
                <a:hlinkClick r:id="rId4"/>
              </a:rPr>
              <a:t>Associates (</a:t>
            </a:r>
            <a:r>
              <a:rPr sz="1800" u="heavy" spc="-2" dirty="0" smtClean="0">
                <a:solidFill>
                  <a:srgbClr val="0000FF"/>
                </a:solidFill>
                <a:latin typeface="Times New Roman"/>
                <a:cs typeface="Times New Roman"/>
                <a:hlinkClick r:id="rId4"/>
              </a:rPr>
              <a:t>http://all.net/WG/index.html</a:t>
            </a:r>
            <a:r>
              <a:rPr sz="1800" spc="-2" dirty="0" smtClean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38"/>
              </a:spcBef>
            </a:pPr>
            <a:r>
              <a:rPr sz="1800" u="heavy" dirty="0" smtClean="0">
                <a:solidFill>
                  <a:srgbClr val="0000FF"/>
                </a:solidFill>
                <a:latin typeface="Times New Roman"/>
                <a:cs typeface="Times New Roman"/>
              </a:rPr>
              <a:t>https://github.com/paralax/awesome-honeypots/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03386" y="634387"/>
            <a:ext cx="4805864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b="1" spc="-27" dirty="0" smtClean="0">
                <a:solidFill>
                  <a:srgbClr val="CC0000"/>
                </a:solidFill>
                <a:latin typeface="Times New Roman"/>
                <a:cs typeface="Times New Roman"/>
              </a:rPr>
              <a:t>Trap and Trace Systems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9220"/>
            <a:ext cx="8040901" cy="4410143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 marR="38314">
              <a:lnSpc>
                <a:spcPts val="2565"/>
              </a:lnSpc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6" dirty="0" smtClean="0">
                <a:latin typeface="Times New Roman"/>
                <a:cs typeface="Times New Roman"/>
              </a:rPr>
              <a:t>Various techniques that detect intrusion, trace it to origin</a:t>
            </a:r>
            <a:endParaRPr sz="2400">
              <a:latin typeface="Times New Roman"/>
              <a:cs typeface="Times New Roman"/>
            </a:endParaRPr>
          </a:p>
          <a:p>
            <a:pPr marL="12700" marR="38314">
              <a:lnSpc>
                <a:spcPct val="95825"/>
              </a:lnSpc>
              <a:spcBef>
                <a:spcPts val="1205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3" dirty="0" smtClean="0">
                <a:latin typeface="Times New Roman"/>
                <a:cs typeface="Times New Roman"/>
              </a:rPr>
              <a:t>“Trap” consists of honeypot/padded cell, alarm</a:t>
            </a:r>
            <a:endParaRPr sz="2400">
              <a:latin typeface="Times New Roman"/>
              <a:cs typeface="Times New Roman"/>
            </a:endParaRPr>
          </a:p>
          <a:p>
            <a:pPr marL="12700" marR="38314">
              <a:lnSpc>
                <a:spcPct val="95825"/>
              </a:lnSpc>
              <a:spcBef>
                <a:spcPts val="1237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1" dirty="0" smtClean="0">
                <a:latin typeface="Times New Roman"/>
                <a:cs typeface="Times New Roman"/>
              </a:rPr>
              <a:t>Legal drawbacks to trap and trace:</a:t>
            </a:r>
            <a:endParaRPr sz="2400">
              <a:latin typeface="Times New Roman"/>
              <a:cs typeface="Times New Roman"/>
            </a:endParaRPr>
          </a:p>
          <a:p>
            <a:pPr marL="755650" marR="277077" indent="-285750">
              <a:lnSpc>
                <a:spcPts val="2210"/>
              </a:lnSpc>
              <a:spcBef>
                <a:spcPts val="1207"/>
              </a:spcBef>
              <a:tabLst>
                <a:tab pos="749300" algn="l"/>
              </a:tabLst>
            </a:pPr>
            <a:r>
              <a:rPr sz="2000" dirty="0" smtClean="0">
                <a:latin typeface="Arial"/>
                <a:cs typeface="Arial"/>
              </a:rPr>
              <a:t>	</a:t>
            </a:r>
            <a:r>
              <a:rPr sz="2000" spc="-1" dirty="0" smtClean="0">
                <a:latin typeface="Times New Roman"/>
                <a:cs typeface="Times New Roman"/>
              </a:rPr>
              <a:t>Enticement: attracts attacker to system by placing tantalizing info. in certain places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979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1" dirty="0" smtClean="0">
                <a:latin typeface="Times New Roman"/>
                <a:cs typeface="Times New Roman"/>
              </a:rPr>
              <a:t>Entrapment: lures person into committing crime for conviction purpose</a:t>
            </a:r>
            <a:endParaRPr sz="2000">
              <a:latin typeface="Times New Roman"/>
              <a:cs typeface="Times New Roman"/>
            </a:endParaRPr>
          </a:p>
          <a:p>
            <a:pPr marL="469900" marR="38314">
              <a:lnSpc>
                <a:spcPct val="95825"/>
              </a:lnSpc>
              <a:spcBef>
                <a:spcPts val="979"/>
              </a:spcBef>
            </a:pPr>
            <a:r>
              <a:rPr sz="2000" spc="9" dirty="0" smtClean="0">
                <a:latin typeface="Arial"/>
                <a:cs typeface="Arial"/>
              </a:rPr>
              <a:t>–  </a:t>
            </a:r>
            <a:r>
              <a:rPr sz="2000" spc="-1" dirty="0" smtClean="0">
                <a:latin typeface="Times New Roman"/>
                <a:cs typeface="Times New Roman"/>
              </a:rPr>
              <a:t>Enticement is legal/ethical; entrapment is </a:t>
            </a:r>
            <a:r>
              <a:rPr sz="2000" b="1" i="1" spc="-1" dirty="0" smtClean="0">
                <a:latin typeface="Times New Roman"/>
                <a:cs typeface="Times New Roman"/>
              </a:rPr>
              <a:t>not</a:t>
            </a:r>
            <a:endParaRPr sz="2000">
              <a:latin typeface="Times New Roman"/>
              <a:cs typeface="Times New Roman"/>
            </a:endParaRPr>
          </a:p>
          <a:p>
            <a:pPr marL="355600" marR="127117" indent="-342900">
              <a:lnSpc>
                <a:spcPts val="2590"/>
              </a:lnSpc>
              <a:spcBef>
                <a:spcPts val="1632"/>
              </a:spcBef>
              <a:tabLst>
                <a:tab pos="355600" algn="l"/>
              </a:tabLst>
            </a:pPr>
            <a:r>
              <a:rPr sz="2400" dirty="0" smtClean="0">
                <a:latin typeface="Arial"/>
                <a:cs typeface="Arial"/>
              </a:rPr>
              <a:t>	</a:t>
            </a:r>
            <a:r>
              <a:rPr sz="2400" spc="-6" dirty="0" smtClean="0">
                <a:latin typeface="Times New Roman"/>
                <a:cs typeface="Times New Roman"/>
              </a:rPr>
              <a:t>More info: D.J. Gottfried, “Avoiding the Entrapment Defense in a Post-9/11 World,” </a:t>
            </a:r>
            <a:r>
              <a:rPr sz="2400" i="1" spc="-6" dirty="0" smtClean="0">
                <a:latin typeface="Times New Roman"/>
                <a:cs typeface="Times New Roman"/>
              </a:rPr>
              <a:t>FBI Law Enforcement Bulletin</a:t>
            </a:r>
            <a:r>
              <a:rPr sz="2400" spc="-6" dirty="0" smtClean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355600" marR="38314">
              <a:lnSpc>
                <a:spcPts val="2495"/>
              </a:lnSpc>
            </a:pPr>
            <a:r>
              <a:rPr sz="2400" spc="-1" dirty="0" smtClean="0">
                <a:latin typeface="Times New Roman"/>
                <a:cs typeface="Times New Roman"/>
              </a:rPr>
              <a:t>1 Jan. 2012, </a:t>
            </a:r>
            <a:r>
              <a:rPr sz="2400" u="heavy" spc="-1" dirty="0" smtClean="0">
                <a:solidFill>
                  <a:srgbClr val="0000FF"/>
                </a:solidFill>
                <a:latin typeface="Times New Roman"/>
                <a:cs typeface="Times New Roman"/>
              </a:rPr>
              <a:t>https://leb.fbi.gov/articles/legal-digest/legal-</a:t>
            </a:r>
            <a:endParaRPr sz="2400">
              <a:latin typeface="Times New Roman"/>
              <a:cs typeface="Times New Roman"/>
            </a:endParaRPr>
          </a:p>
          <a:p>
            <a:pPr marL="355600" marR="38314">
              <a:lnSpc>
                <a:spcPts val="2615"/>
              </a:lnSpc>
              <a:spcBef>
                <a:spcPts val="6"/>
              </a:spcBef>
            </a:pPr>
            <a:r>
              <a:rPr sz="2400" u="heavy" spc="-2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digest-avoiding-the-entrapment-defense-in-a-post-911-world</a:t>
            </a:r>
            <a:r>
              <a:rPr sz="2400" spc="-2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3540" y="644072"/>
            <a:ext cx="8424184" cy="2435048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53193" marR="200097" algn="ctr">
              <a:lnSpc>
                <a:spcPts val="4590"/>
              </a:lnSpc>
            </a:pPr>
            <a:r>
              <a:rPr sz="4400" spc="0" dirty="0" smtClean="0">
                <a:latin typeface="Times New Roman"/>
                <a:cs typeface="Times New Roman"/>
              </a:rPr>
              <a:t>Intrusion Detection Systems (IDSs)</a:t>
            </a:r>
            <a:endParaRPr sz="4400">
              <a:latin typeface="Times New Roman"/>
              <a:cs typeface="Times New Roman"/>
            </a:endParaRPr>
          </a:p>
          <a:p>
            <a:pPr marL="12700" marR="61303">
              <a:lnSpc>
                <a:spcPct val="95825"/>
              </a:lnSpc>
              <a:spcBef>
                <a:spcPts val="1937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Detects “configuration” violation, sounds alarm</a:t>
            </a:r>
            <a:endParaRPr sz="3200">
              <a:latin typeface="Times New Roman"/>
              <a:cs typeface="Times New Roman"/>
            </a:endParaRPr>
          </a:p>
          <a:p>
            <a:pPr marL="12700" marR="3784">
              <a:lnSpc>
                <a:spcPct val="95825"/>
              </a:lnSpc>
              <a:spcBef>
                <a:spcPts val="698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IDSs inform admins of trouble via e-mail, pagers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2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Can configure systems to notify external security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3205104"/>
            <a:ext cx="721928" cy="431799"/>
          </a:xfrm>
          <a:prstGeom prst="rect">
            <a:avLst/>
          </a:prstGeom>
        </p:spPr>
        <p:txBody>
          <a:bodyPr wrap="square" lIns="0" tIns="21367" rIns="0" bIns="0" rtlCol="0">
            <a:noAutofit/>
          </a:bodyPr>
          <a:lstStyle/>
          <a:p>
            <a:pPr marL="12700">
              <a:lnSpc>
                <a:spcPts val="3365"/>
              </a:lnSpc>
            </a:pPr>
            <a:r>
              <a:rPr sz="3200" spc="-14" dirty="0" smtClean="0">
                <a:latin typeface="Times New Roman"/>
                <a:cs typeface="Times New Roman"/>
              </a:rPr>
              <a:t>org.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611" y="3205104"/>
            <a:ext cx="424894" cy="431799"/>
          </a:xfrm>
          <a:prstGeom prst="rect">
            <a:avLst/>
          </a:prstGeom>
        </p:spPr>
        <p:txBody>
          <a:bodyPr wrap="square" lIns="0" tIns="21367" rIns="0" bIns="0" rtlCol="0">
            <a:noAutofit/>
          </a:bodyPr>
          <a:lstStyle/>
          <a:p>
            <a:pPr marL="12700">
              <a:lnSpc>
                <a:spcPts val="3365"/>
              </a:lnSpc>
            </a:pPr>
            <a:r>
              <a:rPr sz="3200" dirty="0" smtClean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3349" y="3205104"/>
            <a:ext cx="1801834" cy="431799"/>
          </a:xfrm>
          <a:prstGeom prst="rect">
            <a:avLst/>
          </a:prstGeom>
        </p:spPr>
        <p:txBody>
          <a:bodyPr wrap="square" lIns="0" tIns="21367" rIns="0" bIns="0" rtlCol="0">
            <a:noAutofit/>
          </a:bodyPr>
          <a:lstStyle/>
          <a:p>
            <a:pPr marL="12700">
              <a:lnSpc>
                <a:spcPts val="3365"/>
              </a:lnSpc>
            </a:pPr>
            <a:r>
              <a:rPr sz="3200" spc="0" dirty="0" smtClean="0">
                <a:latin typeface="Times New Roman"/>
                <a:cs typeface="Times New Roman"/>
              </a:rPr>
              <a:t>“break-in”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44072"/>
            <a:ext cx="8120926" cy="6014468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206660" marR="559932" algn="ctr">
              <a:lnSpc>
                <a:spcPts val="4590"/>
              </a:lnSpc>
            </a:pPr>
            <a:r>
              <a:rPr sz="4400" spc="-21" dirty="0" smtClean="0">
                <a:latin typeface="Times New Roman"/>
                <a:cs typeface="Times New Roman"/>
              </a:rPr>
              <a:t>Scanning and Analysis Tools (1)</a:t>
            </a:r>
            <a:endParaRPr sz="4400">
              <a:latin typeface="Times New Roman"/>
              <a:cs typeface="Times New Roman"/>
            </a:endParaRPr>
          </a:p>
          <a:p>
            <a:pPr marL="355600" marR="198957" indent="-342900">
              <a:lnSpc>
                <a:spcPct val="98699"/>
              </a:lnSpc>
              <a:spcBef>
                <a:spcPts val="1361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1" dirty="0" smtClean="0">
                <a:latin typeface="Times New Roman"/>
                <a:cs typeface="Times New Roman"/>
              </a:rPr>
              <a:t>Often used to collect information that attacker would need to launch successful attack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98699"/>
              </a:lnSpc>
              <a:spcBef>
                <a:spcPts val="110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0" dirty="0" smtClean="0">
                <a:latin typeface="Times New Roman"/>
                <a:cs typeface="Times New Roman"/>
              </a:rPr>
              <a:t>Attack protocol: sequence of attacker’s steps to attack target system/network</a:t>
            </a:r>
            <a:endParaRPr sz="3200">
              <a:latin typeface="Times New Roman"/>
              <a:cs typeface="Times New Roman"/>
            </a:endParaRPr>
          </a:p>
          <a:p>
            <a:pPr marR="233704" algn="ctr">
              <a:lnSpc>
                <a:spcPct val="95825"/>
              </a:lnSpc>
              <a:spcBef>
                <a:spcPts val="110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Footprinting: determining what hostnames, IP</a:t>
            </a:r>
            <a:endParaRPr sz="3200">
              <a:latin typeface="Times New Roman"/>
              <a:cs typeface="Times New Roman"/>
            </a:endParaRPr>
          </a:p>
          <a:p>
            <a:pPr marL="355600" marR="57398">
              <a:lnSpc>
                <a:spcPct val="95825"/>
              </a:lnSpc>
              <a:spcBef>
                <a:spcPts val="110"/>
              </a:spcBef>
            </a:pPr>
            <a:r>
              <a:rPr sz="3200" spc="-3" dirty="0" smtClean="0">
                <a:latin typeface="Times New Roman"/>
                <a:cs typeface="Times New Roman"/>
              </a:rPr>
              <a:t>addresses a target org. owns</a:t>
            </a:r>
            <a:endParaRPr sz="3200">
              <a:latin typeface="Times New Roman"/>
              <a:cs typeface="Times New Roman"/>
            </a:endParaRPr>
          </a:p>
          <a:p>
            <a:pPr marL="355600" marR="153925" indent="-342900">
              <a:lnSpc>
                <a:spcPts val="3717"/>
              </a:lnSpc>
              <a:spcBef>
                <a:spcPts val="95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0" dirty="0" smtClean="0">
                <a:latin typeface="Times New Roman"/>
                <a:cs typeface="Times New Roman"/>
              </a:rPr>
              <a:t>Fingerprinting: systematic survey of resources </a:t>
            </a:r>
            <a:endParaRPr sz="3200">
              <a:latin typeface="Times New Roman"/>
              <a:cs typeface="Times New Roman"/>
            </a:endParaRPr>
          </a:p>
          <a:p>
            <a:pPr marL="355600" marR="153925">
              <a:lnSpc>
                <a:spcPts val="3679"/>
              </a:lnSpc>
              <a:spcBef>
                <a:spcPts val="234"/>
              </a:spcBef>
              <a:tabLst>
                <a:tab pos="355600" algn="l"/>
              </a:tabLst>
            </a:pPr>
            <a:r>
              <a:rPr sz="3200" spc="0" dirty="0" smtClean="0">
                <a:latin typeface="Times New Roman"/>
                <a:cs typeface="Times New Roman"/>
              </a:rPr>
              <a:t>found in footprinting stage</a:t>
            </a:r>
            <a:endParaRPr sz="3200">
              <a:latin typeface="Times New Roman"/>
              <a:cs typeface="Times New Roman"/>
            </a:endParaRPr>
          </a:p>
          <a:p>
            <a:pPr marL="469900" marR="57398">
              <a:lnSpc>
                <a:spcPts val="3100"/>
              </a:lnSpc>
              <a:spcBef>
                <a:spcPts val="386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5" dirty="0" smtClean="0">
                <a:latin typeface="Times New Roman"/>
                <a:cs typeface="Times New Roman"/>
              </a:rPr>
              <a:t>Useful for discovering weaknesses in org.’s</a:t>
            </a:r>
            <a:endParaRPr sz="2800">
              <a:latin typeface="Times New Roman"/>
              <a:cs typeface="Times New Roman"/>
            </a:endParaRPr>
          </a:p>
          <a:p>
            <a:pPr marL="755650" marR="57398">
              <a:lnSpc>
                <a:spcPct val="95825"/>
              </a:lnSpc>
              <a:spcBef>
                <a:spcPts val="10"/>
              </a:spcBef>
            </a:pPr>
            <a:r>
              <a:rPr sz="2800" spc="0" dirty="0" smtClean="0">
                <a:latin typeface="Times New Roman"/>
                <a:cs typeface="Times New Roman"/>
              </a:rPr>
              <a:t>network or systems</a:t>
            </a:r>
            <a:endParaRPr sz="2800">
              <a:latin typeface="Times New Roman"/>
              <a:cs typeface="Times New Roman"/>
            </a:endParaRPr>
          </a:p>
          <a:p>
            <a:pPr marR="215176" algn="r">
              <a:lnSpc>
                <a:spcPct val="95825"/>
              </a:lnSpc>
              <a:spcBef>
                <a:spcPts val="2191"/>
              </a:spcBef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127698" y="4616722"/>
            <a:ext cx="4016298" cy="2095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R="549907" algn="r">
              <a:lnSpc>
                <a:spcPct val="95825"/>
              </a:lnSpc>
              <a:spcBef>
                <a:spcPts val="13487"/>
              </a:spcBef>
            </a:pPr>
            <a:r>
              <a:rPr sz="1200" dirty="0" smtClean="0">
                <a:solidFill>
                  <a:srgbClr val="888888"/>
                </a:solidFill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5400" y="1462864"/>
            <a:ext cx="4038600" cy="3031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" y="4762540"/>
            <a:ext cx="2891163" cy="2095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7698" y="4616722"/>
            <a:ext cx="4016298" cy="20954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1035" y="6363969"/>
            <a:ext cx="2819399" cy="0"/>
          </a:xfrm>
          <a:custGeom>
            <a:avLst/>
            <a:gdLst/>
            <a:ahLst/>
            <a:cxnLst/>
            <a:rect l="l" t="t" r="r" b="b"/>
            <a:pathLst>
              <a:path w="2819399">
                <a:moveTo>
                  <a:pt x="0" y="0"/>
                </a:moveTo>
                <a:lnTo>
                  <a:pt x="2819399" y="0"/>
                </a:lnTo>
              </a:path>
            </a:pathLst>
          </a:custGeom>
          <a:ln w="1397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41" y="583112"/>
            <a:ext cx="6057810" cy="3656873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870869">
              <a:lnSpc>
                <a:spcPts val="4590"/>
              </a:lnSpc>
            </a:pPr>
            <a:r>
              <a:rPr sz="4400" spc="-12" dirty="0" smtClean="0">
                <a:latin typeface="Times New Roman"/>
                <a:cs typeface="Times New Roman"/>
              </a:rPr>
              <a:t>Scanning and Analysis</a:t>
            </a:r>
            <a:endParaRPr sz="4400">
              <a:latin typeface="Times New Roman"/>
              <a:cs typeface="Times New Roman"/>
            </a:endParaRPr>
          </a:p>
          <a:p>
            <a:pPr marL="12700" marR="83819">
              <a:lnSpc>
                <a:spcPct val="97574"/>
              </a:lnSpc>
              <a:spcBef>
                <a:spcPts val="3595"/>
              </a:spcBef>
            </a:pPr>
            <a:r>
              <a:rPr sz="2200" spc="0" dirty="0" smtClean="0">
                <a:latin typeface="Arial"/>
                <a:cs typeface="Arial"/>
              </a:rPr>
              <a:t>•  </a:t>
            </a:r>
            <a:r>
              <a:rPr sz="2200" spc="10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Ho</a:t>
            </a:r>
            <a:r>
              <a:rPr sz="2200" spc="-4" dirty="0" smtClean="0">
                <a:latin typeface="Times New Roman"/>
                <a:cs typeface="Times New Roman"/>
              </a:rPr>
              <a:t>s</a:t>
            </a:r>
            <a:r>
              <a:rPr sz="2200" spc="0" dirty="0" smtClean="0">
                <a:latin typeface="Times New Roman"/>
                <a:cs typeface="Times New Roman"/>
              </a:rPr>
              <a:t>tname que</a:t>
            </a:r>
            <a:r>
              <a:rPr sz="2200" spc="4" dirty="0" smtClean="0">
                <a:latin typeface="Times New Roman"/>
                <a:cs typeface="Times New Roman"/>
              </a:rPr>
              <a:t>r</a:t>
            </a:r>
            <a:r>
              <a:rPr sz="2200" spc="0" dirty="0" smtClean="0">
                <a:latin typeface="Times New Roman"/>
                <a:cs typeface="Times New Roman"/>
              </a:rPr>
              <a:t>ie</a:t>
            </a:r>
            <a:r>
              <a:rPr sz="2200" spc="-4" dirty="0" smtClean="0">
                <a:latin typeface="Times New Roman"/>
                <a:cs typeface="Times New Roman"/>
              </a:rPr>
              <a:t>s</a:t>
            </a:r>
            <a:r>
              <a:rPr sz="2200" spc="0" dirty="0" smtClean="0">
                <a:latin typeface="Times New Roman"/>
                <a:cs typeface="Times New Roman"/>
              </a:rPr>
              <a:t>: </a:t>
            </a:r>
            <a:r>
              <a:rPr sz="2200" spc="0" dirty="0" smtClean="0">
                <a:latin typeface="Consolas"/>
                <a:cs typeface="Consolas"/>
              </a:rPr>
              <a:t>nslooku</a:t>
            </a:r>
            <a:r>
              <a:rPr sz="2200" spc="4" dirty="0" smtClean="0">
                <a:latin typeface="Consolas"/>
                <a:cs typeface="Consolas"/>
              </a:rPr>
              <a:t>p</a:t>
            </a:r>
            <a:r>
              <a:rPr sz="2200" spc="0" dirty="0" smtClean="0">
                <a:latin typeface="Times New Roman"/>
                <a:cs typeface="Times New Roman"/>
              </a:rPr>
              <a:t>, </a:t>
            </a:r>
            <a:r>
              <a:rPr sz="2200" spc="0" dirty="0" smtClean="0">
                <a:latin typeface="Consolas"/>
                <a:cs typeface="Consolas"/>
              </a:rPr>
              <a:t>dig</a:t>
            </a:r>
            <a:endParaRPr sz="2200">
              <a:latin typeface="Consolas"/>
              <a:cs typeface="Consolas"/>
            </a:endParaRPr>
          </a:p>
          <a:p>
            <a:pPr marL="355600" marR="83819">
              <a:lnSpc>
                <a:spcPct val="95825"/>
              </a:lnSpc>
              <a:spcBef>
                <a:spcPts val="65"/>
              </a:spcBef>
            </a:pPr>
            <a:r>
              <a:rPr sz="2200" spc="0" dirty="0" smtClean="0">
                <a:latin typeface="Times New Roman"/>
                <a:cs typeface="Times New Roman"/>
              </a:rPr>
              <a:t>(Un*x)</a:t>
            </a:r>
            <a:endParaRPr sz="22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556"/>
              </a:spcBef>
            </a:pPr>
            <a:r>
              <a:rPr sz="2200" spc="0" dirty="0" smtClean="0">
                <a:latin typeface="Arial"/>
                <a:cs typeface="Arial"/>
              </a:rPr>
              <a:t>•  </a:t>
            </a:r>
            <a:r>
              <a:rPr sz="2200" spc="100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Times New Roman"/>
                <a:cs typeface="Times New Roman"/>
              </a:rPr>
              <a:t>I</a:t>
            </a:r>
            <a:r>
              <a:rPr sz="2200" spc="0" dirty="0" smtClean="0">
                <a:latin typeface="Times New Roman"/>
                <a:cs typeface="Times New Roman"/>
              </a:rPr>
              <a:t>P</a:t>
            </a:r>
            <a:r>
              <a:rPr sz="2200" spc="-79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add</a:t>
            </a:r>
            <a:r>
              <a:rPr sz="2200" spc="4" dirty="0" smtClean="0">
                <a:latin typeface="Times New Roman"/>
                <a:cs typeface="Times New Roman"/>
              </a:rPr>
              <a:t>r</a:t>
            </a:r>
            <a:r>
              <a:rPr sz="2200" spc="0" dirty="0" smtClean="0">
                <a:latin typeface="Times New Roman"/>
                <a:cs typeface="Times New Roman"/>
              </a:rPr>
              <a:t>e</a:t>
            </a:r>
            <a:r>
              <a:rPr sz="2200" spc="-4" dirty="0" smtClean="0">
                <a:latin typeface="Times New Roman"/>
                <a:cs typeface="Times New Roman"/>
              </a:rPr>
              <a:t>s</a:t>
            </a:r>
            <a:r>
              <a:rPr sz="2200" spc="0" dirty="0" smtClean="0">
                <a:latin typeface="Times New Roman"/>
                <a:cs typeface="Times New Roman"/>
              </a:rPr>
              <a:t>s</a:t>
            </a:r>
            <a:r>
              <a:rPr sz="2200" spc="-4" dirty="0" smtClean="0">
                <a:latin typeface="Times New Roman"/>
                <a:cs typeface="Times New Roman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owne</a:t>
            </a:r>
            <a:r>
              <a:rPr sz="2200" spc="4" dirty="0" smtClean="0">
                <a:latin typeface="Times New Roman"/>
                <a:cs typeface="Times New Roman"/>
              </a:rPr>
              <a:t>r</a:t>
            </a:r>
            <a:r>
              <a:rPr sz="2200" spc="-4" dirty="0" smtClean="0">
                <a:latin typeface="Times New Roman"/>
                <a:cs typeface="Times New Roman"/>
              </a:rPr>
              <a:t>s</a:t>
            </a:r>
            <a:r>
              <a:rPr sz="2200" spc="0" dirty="0" smtClean="0">
                <a:latin typeface="Times New Roman"/>
                <a:cs typeface="Times New Roman"/>
              </a:rPr>
              <a:t>hip:</a:t>
            </a:r>
            <a:endParaRPr sz="2200">
              <a:latin typeface="Times New Roman"/>
              <a:cs typeface="Times New Roman"/>
            </a:endParaRPr>
          </a:p>
          <a:p>
            <a:pPr marL="469900" marR="83819">
              <a:lnSpc>
                <a:spcPct val="97574"/>
              </a:lnSpc>
              <a:spcBef>
                <a:spcPts val="549"/>
              </a:spcBef>
            </a:pPr>
            <a:r>
              <a:rPr sz="1900" spc="46" dirty="0" smtClean="0">
                <a:latin typeface="Arial"/>
                <a:cs typeface="Arial"/>
              </a:rPr>
              <a:t>–  </a:t>
            </a:r>
            <a:r>
              <a:rPr sz="1900" spc="4" dirty="0" smtClean="0">
                <a:latin typeface="Consolas"/>
                <a:cs typeface="Consolas"/>
              </a:rPr>
              <a:t>whois</a:t>
            </a:r>
            <a:r>
              <a:rPr sz="1900" spc="-1" dirty="0" smtClean="0">
                <a:latin typeface="Times New Roman"/>
                <a:cs typeface="Times New Roman"/>
              </a:rPr>
              <a:t>, </a:t>
            </a:r>
            <a:r>
              <a:rPr sz="1900" u="heavy" spc="-1" dirty="0" smtClean="0">
                <a:solidFill>
                  <a:srgbClr val="0000FF"/>
                </a:solidFill>
                <a:latin typeface="Times New Roman"/>
                <a:cs typeface="Times New Roman"/>
              </a:rPr>
              <a:t>https://whois.domaintools.com/</a:t>
            </a:r>
            <a:endParaRPr sz="19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543"/>
              </a:spcBef>
            </a:pPr>
            <a:r>
              <a:rPr sz="2200" spc="0" dirty="0" smtClean="0">
                <a:latin typeface="Arial"/>
                <a:cs typeface="Arial"/>
              </a:rPr>
              <a:t>•  </a:t>
            </a:r>
            <a:r>
              <a:rPr sz="2200" spc="100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Times New Roman"/>
                <a:cs typeface="Times New Roman"/>
              </a:rPr>
              <a:t>I</a:t>
            </a:r>
            <a:r>
              <a:rPr sz="2200" spc="0" dirty="0" smtClean="0">
                <a:latin typeface="Times New Roman"/>
                <a:cs typeface="Times New Roman"/>
              </a:rPr>
              <a:t>nte</a:t>
            </a:r>
            <a:r>
              <a:rPr sz="2200" spc="4" dirty="0" smtClean="0">
                <a:latin typeface="Times New Roman"/>
                <a:cs typeface="Times New Roman"/>
              </a:rPr>
              <a:t>r</a:t>
            </a:r>
            <a:r>
              <a:rPr sz="2200" spc="0" dirty="0" smtClean="0">
                <a:latin typeface="Times New Roman"/>
                <a:cs typeface="Times New Roman"/>
              </a:rPr>
              <a:t>net </a:t>
            </a:r>
            <a:r>
              <a:rPr sz="2200" spc="-4" dirty="0" smtClean="0">
                <a:latin typeface="Times New Roman"/>
                <a:cs typeface="Times New Roman"/>
              </a:rPr>
              <a:t>s</a:t>
            </a:r>
            <a:r>
              <a:rPr sz="2200" spc="0" dirty="0" smtClean="0">
                <a:latin typeface="Times New Roman"/>
                <a:cs typeface="Times New Roman"/>
              </a:rPr>
              <a:t>ea</a:t>
            </a:r>
            <a:r>
              <a:rPr sz="2200" spc="4" dirty="0" smtClean="0">
                <a:latin typeface="Times New Roman"/>
                <a:cs typeface="Times New Roman"/>
              </a:rPr>
              <a:t>r</a:t>
            </a:r>
            <a:r>
              <a:rPr sz="2200" spc="0" dirty="0" smtClean="0">
                <a:latin typeface="Times New Roman"/>
                <a:cs typeface="Times New Roman"/>
              </a:rPr>
              <a:t>ch que</a:t>
            </a:r>
            <a:r>
              <a:rPr sz="2200" spc="4" dirty="0" smtClean="0">
                <a:latin typeface="Times New Roman"/>
                <a:cs typeface="Times New Roman"/>
              </a:rPr>
              <a:t>r</a:t>
            </a:r>
            <a:r>
              <a:rPr sz="2200" spc="0" dirty="0" smtClean="0">
                <a:latin typeface="Times New Roman"/>
                <a:cs typeface="Times New Roman"/>
              </a:rPr>
              <a:t>ie</a:t>
            </a:r>
            <a:r>
              <a:rPr sz="2200" spc="-4" dirty="0" smtClean="0">
                <a:latin typeface="Times New Roman"/>
                <a:cs typeface="Times New Roman"/>
              </a:rPr>
              <a:t>s</a:t>
            </a:r>
            <a:r>
              <a:rPr sz="2200" spc="0" dirty="0" smtClean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55600" marR="83819">
              <a:lnSpc>
                <a:spcPct val="95825"/>
              </a:lnSpc>
              <a:spcBef>
                <a:spcPts val="185"/>
              </a:spcBef>
            </a:pPr>
            <a:r>
              <a:rPr sz="2400" spc="-2" dirty="0" smtClean="0">
                <a:latin typeface="Times New Roman"/>
                <a:cs typeface="Times New Roman"/>
              </a:rPr>
              <a:t>“Proprietary”, “Confidential”</a:t>
            </a:r>
            <a:endParaRPr sz="2400">
              <a:latin typeface="Times New Roman"/>
              <a:cs typeface="Times New Roman"/>
            </a:endParaRPr>
          </a:p>
          <a:p>
            <a:pPr marL="12700" marR="83819">
              <a:lnSpc>
                <a:spcPct val="95825"/>
              </a:lnSpc>
              <a:spcBef>
                <a:spcPts val="609"/>
              </a:spcBef>
            </a:pPr>
            <a:r>
              <a:rPr sz="2200" spc="0" dirty="0" smtClean="0">
                <a:latin typeface="Arial"/>
                <a:cs typeface="Arial"/>
              </a:rPr>
              <a:t>•  </a:t>
            </a:r>
            <a:r>
              <a:rPr sz="2200" spc="10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Times New Roman"/>
                <a:cs typeface="Times New Roman"/>
              </a:rPr>
              <a:t>Al</a:t>
            </a:r>
            <a:r>
              <a:rPr sz="2200" spc="-4" dirty="0" smtClean="0">
                <a:latin typeface="Times New Roman"/>
                <a:cs typeface="Times New Roman"/>
              </a:rPr>
              <a:t>s</a:t>
            </a:r>
            <a:r>
              <a:rPr sz="2200" spc="0" dirty="0" smtClean="0">
                <a:latin typeface="Times New Roman"/>
                <a:cs typeface="Times New Roman"/>
              </a:rPr>
              <a:t>o: </a:t>
            </a:r>
            <a:r>
              <a:rPr sz="2200" u="heavy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http</a:t>
            </a:r>
            <a:r>
              <a:rPr sz="2200" u="heavy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200" u="heavy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://tool</a:t>
            </a:r>
            <a:r>
              <a:rPr sz="2200" u="heavy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200" u="heavy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.wo</a:t>
            </a:r>
            <a:r>
              <a:rPr sz="2200" u="heavy" spc="4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200" u="heavy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dtothewi</a:t>
            </a:r>
            <a:r>
              <a:rPr sz="2200" u="heavy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200" u="heavy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e.com/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6939" y="583112"/>
            <a:ext cx="1343363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-61" dirty="0" smtClean="0">
                <a:latin typeface="Times New Roman"/>
                <a:cs typeface="Times New Roman"/>
              </a:rPr>
              <a:t>Tools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0805" y="583112"/>
            <a:ext cx="760449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spc="-1" dirty="0" smtClean="0"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58335" y="5856679"/>
            <a:ext cx="3022952" cy="531368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i="1" spc="-1" dirty="0" smtClean="0">
                <a:latin typeface="Times New Roman"/>
                <a:cs typeface="Times New Roman"/>
              </a:rPr>
              <a:t>Sources: </a:t>
            </a:r>
            <a:r>
              <a:rPr sz="1800" spc="-1" dirty="0" smtClean="0">
                <a:latin typeface="Times New Roman"/>
                <a:cs typeface="Times New Roman"/>
              </a:rPr>
              <a:t>Self-taken screenshots;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18"/>
              </a:spcBef>
            </a:pPr>
            <a:r>
              <a:rPr sz="1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https://whois.domaintools.com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581400" y="3685646"/>
            <a:ext cx="5486400" cy="3148012"/>
          </a:xfrm>
          <a:prstGeom prst="rect">
            <a:avLst/>
          </a:prstGeom>
        </p:spPr>
        <p:txBody>
          <a:bodyPr wrap="square" lIns="0" tIns="3572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R="473710" algn="r">
              <a:lnSpc>
                <a:spcPct val="95825"/>
              </a:lnSpc>
              <a:spcBef>
                <a:spcPts val="21000"/>
              </a:spcBef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1400" y="3685646"/>
            <a:ext cx="5486400" cy="314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04" y="3698477"/>
            <a:ext cx="3425282" cy="3153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3041" y="6075143"/>
            <a:ext cx="2679002" cy="646331"/>
          </a:xfrm>
          <a:custGeom>
            <a:avLst/>
            <a:gdLst/>
            <a:ahLst/>
            <a:cxnLst/>
            <a:rect l="l" t="t" r="r" b="b"/>
            <a:pathLst>
              <a:path w="2679002" h="646331">
                <a:moveTo>
                  <a:pt x="0" y="0"/>
                </a:moveTo>
                <a:lnTo>
                  <a:pt x="0" y="646331"/>
                </a:lnTo>
                <a:lnTo>
                  <a:pt x="2679002" y="646331"/>
                </a:lnTo>
                <a:lnTo>
                  <a:pt x="267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5381" y="6368513"/>
            <a:ext cx="1498600" cy="0"/>
          </a:xfrm>
          <a:custGeom>
            <a:avLst/>
            <a:gdLst/>
            <a:ahLst/>
            <a:cxnLst/>
            <a:rect l="l" t="t" r="r" b="b"/>
            <a:pathLst>
              <a:path w="1498600">
                <a:moveTo>
                  <a:pt x="0" y="0"/>
                </a:moveTo>
                <a:lnTo>
                  <a:pt x="1498600" y="0"/>
                </a:lnTo>
              </a:path>
            </a:pathLst>
          </a:custGeom>
          <a:ln w="1397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544" y="583112"/>
            <a:ext cx="8413053" cy="2901764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2828611" marR="57472">
              <a:lnSpc>
                <a:spcPts val="4590"/>
              </a:lnSpc>
            </a:pPr>
            <a:r>
              <a:rPr sz="4400" spc="-1" dirty="0" smtClean="0">
                <a:latin typeface="Times New Roman"/>
                <a:cs typeface="Times New Roman"/>
              </a:rPr>
              <a:t>Port Scanners</a:t>
            </a:r>
            <a:endParaRPr sz="4400">
              <a:latin typeface="Times New Roman"/>
              <a:cs typeface="Times New Roman"/>
            </a:endParaRPr>
          </a:p>
          <a:p>
            <a:pPr marL="355600" marR="1079355" indent="-342900">
              <a:lnSpc>
                <a:spcPts val="3310"/>
              </a:lnSpc>
              <a:spcBef>
                <a:spcPts val="1760"/>
              </a:spcBef>
              <a:tabLst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	</a:t>
            </a:r>
            <a:r>
              <a:rPr sz="3000" spc="0" dirty="0" smtClean="0">
                <a:latin typeface="Times New Roman"/>
                <a:cs typeface="Times New Roman"/>
              </a:rPr>
              <a:t>Tools used by attackers, defenders to identify computers on network (plus other info.)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18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1" dirty="0" smtClean="0">
                <a:latin typeface="Times New Roman"/>
                <a:cs typeface="Times New Roman"/>
              </a:rPr>
              <a:t>Can scan for certain computers, protocols, resources</a:t>
            </a:r>
            <a:endParaRPr sz="3000">
              <a:latin typeface="Times New Roman"/>
              <a:cs typeface="Times New Roman"/>
            </a:endParaRPr>
          </a:p>
          <a:p>
            <a:pPr marL="355600" marR="57472">
              <a:lnSpc>
                <a:spcPts val="3290"/>
              </a:lnSpc>
              <a:spcBef>
                <a:spcPts val="5"/>
              </a:spcBef>
            </a:pPr>
            <a:r>
              <a:rPr sz="3000" spc="0" dirty="0" smtClean="0">
                <a:latin typeface="Times New Roman"/>
                <a:cs typeface="Times New Roman"/>
              </a:rPr>
              <a:t>(or generic scans)</a:t>
            </a:r>
            <a:endParaRPr sz="3000">
              <a:latin typeface="Times New Roman"/>
              <a:cs typeface="Times New Roman"/>
            </a:endParaRPr>
          </a:p>
          <a:p>
            <a:pPr marL="12700" marR="57472">
              <a:lnSpc>
                <a:spcPts val="3245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0" dirty="0" smtClean="0">
                <a:latin typeface="Times New Roman"/>
                <a:cs typeface="Times New Roman"/>
              </a:rPr>
              <a:t>Example: </a:t>
            </a:r>
            <a:r>
              <a:rPr sz="3000" spc="-178" dirty="0" smtClean="0">
                <a:latin typeface="Consolas"/>
                <a:cs typeface="Consolas"/>
              </a:rPr>
              <a:t>nmap </a:t>
            </a:r>
            <a:r>
              <a:rPr sz="3000" spc="0" dirty="0" smtClean="0">
                <a:latin typeface="Times New Roman"/>
                <a:cs typeface="Times New Roman"/>
              </a:rPr>
              <a:t>(</a:t>
            </a:r>
            <a:r>
              <a:rPr sz="3000" u="heavy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https://nmap.org/</a:t>
            </a:r>
            <a:r>
              <a:rPr sz="3000" spc="0" dirty="0" smtClean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1781" y="6140143"/>
            <a:ext cx="247276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i="1" spc="-3" dirty="0" smtClean="0">
                <a:latin typeface="Times New Roman"/>
                <a:cs typeface="Times New Roman"/>
              </a:rPr>
              <a:t>Sources: </a:t>
            </a:r>
            <a:r>
              <a:rPr sz="1800" spc="-3" dirty="0" smtClean="0">
                <a:solidFill>
                  <a:srgbClr val="0000FF"/>
                </a:solidFill>
                <a:latin typeface="Times New Roman"/>
                <a:cs typeface="Times New Roman"/>
              </a:rPr>
              <a:t>https://nmap.org</a:t>
            </a:r>
            <a:r>
              <a:rPr sz="1800" spc="-3" dirty="0" smtClean="0">
                <a:latin typeface="Times New Roman"/>
                <a:cs typeface="Times New Roman"/>
              </a:rPr>
              <a:t>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1781" y="6420559"/>
            <a:ext cx="198370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 smtClean="0">
                <a:latin typeface="Times New Roman"/>
                <a:cs typeface="Times New Roman"/>
              </a:rPr>
              <a:t>self-taken screenshot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275381" y="6228813"/>
            <a:ext cx="14986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94901" y="634387"/>
            <a:ext cx="4422868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spc="-22" dirty="0" smtClean="0">
                <a:latin typeface="Times New Roman"/>
                <a:cs typeface="Times New Roman"/>
              </a:rPr>
              <a:t>Firewall Analysis Tools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5284"/>
            <a:ext cx="7991773" cy="4143508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 marR="57398">
              <a:lnSpc>
                <a:spcPts val="3385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Several tools automate discovery of firewall</a:t>
            </a:r>
            <a:endParaRPr sz="3200">
              <a:latin typeface="Times New Roman"/>
              <a:cs typeface="Times New Roman"/>
            </a:endParaRPr>
          </a:p>
          <a:p>
            <a:pPr marL="355600" marR="57398">
              <a:lnSpc>
                <a:spcPts val="3504"/>
              </a:lnSpc>
              <a:spcBef>
                <a:spcPts val="5"/>
              </a:spcBef>
            </a:pPr>
            <a:r>
              <a:rPr sz="3200" spc="1" dirty="0" smtClean="0">
                <a:latin typeface="Times New Roman"/>
                <a:cs typeface="Times New Roman"/>
              </a:rPr>
              <a:t>rules, assist admins in rule analysis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ts val="3410"/>
              </a:lnSpc>
              <a:spcBef>
                <a:spcPts val="775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0" dirty="0" smtClean="0">
                <a:latin typeface="Times New Roman"/>
                <a:cs typeface="Times New Roman"/>
              </a:rPr>
              <a:t>Admins who are wary of using same tools that attackers use should remember:</a:t>
            </a:r>
            <a:endParaRPr sz="3200">
              <a:latin typeface="Times New Roman"/>
              <a:cs typeface="Times New Roman"/>
            </a:endParaRPr>
          </a:p>
          <a:p>
            <a:pPr marL="429871" marR="627005" algn="ctr">
              <a:lnSpc>
                <a:spcPct val="101725"/>
              </a:lnSpc>
              <a:spcBef>
                <a:spcPts val="219"/>
              </a:spcBef>
            </a:pPr>
            <a:r>
              <a:rPr sz="2800" spc="112" dirty="0" smtClean="0">
                <a:latin typeface="Calibri"/>
                <a:cs typeface="Calibri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User intent dictates how gathered info. is used</a:t>
            </a:r>
            <a:endParaRPr sz="2800">
              <a:latin typeface="Times New Roman"/>
              <a:cs typeface="Times New Roman"/>
            </a:endParaRPr>
          </a:p>
          <a:p>
            <a:pPr marL="755650" marR="1539807" indent="-285750">
              <a:lnSpc>
                <a:spcPts val="3120"/>
              </a:lnSpc>
              <a:spcBef>
                <a:spcPts val="656"/>
              </a:spcBef>
            </a:pPr>
            <a:r>
              <a:rPr sz="2800" dirty="0" smtClean="0">
                <a:latin typeface="Calibri"/>
                <a:cs typeface="Calibri"/>
              </a:rPr>
              <a:t>–</a:t>
            </a:r>
            <a:r>
              <a:rPr sz="2800" spc="224" dirty="0" smtClean="0">
                <a:latin typeface="Calibri"/>
                <a:cs typeface="Calibri"/>
              </a:rPr>
              <a:t> </a:t>
            </a:r>
            <a:r>
              <a:rPr sz="2800" spc="4" dirty="0" smtClean="0">
                <a:latin typeface="Times New Roman"/>
                <a:cs typeface="Times New Roman"/>
              </a:rPr>
              <a:t>N</a:t>
            </a:r>
            <a:r>
              <a:rPr sz="2800" spc="-4" dirty="0" smtClean="0">
                <a:latin typeface="Times New Roman"/>
                <a:cs typeface="Times New Roman"/>
              </a:rPr>
              <a:t>ee</a:t>
            </a:r>
            <a:r>
              <a:rPr sz="2800" spc="0" dirty="0" smtClean="0">
                <a:latin typeface="Times New Roman"/>
                <a:cs typeface="Times New Roman"/>
              </a:rPr>
              <a:t>d </a:t>
            </a:r>
            <a:r>
              <a:rPr sz="2800" spc="-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o und</a:t>
            </a:r>
            <a:r>
              <a:rPr sz="2800" spc="-4" dirty="0" smtClean="0">
                <a:latin typeface="Times New Roman"/>
                <a:cs typeface="Times New Roman"/>
              </a:rPr>
              <a:t>e</a:t>
            </a:r>
            <a:r>
              <a:rPr sz="2800" spc="4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s</a:t>
            </a:r>
            <a:r>
              <a:rPr sz="2800" spc="-4" dirty="0" smtClean="0">
                <a:latin typeface="Times New Roman"/>
                <a:cs typeface="Times New Roman"/>
              </a:rPr>
              <a:t>ta</a:t>
            </a:r>
            <a:r>
              <a:rPr sz="2800" spc="0" dirty="0" smtClean="0">
                <a:latin typeface="Times New Roman"/>
                <a:cs typeface="Times New Roman"/>
              </a:rPr>
              <a:t>nd </a:t>
            </a:r>
            <a:r>
              <a:rPr sz="2800" spc="4" dirty="0" smtClean="0">
                <a:latin typeface="Times New Roman"/>
                <a:cs typeface="Times New Roman"/>
              </a:rPr>
              <a:t>w</a:t>
            </a:r>
            <a:r>
              <a:rPr sz="2800" spc="-4" dirty="0" smtClean="0">
                <a:latin typeface="Times New Roman"/>
                <a:cs typeface="Times New Roman"/>
              </a:rPr>
              <a:t>a</a:t>
            </a:r>
            <a:r>
              <a:rPr sz="2800" spc="0" dirty="0" smtClean="0">
                <a:latin typeface="Times New Roman"/>
                <a:cs typeface="Times New Roman"/>
              </a:rPr>
              <a:t>ys </a:t>
            </a:r>
            <a:r>
              <a:rPr sz="2800" spc="-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o </a:t>
            </a:r>
            <a:r>
              <a:rPr sz="2800" spc="-4" dirty="0" smtClean="0">
                <a:latin typeface="Times New Roman"/>
                <a:cs typeface="Times New Roman"/>
              </a:rPr>
              <a:t>attac</a:t>
            </a:r>
            <a:r>
              <a:rPr sz="2800" spc="0" dirty="0" smtClean="0">
                <a:latin typeface="Times New Roman"/>
                <a:cs typeface="Times New Roman"/>
              </a:rPr>
              <a:t>k </a:t>
            </a:r>
            <a:r>
              <a:rPr sz="2800" spc="-4" dirty="0" smtClean="0">
                <a:latin typeface="Times New Roman"/>
                <a:cs typeface="Times New Roman"/>
              </a:rPr>
              <a:t>c</a:t>
            </a:r>
            <a:r>
              <a:rPr sz="2800" spc="0" dirty="0" smtClean="0">
                <a:latin typeface="Times New Roman"/>
                <a:cs typeface="Times New Roman"/>
              </a:rPr>
              <a:t>o</a:t>
            </a:r>
            <a:r>
              <a:rPr sz="2800" spc="-4" dirty="0" smtClean="0">
                <a:latin typeface="Times New Roman"/>
                <a:cs typeface="Times New Roman"/>
              </a:rPr>
              <a:t>m</a:t>
            </a:r>
            <a:r>
              <a:rPr sz="2800" spc="0" dirty="0" smtClean="0">
                <a:latin typeface="Times New Roman"/>
                <a:cs typeface="Times New Roman"/>
              </a:rPr>
              <a:t>pu</a:t>
            </a:r>
            <a:r>
              <a:rPr sz="2800" spc="-4" dirty="0" smtClean="0">
                <a:latin typeface="Times New Roman"/>
                <a:cs typeface="Times New Roman"/>
              </a:rPr>
              <a:t>te</a:t>
            </a:r>
            <a:r>
              <a:rPr sz="2800" spc="4" dirty="0" smtClean="0">
                <a:latin typeface="Times New Roman"/>
                <a:cs typeface="Times New Roman"/>
              </a:rPr>
              <a:t>r</a:t>
            </a:r>
            <a:r>
              <a:rPr sz="2800" spc="-4" dirty="0" smtClean="0">
                <a:latin typeface="Times New Roman"/>
                <a:cs typeface="Times New Roman"/>
              </a:rPr>
              <a:t>/</a:t>
            </a:r>
            <a:r>
              <a:rPr sz="2800" spc="0" dirty="0" smtClean="0">
                <a:latin typeface="Times New Roman"/>
                <a:cs typeface="Times New Roman"/>
              </a:rPr>
              <a:t>n</a:t>
            </a:r>
            <a:r>
              <a:rPr sz="2800" spc="-4" dirty="0" smtClean="0">
                <a:latin typeface="Times New Roman"/>
                <a:cs typeface="Times New Roman"/>
              </a:rPr>
              <a:t>et</a:t>
            </a:r>
            <a:r>
              <a:rPr sz="2800" spc="4" dirty="0" smtClean="0">
                <a:latin typeface="Times New Roman"/>
                <a:cs typeface="Times New Roman"/>
              </a:rPr>
              <a:t>w</a:t>
            </a:r>
            <a:r>
              <a:rPr sz="2800" spc="0" dirty="0" smtClean="0">
                <a:latin typeface="Times New Roman"/>
                <a:cs typeface="Times New Roman"/>
              </a:rPr>
              <a:t>o</a:t>
            </a:r>
            <a:r>
              <a:rPr sz="2800" spc="4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k </a:t>
            </a:r>
            <a:r>
              <a:rPr sz="2800" spc="-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n o</a:t>
            </a:r>
            <a:r>
              <a:rPr sz="2800" spc="4" dirty="0" smtClean="0">
                <a:latin typeface="Times New Roman"/>
                <a:cs typeface="Times New Roman"/>
              </a:rPr>
              <a:t>r</a:t>
            </a:r>
            <a:r>
              <a:rPr sz="2800" spc="0" dirty="0" smtClean="0">
                <a:latin typeface="Times New Roman"/>
                <a:cs typeface="Times New Roman"/>
              </a:rPr>
              <a:t>d</a:t>
            </a:r>
            <a:r>
              <a:rPr sz="2800" spc="-4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r </a:t>
            </a:r>
            <a:r>
              <a:rPr sz="2800" spc="-4" dirty="0" smtClean="0">
                <a:latin typeface="Times New Roman"/>
                <a:cs typeface="Times New Roman"/>
              </a:rPr>
              <a:t>t</a:t>
            </a:r>
            <a:r>
              <a:rPr sz="2800" spc="0" dirty="0" smtClean="0">
                <a:latin typeface="Times New Roman"/>
                <a:cs typeface="Times New Roman"/>
              </a:rPr>
              <a:t>o d</a:t>
            </a:r>
            <a:r>
              <a:rPr sz="2800" spc="-4" dirty="0" smtClean="0">
                <a:latin typeface="Times New Roman"/>
                <a:cs typeface="Times New Roman"/>
              </a:rPr>
              <a:t>e</a:t>
            </a:r>
            <a:r>
              <a:rPr sz="2800" spc="4" dirty="0" smtClean="0">
                <a:latin typeface="Times New Roman"/>
                <a:cs typeface="Times New Roman"/>
              </a:rPr>
              <a:t>f</a:t>
            </a:r>
            <a:r>
              <a:rPr sz="2800" spc="-4" dirty="0" smtClean="0">
                <a:latin typeface="Times New Roman"/>
                <a:cs typeface="Times New Roman"/>
              </a:rPr>
              <a:t>e</a:t>
            </a:r>
            <a:r>
              <a:rPr sz="2800" spc="0" dirty="0" smtClean="0">
                <a:latin typeface="Times New Roman"/>
                <a:cs typeface="Times New Roman"/>
              </a:rPr>
              <a:t>nd </a:t>
            </a:r>
            <a:r>
              <a:rPr sz="2800" spc="-4" dirty="0" smtClean="0">
                <a:latin typeface="Times New Roman"/>
                <a:cs typeface="Times New Roman"/>
              </a:rPr>
              <a:t>i</a:t>
            </a:r>
            <a:r>
              <a:rPr sz="2800" spc="0" dirty="0" smtClean="0">
                <a:latin typeface="Times New Roman"/>
                <a:cs typeface="Times New Roman"/>
              </a:rPr>
              <a:t>t!</a:t>
            </a:r>
            <a:endParaRPr sz="2800">
              <a:latin typeface="Times New Roman"/>
              <a:cs typeface="Times New Roman"/>
            </a:endParaRPr>
          </a:p>
          <a:p>
            <a:pPr marL="12700" marR="57398">
              <a:lnSpc>
                <a:spcPct val="95825"/>
              </a:lnSpc>
              <a:spcBef>
                <a:spcPts val="299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1" dirty="0" smtClean="0">
                <a:latin typeface="Times New Roman"/>
                <a:cs typeface="Times New Roman"/>
              </a:rPr>
              <a:t>Example: Nessus</a:t>
            </a:r>
            <a:endParaRPr sz="3200">
              <a:latin typeface="Times New Roman"/>
              <a:cs typeface="Times New Roman"/>
            </a:endParaRPr>
          </a:p>
          <a:p>
            <a:pPr marL="355600" marR="57398">
              <a:lnSpc>
                <a:spcPts val="3410"/>
              </a:lnSpc>
              <a:spcBef>
                <a:spcPts val="170"/>
              </a:spcBef>
            </a:pPr>
            <a:r>
              <a:rPr sz="3200" spc="-3" dirty="0" smtClean="0">
                <a:latin typeface="Times New Roman"/>
                <a:cs typeface="Times New Roman"/>
              </a:rPr>
              <a:t>(</a:t>
            </a:r>
            <a:r>
              <a:rPr sz="3200" u="heavy" spc="-3" dirty="0" smtClean="0">
                <a:solidFill>
                  <a:srgbClr val="0000FF"/>
                </a:solidFill>
                <a:latin typeface="Times New Roman"/>
                <a:cs typeface="Times New Roman"/>
              </a:rPr>
              <a:t>https:/</a:t>
            </a:r>
            <a:r>
              <a:rPr sz="3200" u="heavy" spc="-3" dirty="0" smtClean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/www.tenable.com/products/nessu</a:t>
            </a:r>
            <a:r>
              <a:rPr sz="3200" u="heavy" spc="-3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200" spc="-3" dirty="0" smtClean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5800" y="3657599"/>
            <a:ext cx="5431759" cy="306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9750" y="634387"/>
            <a:ext cx="3053143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b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Packet Sniffers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02644"/>
            <a:ext cx="8024576" cy="2020511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 marR="39873">
              <a:lnSpc>
                <a:spcPts val="2565"/>
              </a:lnSpc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5" dirty="0" smtClean="0">
                <a:latin typeface="Times New Roman"/>
                <a:cs typeface="Times New Roman"/>
              </a:rPr>
              <a:t>Tool that gathers network packets, analyzes them</a:t>
            </a:r>
            <a:endParaRPr sz="2400">
              <a:latin typeface="Times New Roman"/>
              <a:cs typeface="Times New Roman"/>
            </a:endParaRPr>
          </a:p>
          <a:p>
            <a:pPr marL="355600" marR="452063" indent="-342900">
              <a:lnSpc>
                <a:spcPts val="2300"/>
              </a:lnSpc>
              <a:spcBef>
                <a:spcPts val="531"/>
              </a:spcBef>
              <a:tabLst>
                <a:tab pos="355600" algn="l"/>
              </a:tabLst>
            </a:pPr>
            <a:r>
              <a:rPr sz="2400" dirty="0" smtClean="0">
                <a:latin typeface="Arial"/>
                <a:cs typeface="Arial"/>
              </a:rPr>
              <a:t>	</a:t>
            </a:r>
            <a:r>
              <a:rPr sz="2400" dirty="0" smtClean="0">
                <a:latin typeface="Times New Roman"/>
                <a:cs typeface="Times New Roman"/>
              </a:rPr>
              <a:t>C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n prov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de n</a:t>
            </a:r>
            <a:r>
              <a:rPr sz="2400" spc="-4" dirty="0" smtClean="0">
                <a:latin typeface="Times New Roman"/>
                <a:cs typeface="Times New Roman"/>
              </a:rPr>
              <a:t>et</a:t>
            </a:r>
            <a:r>
              <a:rPr sz="2400" spc="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ork </a:t>
            </a:r>
            <a:r>
              <a:rPr sz="2400" spc="-4" dirty="0" smtClean="0">
                <a:latin typeface="Times New Roman"/>
                <a:cs typeface="Times New Roman"/>
              </a:rPr>
              <a:t>a</a:t>
            </a:r>
            <a:r>
              <a:rPr sz="2400" spc="0" dirty="0" smtClean="0">
                <a:latin typeface="Times New Roman"/>
                <a:cs typeface="Times New Roman"/>
              </a:rPr>
              <a:t>d</a:t>
            </a:r>
            <a:r>
              <a:rPr sz="2400" spc="-4" dirty="0" smtClean="0">
                <a:latin typeface="Times New Roman"/>
                <a:cs typeface="Times New Roman"/>
              </a:rPr>
              <a:t>mi</a:t>
            </a:r>
            <a:r>
              <a:rPr sz="2400" spc="0" dirty="0" smtClean="0">
                <a:latin typeface="Times New Roman"/>
                <a:cs typeface="Times New Roman"/>
              </a:rPr>
              <a:t>n </a:t>
            </a:r>
            <a:r>
              <a:rPr sz="2400" spc="4" dirty="0" smtClean="0">
                <a:latin typeface="Times New Roman"/>
                <a:cs typeface="Times New Roman"/>
              </a:rPr>
              <a:t>w</a:t>
            </a:r>
            <a:r>
              <a:rPr sz="2400" spc="-4" dirty="0" smtClean="0">
                <a:latin typeface="Times New Roman"/>
                <a:cs typeface="Times New Roman"/>
              </a:rPr>
              <a:t>it</a:t>
            </a:r>
            <a:r>
              <a:rPr sz="2400" spc="0" dirty="0" smtClean="0">
                <a:latin typeface="Times New Roman"/>
                <a:cs typeface="Times New Roman"/>
              </a:rPr>
              <a:t>h 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nfo. </a:t>
            </a:r>
            <a:r>
              <a:rPr sz="2400" spc="-4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o 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o</a:t>
            </a:r>
            <a:r>
              <a:rPr sz="2400" spc="-4" dirty="0" smtClean="0">
                <a:latin typeface="Times New Roman"/>
                <a:cs typeface="Times New Roman"/>
              </a:rPr>
              <a:t>l</a:t>
            </a:r>
            <a:r>
              <a:rPr sz="2400" spc="0" dirty="0" smtClean="0">
                <a:latin typeface="Times New Roman"/>
                <a:cs typeface="Times New Roman"/>
              </a:rPr>
              <a:t>ve n</a:t>
            </a:r>
            <a:r>
              <a:rPr sz="2400" spc="-4" dirty="0" smtClean="0">
                <a:latin typeface="Times New Roman"/>
                <a:cs typeface="Times New Roman"/>
              </a:rPr>
              <a:t>et</a:t>
            </a:r>
            <a:r>
              <a:rPr sz="2400" spc="4" dirty="0" smtClean="0">
                <a:latin typeface="Times New Roman"/>
                <a:cs typeface="Times New Roman"/>
              </a:rPr>
              <a:t>w</a:t>
            </a:r>
            <a:r>
              <a:rPr sz="2400" spc="0" dirty="0" smtClean="0">
                <a:latin typeface="Times New Roman"/>
                <a:cs typeface="Times New Roman"/>
              </a:rPr>
              <a:t>ork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ng 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4" dirty="0" smtClean="0">
                <a:latin typeface="Times New Roman"/>
                <a:cs typeface="Times New Roman"/>
              </a:rPr>
              <a:t>ss</a:t>
            </a:r>
            <a:r>
              <a:rPr sz="2400" spc="0" dirty="0" smtClean="0">
                <a:latin typeface="Times New Roman"/>
                <a:cs typeface="Times New Roman"/>
              </a:rPr>
              <a:t>u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 (or </a:t>
            </a:r>
            <a:r>
              <a:rPr sz="2400" spc="-4" dirty="0" smtClean="0">
                <a:latin typeface="Times New Roman"/>
                <a:cs typeface="Times New Roman"/>
              </a:rPr>
              <a:t>attac</a:t>
            </a:r>
            <a:r>
              <a:rPr sz="2400" spc="0" dirty="0" smtClean="0">
                <a:latin typeface="Times New Roman"/>
                <a:cs typeface="Times New Roman"/>
              </a:rPr>
              <a:t>k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r </a:t>
            </a:r>
            <a:r>
              <a:rPr sz="2400" spc="-4" dirty="0" smtClean="0">
                <a:latin typeface="Times New Roman"/>
                <a:cs typeface="Times New Roman"/>
              </a:rPr>
              <a:t>ea</a:t>
            </a:r>
            <a:r>
              <a:rPr sz="2400" spc="0" dirty="0" smtClean="0">
                <a:latin typeface="Times New Roman"/>
                <a:cs typeface="Times New Roman"/>
              </a:rPr>
              <a:t>v</a:t>
            </a:r>
            <a:r>
              <a:rPr sz="2400" spc="-4" dirty="0" smtClean="0">
                <a:latin typeface="Times New Roman"/>
                <a:cs typeface="Times New Roman"/>
              </a:rPr>
              <a:t>e</a:t>
            </a:r>
            <a:r>
              <a:rPr sz="2400" spc="4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dropp</a:t>
            </a:r>
            <a:r>
              <a:rPr sz="2400" spc="-4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ng)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300"/>
              </a:lnSpc>
              <a:spcBef>
                <a:spcPts val="579"/>
              </a:spcBef>
              <a:tabLst>
                <a:tab pos="355600" algn="l"/>
              </a:tabLst>
            </a:pPr>
            <a:r>
              <a:rPr sz="2400" dirty="0" smtClean="0">
                <a:latin typeface="Arial"/>
                <a:cs typeface="Arial"/>
              </a:rPr>
              <a:t>	</a:t>
            </a:r>
            <a:r>
              <a:rPr sz="2400" spc="-1" dirty="0" smtClean="0">
                <a:latin typeface="Times New Roman"/>
                <a:cs typeface="Times New Roman"/>
              </a:rPr>
              <a:t>For legal use: admin must be on org.-owned network and have consent from net. owners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74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8" dirty="0" smtClean="0">
                <a:latin typeface="Times New Roman"/>
                <a:cs typeface="Times New Roman"/>
              </a:rPr>
              <a:t>Example tool: Wireshark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1940" y="4104079"/>
            <a:ext cx="1758617" cy="531368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i="1" spc="-9" dirty="0" smtClean="0">
                <a:latin typeface="Times New Roman"/>
                <a:cs typeface="Times New Roman"/>
              </a:rPr>
              <a:t>Source: </a:t>
            </a:r>
            <a:r>
              <a:rPr sz="1800" spc="-9" dirty="0" smtClean="0">
                <a:latin typeface="Times New Roman"/>
                <a:cs typeface="Times New Roman"/>
              </a:rPr>
              <a:t>Wikipedia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  <a:spcBef>
                <a:spcPts val="18"/>
              </a:spcBef>
            </a:pPr>
            <a:r>
              <a:rPr sz="1800" dirty="0" smtClean="0">
                <a:latin typeface="Times New Roman"/>
                <a:cs typeface="Times New Roman"/>
              </a:rPr>
              <a:t>(user SF007)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648201" y="1691132"/>
            <a:ext cx="4187790" cy="2652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1441" y="622195"/>
            <a:ext cx="3314131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spc="-8" dirty="0" smtClean="0">
                <a:latin typeface="Times New Roman"/>
                <a:cs typeface="Times New Roman"/>
              </a:rPr>
              <a:t>Wireless Security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7617" y="622195"/>
            <a:ext cx="1103550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spc="-50" dirty="0" smtClean="0">
                <a:latin typeface="Times New Roman"/>
                <a:cs typeface="Times New Roman"/>
              </a:rPr>
              <a:t>Tools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969" y="1703228"/>
            <a:ext cx="3867196" cy="3660335"/>
          </a:xfrm>
          <a:prstGeom prst="rect">
            <a:avLst/>
          </a:prstGeom>
        </p:spPr>
        <p:txBody>
          <a:bodyPr wrap="square" lIns="0" tIns="16287" rIns="0" bIns="0" rtlCol="0">
            <a:noAutofit/>
          </a:bodyPr>
          <a:lstStyle/>
          <a:p>
            <a:pPr marL="12700" marR="39873">
              <a:lnSpc>
                <a:spcPts val="2565"/>
              </a:lnSpc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4" dirty="0" smtClean="0">
                <a:latin typeface="Times New Roman"/>
                <a:cs typeface="Times New Roman"/>
              </a:rPr>
              <a:t>Organization needs to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59"/>
              </a:lnSpc>
              <a:spcBef>
                <a:spcPts val="301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consider wireless security in 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59"/>
              </a:lnSpc>
              <a:spcBef>
                <a:spcPts val="540"/>
              </a:spcBef>
            </a:pPr>
            <a:r>
              <a:rPr sz="2400" spc="-1" dirty="0" smtClean="0">
                <a:latin typeface="Times New Roman"/>
                <a:cs typeface="Times New Roman"/>
              </a:rPr>
              <a:t>tandem with its deployed 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59"/>
              </a:lnSpc>
              <a:spcBef>
                <a:spcPts val="540"/>
              </a:spcBef>
            </a:pPr>
            <a:r>
              <a:rPr sz="2400" spc="0" dirty="0" smtClean="0">
                <a:latin typeface="Times New Roman"/>
                <a:cs typeface="Times New Roman"/>
              </a:rPr>
              <a:t>wireless networks</a:t>
            </a:r>
            <a:endParaRPr sz="2400">
              <a:latin typeface="Times New Roman"/>
              <a:cs typeface="Times New Roman"/>
            </a:endParaRPr>
          </a:p>
          <a:p>
            <a:pPr marL="355600" marR="262805" indent="-342900">
              <a:lnSpc>
                <a:spcPts val="2787"/>
              </a:lnSpc>
              <a:spcBef>
                <a:spcPts val="560"/>
              </a:spcBef>
              <a:tabLst>
                <a:tab pos="355600" algn="l"/>
              </a:tabLst>
            </a:pPr>
            <a:r>
              <a:rPr sz="2400" dirty="0" smtClean="0">
                <a:latin typeface="Arial"/>
                <a:cs typeface="Arial"/>
              </a:rPr>
              <a:t>	</a:t>
            </a:r>
            <a:r>
              <a:rPr sz="2400" spc="-8" dirty="0" smtClean="0">
                <a:latin typeface="Times New Roman"/>
                <a:cs typeface="Times New Roman"/>
              </a:rPr>
              <a:t>Toolkits can sniff wireless </a:t>
            </a:r>
            <a:endParaRPr sz="2400">
              <a:latin typeface="Times New Roman"/>
              <a:cs typeface="Times New Roman"/>
            </a:endParaRPr>
          </a:p>
          <a:p>
            <a:pPr marL="355600" marR="262805">
              <a:lnSpc>
                <a:spcPts val="2759"/>
              </a:lnSpc>
              <a:spcBef>
                <a:spcPts val="543"/>
              </a:spcBef>
              <a:tabLst>
                <a:tab pos="355600" algn="l"/>
              </a:tabLst>
            </a:pPr>
            <a:r>
              <a:rPr sz="2400" spc="-2" dirty="0" smtClean="0">
                <a:latin typeface="Times New Roman"/>
                <a:cs typeface="Times New Roman"/>
              </a:rPr>
              <a:t>traffic, scan hosts, and </a:t>
            </a:r>
            <a:endParaRPr sz="2400">
              <a:latin typeface="Times New Roman"/>
              <a:cs typeface="Times New Roman"/>
            </a:endParaRPr>
          </a:p>
          <a:p>
            <a:pPr marL="355600" marR="262805">
              <a:lnSpc>
                <a:spcPts val="2759"/>
              </a:lnSpc>
              <a:spcBef>
                <a:spcPts val="538"/>
              </a:spcBef>
              <a:tabLst>
                <a:tab pos="355600" algn="l"/>
              </a:tabLst>
            </a:pPr>
            <a:r>
              <a:rPr sz="2400" spc="0" dirty="0" smtClean="0">
                <a:latin typeface="Times New Roman"/>
                <a:cs typeface="Times New Roman"/>
              </a:rPr>
              <a:t>assess network privacy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ts val="2675"/>
              </a:lnSpc>
              <a:spcBef>
                <a:spcPts val="671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6" dirty="0" smtClean="0">
                <a:latin typeface="Times New Roman"/>
                <a:cs typeface="Times New Roman"/>
              </a:rPr>
              <a:t>Don’t use WEP!</a:t>
            </a:r>
            <a:endParaRPr sz="2400">
              <a:latin typeface="Times New Roman"/>
              <a:cs typeface="Times New Roman"/>
            </a:endParaRPr>
          </a:p>
          <a:p>
            <a:pPr marL="12700" marR="39873">
              <a:lnSpc>
                <a:spcPct val="95825"/>
              </a:lnSpc>
              <a:spcBef>
                <a:spcPts val="407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1" dirty="0" smtClean="0">
                <a:latin typeface="Times New Roman"/>
                <a:cs typeface="Times New Roman"/>
              </a:rPr>
              <a:t>Example tools: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6540" y="4789879"/>
            <a:ext cx="295305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i="1" spc="-1" dirty="0" smtClean="0">
                <a:latin typeface="Times New Roman"/>
                <a:cs typeface="Times New Roman"/>
              </a:rPr>
              <a:t>Source</a:t>
            </a:r>
            <a:r>
              <a:rPr sz="1800" spc="-1" dirty="0" smtClean="0">
                <a:latin typeface="Times New Roman"/>
                <a:cs typeface="Times New Roman"/>
              </a:rPr>
              <a:t>: Flickr (user: raynedata)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7918" y="5443048"/>
            <a:ext cx="1600100" cy="636523"/>
          </a:xfrm>
          <a:prstGeom prst="rect">
            <a:avLst/>
          </a:prstGeom>
        </p:spPr>
        <p:txBody>
          <a:bodyPr wrap="square" lIns="0" tIns="13589" rIns="0" bIns="0" rtlCol="0">
            <a:noAutofit/>
          </a:bodyPr>
          <a:lstStyle/>
          <a:p>
            <a:pPr marL="12700" marR="38099">
              <a:lnSpc>
                <a:spcPts val="2140"/>
              </a:lnSpc>
            </a:pPr>
            <a:r>
              <a:rPr sz="2000" spc="-11" dirty="0" smtClean="0">
                <a:latin typeface="Times New Roman"/>
                <a:cs typeface="Times New Roman"/>
              </a:rPr>
              <a:t>Wireshark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7574"/>
              </a:lnSpc>
              <a:spcBef>
                <a:spcPts val="318"/>
              </a:spcBef>
            </a:pPr>
            <a:r>
              <a:rPr sz="2000" spc="0" dirty="0" smtClean="0">
                <a:latin typeface="Consolas"/>
                <a:cs typeface="Consolas"/>
              </a:rPr>
              <a:t>aircrack-ng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169" y="5449316"/>
            <a:ext cx="190003" cy="620775"/>
          </a:xfrm>
          <a:prstGeom prst="rect">
            <a:avLst/>
          </a:prstGeom>
        </p:spPr>
        <p:txBody>
          <a:bodyPr wrap="square" lIns="0" tIns="13716" rIns="0" bIns="0" rtlCol="0">
            <a:noAutofit/>
          </a:bodyPr>
          <a:lstStyle/>
          <a:p>
            <a:pPr marL="12700">
              <a:lnSpc>
                <a:spcPts val="2160"/>
              </a:lnSpc>
            </a:pPr>
            <a:r>
              <a:rPr sz="2000" dirty="0" smtClean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37"/>
              </a:spcBef>
            </a:pPr>
            <a:r>
              <a:rPr sz="2000" dirty="0" smtClean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34387"/>
            <a:ext cx="8197670" cy="6024153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639570" marR="2069897" algn="ctr">
              <a:lnSpc>
                <a:spcPts val="3775"/>
              </a:lnSpc>
            </a:pPr>
            <a:r>
              <a:rPr sz="3600" dirty="0" smtClean="0">
                <a:latin typeface="Times New Roman"/>
                <a:cs typeface="Times New Roman"/>
              </a:rPr>
              <a:t>Access Control Devices</a:t>
            </a:r>
            <a:endParaRPr sz="3600">
              <a:latin typeface="Times New Roman"/>
              <a:cs typeface="Times New Roman"/>
            </a:endParaRPr>
          </a:p>
          <a:p>
            <a:pPr marR="241525" algn="ctr">
              <a:lnSpc>
                <a:spcPct val="95825"/>
              </a:lnSpc>
              <a:spcBef>
                <a:spcPts val="1790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1" dirty="0" smtClean="0">
                <a:latin typeface="Times New Roman"/>
                <a:cs typeface="Times New Roman"/>
              </a:rPr>
              <a:t>Access control: authenticates, authorizes users</a:t>
            </a:r>
            <a:endParaRPr sz="3200">
              <a:latin typeface="Times New Roman"/>
              <a:cs typeface="Times New Roman"/>
            </a:endParaRPr>
          </a:p>
          <a:p>
            <a:pPr marL="469900" marR="53640">
              <a:lnSpc>
                <a:spcPct val="95825"/>
              </a:lnSpc>
              <a:spcBef>
                <a:spcPts val="495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5" dirty="0" smtClean="0">
                <a:latin typeface="Times New Roman"/>
                <a:cs typeface="Times New Roman"/>
              </a:rPr>
              <a:t>Authentication: validate a person’s identity</a:t>
            </a:r>
            <a:endParaRPr sz="2800">
              <a:latin typeface="Times New Roman"/>
              <a:cs typeface="Times New Roman"/>
            </a:endParaRPr>
          </a:p>
          <a:p>
            <a:pPr marL="755650" marR="109800" indent="-285750">
              <a:lnSpc>
                <a:spcPts val="3252"/>
              </a:lnSpc>
              <a:spcBef>
                <a:spcPts val="45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Authorization: specify what the person can do with </a:t>
            </a:r>
            <a:endParaRPr sz="2800">
              <a:latin typeface="Times New Roman"/>
              <a:cs typeface="Times New Roman"/>
            </a:endParaRPr>
          </a:p>
          <a:p>
            <a:pPr marL="755650" marR="109800">
              <a:lnSpc>
                <a:spcPts val="3219"/>
              </a:lnSpc>
              <a:spcBef>
                <a:spcPts val="47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computers, networks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478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Recommended: use ≥ two types of auth. technology</a:t>
            </a:r>
            <a:endParaRPr sz="2800">
              <a:latin typeface="Times New Roman"/>
              <a:cs typeface="Times New Roman"/>
            </a:endParaRPr>
          </a:p>
          <a:p>
            <a:pPr marL="12700" marR="53640">
              <a:lnSpc>
                <a:spcPct val="95825"/>
              </a:lnSpc>
              <a:spcBef>
                <a:spcPts val="495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Four main ways to authenticate person:</a:t>
            </a:r>
            <a:endParaRPr sz="3200">
              <a:latin typeface="Times New Roman"/>
              <a:cs typeface="Times New Roman"/>
            </a:endParaRPr>
          </a:p>
          <a:p>
            <a:pPr marL="469900" marR="53640">
              <a:lnSpc>
                <a:spcPct val="95825"/>
              </a:lnSpc>
              <a:spcBef>
                <a:spcPts val="470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What a person knows (e.g., password);</a:t>
            </a:r>
            <a:endParaRPr sz="2800">
              <a:latin typeface="Times New Roman"/>
              <a:cs typeface="Times New Roman"/>
            </a:endParaRPr>
          </a:p>
          <a:p>
            <a:pPr marL="469900" marR="53640">
              <a:lnSpc>
                <a:spcPct val="95825"/>
              </a:lnSpc>
              <a:spcBef>
                <a:spcPts val="45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What a person has (e.g., Duo Mobile app code);</a:t>
            </a:r>
            <a:endParaRPr sz="2800">
              <a:latin typeface="Times New Roman"/>
              <a:cs typeface="Times New Roman"/>
            </a:endParaRPr>
          </a:p>
          <a:p>
            <a:pPr marL="469900" marR="53640">
              <a:lnSpc>
                <a:spcPct val="95825"/>
              </a:lnSpc>
              <a:spcBef>
                <a:spcPts val="484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Who a person is (e.g., fingerprint);</a:t>
            </a:r>
            <a:endParaRPr sz="2800">
              <a:latin typeface="Times New Roman"/>
              <a:cs typeface="Times New Roman"/>
            </a:endParaRPr>
          </a:p>
          <a:p>
            <a:pPr marL="469900" marR="53640">
              <a:lnSpc>
                <a:spcPct val="95825"/>
              </a:lnSpc>
              <a:spcBef>
                <a:spcPts val="45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What a supplicant produces (e.g., work badge)</a:t>
            </a:r>
            <a:endParaRPr sz="2800">
              <a:latin typeface="Times New Roman"/>
              <a:cs typeface="Times New Roman"/>
            </a:endParaRPr>
          </a:p>
          <a:p>
            <a:pPr marR="291920" algn="r">
              <a:lnSpc>
                <a:spcPct val="95825"/>
              </a:lnSpc>
              <a:spcBef>
                <a:spcPts val="2479"/>
              </a:spcBef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8340" y="634387"/>
            <a:ext cx="6693008" cy="1607668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2994660" marR="53016">
              <a:lnSpc>
                <a:spcPts val="3775"/>
              </a:lnSpc>
            </a:pPr>
            <a:r>
              <a:rPr sz="3600" dirty="0" smtClean="0"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ts val="3310"/>
              </a:lnSpc>
              <a:spcBef>
                <a:spcPts val="2214"/>
              </a:spcBef>
              <a:tabLst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	</a:t>
            </a:r>
            <a:r>
              <a:rPr sz="3000" i="1" spc="1" dirty="0" smtClean="0">
                <a:latin typeface="Times New Roman"/>
                <a:cs typeface="Times New Roman"/>
              </a:rPr>
              <a:t>Intrusion detection system (IDS) </a:t>
            </a:r>
            <a:r>
              <a:rPr sz="3000" spc="1" dirty="0" smtClean="0">
                <a:latin typeface="Times New Roman"/>
                <a:cs typeface="Times New Roman"/>
              </a:rPr>
              <a:t>detects configuration violation and sounds alarm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696090"/>
            <a:ext cx="7579009" cy="826125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i="1" spc="0" dirty="0" smtClean="0">
                <a:latin typeface="Times New Roman"/>
                <a:cs typeface="Times New Roman"/>
              </a:rPr>
              <a:t>Network-based IDS (NIDS) </a:t>
            </a:r>
            <a:r>
              <a:rPr sz="3000" spc="0" dirty="0" smtClean="0">
                <a:latin typeface="Times New Roman"/>
                <a:cs typeface="Times New Roman"/>
              </a:rPr>
              <a:t>vs. </a:t>
            </a:r>
            <a:r>
              <a:rPr sz="3000" i="1" spc="0" dirty="0" smtClean="0">
                <a:latin typeface="Times New Roman"/>
                <a:cs typeface="Times New Roman"/>
              </a:rPr>
              <a:t>host-based IDS</a:t>
            </a:r>
            <a:endParaRPr sz="3000">
              <a:latin typeface="Times New Roman"/>
              <a:cs typeface="Times New Roman"/>
            </a:endParaRPr>
          </a:p>
          <a:p>
            <a:pPr marL="355600" marR="57472">
              <a:lnSpc>
                <a:spcPts val="3290"/>
              </a:lnSpc>
              <a:spcBef>
                <a:spcPts val="5"/>
              </a:spcBef>
            </a:pPr>
            <a:r>
              <a:rPr sz="3000" i="1" spc="-1" dirty="0" smtClean="0">
                <a:latin typeface="Times New Roman"/>
                <a:cs typeface="Times New Roman"/>
              </a:rPr>
              <a:t>(HIDS)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979298"/>
            <a:ext cx="7364734" cy="813933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1" dirty="0" smtClean="0">
                <a:latin typeface="Times New Roman"/>
                <a:cs typeface="Times New Roman"/>
              </a:rPr>
              <a:t>Complex selection of IDS products that fit an</a:t>
            </a:r>
            <a:endParaRPr sz="3000">
              <a:latin typeface="Times New Roman"/>
              <a:cs typeface="Times New Roman"/>
            </a:endParaRPr>
          </a:p>
          <a:p>
            <a:pPr marL="355600" marR="57472">
              <a:lnSpc>
                <a:spcPts val="3190"/>
              </a:lnSpc>
              <a:spcBef>
                <a:spcPts val="0"/>
              </a:spcBef>
            </a:pPr>
            <a:r>
              <a:rPr sz="3000" spc="-8" dirty="0" smtClean="0">
                <a:latin typeface="Times New Roman"/>
                <a:cs typeface="Times New Roman"/>
              </a:rPr>
              <a:t>organization’s needs!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5262506"/>
            <a:ext cx="7860802" cy="813933"/>
          </a:xfrm>
          <a:prstGeom prst="rect">
            <a:avLst/>
          </a:prstGeom>
        </p:spPr>
        <p:txBody>
          <a:bodyPr wrap="square" lIns="0" tIns="20193" rIns="0" bIns="0" rtlCol="0">
            <a:noAutofit/>
          </a:bodyPr>
          <a:lstStyle/>
          <a:p>
            <a:pPr marL="12700">
              <a:lnSpc>
                <a:spcPts val="318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i="1" spc="1" dirty="0" smtClean="0">
                <a:latin typeface="Times New Roman"/>
                <a:cs typeface="Times New Roman"/>
              </a:rPr>
              <a:t>Honeypots </a:t>
            </a:r>
            <a:r>
              <a:rPr sz="3000" spc="1" dirty="0" smtClean="0">
                <a:latin typeface="Times New Roman"/>
                <a:cs typeface="Times New Roman"/>
              </a:rPr>
              <a:t>are decoy systems; two variations are</a:t>
            </a:r>
            <a:endParaRPr sz="3000">
              <a:latin typeface="Times New Roman"/>
              <a:cs typeface="Times New Roman"/>
            </a:endParaRPr>
          </a:p>
          <a:p>
            <a:pPr marL="355600" marR="57472">
              <a:lnSpc>
                <a:spcPts val="3190"/>
              </a:lnSpc>
              <a:spcBef>
                <a:spcPts val="0"/>
              </a:spcBef>
            </a:pPr>
            <a:r>
              <a:rPr sz="3000" i="1" spc="1" dirty="0" smtClean="0">
                <a:latin typeface="Times New Roman"/>
                <a:cs typeface="Times New Roman"/>
              </a:rPr>
              <a:t>honeynets </a:t>
            </a:r>
            <a:r>
              <a:rPr sz="3000" spc="1" dirty="0" smtClean="0">
                <a:latin typeface="Times New Roman"/>
                <a:cs typeface="Times New Roman"/>
              </a:rPr>
              <a:t>and </a:t>
            </a:r>
            <a:r>
              <a:rPr sz="3000" i="1" spc="1" dirty="0" smtClean="0">
                <a:latin typeface="Times New Roman"/>
                <a:cs typeface="Times New Roman"/>
              </a:rPr>
              <a:t>padded cell systems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8340" y="634387"/>
            <a:ext cx="7598802" cy="2728197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2947670" marR="2779147" algn="ctr">
              <a:lnSpc>
                <a:spcPts val="3775"/>
              </a:lnSpc>
            </a:pPr>
            <a:r>
              <a:rPr sz="3600" dirty="0" smtClean="0">
                <a:latin typeface="Times New Roman"/>
                <a:cs typeface="Times New Roman"/>
              </a:rPr>
              <a:t>Summary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ct val="99754"/>
              </a:lnSpc>
              <a:spcBef>
                <a:spcPts val="2294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-4" dirty="0" smtClean="0">
                <a:latin typeface="Times New Roman"/>
                <a:cs typeface="Times New Roman"/>
              </a:rPr>
              <a:t>S</a:t>
            </a:r>
            <a:r>
              <a:rPr sz="3200" spc="4" dirty="0" smtClean="0">
                <a:latin typeface="Times New Roman"/>
                <a:cs typeface="Times New Roman"/>
              </a:rPr>
              <a:t>ca</a:t>
            </a:r>
            <a:r>
              <a:rPr sz="3200" spc="0" dirty="0" smtClean="0">
                <a:latin typeface="Times New Roman"/>
                <a:cs typeface="Times New Roman"/>
              </a:rPr>
              <a:t>nning </a:t>
            </a:r>
            <a:r>
              <a:rPr sz="3200" spc="4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nd </a:t>
            </a:r>
            <a:r>
              <a:rPr sz="3200" spc="4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4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ly</a:t>
            </a:r>
            <a:r>
              <a:rPr sz="3200" spc="4" dirty="0" smtClean="0">
                <a:latin typeface="Times New Roman"/>
                <a:cs typeface="Times New Roman"/>
              </a:rPr>
              <a:t>s</a:t>
            </a:r>
            <a:r>
              <a:rPr sz="3200" spc="0" dirty="0" smtClean="0">
                <a:latin typeface="Times New Roman"/>
                <a:cs typeface="Times New Roman"/>
              </a:rPr>
              <a:t>is tools </a:t>
            </a:r>
            <a:r>
              <a:rPr sz="3200" spc="4" dirty="0" smtClean="0">
                <a:latin typeface="Times New Roman"/>
                <a:cs typeface="Times New Roman"/>
              </a:rPr>
              <a:t>a</a:t>
            </a:r>
            <a:r>
              <a:rPr sz="3200" spc="-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e u</a:t>
            </a:r>
            <a:r>
              <a:rPr sz="3200" spc="4" dirty="0" smtClean="0">
                <a:latin typeface="Times New Roman"/>
                <a:cs typeface="Times New Roman"/>
              </a:rPr>
              <a:t>se</a:t>
            </a:r>
            <a:r>
              <a:rPr sz="3200" spc="0" dirty="0" smtClean="0">
                <a:latin typeface="Times New Roman"/>
                <a:cs typeface="Times New Roman"/>
              </a:rPr>
              <a:t>d to pinpoint vuln</a:t>
            </a:r>
            <a:r>
              <a:rPr sz="3200" spc="4" dirty="0" smtClean="0">
                <a:latin typeface="Times New Roman"/>
                <a:cs typeface="Times New Roman"/>
              </a:rPr>
              <a:t>e</a:t>
            </a:r>
            <a:r>
              <a:rPr sz="3200" spc="-4" dirty="0" smtClean="0">
                <a:latin typeface="Times New Roman"/>
                <a:cs typeface="Times New Roman"/>
              </a:rPr>
              <a:t>r</a:t>
            </a:r>
            <a:r>
              <a:rPr sz="3200" spc="4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biliti</a:t>
            </a:r>
            <a:r>
              <a:rPr sz="3200" spc="4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s in </a:t>
            </a:r>
            <a:r>
              <a:rPr sz="3200" spc="4" dirty="0" smtClean="0">
                <a:latin typeface="Times New Roman"/>
                <a:cs typeface="Times New Roman"/>
              </a:rPr>
              <a:t>s</a:t>
            </a:r>
            <a:r>
              <a:rPr sz="3200" spc="0" dirty="0" smtClean="0">
                <a:latin typeface="Times New Roman"/>
                <a:cs typeface="Times New Roman"/>
              </a:rPr>
              <a:t>y</a:t>
            </a:r>
            <a:r>
              <a:rPr sz="3200" spc="4" dirty="0" smtClean="0">
                <a:latin typeface="Times New Roman"/>
                <a:cs typeface="Times New Roman"/>
              </a:rPr>
              <a:t>s</a:t>
            </a:r>
            <a:r>
              <a:rPr sz="3200" spc="0" dirty="0" smtClean="0">
                <a:latin typeface="Times New Roman"/>
                <a:cs typeface="Times New Roman"/>
              </a:rPr>
              <a:t>t</a:t>
            </a:r>
            <a:r>
              <a:rPr sz="3200" spc="4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m</a:t>
            </a:r>
            <a:r>
              <a:rPr sz="3200" spc="4" dirty="0" smtClean="0">
                <a:latin typeface="Times New Roman"/>
                <a:cs typeface="Times New Roman"/>
              </a:rPr>
              <a:t>s</a:t>
            </a:r>
            <a:r>
              <a:rPr sz="3200" spc="0" dirty="0" smtClean="0">
                <a:latin typeface="Times New Roman"/>
                <a:cs typeface="Times New Roman"/>
              </a:rPr>
              <a:t>, hol</a:t>
            </a:r>
            <a:r>
              <a:rPr sz="3200" spc="4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s in </a:t>
            </a:r>
            <a:r>
              <a:rPr sz="3200" spc="4" dirty="0" smtClean="0">
                <a:latin typeface="Times New Roman"/>
                <a:cs typeface="Times New Roman"/>
              </a:rPr>
              <a:t>sec</a:t>
            </a:r>
            <a:r>
              <a:rPr sz="3200" spc="0" dirty="0" smtClean="0">
                <a:latin typeface="Times New Roman"/>
                <a:cs typeface="Times New Roman"/>
              </a:rPr>
              <a:t>u</a:t>
            </a:r>
            <a:r>
              <a:rPr sz="3200" spc="-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ity </a:t>
            </a:r>
            <a:r>
              <a:rPr sz="3200" spc="4" dirty="0" smtClean="0">
                <a:latin typeface="Times New Roman"/>
                <a:cs typeface="Times New Roman"/>
              </a:rPr>
              <a:t>c</a:t>
            </a:r>
            <a:r>
              <a:rPr sz="3200" spc="0" dirty="0" smtClean="0">
                <a:latin typeface="Times New Roman"/>
                <a:cs typeface="Times New Roman"/>
              </a:rPr>
              <a:t>ompon</a:t>
            </a:r>
            <a:r>
              <a:rPr sz="3200" spc="4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nt</a:t>
            </a:r>
            <a:r>
              <a:rPr sz="3200" spc="4" dirty="0" smtClean="0">
                <a:latin typeface="Times New Roman"/>
                <a:cs typeface="Times New Roman"/>
              </a:rPr>
              <a:t>s</a:t>
            </a:r>
            <a:r>
              <a:rPr sz="3200" spc="0" dirty="0" smtClean="0">
                <a:latin typeface="Times New Roman"/>
                <a:cs typeface="Times New Roman"/>
              </a:rPr>
              <a:t>, </a:t>
            </a:r>
            <a:r>
              <a:rPr sz="3200" spc="4" dirty="0" smtClean="0">
                <a:latin typeface="Times New Roman"/>
                <a:cs typeface="Times New Roman"/>
              </a:rPr>
              <a:t>a</a:t>
            </a:r>
            <a:r>
              <a:rPr sz="3200" spc="0" dirty="0" smtClean="0">
                <a:latin typeface="Times New Roman"/>
                <a:cs typeface="Times New Roman"/>
              </a:rPr>
              <a:t>nd un</a:t>
            </a:r>
            <a:r>
              <a:rPr sz="3200" spc="4" dirty="0" smtClean="0">
                <a:latin typeface="Times New Roman"/>
                <a:cs typeface="Times New Roman"/>
              </a:rPr>
              <a:t>sec</a:t>
            </a:r>
            <a:r>
              <a:rPr sz="3200" spc="0" dirty="0" smtClean="0">
                <a:latin typeface="Times New Roman"/>
                <a:cs typeface="Times New Roman"/>
              </a:rPr>
              <a:t>u</a:t>
            </a:r>
            <a:r>
              <a:rPr sz="3200" spc="-4" dirty="0" smtClean="0">
                <a:latin typeface="Times New Roman"/>
                <a:cs typeface="Times New Roman"/>
              </a:rPr>
              <a:t>r</a:t>
            </a:r>
            <a:r>
              <a:rPr sz="3200" spc="4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d </a:t>
            </a:r>
            <a:r>
              <a:rPr sz="3200" spc="4" dirty="0" smtClean="0">
                <a:latin typeface="Times New Roman"/>
                <a:cs typeface="Times New Roman"/>
              </a:rPr>
              <a:t>as</a:t>
            </a:r>
            <a:r>
              <a:rPr sz="3200" spc="0" dirty="0" smtClean="0">
                <a:latin typeface="Times New Roman"/>
                <a:cs typeface="Times New Roman"/>
              </a:rPr>
              <a:t>p</a:t>
            </a:r>
            <a:r>
              <a:rPr sz="3200" spc="4" dirty="0" smtClean="0">
                <a:latin typeface="Times New Roman"/>
                <a:cs typeface="Times New Roman"/>
              </a:rPr>
              <a:t>ec</a:t>
            </a:r>
            <a:r>
              <a:rPr sz="3200" spc="0" dirty="0" smtClean="0">
                <a:latin typeface="Times New Roman"/>
                <a:cs typeface="Times New Roman"/>
              </a:rPr>
              <a:t>ts n</a:t>
            </a:r>
            <a:r>
              <a:rPr sz="3200" spc="4" dirty="0" smtClean="0">
                <a:latin typeface="Times New Roman"/>
                <a:cs typeface="Times New Roman"/>
              </a:rPr>
              <a:t>e</a:t>
            </a:r>
            <a:r>
              <a:rPr sz="3200" spc="0" dirty="0" smtClean="0">
                <a:latin typeface="Times New Roman"/>
                <a:cs typeface="Times New Roman"/>
              </a:rPr>
              <a:t>two</a:t>
            </a:r>
            <a:r>
              <a:rPr sz="3200" spc="-4" dirty="0" smtClean="0">
                <a:latin typeface="Times New Roman"/>
                <a:cs typeface="Times New Roman"/>
              </a:rPr>
              <a:t>r</a:t>
            </a:r>
            <a:r>
              <a:rPr sz="3200" spc="0" dirty="0" smtClean="0">
                <a:latin typeface="Times New Roman"/>
                <a:cs typeface="Times New Roman"/>
              </a:rPr>
              <a:t>k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6529" y="2449200"/>
            <a:ext cx="424894" cy="431799"/>
          </a:xfrm>
          <a:prstGeom prst="rect">
            <a:avLst/>
          </a:prstGeom>
        </p:spPr>
        <p:txBody>
          <a:bodyPr wrap="square" lIns="0" tIns="21367" rIns="0" bIns="0" rtlCol="0">
            <a:noAutofit/>
          </a:bodyPr>
          <a:lstStyle/>
          <a:p>
            <a:pPr marL="12700">
              <a:lnSpc>
                <a:spcPts val="3365"/>
              </a:lnSpc>
            </a:pPr>
            <a:r>
              <a:rPr sz="3200" dirty="0" smtClean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3906900"/>
            <a:ext cx="7361342" cy="915676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>
              <a:lnSpc>
                <a:spcPts val="3385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Authentication is validation of prospective</a:t>
            </a:r>
            <a:endParaRPr sz="3200">
              <a:latin typeface="Times New Roman"/>
              <a:cs typeface="Times New Roman"/>
            </a:endParaRPr>
          </a:p>
          <a:p>
            <a:pPr marL="355600" marR="61303">
              <a:lnSpc>
                <a:spcPct val="95825"/>
              </a:lnSpc>
            </a:pPr>
            <a:r>
              <a:rPr sz="3200" spc="-7" dirty="0" smtClean="0">
                <a:latin typeface="Times New Roman"/>
                <a:cs typeface="Times New Roman"/>
              </a:rPr>
              <a:t>user’s (supplicant’s) identity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24383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9086"/>
            <a:ext cx="7886700" cy="378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[1] Class note by </a:t>
            </a:r>
            <a:r>
              <a:rPr lang="en-US" dirty="0"/>
              <a:t>Adam C. Champion, Ph.D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81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0" y="583112"/>
            <a:ext cx="8409731" cy="3873704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2222881" marR="61303">
              <a:lnSpc>
                <a:spcPts val="4590"/>
              </a:lnSpc>
            </a:pPr>
            <a:r>
              <a:rPr sz="4400" b="1" spc="-32" dirty="0" smtClean="0">
                <a:solidFill>
                  <a:srgbClr val="CC0000"/>
                </a:solidFill>
                <a:latin typeface="Times New Roman"/>
                <a:cs typeface="Times New Roman"/>
              </a:rPr>
              <a:t>IDS Terminology</a:t>
            </a:r>
            <a:endParaRPr sz="4400">
              <a:latin typeface="Times New Roman"/>
              <a:cs typeface="Times New Roman"/>
            </a:endParaRPr>
          </a:p>
          <a:p>
            <a:pPr marL="12700" marR="61303">
              <a:lnSpc>
                <a:spcPct val="95825"/>
              </a:lnSpc>
              <a:spcBef>
                <a:spcPts val="3641"/>
              </a:spcBef>
            </a:pPr>
            <a:r>
              <a:rPr sz="3200" spc="345" dirty="0" smtClean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3200" b="1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Alert</a:t>
            </a:r>
            <a:r>
              <a:rPr sz="3200" spc="0" dirty="0" smtClean="0">
                <a:latin typeface="Times New Roman"/>
                <a:cs typeface="Times New Roman"/>
              </a:rPr>
              <a:t>, </a:t>
            </a:r>
            <a:r>
              <a:rPr sz="3200" b="1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alarm: </a:t>
            </a:r>
            <a:r>
              <a:rPr sz="3200" spc="0" dirty="0" smtClean="0">
                <a:latin typeface="Times New Roman"/>
                <a:cs typeface="Times New Roman"/>
              </a:rPr>
              <a:t>self-explanatory</a:t>
            </a:r>
            <a:endParaRPr sz="3200">
              <a:latin typeface="Times New Roman"/>
              <a:cs typeface="Times New Roman"/>
            </a:endParaRPr>
          </a:p>
          <a:p>
            <a:pPr marL="12700" marR="61303">
              <a:lnSpc>
                <a:spcPct val="95825"/>
              </a:lnSpc>
              <a:spcBef>
                <a:spcPts val="914"/>
              </a:spcBef>
            </a:pPr>
            <a:r>
              <a:rPr sz="3200" spc="345" dirty="0" smtClean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3200" b="1" i="1" spc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False negative: </a:t>
            </a:r>
            <a:r>
              <a:rPr sz="3200" spc="1" dirty="0" smtClean="0">
                <a:latin typeface="Times New Roman"/>
                <a:cs typeface="Times New Roman"/>
              </a:rPr>
              <a:t>IDS fails to detect </a:t>
            </a:r>
            <a:r>
              <a:rPr sz="3200" i="1" spc="1" dirty="0" smtClean="0">
                <a:latin typeface="Times New Roman"/>
                <a:cs typeface="Times New Roman"/>
              </a:rPr>
              <a:t>actual </a:t>
            </a:r>
            <a:r>
              <a:rPr sz="3200" spc="1" dirty="0" smtClean="0">
                <a:latin typeface="Times New Roman"/>
                <a:cs typeface="Times New Roman"/>
              </a:rPr>
              <a:t>attack</a:t>
            </a:r>
            <a:endParaRPr sz="3200">
              <a:latin typeface="Times New Roman"/>
              <a:cs typeface="Times New Roman"/>
            </a:endParaRPr>
          </a:p>
          <a:p>
            <a:pPr marL="12700" marR="61303">
              <a:lnSpc>
                <a:spcPct val="95825"/>
              </a:lnSpc>
              <a:spcBef>
                <a:spcPts val="890"/>
              </a:spcBef>
            </a:pPr>
            <a:r>
              <a:rPr sz="3200" spc="345" dirty="0" smtClean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3200" b="1" i="1" spc="-2" dirty="0" smtClean="0">
                <a:solidFill>
                  <a:srgbClr val="FF0000"/>
                </a:solidFill>
                <a:latin typeface="Times New Roman"/>
                <a:cs typeface="Times New Roman"/>
              </a:rPr>
              <a:t>False positive: </a:t>
            </a:r>
            <a:r>
              <a:rPr sz="3200" spc="-2" dirty="0" smtClean="0">
                <a:latin typeface="Times New Roman"/>
                <a:cs typeface="Times New Roman"/>
              </a:rPr>
              <a:t>Attack alert when none occurred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14"/>
              </a:spcBef>
            </a:pPr>
            <a:r>
              <a:rPr sz="3200" spc="345" dirty="0" smtClean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3200" b="1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Confidence value: </a:t>
            </a:r>
            <a:r>
              <a:rPr sz="3200" spc="0" dirty="0" smtClean="0">
                <a:latin typeface="Times New Roman"/>
                <a:cs typeface="Times New Roman"/>
              </a:rPr>
              <a:t>Estimate of attack probability</a:t>
            </a:r>
            <a:endParaRPr sz="3200">
              <a:latin typeface="Times New Roman"/>
              <a:cs typeface="Times New Roman"/>
            </a:endParaRPr>
          </a:p>
          <a:p>
            <a:pPr marL="12700" marR="61303">
              <a:lnSpc>
                <a:spcPct val="95825"/>
              </a:lnSpc>
              <a:spcBef>
                <a:spcPts val="818"/>
              </a:spcBef>
            </a:pPr>
            <a:r>
              <a:rPr sz="3200" spc="345" dirty="0" smtClean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3200" b="1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Alarm filtering: </a:t>
            </a:r>
            <a:r>
              <a:rPr sz="3200" spc="0" dirty="0" smtClean="0">
                <a:latin typeface="Times New Roman"/>
                <a:cs typeface="Times New Roman"/>
              </a:rPr>
              <a:t>self-explanatory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99368" y="583112"/>
            <a:ext cx="4409389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b="1" spc="-1" dirty="0" smtClean="0">
                <a:solidFill>
                  <a:srgbClr val="CC0000"/>
                </a:solidFill>
                <a:latin typeface="Times New Roman"/>
                <a:cs typeface="Times New Roman"/>
              </a:rPr>
              <a:t>IDS Classification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9600" y="583112"/>
            <a:ext cx="2188827" cy="584199"/>
          </a:xfrm>
          <a:prstGeom prst="rect">
            <a:avLst/>
          </a:prstGeom>
        </p:spPr>
        <p:txBody>
          <a:bodyPr wrap="square" lIns="0" tIns="29146" rIns="0" bIns="0" rtlCol="0">
            <a:noAutofit/>
          </a:bodyPr>
          <a:lstStyle/>
          <a:p>
            <a:pPr marL="12700">
              <a:lnSpc>
                <a:spcPts val="4590"/>
              </a:lnSpc>
            </a:pPr>
            <a:r>
              <a:rPr sz="4400" b="1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Methods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23776"/>
            <a:ext cx="5159454" cy="1955799"/>
          </a:xfrm>
          <a:prstGeom prst="rect">
            <a:avLst/>
          </a:prstGeom>
        </p:spPr>
        <p:txBody>
          <a:bodyPr wrap="square" lIns="0" tIns="21367" rIns="0" bIns="0" rtlCol="0">
            <a:noAutofit/>
          </a:bodyPr>
          <a:lstStyle/>
          <a:p>
            <a:pPr marL="12700" marR="53640">
              <a:lnSpc>
                <a:spcPts val="3365"/>
              </a:lnSpc>
            </a:pPr>
            <a:r>
              <a:rPr sz="2600" spc="79" dirty="0" smtClean="0">
                <a:latin typeface="Calibri"/>
                <a:cs typeface="Calibri"/>
              </a:rPr>
              <a:t>① </a:t>
            </a:r>
            <a:r>
              <a:rPr sz="3200" spc="1" dirty="0" smtClean="0">
                <a:latin typeface="Times New Roman"/>
                <a:cs typeface="Times New Roman"/>
              </a:rPr>
              <a:t>IDS detection methods:</a:t>
            </a:r>
            <a:endParaRPr sz="3200">
              <a:latin typeface="Times New Roman"/>
              <a:cs typeface="Times New Roman"/>
            </a:endParaRPr>
          </a:p>
          <a:p>
            <a:pPr marL="469900" marR="53640">
              <a:lnSpc>
                <a:spcPct val="95825"/>
              </a:lnSpc>
              <a:spcBef>
                <a:spcPts val="521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Signature-based (sig IDS)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95825"/>
              </a:lnSpc>
              <a:spcBef>
                <a:spcPts val="55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Statistical anomaly-based (stat</a:t>
            </a:r>
            <a:endParaRPr sz="2800">
              <a:latin typeface="Times New Roman"/>
              <a:cs typeface="Times New Roman"/>
            </a:endParaRPr>
          </a:p>
          <a:p>
            <a:pPr marL="12700" marR="53640">
              <a:lnSpc>
                <a:spcPct val="95825"/>
              </a:lnSpc>
              <a:spcBef>
                <a:spcPts val="606"/>
              </a:spcBef>
            </a:pPr>
            <a:r>
              <a:rPr sz="2600" spc="79" dirty="0" smtClean="0">
                <a:latin typeface="Calibri"/>
                <a:cs typeface="Calibri"/>
              </a:rPr>
              <a:t>② </a:t>
            </a:r>
            <a:r>
              <a:rPr sz="3200" spc="0" dirty="0" smtClean="0">
                <a:latin typeface="Times New Roman"/>
                <a:cs typeface="Times New Roman"/>
              </a:rPr>
              <a:t>IDS operation: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4886" y="2755253"/>
            <a:ext cx="771807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spc="3" dirty="0" smtClean="0">
                <a:latin typeface="Times New Roman"/>
                <a:cs typeface="Times New Roman"/>
              </a:rPr>
              <a:t>IDS)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3795664"/>
            <a:ext cx="7166648" cy="1361414"/>
          </a:xfrm>
          <a:prstGeom prst="rect">
            <a:avLst/>
          </a:prstGeom>
        </p:spPr>
        <p:txBody>
          <a:bodyPr wrap="square" lIns="0" tIns="18891" rIns="0" bIns="0" rtlCol="0">
            <a:noAutofit/>
          </a:bodyPr>
          <a:lstStyle/>
          <a:p>
            <a:pPr marL="12700">
              <a:lnSpc>
                <a:spcPts val="2975"/>
              </a:lnSpc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Network-based intrusion detection syst. (NIDS)</a:t>
            </a:r>
            <a:endParaRPr sz="2800">
              <a:latin typeface="Times New Roman"/>
              <a:cs typeface="Times New Roman"/>
            </a:endParaRPr>
          </a:p>
          <a:p>
            <a:pPr marL="12700" marR="53640">
              <a:lnSpc>
                <a:spcPct val="95825"/>
              </a:lnSpc>
              <a:spcBef>
                <a:spcPts val="411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1" dirty="0" smtClean="0">
                <a:latin typeface="Times New Roman"/>
                <a:cs typeface="Times New Roman"/>
              </a:rPr>
              <a:t>Host-based IDS (HIDS)</a:t>
            </a:r>
            <a:endParaRPr sz="2800">
              <a:latin typeface="Times New Roman"/>
              <a:cs typeface="Times New Roman"/>
            </a:endParaRPr>
          </a:p>
          <a:p>
            <a:pPr marL="12700" marR="53640">
              <a:lnSpc>
                <a:spcPct val="95825"/>
              </a:lnSpc>
              <a:spcBef>
                <a:spcPts val="67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imes New Roman"/>
                <a:cs typeface="Times New Roman"/>
              </a:rPr>
              <a:t>Application-based systems (AppIDS)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81200" y="634387"/>
            <a:ext cx="5250414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b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Classification (1): Sig. IDS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569084"/>
            <a:ext cx="8506052" cy="4057385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 marR="61303">
              <a:lnSpc>
                <a:spcPts val="3385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Find network, host traffic patterns that match</a:t>
            </a:r>
            <a:endParaRPr sz="3200">
              <a:latin typeface="Times New Roman"/>
              <a:cs typeface="Times New Roman"/>
            </a:endParaRPr>
          </a:p>
          <a:p>
            <a:pPr marL="355600" marR="61303">
              <a:lnSpc>
                <a:spcPct val="95825"/>
              </a:lnSpc>
              <a:spcBef>
                <a:spcPts val="567"/>
              </a:spcBef>
            </a:pPr>
            <a:r>
              <a:rPr sz="3200" spc="0" dirty="0" smtClean="0">
                <a:latin typeface="Times New Roman"/>
                <a:cs typeface="Times New Roman"/>
              </a:rPr>
              <a:t>known signatures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2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1" dirty="0" smtClean="0">
                <a:latin typeface="Times New Roman"/>
                <a:cs typeface="Times New Roman"/>
              </a:rPr>
              <a:t>Advantage: Many attacks have distinct signatures</a:t>
            </a:r>
            <a:endParaRPr sz="3200">
              <a:latin typeface="Times New Roman"/>
              <a:cs typeface="Times New Roman"/>
            </a:endParaRPr>
          </a:p>
          <a:p>
            <a:pPr marL="12700" marR="61303">
              <a:lnSpc>
                <a:spcPct val="95825"/>
              </a:lnSpc>
              <a:spcBef>
                <a:spcPts val="698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2" dirty="0" smtClean="0">
                <a:latin typeface="Times New Roman"/>
                <a:cs typeface="Times New Roman"/>
              </a:rPr>
              <a:t>Disadvantages:</a:t>
            </a:r>
            <a:endParaRPr sz="3200">
              <a:latin typeface="Times New Roman"/>
              <a:cs typeface="Times New Roman"/>
            </a:endParaRPr>
          </a:p>
          <a:p>
            <a:pPr marL="755650" marR="636236" indent="-285750">
              <a:lnSpc>
                <a:spcPts val="3252"/>
              </a:lnSpc>
              <a:spcBef>
                <a:spcPts val="689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4" dirty="0" smtClean="0">
                <a:latin typeface="Times New Roman"/>
                <a:cs typeface="Times New Roman"/>
              </a:rPr>
              <a:t>IDS’s signature database must be updated to keep </a:t>
            </a:r>
            <a:endParaRPr sz="2800">
              <a:latin typeface="Times New Roman"/>
              <a:cs typeface="Times New Roman"/>
            </a:endParaRPr>
          </a:p>
          <a:p>
            <a:pPr marL="755650" marR="636236">
              <a:lnSpc>
                <a:spcPts val="3219"/>
              </a:lnSpc>
              <a:spcBef>
                <a:spcPts val="575"/>
              </a:spcBef>
            </a:pPr>
            <a:r>
              <a:rPr sz="2800" spc="-2" dirty="0" smtClean="0">
                <a:latin typeface="Times New Roman"/>
                <a:cs typeface="Times New Roman"/>
              </a:rPr>
              <a:t>pace with new attacks</a:t>
            </a:r>
            <a:endParaRPr sz="2800">
              <a:latin typeface="Times New Roman"/>
              <a:cs typeface="Times New Roman"/>
            </a:endParaRPr>
          </a:p>
          <a:p>
            <a:pPr marL="469900" marR="20655">
              <a:lnSpc>
                <a:spcPct val="95825"/>
              </a:lnSpc>
              <a:spcBef>
                <a:spcPts val="604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imes New Roman"/>
                <a:cs typeface="Times New Roman"/>
              </a:rPr>
              <a:t>Malicious code authors intentionally use tricks to fool</a:t>
            </a:r>
            <a:endParaRPr sz="2800">
              <a:latin typeface="Times New Roman"/>
              <a:cs typeface="Times New Roman"/>
            </a:endParaRPr>
          </a:p>
          <a:p>
            <a:pPr marL="755650" marR="61303">
              <a:lnSpc>
                <a:spcPct val="95825"/>
              </a:lnSpc>
              <a:spcBef>
                <a:spcPts val="668"/>
              </a:spcBef>
            </a:pPr>
            <a:r>
              <a:rPr sz="2800" spc="0" dirty="0" smtClean="0">
                <a:latin typeface="Times New Roman"/>
                <a:cs typeface="Times New Roman"/>
              </a:rPr>
              <a:t>these IDSs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892300" y="634387"/>
            <a:ext cx="5428237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b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Classification (1): Stat. IDS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4906"/>
            <a:ext cx="7725717" cy="4277733"/>
          </a:xfrm>
          <a:prstGeom prst="rect">
            <a:avLst/>
          </a:prstGeom>
        </p:spPr>
        <p:txBody>
          <a:bodyPr wrap="square" lIns="0" tIns="46863" rIns="0" bIns="0" rtlCol="0">
            <a:noAutofit/>
          </a:bodyPr>
          <a:lstStyle/>
          <a:p>
            <a:pPr marL="355600" marR="163850" indent="-342900">
              <a:lnSpc>
                <a:spcPts val="2880"/>
              </a:lnSpc>
              <a:tabLst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	</a:t>
            </a:r>
            <a:r>
              <a:rPr sz="3000" spc="-1" dirty="0" smtClean="0">
                <a:latin typeface="Times New Roman"/>
                <a:cs typeface="Times New Roman"/>
              </a:rPr>
              <a:t>Statistical anomaly-based IDS sample network activity, compare to “known normal” traffic</a:t>
            </a:r>
            <a:endParaRPr sz="3000">
              <a:latin typeface="Times New Roman"/>
              <a:cs typeface="Times New Roman"/>
            </a:endParaRPr>
          </a:p>
          <a:p>
            <a:pPr marL="355600" marR="866218" indent="-342900">
              <a:lnSpc>
                <a:spcPts val="2900"/>
              </a:lnSpc>
              <a:spcBef>
                <a:spcPts val="1713"/>
              </a:spcBef>
              <a:tabLst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	</a:t>
            </a:r>
            <a:r>
              <a:rPr sz="3000" spc="1" dirty="0" smtClean="0">
                <a:latin typeface="Times New Roman"/>
                <a:cs typeface="Times New Roman"/>
              </a:rPr>
              <a:t>IDS sounds alarm when activity is outside baseline parameters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165"/>
              </a:spcBef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1" dirty="0" smtClean="0">
                <a:latin typeface="Times New Roman"/>
                <a:cs typeface="Times New Roman"/>
              </a:rPr>
              <a:t>Advantage: IDS can detect new types of attacks</a:t>
            </a:r>
            <a:endParaRPr sz="3000">
              <a:latin typeface="Times New Roman"/>
              <a:cs typeface="Times New Roman"/>
            </a:endParaRPr>
          </a:p>
          <a:p>
            <a:pPr marL="12700" marR="57472">
              <a:lnSpc>
                <a:spcPct val="95825"/>
              </a:lnSpc>
              <a:spcBef>
                <a:spcPts val="1241"/>
              </a:spcBef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0" dirty="0" smtClean="0">
                <a:latin typeface="Times New Roman"/>
                <a:cs typeface="Times New Roman"/>
              </a:rPr>
              <a:t>Disadvantages:</a:t>
            </a:r>
            <a:endParaRPr sz="3000">
              <a:latin typeface="Times New Roman"/>
              <a:cs typeface="Times New Roman"/>
            </a:endParaRPr>
          </a:p>
          <a:p>
            <a:pPr marL="755650" marR="829830" indent="-285750">
              <a:lnSpc>
                <a:spcPts val="3173"/>
              </a:lnSpc>
              <a:spcBef>
                <a:spcPts val="1351"/>
              </a:spcBef>
            </a:pPr>
            <a:r>
              <a:rPr sz="2600" spc="183" dirty="0" smtClean="0">
                <a:latin typeface="Calibri"/>
                <a:cs typeface="Calibri"/>
              </a:rPr>
              <a:t>– </a:t>
            </a:r>
            <a:r>
              <a:rPr sz="2600" spc="0" dirty="0" smtClean="0">
                <a:latin typeface="Times New Roman"/>
                <a:cs typeface="Times New Roman"/>
              </a:rPr>
              <a:t>Requires more overhead, compute power than </a:t>
            </a:r>
            <a:endParaRPr sz="2600">
              <a:latin typeface="Times New Roman"/>
              <a:cs typeface="Times New Roman"/>
            </a:endParaRPr>
          </a:p>
          <a:p>
            <a:pPr marL="755650" marR="829830">
              <a:lnSpc>
                <a:spcPts val="2989"/>
              </a:lnSpc>
            </a:pPr>
            <a:r>
              <a:rPr sz="2600" spc="0" dirty="0" smtClean="0">
                <a:latin typeface="Times New Roman"/>
                <a:cs typeface="Times New Roman"/>
              </a:rPr>
              <a:t>signature-based IDSs</a:t>
            </a:r>
            <a:endParaRPr sz="2600">
              <a:latin typeface="Times New Roman"/>
              <a:cs typeface="Times New Roman"/>
            </a:endParaRPr>
          </a:p>
          <a:p>
            <a:pPr marL="469900" marR="57472">
              <a:lnSpc>
                <a:spcPct val="101725"/>
              </a:lnSpc>
              <a:spcBef>
                <a:spcPts val="566"/>
              </a:spcBef>
            </a:pPr>
            <a:r>
              <a:rPr sz="2600" spc="183" dirty="0" smtClean="0">
                <a:latin typeface="Calibri"/>
                <a:cs typeface="Calibri"/>
              </a:rPr>
              <a:t>– </a:t>
            </a:r>
            <a:r>
              <a:rPr sz="2600" spc="0" dirty="0" smtClean="0">
                <a:latin typeface="Times New Roman"/>
                <a:cs typeface="Times New Roman"/>
              </a:rPr>
              <a:t>May generate many false positives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76978" y="965200"/>
            <a:ext cx="7681221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8340" y="634387"/>
            <a:ext cx="8105802" cy="2170413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559560" marR="57398">
              <a:lnSpc>
                <a:spcPts val="3775"/>
              </a:lnSpc>
            </a:pPr>
            <a:r>
              <a:rPr sz="3600" b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Classification (2): NIDS</a:t>
            </a:r>
            <a:endParaRPr sz="3600">
              <a:latin typeface="Times New Roman"/>
              <a:cs typeface="Times New Roman"/>
            </a:endParaRPr>
          </a:p>
          <a:p>
            <a:pPr marL="355600" indent="-342900">
              <a:lnSpc>
                <a:spcPts val="3500"/>
              </a:lnSpc>
              <a:spcBef>
                <a:spcPts val="2863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-1" dirty="0" smtClean="0">
                <a:latin typeface="Times New Roman"/>
                <a:cs typeface="Times New Roman"/>
              </a:rPr>
              <a:t>Resides on computer or appliance connected to segment of an organization’s network; looks</a:t>
            </a:r>
            <a:endParaRPr sz="3200">
              <a:latin typeface="Times New Roman"/>
              <a:cs typeface="Times New Roman"/>
            </a:endParaRPr>
          </a:p>
          <a:p>
            <a:pPr marL="355600" marR="57398">
              <a:lnSpc>
                <a:spcPts val="3400"/>
              </a:lnSpc>
            </a:pPr>
            <a:r>
              <a:rPr sz="3200" spc="0" dirty="0" smtClean="0">
                <a:latin typeface="Times New Roman"/>
                <a:cs typeface="Times New Roman"/>
              </a:rPr>
              <a:t>for signs of attacks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297300"/>
            <a:ext cx="7532339" cy="879100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>
              <a:lnSpc>
                <a:spcPts val="3385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When examining packets, a NIDS looks for</a:t>
            </a:r>
            <a:endParaRPr sz="3200">
              <a:latin typeface="Times New Roman"/>
              <a:cs typeface="Times New Roman"/>
            </a:endParaRPr>
          </a:p>
          <a:p>
            <a:pPr marL="355600" marR="61303">
              <a:lnSpc>
                <a:spcPts val="3504"/>
              </a:lnSpc>
              <a:spcBef>
                <a:spcPts val="5"/>
              </a:spcBef>
            </a:pPr>
            <a:r>
              <a:rPr sz="3200" spc="1" dirty="0" smtClean="0">
                <a:latin typeface="Times New Roman"/>
                <a:cs typeface="Times New Roman"/>
              </a:rPr>
              <a:t>attack patterns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4668900"/>
            <a:ext cx="8096357" cy="1311916"/>
          </a:xfrm>
          <a:prstGeom prst="rect">
            <a:avLst/>
          </a:prstGeom>
        </p:spPr>
        <p:txBody>
          <a:bodyPr wrap="square" lIns="0" tIns="21494" rIns="0" bIns="0" rtlCol="0">
            <a:noAutofit/>
          </a:bodyPr>
          <a:lstStyle/>
          <a:p>
            <a:pPr marL="12700">
              <a:lnSpc>
                <a:spcPts val="3385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imes New Roman"/>
                <a:cs typeface="Times New Roman"/>
              </a:rPr>
              <a:t>Installed at specific place in the network where</a:t>
            </a:r>
            <a:endParaRPr sz="3200">
              <a:latin typeface="Times New Roman"/>
              <a:cs typeface="Times New Roman"/>
            </a:endParaRPr>
          </a:p>
          <a:p>
            <a:pPr marL="355600" marR="61303">
              <a:lnSpc>
                <a:spcPts val="3410"/>
              </a:lnSpc>
              <a:spcBef>
                <a:spcPts val="1"/>
              </a:spcBef>
            </a:pPr>
            <a:r>
              <a:rPr sz="3200" spc="0" dirty="0" smtClean="0">
                <a:latin typeface="Times New Roman"/>
                <a:cs typeface="Times New Roman"/>
              </a:rPr>
              <a:t>it can watch traffic going into and out of</a:t>
            </a:r>
            <a:endParaRPr sz="3200">
              <a:latin typeface="Times New Roman"/>
              <a:cs typeface="Times New Roman"/>
            </a:endParaRPr>
          </a:p>
          <a:p>
            <a:pPr marL="355600" marR="61303">
              <a:lnSpc>
                <a:spcPts val="3504"/>
              </a:lnSpc>
              <a:spcBef>
                <a:spcPts val="4"/>
              </a:spcBef>
            </a:pPr>
            <a:r>
              <a:rPr sz="3200" spc="0" dirty="0" smtClean="0">
                <a:latin typeface="Times New Roman"/>
                <a:cs typeface="Times New Roman"/>
              </a:rPr>
              <a:t>particular network segment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9715" rIns="0" bIns="0" rtlCol="0">
            <a:noAutofit/>
          </a:bodyPr>
          <a:lstStyle/>
          <a:p>
            <a:pPr marL="12700">
              <a:lnSpc>
                <a:spcPts val="1530"/>
              </a:lnSpc>
            </a:pPr>
            <a:r>
              <a:rPr sz="14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2035</Words>
  <Application>Microsoft Office PowerPoint</Application>
  <PresentationFormat>On-screen Show (4:3)</PresentationFormat>
  <Paragraphs>398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2020-03-29T05:01:48Z</dcterms:modified>
</cp:coreProperties>
</file>