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99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43056-4853-42FB-937B-9F1164115152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D1E39-6106-4442-ADF0-CCD6221E2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Fences and walls</a:t>
            </a:r>
          </a:p>
          <a:p>
            <a:r>
              <a:rPr lang="en-US" dirty="0" smtClean="0"/>
              <a:t>Walls are like barriers</a:t>
            </a:r>
          </a:p>
          <a:p>
            <a:r>
              <a:rPr lang="en-US" dirty="0" smtClean="0"/>
              <a:t>Fences are used for security.</a:t>
            </a:r>
            <a:r>
              <a:rPr lang="en-US" baseline="0" dirty="0" smtClean="0"/>
              <a:t> How true?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1E39-6106-4442-ADF0-CCD6221E2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Taligating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1E39-6106-4442-ADF0-CCD6221E2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each category of</a:t>
            </a:r>
            <a:r>
              <a:rPr lang="en-US" baseline="0" dirty="0" smtClean="0"/>
              <a:t>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1E39-6106-4442-ADF0-CCD6221E2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8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between physical firewall and software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1E39-6106-4442-ADF0-CCD6221E2E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r>
              <a:rPr lang="en-US" baseline="0" dirty="0" smtClean="0"/>
              <a:t> between flame and smoke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D1E39-6106-4442-ADF0-CCD6221E2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ADA-8D8B-4563-9D86-4AACD13BBE76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7BAE-57C9-4AF1-9481-B95FCBE48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631408" y="2023479"/>
            <a:ext cx="419418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5" dirty="0" smtClean="0">
                <a:latin typeface="Tahoma"/>
                <a:cs typeface="Tahoma"/>
              </a:rPr>
              <a:t>Physical Security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209376"/>
            <a:ext cx="7885726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" dirty="0" smtClean="0">
                <a:solidFill>
                  <a:srgbClr val="888888"/>
                </a:solidFill>
                <a:latin typeface="Tahoma"/>
                <a:cs typeface="Tahoma"/>
              </a:rPr>
              <a:t>If someone really wants to get at the information, it is not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578184"/>
            <a:ext cx="2563109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0" dirty="0" smtClean="0">
                <a:solidFill>
                  <a:srgbClr val="888888"/>
                </a:solidFill>
                <a:latin typeface="Tahoma"/>
                <a:cs typeface="Tahoma"/>
              </a:rPr>
              <a:t>difficult if they can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082" y="3578184"/>
            <a:ext cx="5396997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0" dirty="0" smtClean="0">
                <a:solidFill>
                  <a:srgbClr val="888888"/>
                </a:solidFill>
                <a:latin typeface="Tahoma"/>
                <a:cs typeface="Tahoma"/>
              </a:rPr>
              <a:t>gain physical access to the computer 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931752"/>
            <a:ext cx="677865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solidFill>
                  <a:srgbClr val="888888"/>
                </a:solidFill>
                <a:latin typeface="Tahoma"/>
                <a:cs typeface="Tahoma"/>
              </a:rPr>
              <a:t>hard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742" y="3931752"/>
            <a:ext cx="821507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solidFill>
                  <a:srgbClr val="888888"/>
                </a:solidFill>
                <a:latin typeface="Tahoma"/>
                <a:cs typeface="Tahoma"/>
              </a:rPr>
              <a:t>drive.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836" y="4376760"/>
            <a:ext cx="4706571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1" dirty="0" smtClean="0">
                <a:solidFill>
                  <a:srgbClr val="888888"/>
                </a:solidFill>
                <a:latin typeface="Tahoma"/>
                <a:cs typeface="Tahoma"/>
              </a:rPr>
              <a:t>– Microsoft White Paper, July 1999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425825" y="593967"/>
            <a:ext cx="23766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7" dirty="0" smtClean="0">
                <a:latin typeface="Tahoma"/>
                <a:cs typeface="Tahoma"/>
              </a:rPr>
              <a:t>Mantraps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713937"/>
            <a:ext cx="8071981" cy="2322518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5433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5" dirty="0" smtClean="0">
                <a:latin typeface="Tahoma"/>
                <a:cs typeface="Tahoma"/>
              </a:rPr>
              <a:t>Enclosures with different entry, exit points</a:t>
            </a:r>
            <a:endParaRPr sz="32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1252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4" dirty="0" smtClean="0">
                <a:latin typeface="Tahoma"/>
                <a:cs typeface="Tahoma"/>
              </a:rPr>
              <a:t>Person enters mantrap, requests access</a:t>
            </a:r>
            <a:endParaRPr sz="32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1320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If verified, allowed to exit mantrap into facility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1405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Otherwise, denied entry: person can only exit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4133484"/>
            <a:ext cx="926318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when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7730" y="4133484"/>
            <a:ext cx="1289646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2" dirty="0" smtClean="0">
                <a:latin typeface="Tahoma"/>
                <a:cs typeface="Tahoma"/>
              </a:rPr>
              <a:t>security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0455" y="4133484"/>
            <a:ext cx="1089467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3" dirty="0" smtClean="0">
                <a:latin typeface="Tahoma"/>
                <a:cs typeface="Tahoma"/>
              </a:rPr>
              <a:t>official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2018" y="4133484"/>
            <a:ext cx="1513653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overrides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8096" y="4133484"/>
            <a:ext cx="1388391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4" dirty="0" smtClean="0">
                <a:latin typeface="Tahoma"/>
                <a:cs typeface="Tahoma"/>
              </a:rPr>
              <a:t>mantrap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9181" y="4133484"/>
            <a:ext cx="85337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locks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5378" y="1114693"/>
            <a:ext cx="6533244" cy="5716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21731" y="347079"/>
            <a:ext cx="219174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Example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9618" y="347079"/>
            <a:ext cx="212645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 smtClean="0">
                <a:latin typeface="Tahoma"/>
                <a:cs typeface="Tahoma"/>
              </a:rPr>
              <a:t>Mantrap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978056" y="593967"/>
            <a:ext cx="248499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Electronic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9369" y="593967"/>
            <a:ext cx="272041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Monitoring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674031"/>
            <a:ext cx="8031925" cy="2025866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4" dirty="0" smtClean="0">
                <a:latin typeface="Tahoma"/>
                <a:cs typeface="Tahoma"/>
              </a:rPr>
              <a:t>Records events where other types of physical</a:t>
            </a:r>
            <a:endParaRPr sz="3000">
              <a:latin typeface="Tahoma"/>
              <a:cs typeface="Tahoma"/>
            </a:endParaRPr>
          </a:p>
          <a:p>
            <a:pPr marL="355600" marR="58211">
              <a:lnSpc>
                <a:spcPct val="100585"/>
              </a:lnSpc>
            </a:pPr>
            <a:r>
              <a:rPr sz="3000" spc="-3" dirty="0" smtClean="0">
                <a:latin typeface="Tahoma"/>
                <a:cs typeface="Tahoma"/>
              </a:rPr>
              <a:t>controls are impractical</a:t>
            </a:r>
            <a:endParaRPr sz="3000">
              <a:latin typeface="Tahoma"/>
              <a:cs typeface="Tahoma"/>
            </a:endParaRPr>
          </a:p>
          <a:p>
            <a:pPr marL="12700" marR="58211">
              <a:lnSpc>
                <a:spcPct val="100585"/>
              </a:lnSpc>
              <a:spcBef>
                <a:spcPts val="770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3" dirty="0" smtClean="0">
                <a:latin typeface="Tahoma"/>
                <a:cs typeface="Tahoma"/>
              </a:rPr>
              <a:t>May use cameras with video recorders</a:t>
            </a:r>
            <a:endParaRPr sz="3000">
              <a:latin typeface="Tahoma"/>
              <a:cs typeface="Tahoma"/>
            </a:endParaRPr>
          </a:p>
          <a:p>
            <a:pPr marL="12700" marR="58211">
              <a:lnSpc>
                <a:spcPct val="100585"/>
              </a:lnSpc>
              <a:spcBef>
                <a:spcPts val="874"/>
              </a:spcBef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4" dirty="0" smtClean="0">
                <a:latin typeface="Tahoma"/>
                <a:cs typeface="Tahoma"/>
              </a:rPr>
              <a:t>Drawbacks: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3834498"/>
            <a:ext cx="5333850" cy="2166147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 marR="15573">
              <a:lnSpc>
                <a:spcPts val="2805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3" dirty="0" smtClean="0">
                <a:latin typeface="Tahoma"/>
                <a:cs typeface="Tahoma"/>
              </a:rPr>
              <a:t>Reactive; does not prevent access</a:t>
            </a:r>
            <a:endParaRPr sz="2600">
              <a:latin typeface="Tahoma"/>
              <a:cs typeface="Tahoma"/>
            </a:endParaRPr>
          </a:p>
          <a:p>
            <a:pPr marL="298450" marR="47084">
              <a:lnSpc>
                <a:spcPct val="100585"/>
              </a:lnSpc>
            </a:pPr>
            <a:r>
              <a:rPr sz="2600" spc="-2" dirty="0" smtClean="0">
                <a:latin typeface="Tahoma"/>
                <a:cs typeface="Tahoma"/>
              </a:rPr>
              <a:t>property damage)</a:t>
            </a:r>
            <a:endParaRPr sz="2600">
              <a:latin typeface="Tahoma"/>
              <a:cs typeface="Tahoma"/>
            </a:endParaRPr>
          </a:p>
          <a:p>
            <a:pPr marL="298450" indent="-285750">
              <a:lnSpc>
                <a:spcPct val="102597"/>
              </a:lnSpc>
              <a:spcBef>
                <a:spcPts val="749"/>
              </a:spcBef>
            </a:pPr>
            <a:r>
              <a:rPr sz="2600" dirty="0" smtClean="0">
                <a:latin typeface="Arial"/>
                <a:cs typeface="Arial"/>
              </a:rPr>
              <a:t>–</a:t>
            </a:r>
            <a:r>
              <a:rPr sz="2600" spc="84" dirty="0" smtClean="0">
                <a:latin typeface="Arial"/>
                <a:cs typeface="Arial"/>
              </a:rPr>
              <a:t> </a:t>
            </a:r>
            <a:r>
              <a:rPr sz="2600" spc="-50" dirty="0" smtClean="0">
                <a:latin typeface="Tahoma"/>
                <a:cs typeface="Tahoma"/>
              </a:rPr>
              <a:t>R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0" dirty="0" smtClean="0">
                <a:latin typeface="Tahoma"/>
                <a:cs typeface="Tahoma"/>
              </a:rPr>
              <a:t>co</a:t>
            </a:r>
            <a:r>
              <a:rPr sz="2600" spc="-9" dirty="0" smtClean="0">
                <a:latin typeface="Tahoma"/>
                <a:cs typeface="Tahoma"/>
              </a:rPr>
              <a:t>r</a:t>
            </a:r>
            <a:r>
              <a:rPr sz="2600" spc="0" dirty="0" smtClean="0">
                <a:latin typeface="Tahoma"/>
                <a:cs typeface="Tahoma"/>
              </a:rPr>
              <a:t>d</a:t>
            </a:r>
            <a:r>
              <a:rPr sz="2600" spc="4" dirty="0" smtClean="0">
                <a:latin typeface="Tahoma"/>
                <a:cs typeface="Tahoma"/>
              </a:rPr>
              <a:t>i</a:t>
            </a:r>
            <a:r>
              <a:rPr sz="2600" spc="0" dirty="0" smtClean="0">
                <a:latin typeface="Tahoma"/>
                <a:cs typeface="Tahoma"/>
              </a:rPr>
              <a:t>ngs o</a:t>
            </a:r>
            <a:r>
              <a:rPr sz="2600" spc="-4" dirty="0" smtClean="0">
                <a:latin typeface="Tahoma"/>
                <a:cs typeface="Tahoma"/>
              </a:rPr>
              <a:t>f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0" dirty="0" smtClean="0">
                <a:latin typeface="Tahoma"/>
                <a:cs typeface="Tahoma"/>
              </a:rPr>
              <a:t>n not </a:t>
            </a:r>
            <a:r>
              <a:rPr sz="2600" spc="4" dirty="0" smtClean="0">
                <a:latin typeface="Tahoma"/>
                <a:cs typeface="Tahoma"/>
              </a:rPr>
              <a:t>m</a:t>
            </a:r>
            <a:r>
              <a:rPr sz="2600" spc="0" dirty="0" smtClean="0">
                <a:latin typeface="Tahoma"/>
                <a:cs typeface="Tahoma"/>
              </a:rPr>
              <a:t>on</a:t>
            </a:r>
            <a:r>
              <a:rPr sz="2600" spc="9" dirty="0" smtClean="0">
                <a:latin typeface="Tahoma"/>
                <a:cs typeface="Tahoma"/>
              </a:rPr>
              <a:t>i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0" dirty="0" smtClean="0">
                <a:latin typeface="Tahoma"/>
                <a:cs typeface="Tahoma"/>
              </a:rPr>
              <a:t>o</a:t>
            </a:r>
            <a:r>
              <a:rPr sz="2600" spc="-14" dirty="0" smtClean="0">
                <a:latin typeface="Tahoma"/>
                <a:cs typeface="Tahoma"/>
              </a:rPr>
              <a:t>r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0" dirty="0" smtClean="0">
                <a:latin typeface="Tahoma"/>
                <a:cs typeface="Tahoma"/>
              </a:rPr>
              <a:t>d </a:t>
            </a:r>
            <a:r>
              <a:rPr sz="2600" spc="4" dirty="0" smtClean="0">
                <a:latin typeface="Tahoma"/>
                <a:cs typeface="Tahoma"/>
              </a:rPr>
              <a:t>i</a:t>
            </a:r>
            <a:r>
              <a:rPr sz="2600" spc="0" dirty="0" smtClean="0">
                <a:latin typeface="Tahoma"/>
                <a:cs typeface="Tahoma"/>
              </a:rPr>
              <a:t>n be </a:t>
            </a:r>
            <a:r>
              <a:rPr sz="2600" spc="-9" dirty="0" smtClean="0">
                <a:latin typeface="Tahoma"/>
                <a:cs typeface="Tahoma"/>
              </a:rPr>
              <a:t>r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4" dirty="0" smtClean="0">
                <a:latin typeface="Tahoma"/>
                <a:cs typeface="Tahoma"/>
              </a:rPr>
              <a:t>vi</a:t>
            </a:r>
            <a:r>
              <a:rPr sz="2600" spc="-4" dirty="0" smtClean="0">
                <a:latin typeface="Tahoma"/>
                <a:cs typeface="Tahoma"/>
              </a:rPr>
              <a:t>ewe</a:t>
            </a:r>
            <a:r>
              <a:rPr sz="2600" spc="0" dirty="0" smtClean="0">
                <a:latin typeface="Tahoma"/>
                <a:cs typeface="Tahoma"/>
              </a:rPr>
              <a:t>d 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0" dirty="0" smtClean="0">
                <a:latin typeface="Tahoma"/>
                <a:cs typeface="Tahoma"/>
              </a:rPr>
              <a:t>o h</a:t>
            </a:r>
            <a:r>
              <a:rPr sz="2600" spc="-19" dirty="0" smtClean="0">
                <a:latin typeface="Tahoma"/>
                <a:cs typeface="Tahoma"/>
              </a:rPr>
              <a:t>a</a:t>
            </a:r>
            <a:r>
              <a:rPr sz="2600" spc="-14" dirty="0" smtClean="0">
                <a:latin typeface="Tahoma"/>
                <a:cs typeface="Tahoma"/>
              </a:rPr>
              <a:t>v</a:t>
            </a:r>
            <a:r>
              <a:rPr sz="2600" spc="0" dirty="0" smtClean="0">
                <a:latin typeface="Tahoma"/>
                <a:cs typeface="Tahoma"/>
              </a:rPr>
              <a:t>e </a:t>
            </a:r>
            <a:r>
              <a:rPr sz="2600" spc="-4" dirty="0" smtClean="0">
                <a:latin typeface="Tahoma"/>
                <a:cs typeface="Tahoma"/>
              </a:rPr>
              <a:t>a</a:t>
            </a:r>
            <a:r>
              <a:rPr sz="2600" spc="-25" dirty="0" smtClean="0">
                <a:latin typeface="Tahoma"/>
                <a:cs typeface="Tahoma"/>
              </a:rPr>
              <a:t>n</a:t>
            </a:r>
            <a:r>
              <a:rPr sz="2600" spc="0" dirty="0" smtClean="0">
                <a:latin typeface="Tahoma"/>
                <a:cs typeface="Tahoma"/>
              </a:rPr>
              <a:t>y </a:t>
            </a:r>
            <a:r>
              <a:rPr sz="2600" spc="-44" dirty="0" smtClean="0">
                <a:latin typeface="Tahoma"/>
                <a:cs typeface="Tahoma"/>
              </a:rPr>
              <a:t>v</a:t>
            </a:r>
            <a:r>
              <a:rPr sz="2600" spc="-4" dirty="0" smtClean="0">
                <a:latin typeface="Tahoma"/>
                <a:cs typeface="Tahoma"/>
              </a:rPr>
              <a:t>a</a:t>
            </a:r>
            <a:r>
              <a:rPr sz="2600" spc="4" dirty="0" smtClean="0">
                <a:latin typeface="Tahoma"/>
                <a:cs typeface="Tahoma"/>
              </a:rPr>
              <a:t>l</a:t>
            </a:r>
            <a:r>
              <a:rPr sz="2600" spc="0" dirty="0" smtClean="0">
                <a:latin typeface="Tahoma"/>
                <a:cs typeface="Tahoma"/>
              </a:rPr>
              <a:t>ue</a:t>
            </a:r>
            <a:endParaRPr sz="2600">
              <a:latin typeface="Tahoma"/>
              <a:cs typeface="Tahoma"/>
            </a:endParaRPr>
          </a:p>
          <a:p>
            <a:pPr marL="12700" marR="47084">
              <a:lnSpc>
                <a:spcPct val="100585"/>
              </a:lnSpc>
              <a:spcBef>
                <a:spcPts val="686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Video is data-intensive!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9153" y="3834498"/>
            <a:ext cx="1397726" cy="35559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600" spc="-2" dirty="0" smtClean="0">
                <a:latin typeface="Tahoma"/>
                <a:cs typeface="Tahoma"/>
              </a:rPr>
              <a:t>to facility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5947" y="3834498"/>
            <a:ext cx="500343" cy="35559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600" spc="1" dirty="0" smtClean="0">
                <a:latin typeface="Tahoma"/>
                <a:cs typeface="Tahoma"/>
              </a:rPr>
              <a:t>(or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7522" y="4736706"/>
            <a:ext cx="2279838" cy="35559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600" spc="0" dirty="0" smtClean="0">
                <a:latin typeface="Tahoma"/>
                <a:cs typeface="Tahoma"/>
              </a:rPr>
              <a:t>real time, must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73175" y="593967"/>
            <a:ext cx="178578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Alarms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199" y="593967"/>
            <a:ext cx="262484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and Alarm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5044" y="593967"/>
            <a:ext cx="213978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 smtClean="0">
                <a:latin typeface="Tahoma"/>
                <a:cs typeface="Tahoma"/>
              </a:rPr>
              <a:t>Systems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710607"/>
            <a:ext cx="8289062" cy="1537208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1" dirty="0" smtClean="0">
                <a:latin typeface="Tahoma"/>
                <a:cs typeface="Tahoma"/>
              </a:rPr>
              <a:t>Alarm systems notify when “events” occur</a:t>
            </a:r>
            <a:endParaRPr sz="3000" dirty="0">
              <a:latin typeface="Tahoma"/>
              <a:cs typeface="Tahoma"/>
            </a:endParaRPr>
          </a:p>
          <a:p>
            <a:pPr marL="355600" marR="1843319" indent="-342900">
              <a:lnSpc>
                <a:spcPts val="4100"/>
              </a:lnSpc>
              <a:spcBef>
                <a:spcPts val="928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-1" dirty="0" smtClean="0">
                <a:latin typeface="Tahoma"/>
                <a:cs typeface="Tahoma"/>
              </a:rPr>
              <a:t>Use cases: fire alarms, environment disturbances, service interruption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451015"/>
            <a:ext cx="1812394" cy="1482830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5" dirty="0" smtClean="0">
                <a:latin typeface="Tahoma"/>
                <a:cs typeface="Tahoma"/>
              </a:rPr>
              <a:t>Systems</a:t>
            </a:r>
            <a:endParaRPr sz="3000">
              <a:latin typeface="Tahoma"/>
              <a:cs typeface="Tahoma"/>
            </a:endParaRPr>
          </a:p>
          <a:p>
            <a:pPr marL="469900" marR="9395">
              <a:lnSpc>
                <a:spcPct val="100585"/>
              </a:lnSpc>
              <a:spcBef>
                <a:spcPts val="89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Motion</a:t>
            </a:r>
            <a:endParaRPr sz="2600">
              <a:latin typeface="Tahoma"/>
              <a:cs typeface="Tahoma"/>
            </a:endParaRPr>
          </a:p>
          <a:p>
            <a:pPr marL="469900" marR="16147">
              <a:lnSpc>
                <a:spcPct val="100585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2" dirty="0" smtClean="0">
                <a:latin typeface="Tahoma"/>
                <a:cs typeface="Tahoma"/>
              </a:rPr>
              <a:t>Smoke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109" y="3451015"/>
            <a:ext cx="2642083" cy="1476699"/>
          </a:xfrm>
          <a:prstGeom prst="rect">
            <a:avLst/>
          </a:prstGeom>
        </p:spPr>
        <p:txBody>
          <a:bodyPr wrap="square" lIns="0" tIns="20351" rIns="0" bIns="0" rtlCol="0">
            <a:noAutofit/>
          </a:bodyPr>
          <a:lstStyle/>
          <a:p>
            <a:pPr marL="37627">
              <a:lnSpc>
                <a:spcPts val="3204"/>
              </a:lnSpc>
            </a:pPr>
            <a:r>
              <a:rPr sz="3000" spc="-3" dirty="0" smtClean="0">
                <a:latin typeface="Tahoma"/>
                <a:cs typeface="Tahoma"/>
              </a:rPr>
              <a:t>rely on sensors</a:t>
            </a:r>
            <a:endParaRPr sz="3000">
              <a:latin typeface="Tahoma"/>
              <a:cs typeface="Tahoma"/>
            </a:endParaRPr>
          </a:p>
          <a:p>
            <a:pPr marL="12700" marR="1213109" indent="7660">
              <a:lnSpc>
                <a:spcPts val="4200"/>
              </a:lnSpc>
              <a:spcBef>
                <a:spcPts val="364"/>
              </a:spcBef>
            </a:pPr>
            <a:r>
              <a:rPr sz="2600" dirty="0" smtClean="0">
                <a:latin typeface="Tahoma"/>
                <a:cs typeface="Tahoma"/>
              </a:rPr>
              <a:t>d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0" dirty="0" smtClean="0">
                <a:latin typeface="Tahoma"/>
                <a:cs typeface="Tahoma"/>
              </a:rPr>
              <a:t>c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0" dirty="0" smtClean="0">
                <a:latin typeface="Tahoma"/>
                <a:cs typeface="Tahoma"/>
              </a:rPr>
              <a:t>ors d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-4" dirty="0" smtClean="0">
                <a:latin typeface="Tahoma"/>
                <a:cs typeface="Tahoma"/>
              </a:rPr>
              <a:t>e</a:t>
            </a:r>
            <a:r>
              <a:rPr sz="2600" spc="0" dirty="0" smtClean="0">
                <a:latin typeface="Tahoma"/>
                <a:cs typeface="Tahoma"/>
              </a:rPr>
              <a:t>c</a:t>
            </a:r>
            <a:r>
              <a:rPr sz="2600" spc="4" dirty="0" smtClean="0">
                <a:latin typeface="Tahoma"/>
                <a:cs typeface="Tahoma"/>
              </a:rPr>
              <a:t>t</a:t>
            </a:r>
            <a:r>
              <a:rPr sz="2600" spc="0" dirty="0" smtClean="0">
                <a:latin typeface="Tahoma"/>
                <a:cs typeface="Tahoma"/>
              </a:rPr>
              <a:t>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8601" y="3451015"/>
            <a:ext cx="543160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3" dirty="0" smtClean="0">
                <a:latin typeface="Tahoma"/>
                <a:cs typeface="Tahoma"/>
              </a:rPr>
              <a:t>for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7797" y="3451015"/>
            <a:ext cx="1010160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4" dirty="0" smtClean="0">
                <a:latin typeface="Tahoma"/>
                <a:cs typeface="Tahoma"/>
              </a:rPr>
              <a:t>event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328" y="3451015"/>
            <a:ext cx="1765318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dirty="0" smtClean="0">
                <a:latin typeface="Tahoma"/>
                <a:cs typeface="Tahoma"/>
              </a:rPr>
              <a:t>detection: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105514"/>
            <a:ext cx="4022357" cy="1428531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 marR="50449">
              <a:lnSpc>
                <a:spcPts val="2805"/>
              </a:lnSpc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Thermal detectors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90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Glass breakage detectors</a:t>
            </a:r>
            <a:endParaRPr sz="2600">
              <a:latin typeface="Tahoma"/>
              <a:cs typeface="Tahoma"/>
            </a:endParaRPr>
          </a:p>
          <a:p>
            <a:pPr marL="12700" marR="50449">
              <a:lnSpc>
                <a:spcPct val="100585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3" dirty="0" smtClean="0">
                <a:latin typeface="Tahoma"/>
                <a:cs typeface="Tahoma"/>
              </a:rPr>
              <a:t>Weight/contact sensors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62596" y="614738"/>
            <a:ext cx="2292884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dirty="0" smtClean="0">
                <a:latin typeface="Tahoma"/>
                <a:cs typeface="Tahoma"/>
              </a:rPr>
              <a:t>Computer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2148" y="614738"/>
            <a:ext cx="1614520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9" dirty="0" smtClean="0">
                <a:latin typeface="Tahoma"/>
                <a:cs typeface="Tahoma"/>
              </a:rPr>
              <a:t>Rooms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4128" y="614738"/>
            <a:ext cx="931689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and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154" y="614738"/>
            <a:ext cx="328426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Wiring Closets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13937"/>
            <a:ext cx="7665891" cy="1638807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6088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2" dirty="0" smtClean="0">
                <a:latin typeface="Tahoma"/>
                <a:cs typeface="Tahoma"/>
              </a:rPr>
              <a:t>Extra attention required for these areas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ts val="4390"/>
              </a:lnSpc>
              <a:spcBef>
                <a:spcPts val="969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ahoma"/>
                <a:cs typeface="Tahoma"/>
              </a:rPr>
              <a:t>Controls easily defeated if attacker gets physical access to computing equipment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82361"/>
            <a:ext cx="5964712" cy="1014926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Custodial staff may be concern</a:t>
            </a:r>
            <a:endParaRPr sz="3200">
              <a:latin typeface="Tahoma"/>
              <a:cs typeface="Tahoma"/>
            </a:endParaRPr>
          </a:p>
          <a:p>
            <a:pPr marL="469900" marR="62091">
              <a:lnSpc>
                <a:spcPct val="100585"/>
              </a:lnSpc>
              <a:spcBef>
                <a:spcPts val="95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9" dirty="0" smtClean="0">
                <a:latin typeface="Tahoma"/>
                <a:cs typeface="Tahoma"/>
              </a:rPr>
              <a:t>Low scrutiny, supervision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559" y="3582361"/>
            <a:ext cx="1783369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0" dirty="0" smtClean="0">
                <a:latin typeface="Tahoma"/>
                <a:cs typeface="Tahoma"/>
              </a:rPr>
              <a:t>(security)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40" y="4779660"/>
            <a:ext cx="4245208" cy="3876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High degree of access 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0323" y="4779660"/>
            <a:ext cx="1085937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4" dirty="0" smtClean="0">
                <a:latin typeface="Tahoma"/>
                <a:cs typeface="Tahoma"/>
              </a:rPr>
              <a:t>offices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565878" y="593967"/>
            <a:ext cx="193982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Interior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1355" y="593967"/>
            <a:ext cx="139043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2" dirty="0" smtClean="0">
                <a:latin typeface="Tahoma"/>
                <a:cs typeface="Tahoma"/>
              </a:rPr>
              <a:t>Walls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7028" y="593967"/>
            <a:ext cx="102293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074" y="593967"/>
            <a:ext cx="154605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Doors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667652"/>
            <a:ext cx="5671539" cy="189941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5433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9" dirty="0" smtClean="0">
                <a:latin typeface="Tahoma"/>
                <a:cs typeface="Tahoma"/>
              </a:rPr>
              <a:t>Typical types of walls in facility: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766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Standard interior</a:t>
            </a:r>
            <a:endParaRPr sz="24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882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Firewall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890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High-security areas need physical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6183" y="3179460"/>
            <a:ext cx="177931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2" dirty="0" smtClean="0">
                <a:latin typeface="Tahoma"/>
                <a:cs typeface="Tahoma"/>
              </a:rPr>
              <a:t>firewalls 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8463" y="3179460"/>
            <a:ext cx="910336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resist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3540" y="3624468"/>
            <a:ext cx="8285225" cy="3029767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3556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intruders, increases building resistance to fire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66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Evaluate doors to secured rooms too</a:t>
            </a:r>
            <a:endParaRPr sz="2800">
              <a:latin typeface="Tahoma"/>
              <a:cs typeface="Tahoma"/>
            </a:endParaRPr>
          </a:p>
          <a:p>
            <a:pPr marL="355600" marR="258831" indent="-342900">
              <a:lnSpc>
                <a:spcPct val="103804"/>
              </a:lnSpc>
              <a:spcBef>
                <a:spcPts val="901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0" dirty="0" smtClean="0">
                <a:latin typeface="Tahoma"/>
                <a:cs typeface="Tahoma"/>
              </a:rPr>
              <a:t>Consider installing push/crash bars for computer rooms, wiring closets</a:t>
            </a:r>
            <a:endParaRPr sz="28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808"/>
              </a:spcBef>
            </a:pPr>
            <a:r>
              <a:rPr sz="2200" spc="86" dirty="0" smtClean="0">
                <a:latin typeface="Arial"/>
                <a:cs typeface="Arial"/>
              </a:rPr>
              <a:t>•  </a:t>
            </a:r>
            <a:r>
              <a:rPr sz="2200" spc="0" dirty="0" smtClean="0">
                <a:latin typeface="Tahoma"/>
                <a:cs typeface="Tahoma"/>
              </a:rPr>
              <a:t>Meets building codes</a:t>
            </a:r>
            <a:endParaRPr sz="2200">
              <a:latin typeface="Tahoma"/>
              <a:cs typeface="Tahoma"/>
            </a:endParaRPr>
          </a:p>
          <a:p>
            <a:pPr marR="12700" algn="r">
              <a:lnSpc>
                <a:spcPct val="100585"/>
              </a:lnSpc>
              <a:spcBef>
                <a:spcPts val="932"/>
              </a:spcBef>
            </a:pPr>
            <a:r>
              <a:rPr sz="2200" spc="86" dirty="0" smtClean="0">
                <a:latin typeface="Arial"/>
                <a:cs typeface="Arial"/>
              </a:rPr>
              <a:t>•  </a:t>
            </a:r>
            <a:r>
              <a:rPr sz="2200" spc="-1" dirty="0" smtClean="0">
                <a:latin typeface="Tahoma"/>
                <a:cs typeface="Tahoma"/>
              </a:rPr>
              <a:t>Provides higher levels of security than standard door handles</a:t>
            </a:r>
            <a:endParaRPr sz="2200">
              <a:latin typeface="Tahoma"/>
              <a:cs typeface="Tahoma"/>
            </a:endParaRPr>
          </a:p>
          <a:p>
            <a:pPr marR="74726" algn="r">
              <a:lnSpc>
                <a:spcPts val="1525"/>
              </a:lnSpc>
              <a:spcBef>
                <a:spcPts val="76"/>
              </a:spcBef>
            </a:pPr>
            <a:r>
              <a:rPr sz="1400" dirty="0" smtClean="0"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2000" y="2117725"/>
            <a:ext cx="4494306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593967"/>
            <a:ext cx="3779714" cy="5426680"/>
          </a:xfrm>
          <a:prstGeom prst="rect">
            <a:avLst/>
          </a:prstGeom>
        </p:spPr>
        <p:txBody>
          <a:bodyPr wrap="square" lIns="0" tIns="29559" rIns="0" bIns="0" rtlCol="0">
            <a:noAutofit/>
          </a:bodyPr>
          <a:lstStyle/>
          <a:p>
            <a:pPr marR="63649" algn="r">
              <a:lnSpc>
                <a:spcPts val="4655"/>
              </a:lnSpc>
            </a:pPr>
            <a:r>
              <a:rPr sz="4400" spc="-4" dirty="0" smtClean="0">
                <a:latin typeface="Tahoma"/>
                <a:cs typeface="Tahoma"/>
              </a:rPr>
              <a:t>Fire</a:t>
            </a:r>
            <a:endParaRPr sz="4400">
              <a:latin typeface="Tahoma"/>
              <a:cs typeface="Tahoma"/>
            </a:endParaRPr>
          </a:p>
          <a:p>
            <a:pPr marL="355600" marR="532690" indent="-342900" algn="just">
              <a:lnSpc>
                <a:spcPct val="99378"/>
              </a:lnSpc>
              <a:spcBef>
                <a:spcPts val="3554"/>
              </a:spcBef>
              <a:tabLst>
                <a:tab pos="355600" algn="l"/>
              </a:tabLst>
            </a:pPr>
            <a:r>
              <a:rPr sz="2800" spc="0" dirty="0" smtClean="0">
                <a:latin typeface="Arial"/>
                <a:cs typeface="Arial"/>
              </a:rPr>
              <a:t>	</a:t>
            </a:r>
            <a:r>
              <a:rPr sz="2800" spc="4" dirty="0" smtClean="0">
                <a:latin typeface="Tahoma"/>
                <a:cs typeface="Tahoma"/>
              </a:rPr>
              <a:t>F</a:t>
            </a:r>
            <a:r>
              <a:rPr sz="2800" spc="-4" dirty="0" smtClean="0">
                <a:latin typeface="Tahoma"/>
                <a:cs typeface="Tahoma"/>
              </a:rPr>
              <a:t>i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e: m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st</a:t>
            </a:r>
            <a:r>
              <a:rPr sz="2800" spc="9" dirty="0" smtClean="0">
                <a:latin typeface="Tahoma"/>
                <a:cs typeface="Tahoma"/>
              </a:rPr>
              <a:t> </a:t>
            </a:r>
            <a:r>
              <a:rPr sz="2800" spc="0" dirty="0" smtClean="0">
                <a:latin typeface="Tahoma"/>
                <a:cs typeface="Tahoma"/>
              </a:rPr>
              <a:t>se</a:t>
            </a:r>
            <a:r>
              <a:rPr sz="2800" spc="4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i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us th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t to s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-29" dirty="0" smtClean="0">
                <a:latin typeface="Tahoma"/>
                <a:cs typeface="Tahoma"/>
              </a:rPr>
              <a:t>f</a:t>
            </a:r>
            <a:r>
              <a:rPr sz="2800" spc="0" dirty="0" smtClean="0">
                <a:latin typeface="Tahoma"/>
                <a:cs typeface="Tahoma"/>
              </a:rPr>
              <a:t>e</a:t>
            </a:r>
            <a:r>
              <a:rPr sz="2800" spc="-25" dirty="0" smtClean="0">
                <a:latin typeface="Tahoma"/>
                <a:cs typeface="Tahoma"/>
              </a:rPr>
              <a:t>t</a:t>
            </a:r>
            <a:r>
              <a:rPr sz="2800" spc="0" dirty="0" smtClean="0">
                <a:latin typeface="Tahoma"/>
                <a:cs typeface="Tahoma"/>
              </a:rPr>
              <a:t>y 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f pe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ple in 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g.</a:t>
            </a:r>
            <a:endParaRPr sz="2800">
              <a:latin typeface="Tahoma"/>
              <a:cs typeface="Tahoma"/>
            </a:endParaRPr>
          </a:p>
          <a:p>
            <a:pPr marL="755650" indent="-285750">
              <a:lnSpc>
                <a:spcPct val="100686"/>
              </a:lnSpc>
              <a:spcBef>
                <a:spcPts val="531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4" dirty="0" smtClean="0">
                <a:latin typeface="Tahoma"/>
                <a:cs typeface="Tahoma"/>
              </a:rPr>
              <a:t>C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u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0" dirty="0" smtClean="0">
                <a:latin typeface="Tahoma"/>
                <a:cs typeface="Tahoma"/>
              </a:rPr>
              <a:t>e </a:t>
            </a:r>
            <a:r>
              <a:rPr sz="2400" spc="-4" dirty="0" smtClean="0">
                <a:latin typeface="Tahoma"/>
                <a:cs typeface="Tahoma"/>
              </a:rPr>
              <a:t>mo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e p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pe</a:t>
            </a:r>
            <a:r>
              <a:rPr sz="2400" spc="-4" dirty="0" smtClean="0">
                <a:latin typeface="Tahoma"/>
                <a:cs typeface="Tahoma"/>
              </a:rPr>
              <a:t>r</a:t>
            </a:r>
            <a:r>
              <a:rPr sz="2400" spc="-25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y d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-4" dirty="0" smtClean="0">
                <a:latin typeface="Tahoma"/>
                <a:cs typeface="Tahoma"/>
              </a:rPr>
              <a:t>m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ge, pe</a:t>
            </a:r>
            <a:r>
              <a:rPr sz="2400" spc="-4" dirty="0" smtClean="0">
                <a:latin typeface="Tahoma"/>
                <a:cs typeface="Tahoma"/>
              </a:rPr>
              <a:t>r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l injur</a:t>
            </a:r>
            <a:r>
              <a:rPr sz="2400" spc="-204" dirty="0" smtClean="0">
                <a:latin typeface="Tahoma"/>
                <a:cs typeface="Tahoma"/>
              </a:rPr>
              <a:t>y</a:t>
            </a:r>
            <a:r>
              <a:rPr sz="2400" spc="0" dirty="0" smtClean="0">
                <a:latin typeface="Tahoma"/>
                <a:cs typeface="Tahoma"/>
              </a:rPr>
              <a:t>, 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nd dea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h 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h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n 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-19" dirty="0" smtClean="0">
                <a:latin typeface="Tahoma"/>
                <a:cs typeface="Tahoma"/>
              </a:rPr>
              <a:t>n</a:t>
            </a:r>
            <a:r>
              <a:rPr sz="2400" spc="0" dirty="0" smtClean="0">
                <a:latin typeface="Tahoma"/>
                <a:cs typeface="Tahoma"/>
              </a:rPr>
              <a:t>y </a:t>
            </a:r>
            <a:r>
              <a:rPr sz="2400" spc="-4" dirty="0" smtClean="0">
                <a:latin typeface="Tahoma"/>
                <a:cs typeface="Tahoma"/>
              </a:rPr>
              <a:t>ot</a:t>
            </a:r>
            <a:r>
              <a:rPr sz="2400" spc="0" dirty="0" smtClean="0">
                <a:latin typeface="Tahoma"/>
                <a:cs typeface="Tahoma"/>
              </a:rPr>
              <a:t>her 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h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eat</a:t>
            </a:r>
            <a:endParaRPr sz="2400">
              <a:latin typeface="Tahoma"/>
              <a:cs typeface="Tahoma"/>
            </a:endParaRPr>
          </a:p>
          <a:p>
            <a:pPr marL="755650" marR="185313" indent="-285750">
              <a:lnSpc>
                <a:spcPct val="100686"/>
              </a:lnSpc>
              <a:spcBef>
                <a:spcPts val="48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Necessitates fire detection, response measures in physical security plans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7468" y="593967"/>
            <a:ext cx="164063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" dirty="0" smtClean="0">
                <a:latin typeface="Tahoma"/>
                <a:cs typeface="Tahoma"/>
              </a:rPr>
              <a:t>Safety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0" y="5784371"/>
            <a:ext cx="1187425" cy="279399"/>
          </a:xfrm>
          <a:prstGeom prst="rect">
            <a:avLst/>
          </a:prstGeom>
        </p:spPr>
        <p:txBody>
          <a:bodyPr wrap="square" lIns="0" tIns="13779" rIns="0" bIns="0" rtlCol="0">
            <a:noAutofit/>
          </a:bodyPr>
          <a:lstStyle/>
          <a:p>
            <a:pPr marL="12700">
              <a:lnSpc>
                <a:spcPts val="2170"/>
              </a:lnSpc>
            </a:pPr>
            <a:r>
              <a:rPr sz="2000" spc="0" dirty="0" smtClean="0">
                <a:latin typeface="Tahoma"/>
                <a:cs typeface="Tahoma"/>
              </a:rPr>
              <a:t>How </a:t>
            </a:r>
            <a:r>
              <a:rPr sz="2000" b="1" spc="0" dirty="0" smtClean="0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8865" y="5784371"/>
            <a:ext cx="2581602" cy="279399"/>
          </a:xfrm>
          <a:prstGeom prst="rect">
            <a:avLst/>
          </a:prstGeom>
        </p:spPr>
        <p:txBody>
          <a:bodyPr wrap="square" lIns="0" tIns="13779" rIns="0" bIns="0" rtlCol="0">
            <a:noAutofit/>
          </a:bodyPr>
          <a:lstStyle/>
          <a:p>
            <a:pPr marL="12700">
              <a:lnSpc>
                <a:spcPts val="2170"/>
              </a:lnSpc>
            </a:pPr>
            <a:r>
              <a:rPr sz="2000" spc="0" dirty="0" smtClean="0">
                <a:latin typeface="Tahoma"/>
                <a:cs typeface="Tahoma"/>
              </a:rPr>
              <a:t>to use extension cords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306" y="6421121"/>
            <a:ext cx="6868331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3" dirty="0" smtClean="0">
                <a:latin typeface="Tahoma"/>
                <a:cs typeface="Tahoma"/>
              </a:rPr>
              <a:t>Source: </a:t>
            </a:r>
            <a:r>
              <a:rPr sz="1800" u="heavy" spc="-3" dirty="0" smtClean="0">
                <a:solidFill>
                  <a:srgbClr val="0000FF"/>
                </a:solidFill>
                <a:latin typeface="Tahoma"/>
                <a:cs typeface="Tahoma"/>
              </a:rPr>
              <a:t>https://twitter.com/Smart911/status/678641207006883840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41462" y="593967"/>
            <a:ext cx="102133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Fire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7769" y="593967"/>
            <a:ext cx="244965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Detection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2369" y="593967"/>
            <a:ext cx="102293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1414" y="593967"/>
            <a:ext cx="245554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1" dirty="0" smtClean="0">
                <a:latin typeface="Tahoma"/>
                <a:cs typeface="Tahoma"/>
              </a:rPr>
              <a:t>Response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7276"/>
            <a:ext cx="8070798" cy="4946959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Fire suppression systems: devices that detect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585"/>
              </a:lnSpc>
              <a:spcBef>
                <a:spcPts val="244"/>
              </a:spcBef>
            </a:pPr>
            <a:r>
              <a:rPr sz="2800" spc="-1" dirty="0" smtClean="0">
                <a:latin typeface="Tahoma"/>
                <a:cs typeface="Tahoma"/>
              </a:rPr>
              <a:t>fire, respond accordingly</a:t>
            </a:r>
            <a:endParaRPr sz="2800">
              <a:latin typeface="Tahoma"/>
              <a:cs typeface="Tahoma"/>
            </a:endParaRPr>
          </a:p>
          <a:p>
            <a:pPr marR="25205" algn="r">
              <a:lnSpc>
                <a:spcPct val="100585"/>
              </a:lnSpc>
              <a:spcBef>
                <a:spcPts val="1132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Systems deprive fires of what they need to burn: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585"/>
              </a:lnSpc>
              <a:spcBef>
                <a:spcPts val="395"/>
              </a:spcBef>
            </a:pPr>
            <a:r>
              <a:rPr sz="2800" spc="-3" dirty="0" smtClean="0">
                <a:latin typeface="Tahoma"/>
                <a:cs typeface="Tahoma"/>
              </a:rPr>
              <a:t>heat, fuel, oxygen</a:t>
            </a:r>
            <a:endParaRPr sz="2800">
              <a:latin typeface="Tahoma"/>
              <a:cs typeface="Tahoma"/>
            </a:endParaRPr>
          </a:p>
          <a:p>
            <a:pPr marL="755650" marR="256842" indent="-285750">
              <a:lnSpc>
                <a:spcPts val="2937"/>
              </a:lnSpc>
              <a:spcBef>
                <a:spcPts val="102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3" dirty="0" smtClean="0">
                <a:latin typeface="Tahoma"/>
                <a:cs typeface="Tahoma"/>
              </a:rPr>
              <a:t>Water (mist) systems: reduce temperature, saturate </a:t>
            </a:r>
            <a:endParaRPr sz="2400">
              <a:latin typeface="Tahoma"/>
              <a:cs typeface="Tahoma"/>
            </a:endParaRPr>
          </a:p>
          <a:p>
            <a:pPr marL="755650" marR="256842">
              <a:lnSpc>
                <a:spcPts val="2896"/>
              </a:lnSpc>
              <a:spcBef>
                <a:spcPts val="381"/>
              </a:spcBef>
            </a:pPr>
            <a:r>
              <a:rPr sz="2400" spc="-2" dirty="0" smtClean="0">
                <a:latin typeface="Tahoma"/>
                <a:cs typeface="Tahoma"/>
              </a:rPr>
              <a:t>some fuels to prevent ignition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1015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Carbon dioxide systems: deprive fire of oxygen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882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Soda acid systems block fire fuel, preventing spread</a:t>
            </a:r>
            <a:endParaRPr sz="2400">
              <a:latin typeface="Tahoma"/>
              <a:cs typeface="Tahoma"/>
            </a:endParaRPr>
          </a:p>
          <a:p>
            <a:pPr marL="755650" marR="812790" indent="-285750">
              <a:lnSpc>
                <a:spcPts val="2937"/>
              </a:lnSpc>
              <a:spcBef>
                <a:spcPts val="97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Gas-based systems: block combustion but leave </a:t>
            </a:r>
            <a:endParaRPr sz="2400">
              <a:latin typeface="Tahoma"/>
              <a:cs typeface="Tahoma"/>
            </a:endParaRPr>
          </a:p>
          <a:p>
            <a:pPr marL="755650" marR="812790">
              <a:lnSpc>
                <a:spcPts val="2896"/>
              </a:lnSpc>
              <a:spcBef>
                <a:spcPts val="405"/>
              </a:spcBef>
            </a:pPr>
            <a:r>
              <a:rPr sz="2400" spc="-1" dirty="0" smtClean="0">
                <a:latin typeface="Tahoma"/>
                <a:cs typeface="Tahoma"/>
              </a:rPr>
              <a:t>enough oxygen for people to survive short time</a:t>
            </a:r>
            <a:endParaRPr sz="2400">
              <a:latin typeface="Tahoma"/>
              <a:cs typeface="Tahoma"/>
            </a:endParaRPr>
          </a:p>
          <a:p>
            <a:pPr marR="12700" algn="r">
              <a:lnSpc>
                <a:spcPts val="1290"/>
              </a:lnSpc>
              <a:spcBef>
                <a:spcPts val="464"/>
              </a:spcBef>
            </a:pPr>
            <a:r>
              <a:rPr sz="1400" dirty="0" smtClean="0">
                <a:latin typeface="Tahoma"/>
                <a:cs typeface="Tahoma"/>
              </a:rPr>
              <a:t>17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46165" y="593967"/>
            <a:ext cx="102144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Fire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2751" y="593967"/>
            <a:ext cx="244903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Detection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0898"/>
            <a:ext cx="8084493" cy="4144715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 marR="47084">
              <a:lnSpc>
                <a:spcPts val="2805"/>
              </a:lnSpc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0" dirty="0" smtClean="0">
                <a:latin typeface="Tahoma"/>
                <a:cs typeface="Tahoma"/>
              </a:rPr>
              <a:t>Fire detection is precondition for fire suppression</a:t>
            </a:r>
            <a:endParaRPr sz="2600">
              <a:latin typeface="Tahoma"/>
              <a:cs typeface="Tahoma"/>
            </a:endParaRPr>
          </a:p>
          <a:p>
            <a:pPr marL="355600" indent="-342900">
              <a:lnSpc>
                <a:spcPts val="3182"/>
              </a:lnSpc>
              <a:spcBef>
                <a:spcPts val="811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0" dirty="0" smtClean="0">
                <a:latin typeface="Tahoma"/>
                <a:cs typeface="Tahoma"/>
              </a:rPr>
              <a:t>Fire detection systems have two categories: manual, </a:t>
            </a:r>
            <a:endParaRPr sz="2600">
              <a:latin typeface="Tahoma"/>
              <a:cs typeface="Tahoma"/>
            </a:endParaRPr>
          </a:p>
          <a:p>
            <a:pPr marL="355600">
              <a:lnSpc>
                <a:spcPts val="3138"/>
              </a:lnSpc>
              <a:spcBef>
                <a:spcPts val="451"/>
              </a:spcBef>
              <a:tabLst>
                <a:tab pos="355600" algn="l"/>
              </a:tabLst>
            </a:pPr>
            <a:r>
              <a:rPr sz="2600" spc="1" dirty="0" smtClean="0">
                <a:latin typeface="Tahoma"/>
                <a:cs typeface="Tahoma"/>
              </a:rPr>
              <a:t>automatic</a:t>
            </a:r>
            <a:endParaRPr sz="2600">
              <a:latin typeface="Tahoma"/>
              <a:cs typeface="Tahoma"/>
            </a:endParaRPr>
          </a:p>
          <a:p>
            <a:pPr marL="355600" marR="126017" indent="-342900">
              <a:lnSpc>
                <a:spcPts val="3182"/>
              </a:lnSpc>
              <a:spcBef>
                <a:spcPts val="1061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-1" dirty="0" smtClean="0">
                <a:latin typeface="Tahoma"/>
                <a:cs typeface="Tahoma"/>
              </a:rPr>
              <a:t>Fire safety entails people monitoring fire evacuation </a:t>
            </a:r>
            <a:endParaRPr sz="2600">
              <a:latin typeface="Tahoma"/>
              <a:cs typeface="Tahoma"/>
            </a:endParaRPr>
          </a:p>
          <a:p>
            <a:pPr marL="355600" marR="126017">
              <a:lnSpc>
                <a:spcPts val="3138"/>
              </a:lnSpc>
              <a:spcBef>
                <a:spcPts val="356"/>
              </a:spcBef>
              <a:tabLst>
                <a:tab pos="355600" algn="l"/>
              </a:tabLst>
            </a:pPr>
            <a:r>
              <a:rPr sz="2600" spc="-2" dirty="0" smtClean="0">
                <a:latin typeface="Tahoma"/>
                <a:cs typeface="Tahoma"/>
              </a:rPr>
              <a:t>to prevent attacker entering offices</a:t>
            </a:r>
            <a:endParaRPr sz="2600">
              <a:latin typeface="Tahoma"/>
              <a:cs typeface="Tahoma"/>
            </a:endParaRPr>
          </a:p>
          <a:p>
            <a:pPr marL="355600" marR="120101" indent="-342900">
              <a:lnSpc>
                <a:spcPts val="3182"/>
              </a:lnSpc>
              <a:spcBef>
                <a:spcPts val="1061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0" dirty="0" smtClean="0">
                <a:latin typeface="Tahoma"/>
                <a:cs typeface="Tahoma"/>
              </a:rPr>
              <a:t>Three main types of fire detection systems: thermal </a:t>
            </a:r>
            <a:endParaRPr sz="2600">
              <a:latin typeface="Tahoma"/>
              <a:cs typeface="Tahoma"/>
            </a:endParaRPr>
          </a:p>
          <a:p>
            <a:pPr marL="355600" marR="120101">
              <a:lnSpc>
                <a:spcPts val="3138"/>
              </a:lnSpc>
              <a:spcBef>
                <a:spcPts val="451"/>
              </a:spcBef>
              <a:tabLst>
                <a:tab pos="355600" algn="l"/>
              </a:tabLst>
            </a:pPr>
            <a:r>
              <a:rPr sz="2600" spc="0" dirty="0" smtClean="0">
                <a:latin typeface="Tahoma"/>
                <a:cs typeface="Tahoma"/>
              </a:rPr>
              <a:t>detection, smoke detection, and flame detection</a:t>
            </a:r>
            <a:endParaRPr sz="2600">
              <a:latin typeface="Tahoma"/>
              <a:cs typeface="Tahoma"/>
            </a:endParaRPr>
          </a:p>
          <a:p>
            <a:pPr marL="469900" marR="47084">
              <a:lnSpc>
                <a:spcPct val="100585"/>
              </a:lnSpc>
              <a:spcBef>
                <a:spcPts val="957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1" dirty="0" smtClean="0">
                <a:latin typeface="Tahoma"/>
                <a:cs typeface="Tahoma"/>
              </a:rPr>
              <a:t>Smoke detectors operate in one of three ways:</a:t>
            </a:r>
            <a:endParaRPr sz="2200">
              <a:latin typeface="Tahoma"/>
              <a:cs typeface="Tahoma"/>
            </a:endParaRPr>
          </a:p>
          <a:p>
            <a:pPr marL="755650" marR="47084">
              <a:lnSpc>
                <a:spcPct val="100585"/>
              </a:lnSpc>
              <a:spcBef>
                <a:spcPts val="330"/>
              </a:spcBef>
            </a:pPr>
            <a:r>
              <a:rPr sz="2200" spc="-2" dirty="0" smtClean="0">
                <a:latin typeface="Tahoma"/>
                <a:cs typeface="Tahoma"/>
              </a:rPr>
              <a:t>photoelectric, ionization, and air-aspirating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529236" y="593967"/>
            <a:ext cx="102133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Fire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15543" y="593967"/>
            <a:ext cx="308349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Suppression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64322"/>
            <a:ext cx="6239504" cy="855507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 marR="50449">
              <a:lnSpc>
                <a:spcPts val="2805"/>
              </a:lnSpc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0" dirty="0" smtClean="0">
                <a:latin typeface="Tahoma"/>
                <a:cs typeface="Tahoma"/>
              </a:rPr>
              <a:t>Can be portable, manual, or automatic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95"/>
              </a:spcBef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-3" dirty="0" smtClean="0">
                <a:latin typeface="Tahoma"/>
                <a:cs typeface="Tahoma"/>
              </a:rPr>
              <a:t>Portable extinguishers are rated by type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2182" y="2158098"/>
            <a:ext cx="1050543" cy="35559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600" spc="-2" dirty="0" smtClean="0">
                <a:latin typeface="Tahoma"/>
                <a:cs typeface="Tahoma"/>
              </a:rPr>
              <a:t>of fire: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2633021"/>
            <a:ext cx="981786" cy="1593196"/>
          </a:xfrm>
          <a:prstGeom prst="rect">
            <a:avLst/>
          </a:prstGeom>
        </p:spPr>
        <p:txBody>
          <a:bodyPr wrap="square" lIns="0" tIns="15176" rIns="0" bIns="0" rtlCol="0">
            <a:noAutofit/>
          </a:bodyPr>
          <a:lstStyle/>
          <a:p>
            <a:pPr marL="12700" marR="0">
              <a:lnSpc>
                <a:spcPts val="2390"/>
              </a:lnSpc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0" dirty="0" smtClean="0">
                <a:latin typeface="Tahoma"/>
                <a:cs typeface="Tahoma"/>
              </a:rPr>
              <a:t>Class</a:t>
            </a:r>
            <a:endParaRPr sz="2200">
              <a:latin typeface="Tahoma"/>
              <a:cs typeface="Tahoma"/>
            </a:endParaRPr>
          </a:p>
          <a:p>
            <a:pPr marL="12700" marR="0">
              <a:lnSpc>
                <a:spcPct val="100585"/>
              </a:lnSpc>
              <a:spcBef>
                <a:spcPts val="621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0" dirty="0" smtClean="0">
                <a:latin typeface="Tahoma"/>
                <a:cs typeface="Tahoma"/>
              </a:rPr>
              <a:t>Class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620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0" dirty="0" smtClean="0">
                <a:latin typeface="Tahoma"/>
                <a:cs typeface="Tahoma"/>
              </a:rPr>
              <a:t>Class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40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0" dirty="0" smtClean="0">
                <a:latin typeface="Tahoma"/>
                <a:cs typeface="Tahoma"/>
              </a:rPr>
              <a:t>Class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4936" y="2633021"/>
            <a:ext cx="355040" cy="1588007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 marR="20675">
              <a:lnSpc>
                <a:spcPts val="2380"/>
              </a:lnSpc>
            </a:pPr>
            <a:r>
              <a:rPr sz="2200" spc="2" dirty="0" smtClean="0">
                <a:latin typeface="Tahoma"/>
                <a:cs typeface="Tahoma"/>
              </a:rPr>
              <a:t>A:</a:t>
            </a:r>
            <a:endParaRPr sz="2200">
              <a:latin typeface="Tahoma"/>
              <a:cs typeface="Tahoma"/>
            </a:endParaRPr>
          </a:p>
          <a:p>
            <a:pPr marL="12700" marR="24451">
              <a:lnSpc>
                <a:spcPts val="2655"/>
              </a:lnSpc>
              <a:spcBef>
                <a:spcPts val="633"/>
              </a:spcBef>
            </a:pPr>
            <a:r>
              <a:rPr sz="2200" spc="4" dirty="0" smtClean="0">
                <a:latin typeface="Tahoma"/>
                <a:cs typeface="Tahoma"/>
              </a:rPr>
              <a:t>B</a:t>
            </a:r>
            <a:r>
              <a:rPr sz="2200" spc="0" dirty="0" smtClean="0">
                <a:latin typeface="Tahoma"/>
                <a:cs typeface="Tahoma"/>
              </a:rPr>
              <a:t>: </a:t>
            </a:r>
            <a:endParaRPr sz="2200">
              <a:latin typeface="Tahoma"/>
              <a:cs typeface="Tahoma"/>
            </a:endParaRPr>
          </a:p>
          <a:p>
            <a:pPr marL="12700" marR="24451">
              <a:lnSpc>
                <a:spcPts val="2655"/>
              </a:lnSpc>
              <a:spcBef>
                <a:spcPts val="632"/>
              </a:spcBef>
            </a:pPr>
            <a:r>
              <a:rPr sz="2200" spc="4" dirty="0" smtClean="0">
                <a:latin typeface="Tahoma"/>
                <a:cs typeface="Tahoma"/>
              </a:rPr>
              <a:t>C: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52"/>
              </a:spcBef>
            </a:pPr>
            <a:r>
              <a:rPr sz="2200" spc="-2" dirty="0" smtClean="0">
                <a:latin typeface="Tahoma"/>
                <a:cs typeface="Tahoma"/>
              </a:rPr>
              <a:t>D: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5834" y="2633021"/>
            <a:ext cx="614511" cy="1588007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5773" marR="20675">
              <a:lnSpc>
                <a:spcPts val="2380"/>
              </a:lnSpc>
            </a:pPr>
            <a:r>
              <a:rPr sz="2200" spc="-2" dirty="0" smtClean="0">
                <a:latin typeface="Tahoma"/>
                <a:cs typeface="Tahoma"/>
              </a:rPr>
              <a:t>fires</a:t>
            </a:r>
            <a:endParaRPr sz="2200">
              <a:latin typeface="Tahoma"/>
              <a:cs typeface="Tahoma"/>
            </a:endParaRPr>
          </a:p>
          <a:p>
            <a:pPr marL="15773" marR="24698" indent="-3073">
              <a:lnSpc>
                <a:spcPts val="2655"/>
              </a:lnSpc>
              <a:spcBef>
                <a:spcPts val="633"/>
              </a:spcBef>
            </a:pPr>
            <a:r>
              <a:rPr sz="2200" dirty="0" smtClean="0">
                <a:latin typeface="Tahoma"/>
                <a:cs typeface="Tahoma"/>
              </a:rPr>
              <a:t>f</a:t>
            </a:r>
            <a:r>
              <a:rPr sz="2200" spc="-4" dirty="0" smtClean="0">
                <a:latin typeface="Tahoma"/>
                <a:cs typeface="Tahoma"/>
              </a:rPr>
              <a:t>i</a:t>
            </a:r>
            <a:r>
              <a:rPr sz="2200" spc="-14" dirty="0" smtClean="0">
                <a:latin typeface="Tahoma"/>
                <a:cs typeface="Tahoma"/>
              </a:rPr>
              <a:t>r</a:t>
            </a:r>
            <a:r>
              <a:rPr sz="2200" spc="4" dirty="0" smtClean="0">
                <a:latin typeface="Tahoma"/>
                <a:cs typeface="Tahoma"/>
              </a:rPr>
              <a:t>e</a:t>
            </a:r>
            <a:r>
              <a:rPr sz="2200" spc="0" dirty="0" smtClean="0">
                <a:latin typeface="Tahoma"/>
                <a:cs typeface="Tahoma"/>
              </a:rPr>
              <a:t>s </a:t>
            </a:r>
            <a:endParaRPr sz="2200">
              <a:latin typeface="Tahoma"/>
              <a:cs typeface="Tahoma"/>
            </a:endParaRPr>
          </a:p>
          <a:p>
            <a:pPr marL="15773" marR="24698">
              <a:lnSpc>
                <a:spcPts val="2655"/>
              </a:lnSpc>
              <a:spcBef>
                <a:spcPts val="632"/>
              </a:spcBef>
            </a:pPr>
            <a:r>
              <a:rPr sz="2200" spc="-2" dirty="0" smtClean="0">
                <a:latin typeface="Tahoma"/>
                <a:cs typeface="Tahoma"/>
              </a:rPr>
              <a:t>fires</a:t>
            </a:r>
            <a:endParaRPr sz="2200">
              <a:latin typeface="Tahoma"/>
              <a:cs typeface="Tahoma"/>
            </a:endParaRPr>
          </a:p>
          <a:p>
            <a:pPr marL="36448">
              <a:lnSpc>
                <a:spcPct val="100585"/>
              </a:lnSpc>
              <a:spcBef>
                <a:spcPts val="752"/>
              </a:spcBef>
            </a:pPr>
            <a:r>
              <a:rPr sz="2200" spc="-2" dirty="0" smtClean="0">
                <a:latin typeface="Tahoma"/>
                <a:cs typeface="Tahoma"/>
              </a:rPr>
              <a:t>fires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7385" y="2633021"/>
            <a:ext cx="4495060" cy="1588007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5773" marR="37886">
              <a:lnSpc>
                <a:spcPts val="2380"/>
              </a:lnSpc>
            </a:pPr>
            <a:r>
              <a:rPr sz="2200" spc="-2" dirty="0" smtClean="0">
                <a:latin typeface="Tahoma"/>
                <a:cs typeface="Tahoma"/>
              </a:rPr>
              <a:t>of ordinary combustible fuels</a:t>
            </a:r>
            <a:endParaRPr sz="2200">
              <a:latin typeface="Tahoma"/>
              <a:cs typeface="Tahoma"/>
            </a:endParaRPr>
          </a:p>
          <a:p>
            <a:pPr marL="15773" indent="-3073">
              <a:lnSpc>
                <a:spcPts val="2655"/>
              </a:lnSpc>
              <a:spcBef>
                <a:spcPts val="633"/>
              </a:spcBef>
            </a:pPr>
            <a:r>
              <a:rPr sz="2200" spc="-19" dirty="0" smtClean="0">
                <a:latin typeface="Tahoma"/>
                <a:cs typeface="Tahoma"/>
              </a:rPr>
              <a:t>f</a:t>
            </a:r>
            <a:r>
              <a:rPr sz="2200" spc="-4" dirty="0" smtClean="0">
                <a:latin typeface="Tahoma"/>
                <a:cs typeface="Tahoma"/>
              </a:rPr>
              <a:t>u</a:t>
            </a:r>
            <a:r>
              <a:rPr sz="2200" spc="4" dirty="0" smtClean="0">
                <a:latin typeface="Tahoma"/>
                <a:cs typeface="Tahoma"/>
              </a:rPr>
              <a:t>e</a:t>
            </a:r>
            <a:r>
              <a:rPr sz="2200" spc="-4" dirty="0" smtClean="0">
                <a:latin typeface="Tahoma"/>
                <a:cs typeface="Tahoma"/>
              </a:rPr>
              <a:t>l</a:t>
            </a:r>
            <a:r>
              <a:rPr sz="2200" spc="4" dirty="0" smtClean="0">
                <a:latin typeface="Tahoma"/>
                <a:cs typeface="Tahoma"/>
              </a:rPr>
              <a:t>e</a:t>
            </a:r>
            <a:r>
              <a:rPr sz="2200" spc="0" dirty="0" smtClean="0">
                <a:latin typeface="Tahoma"/>
                <a:cs typeface="Tahoma"/>
              </a:rPr>
              <a:t>d </a:t>
            </a:r>
            <a:r>
              <a:rPr sz="2200" spc="-9" dirty="0" smtClean="0">
                <a:latin typeface="Tahoma"/>
                <a:cs typeface="Tahoma"/>
              </a:rPr>
              <a:t>b</a:t>
            </a:r>
            <a:r>
              <a:rPr sz="2200" spc="0" dirty="0" smtClean="0">
                <a:latin typeface="Tahoma"/>
                <a:cs typeface="Tahoma"/>
              </a:rPr>
              <a:t>y c</a:t>
            </a:r>
            <a:r>
              <a:rPr sz="2200" spc="4" dirty="0" smtClean="0">
                <a:latin typeface="Tahoma"/>
                <a:cs typeface="Tahoma"/>
              </a:rPr>
              <a:t>om</a:t>
            </a:r>
            <a:r>
              <a:rPr sz="2200" spc="-4" dirty="0" smtClean="0">
                <a:latin typeface="Tahoma"/>
                <a:cs typeface="Tahoma"/>
              </a:rPr>
              <a:t>bu</a:t>
            </a:r>
            <a:r>
              <a:rPr sz="2200" spc="4" dirty="0" smtClean="0">
                <a:latin typeface="Tahoma"/>
                <a:cs typeface="Tahoma"/>
              </a:rPr>
              <a:t>st</a:t>
            </a:r>
            <a:r>
              <a:rPr sz="2200" spc="-4" dirty="0" smtClean="0">
                <a:latin typeface="Tahoma"/>
                <a:cs typeface="Tahoma"/>
              </a:rPr>
              <a:t>ibl</a:t>
            </a:r>
            <a:r>
              <a:rPr sz="2200" spc="0" dirty="0" smtClean="0">
                <a:latin typeface="Tahoma"/>
                <a:cs typeface="Tahoma"/>
              </a:rPr>
              <a:t>e li</a:t>
            </a:r>
            <a:r>
              <a:rPr sz="2200" spc="-4" dirty="0" smtClean="0">
                <a:latin typeface="Tahoma"/>
                <a:cs typeface="Tahoma"/>
              </a:rPr>
              <a:t>q</a:t>
            </a:r>
            <a:r>
              <a:rPr sz="2200" spc="0" dirty="0" smtClean="0">
                <a:latin typeface="Tahoma"/>
                <a:cs typeface="Tahoma"/>
              </a:rPr>
              <a:t>ui</a:t>
            </a:r>
            <a:r>
              <a:rPr sz="2200" spc="-4" dirty="0" smtClean="0">
                <a:latin typeface="Tahoma"/>
                <a:cs typeface="Tahoma"/>
              </a:rPr>
              <a:t>d</a:t>
            </a:r>
            <a:r>
              <a:rPr sz="2200" spc="4" dirty="0" smtClean="0">
                <a:latin typeface="Tahoma"/>
                <a:cs typeface="Tahoma"/>
              </a:rPr>
              <a:t>s</a:t>
            </a:r>
            <a:r>
              <a:rPr sz="2200" spc="0" dirty="0" smtClean="0">
                <a:latin typeface="Tahoma"/>
                <a:cs typeface="Tahoma"/>
              </a:rPr>
              <a:t>, </a:t>
            </a:r>
            <a:r>
              <a:rPr sz="2200" spc="-4" dirty="0" smtClean="0">
                <a:latin typeface="Tahoma"/>
                <a:cs typeface="Tahoma"/>
              </a:rPr>
              <a:t>ga</a:t>
            </a:r>
            <a:r>
              <a:rPr sz="2200" spc="4" dirty="0" smtClean="0">
                <a:latin typeface="Tahoma"/>
                <a:cs typeface="Tahoma"/>
              </a:rPr>
              <a:t>se</a:t>
            </a:r>
            <a:r>
              <a:rPr sz="2200" spc="0" dirty="0" smtClean="0">
                <a:latin typeface="Tahoma"/>
                <a:cs typeface="Tahoma"/>
              </a:rPr>
              <a:t>s </a:t>
            </a:r>
            <a:endParaRPr sz="2200">
              <a:latin typeface="Tahoma"/>
              <a:cs typeface="Tahoma"/>
            </a:endParaRPr>
          </a:p>
          <a:p>
            <a:pPr marL="15773">
              <a:lnSpc>
                <a:spcPts val="2655"/>
              </a:lnSpc>
              <a:spcBef>
                <a:spcPts val="632"/>
              </a:spcBef>
            </a:pPr>
            <a:r>
              <a:rPr sz="2200" spc="0" dirty="0" smtClean="0">
                <a:latin typeface="Tahoma"/>
                <a:cs typeface="Tahoma"/>
              </a:rPr>
              <a:t>with energized electrical equipment</a:t>
            </a:r>
            <a:endParaRPr sz="2200">
              <a:latin typeface="Tahoma"/>
              <a:cs typeface="Tahoma"/>
            </a:endParaRPr>
          </a:p>
          <a:p>
            <a:pPr marL="36448" marR="37886">
              <a:lnSpc>
                <a:spcPct val="100585"/>
              </a:lnSpc>
              <a:spcBef>
                <a:spcPts val="752"/>
              </a:spcBef>
            </a:pPr>
            <a:r>
              <a:rPr sz="2200" spc="0" dirty="0" smtClean="0">
                <a:latin typeface="Tahoma"/>
                <a:cs typeface="Tahoma"/>
              </a:rPr>
              <a:t>fueled by combustible metals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343514"/>
            <a:ext cx="7670823" cy="2052879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 marR="42688">
              <a:lnSpc>
                <a:spcPts val="2805"/>
              </a:lnSpc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-1" dirty="0" smtClean="0">
                <a:latin typeface="Tahoma"/>
                <a:cs typeface="Tahoma"/>
              </a:rPr>
              <a:t>Installed systems spray liquid, gas for fire</a:t>
            </a:r>
            <a:endParaRPr sz="2600">
              <a:latin typeface="Tahoma"/>
              <a:cs typeface="Tahoma"/>
            </a:endParaRPr>
          </a:p>
          <a:p>
            <a:pPr marL="355600" marR="42688">
              <a:lnSpc>
                <a:spcPct val="100585"/>
              </a:lnSpc>
              <a:spcBef>
                <a:spcPts val="19"/>
              </a:spcBef>
            </a:pPr>
            <a:r>
              <a:rPr sz="2600" spc="0" dirty="0" smtClean="0">
                <a:latin typeface="Tahoma"/>
                <a:cs typeface="Tahoma"/>
              </a:rPr>
              <a:t>suppression</a:t>
            </a:r>
            <a:endParaRPr sz="2600">
              <a:latin typeface="Tahoma"/>
              <a:cs typeface="Tahoma"/>
            </a:endParaRPr>
          </a:p>
          <a:p>
            <a:pPr marL="469900" marR="42688">
              <a:lnSpc>
                <a:spcPct val="100585"/>
              </a:lnSpc>
              <a:spcBef>
                <a:spcPts val="645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2" dirty="0" smtClean="0">
                <a:latin typeface="Tahoma"/>
                <a:cs typeface="Tahoma"/>
              </a:rPr>
              <a:t>Sprinkler systems spray liquid (water)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740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1" dirty="0" smtClean="0">
                <a:latin typeface="Tahoma"/>
                <a:cs typeface="Tahoma"/>
              </a:rPr>
              <a:t>Sprinkler system options: wet-pipe, dry-pipe, pre-action</a:t>
            </a:r>
            <a:endParaRPr sz="2200">
              <a:latin typeface="Tahoma"/>
              <a:cs typeface="Tahoma"/>
            </a:endParaRPr>
          </a:p>
          <a:p>
            <a:pPr marL="469900" marR="42688">
              <a:lnSpc>
                <a:spcPct val="100585"/>
              </a:lnSpc>
              <a:spcBef>
                <a:spcPts val="620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1" dirty="0" smtClean="0">
                <a:latin typeface="Tahoma"/>
                <a:cs typeface="Tahoma"/>
              </a:rPr>
              <a:t>Water mist sprinklers use fine mist to extinguish fires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87031" y="614738"/>
            <a:ext cx="145029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7" dirty="0" smtClean="0">
                <a:latin typeface="Tahoma"/>
                <a:cs typeface="Tahoma"/>
              </a:rPr>
              <a:t>Seven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811" y="614738"/>
            <a:ext cx="1362634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1" dirty="0" smtClean="0">
                <a:latin typeface="Tahoma"/>
                <a:cs typeface="Tahoma"/>
              </a:rPr>
              <a:t>Major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112" y="614738"/>
            <a:ext cx="185251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2" dirty="0" smtClean="0">
                <a:latin typeface="Tahoma"/>
                <a:cs typeface="Tahoma"/>
              </a:rPr>
              <a:t>Sources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3091" y="614738"/>
            <a:ext cx="53957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2" dirty="0" smtClean="0">
                <a:latin typeface="Tahoma"/>
                <a:cs typeface="Tahoma"/>
              </a:rPr>
              <a:t>of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042" y="614738"/>
            <a:ext cx="1872141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5" dirty="0" smtClean="0">
                <a:latin typeface="Tahoma"/>
                <a:cs typeface="Tahoma"/>
              </a:rPr>
              <a:t>Physical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172" y="614738"/>
            <a:ext cx="108401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dirty="0" smtClean="0">
                <a:latin typeface="Tahoma"/>
                <a:cs typeface="Tahoma"/>
              </a:rPr>
              <a:t>Loss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01745"/>
            <a:ext cx="2695814" cy="1609778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34" dirty="0" smtClean="0">
                <a:latin typeface="Tahoma"/>
                <a:cs typeface="Tahoma"/>
              </a:rPr>
              <a:t>Temperature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556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Gases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28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4" dirty="0" smtClean="0">
                <a:latin typeface="Tahoma"/>
                <a:cs typeface="Tahoma"/>
              </a:rPr>
              <a:t>Liquids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1641" y="1701745"/>
            <a:ext cx="1733738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0" dirty="0" smtClean="0">
                <a:latin typeface="Tahoma"/>
                <a:cs typeface="Tahoma"/>
              </a:rPr>
              <a:t>extremes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54345"/>
            <a:ext cx="3597787" cy="2191946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62091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Living organisms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556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Projectiles</a:t>
            </a:r>
            <a:endParaRPr sz="3200">
              <a:latin typeface="Tahoma"/>
              <a:cs typeface="Tahoma"/>
            </a:endParaRPr>
          </a:p>
          <a:p>
            <a:pPr marL="12700" marR="62091">
              <a:lnSpc>
                <a:spcPct val="100585"/>
              </a:lnSpc>
              <a:spcBef>
                <a:spcPts val="728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3" dirty="0" smtClean="0">
                <a:latin typeface="Tahoma"/>
                <a:cs typeface="Tahoma"/>
              </a:rPr>
              <a:t>Movement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704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Energy anomalies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4552" y="6451036"/>
            <a:ext cx="149130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57200" y="2523826"/>
            <a:ext cx="4038600" cy="2678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9800" y="2370931"/>
            <a:ext cx="3835400" cy="298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0820" y="593967"/>
            <a:ext cx="238963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Example: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5181" y="593967"/>
            <a:ext cx="102133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Fire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1488" y="593967"/>
            <a:ext cx="226962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Sprinkler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6769" y="593967"/>
            <a:ext cx="188980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2" dirty="0" smtClean="0">
                <a:latin typeface="Tahoma"/>
                <a:cs typeface="Tahoma"/>
              </a:rPr>
              <a:t>System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091937"/>
            <a:ext cx="5973282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0" dirty="0" smtClean="0">
                <a:latin typeface="Tahoma"/>
                <a:cs typeface="Tahoma"/>
              </a:rPr>
              <a:t>Source: Wikimedia Commons (David40226543/Micha0001,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1602" y="6091937"/>
            <a:ext cx="1544404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1" dirty="0" smtClean="0">
                <a:latin typeface="Tahoma"/>
                <a:cs typeface="Tahoma"/>
              </a:rPr>
              <a:t>Brandon Leon)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258093" y="593967"/>
            <a:ext cx="218264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Gaseous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978" y="593967"/>
            <a:ext cx="225915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Emission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082" y="593967"/>
            <a:ext cx="213978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 smtClean="0">
                <a:latin typeface="Tahoma"/>
                <a:cs typeface="Tahoma"/>
              </a:rPr>
              <a:t>Systems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707276"/>
            <a:ext cx="7109284" cy="1368567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Until recently there were only two types of</a:t>
            </a:r>
            <a:endParaRPr sz="2800">
              <a:latin typeface="Tahoma"/>
              <a:cs typeface="Tahoma"/>
            </a:endParaRPr>
          </a:p>
          <a:p>
            <a:pPr marL="355600" marR="54330">
              <a:lnSpc>
                <a:spcPct val="100585"/>
              </a:lnSpc>
              <a:spcBef>
                <a:spcPts val="244"/>
              </a:spcBef>
            </a:pPr>
            <a:r>
              <a:rPr sz="2800" spc="0" dirty="0" smtClean="0">
                <a:latin typeface="Tahoma"/>
                <a:cs typeface="Tahoma"/>
              </a:rPr>
              <a:t>systems: carbon dioxide, halon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102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" dirty="0" smtClean="0">
                <a:latin typeface="Tahoma"/>
                <a:cs typeface="Tahoma"/>
              </a:rPr>
              <a:t>Carbon dioxide deprives fire of oxygen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233760"/>
            <a:ext cx="4223062" cy="3283275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469900">
              <a:lnSpc>
                <a:spcPts val="2600"/>
              </a:lnSpc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1" dirty="0" smtClean="0">
                <a:latin typeface="Tahoma"/>
                <a:cs typeface="Tahoma"/>
              </a:rPr>
              <a:t>Halon: “clean agent” that</a:t>
            </a:r>
            <a:endParaRPr sz="2400">
              <a:latin typeface="Tahoma"/>
              <a:cs typeface="Tahoma"/>
            </a:endParaRPr>
          </a:p>
          <a:p>
            <a:pPr marL="720089" marR="404176" algn="ctr">
              <a:lnSpc>
                <a:spcPct val="100585"/>
              </a:lnSpc>
              <a:spcBef>
                <a:spcPts val="174"/>
              </a:spcBef>
            </a:pPr>
            <a:r>
              <a:rPr sz="2400" spc="0" dirty="0" smtClean="0">
                <a:latin typeface="Tahoma"/>
                <a:cs typeface="Tahoma"/>
              </a:rPr>
              <a:t>installations prohibited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1094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Alternative clean agents</a:t>
            </a:r>
            <a:endParaRPr sz="28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1013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FM-200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97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" dirty="0" smtClean="0">
                <a:latin typeface="Tahoma"/>
                <a:cs typeface="Tahoma"/>
              </a:rPr>
              <a:t>Inergen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882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" dirty="0" smtClean="0">
                <a:latin typeface="Tahoma"/>
                <a:cs typeface="Tahoma"/>
              </a:rPr>
              <a:t>Carbon dioxide</a:t>
            </a:r>
            <a:endParaRPr sz="2400">
              <a:latin typeface="Tahoma"/>
              <a:cs typeface="Tahoma"/>
            </a:endParaRPr>
          </a:p>
          <a:p>
            <a:pPr marL="469900" marR="46568">
              <a:lnSpc>
                <a:spcPct val="100585"/>
              </a:lnSpc>
              <a:spcBef>
                <a:spcPts val="1002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FE-13 (trifluromethane)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1925" y="3233760"/>
            <a:ext cx="2085868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depletes ozone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812" y="3233760"/>
            <a:ext cx="826845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5" dirty="0" smtClean="0">
                <a:latin typeface="Tahoma"/>
                <a:cs typeface="Tahoma"/>
              </a:rPr>
              <a:t>layer;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2996" y="3233760"/>
            <a:ext cx="62764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new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5007" y="4157868"/>
            <a:ext cx="131093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include: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554690" y="1600200"/>
            <a:ext cx="6034617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357" y="614738"/>
            <a:ext cx="2175010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dirty="0" smtClean="0">
                <a:latin typeface="Tahoma"/>
                <a:cs typeface="Tahoma"/>
              </a:rPr>
              <a:t>Example: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8306" y="614738"/>
            <a:ext cx="1987290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Gaseous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057" y="614738"/>
            <a:ext cx="930080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6" dirty="0" smtClean="0">
                <a:latin typeface="Tahoma"/>
                <a:cs typeface="Tahoma"/>
              </a:rPr>
              <a:t>Fire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9594" y="614738"/>
            <a:ext cx="2804982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3" dirty="0" smtClean="0">
                <a:latin typeface="Tahoma"/>
                <a:cs typeface="Tahoma"/>
              </a:rPr>
              <a:t>Suppression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6427217"/>
            <a:ext cx="3930579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6" dirty="0" smtClean="0">
                <a:latin typeface="Tahoma"/>
                <a:cs typeface="Tahoma"/>
              </a:rPr>
              <a:t>Source: Flickr (Seeweb, CC-BY-SA 2.0)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38708" y="309938"/>
            <a:ext cx="157244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29" dirty="0" smtClean="0">
                <a:latin typeface="Tahoma"/>
                <a:cs typeface="Tahoma"/>
              </a:rPr>
              <a:t>Failure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7610" y="309938"/>
            <a:ext cx="53957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2" dirty="0" smtClean="0">
                <a:latin typeface="Tahoma"/>
                <a:cs typeface="Tahoma"/>
              </a:rPr>
              <a:t>of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4561" y="309938"/>
            <a:ext cx="2536614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Supporting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8511" y="309938"/>
            <a:ext cx="173369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dirty="0" smtClean="0">
                <a:latin typeface="Tahoma"/>
                <a:cs typeface="Tahoma"/>
              </a:rPr>
              <a:t>Utilities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9668" y="309938"/>
            <a:ext cx="93163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and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356" y="919539"/>
            <a:ext cx="2263301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8" dirty="0" smtClean="0">
                <a:latin typeface="Tahoma"/>
                <a:cs typeface="Tahoma"/>
              </a:rPr>
              <a:t>Structural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1646" y="919539"/>
            <a:ext cx="195796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1" dirty="0" smtClean="0">
                <a:latin typeface="Tahoma"/>
                <a:cs typeface="Tahoma"/>
              </a:rPr>
              <a:t>Collapse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35876"/>
            <a:ext cx="7794914" cy="275889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Supporting utilities include heating, ventilation,</a:t>
            </a:r>
            <a:endParaRPr sz="2800">
              <a:latin typeface="Tahoma"/>
              <a:cs typeface="Tahoma"/>
            </a:endParaRPr>
          </a:p>
          <a:p>
            <a:pPr marL="355600" marR="36152">
              <a:lnSpc>
                <a:spcPct val="100585"/>
              </a:lnSpc>
              <a:spcBef>
                <a:spcPts val="244"/>
              </a:spcBef>
            </a:pPr>
            <a:r>
              <a:rPr sz="2800" spc="-1" dirty="0" smtClean="0">
                <a:latin typeface="Tahoma"/>
                <a:cs typeface="Tahoma"/>
              </a:rPr>
              <a:t>and air conditioning (HVAC); electricity; water;</a:t>
            </a:r>
            <a:endParaRPr sz="2800">
              <a:latin typeface="Tahoma"/>
              <a:cs typeface="Tahoma"/>
            </a:endParaRPr>
          </a:p>
          <a:p>
            <a:pPr marL="355600" marR="54330">
              <a:lnSpc>
                <a:spcPct val="100585"/>
              </a:lnSpc>
              <a:spcBef>
                <a:spcPts val="409"/>
              </a:spcBef>
            </a:pPr>
            <a:r>
              <a:rPr sz="2800" dirty="0" smtClean="0">
                <a:latin typeface="Tahoma"/>
                <a:cs typeface="Tahoma"/>
              </a:rPr>
              <a:t>sewage; garbage disposal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102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" dirty="0" smtClean="0">
                <a:latin typeface="Tahoma"/>
                <a:cs typeface="Tahoma"/>
              </a:rPr>
              <a:t>Utility failure obviously affects building safety</a:t>
            </a:r>
            <a:endParaRPr sz="2400">
              <a:latin typeface="Tahoma"/>
              <a:cs typeface="Tahoma"/>
            </a:endParaRPr>
          </a:p>
          <a:p>
            <a:pPr marL="755650" marR="467471" indent="-285750">
              <a:lnSpc>
                <a:spcPts val="3290"/>
              </a:lnSpc>
              <a:spcBef>
                <a:spcPts val="935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Interruption of services may lead to vulnerability injection in systems designed to protect info.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8740" y="364238"/>
            <a:ext cx="8900551" cy="2364625"/>
          </a:xfrm>
          <a:prstGeom prst="rect">
            <a:avLst/>
          </a:prstGeom>
        </p:spPr>
        <p:txBody>
          <a:bodyPr wrap="square" lIns="0" tIns="24320" rIns="0" bIns="0" rtlCol="0">
            <a:noAutofit/>
          </a:bodyPr>
          <a:lstStyle/>
          <a:p>
            <a:pPr marL="1614900" marR="1529113" algn="ctr">
              <a:lnSpc>
                <a:spcPts val="3829"/>
              </a:lnSpc>
            </a:pPr>
            <a:r>
              <a:rPr sz="3600" spc="-4" dirty="0" smtClean="0">
                <a:latin typeface="Tahoma"/>
                <a:cs typeface="Tahoma"/>
              </a:rPr>
              <a:t>Heating, Ventilation, and Air</a:t>
            </a:r>
            <a:endParaRPr sz="3600">
              <a:latin typeface="Tahoma"/>
              <a:cs typeface="Tahoma"/>
            </a:endParaRPr>
          </a:p>
          <a:p>
            <a:pPr marL="2386615" marR="2300721" algn="ctr">
              <a:lnSpc>
                <a:spcPts val="4295"/>
              </a:lnSpc>
              <a:spcBef>
                <a:spcPts val="23"/>
              </a:spcBef>
            </a:pPr>
            <a:r>
              <a:rPr sz="3600" spc="-4" dirty="0" smtClean="0">
                <a:latin typeface="Tahoma"/>
                <a:cs typeface="Tahoma"/>
              </a:rPr>
              <a:t>Conditioning (HVAC)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1840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2" dirty="0" smtClean="0">
                <a:latin typeface="Tahoma"/>
                <a:cs typeface="Tahoma"/>
              </a:rPr>
              <a:t>How can HVAC systems damage info. systems?</a:t>
            </a:r>
            <a:endParaRPr sz="3200">
              <a:latin typeface="Tahoma"/>
              <a:cs typeface="Tahoma"/>
            </a:endParaRPr>
          </a:p>
          <a:p>
            <a:pPr marL="469900" marR="62091">
              <a:lnSpc>
                <a:spcPct val="100585"/>
              </a:lnSpc>
              <a:spcBef>
                <a:spcPts val="1128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Extreme temperature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40" y="2892384"/>
            <a:ext cx="6791809" cy="33585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0" dirty="0" smtClean="0">
                <a:latin typeface="Tahoma"/>
                <a:cs typeface="Tahoma"/>
              </a:rPr>
              <a:t>Most computers work between 70–75 ℉ (22–24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8414" y="2892384"/>
            <a:ext cx="507139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℃)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86160"/>
            <a:ext cx="5723588" cy="2009703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469900">
              <a:lnSpc>
                <a:spcPts val="2600"/>
              </a:lnSpc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-3" dirty="0" smtClean="0">
                <a:latin typeface="Tahoma"/>
                <a:cs typeface="Tahoma"/>
              </a:rPr>
              <a:t>Comfortable temperatures for people</a:t>
            </a:r>
            <a:endParaRPr sz="24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760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Filtration</a:t>
            </a:r>
            <a:endParaRPr sz="28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111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3" dirty="0" smtClean="0">
                <a:latin typeface="Tahoma"/>
                <a:cs typeface="Tahoma"/>
              </a:rPr>
              <a:t>Humidity</a:t>
            </a:r>
            <a:endParaRPr sz="2800">
              <a:latin typeface="Tahoma"/>
              <a:cs typeface="Tahoma"/>
            </a:endParaRPr>
          </a:p>
          <a:p>
            <a:pPr marL="12700" marR="46568">
              <a:lnSpc>
                <a:spcPct val="100585"/>
              </a:lnSpc>
              <a:spcBef>
                <a:spcPts val="99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Static electricity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2697" y="3386160"/>
            <a:ext cx="856116" cy="335973"/>
          </a:xfrm>
          <a:prstGeom prst="rect">
            <a:avLst/>
          </a:prstGeom>
        </p:spPr>
        <p:txBody>
          <a:bodyPr wrap="square" lIns="0" tIns="16478" rIns="0" bIns="0" rtlCol="0">
            <a:noAutofit/>
          </a:bodyPr>
          <a:lstStyle/>
          <a:p>
            <a:pPr marL="12700">
              <a:lnSpc>
                <a:spcPts val="2595"/>
              </a:lnSpc>
            </a:pPr>
            <a:r>
              <a:rPr sz="2400" spc="-4" dirty="0" smtClean="0">
                <a:latin typeface="Tahoma"/>
                <a:cs typeface="Tahoma"/>
              </a:rPr>
              <a:t>to</a:t>
            </a:r>
            <a:r>
              <a:rPr sz="2400" spc="0" dirty="0" smtClean="0">
                <a:latin typeface="Tahoma"/>
                <a:cs typeface="Tahoma"/>
              </a:rPr>
              <a:t>o </a:t>
            </a:r>
            <a:r>
              <a:rPr sz="2400" spc="0" dirty="0" smtClean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93140" y="5559384"/>
            <a:ext cx="7676224" cy="1094852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-4" dirty="0" smtClean="0">
                <a:latin typeface="Tahoma"/>
                <a:cs typeface="Tahoma"/>
              </a:rPr>
              <a:t>Damages sensitive circuitry, including computers</a:t>
            </a:r>
            <a:endParaRPr sz="2400">
              <a:latin typeface="Tahoma"/>
              <a:cs typeface="Tahoma"/>
            </a:endParaRPr>
          </a:p>
          <a:p>
            <a:pPr marR="12700" algn="r">
              <a:lnSpc>
                <a:spcPct val="100585"/>
              </a:lnSpc>
              <a:spcBef>
                <a:spcPts val="848"/>
              </a:spcBef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-1" dirty="0" smtClean="0">
                <a:latin typeface="Tahoma"/>
                <a:cs typeface="Tahoma"/>
              </a:rPr>
              <a:t>Person can generate up to 12,000 V walking on carpet!</a:t>
            </a:r>
            <a:endParaRPr sz="2400">
              <a:latin typeface="Tahoma"/>
              <a:cs typeface="Tahoma"/>
            </a:endParaRPr>
          </a:p>
          <a:p>
            <a:pPr marR="75326" algn="r">
              <a:lnSpc>
                <a:spcPct val="100585"/>
              </a:lnSpc>
              <a:spcBef>
                <a:spcPts val="395"/>
              </a:spcBef>
            </a:pPr>
            <a:r>
              <a:rPr sz="1400" dirty="0" smtClean="0">
                <a:latin typeface="Tahoma"/>
                <a:cs typeface="Tahoma"/>
              </a:rPr>
              <a:t>24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418397" y="593967"/>
            <a:ext cx="268786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8" dirty="0" smtClean="0">
                <a:latin typeface="Tahoma"/>
                <a:cs typeface="Tahoma"/>
              </a:rPr>
              <a:t>Ventilation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71269" y="593967"/>
            <a:ext cx="164021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Shafts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1713937"/>
            <a:ext cx="6947492" cy="1505147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ahoma"/>
                <a:cs typeface="Tahoma"/>
              </a:rPr>
              <a:t>Security of the ventilation ductwork:</a:t>
            </a:r>
            <a:endParaRPr sz="3200">
              <a:latin typeface="Tahoma"/>
              <a:cs typeface="Tahoma"/>
            </a:endParaRPr>
          </a:p>
          <a:p>
            <a:pPr marL="755650" marR="23488" indent="-285750">
              <a:lnSpc>
                <a:spcPts val="3910"/>
              </a:lnSpc>
              <a:spcBef>
                <a:spcPts val="825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Ducts in commercial buildings could be enough for person to climb through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4139" y="2341260"/>
            <a:ext cx="85795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large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40" y="3408060"/>
            <a:ext cx="2277758" cy="3876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Security can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2429" y="3408060"/>
            <a:ext cx="2709973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install wire mesh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4924" y="3408060"/>
            <a:ext cx="840716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grids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8071" y="3408060"/>
            <a:ext cx="509923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8" dirty="0" smtClean="0">
                <a:latin typeface="Tahoma"/>
                <a:cs typeface="Tahoma"/>
              </a:rPr>
              <a:t>for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0678" y="3408060"/>
            <a:ext cx="857919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large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3889644"/>
            <a:ext cx="840799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grids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015" y="3889644"/>
            <a:ext cx="39087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5854" y="3889644"/>
            <a:ext cx="71621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split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4570" y="3889644"/>
            <a:ext cx="473581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up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0980" y="3889644"/>
            <a:ext cx="583259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6915" y="3889644"/>
            <a:ext cx="91528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ducts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91109" y="492818"/>
            <a:ext cx="147317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7" dirty="0" smtClean="0">
                <a:latin typeface="Tahoma"/>
                <a:cs typeface="Tahoma"/>
              </a:rPr>
              <a:t>Power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951" y="492818"/>
            <a:ext cx="300358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Management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1651" y="492818"/>
            <a:ext cx="387585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and Conditioning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1700898"/>
            <a:ext cx="8146998" cy="4953337"/>
          </a:xfrm>
          <a:prstGeom prst="rect">
            <a:avLst/>
          </a:prstGeom>
        </p:spPr>
        <p:txBody>
          <a:bodyPr wrap="square" lIns="0" tIns="17811" rIns="0" bIns="0" rtlCol="0">
            <a:noAutofit/>
          </a:bodyPr>
          <a:lstStyle/>
          <a:p>
            <a:pPr marL="12700">
              <a:lnSpc>
                <a:spcPts val="2805"/>
              </a:lnSpc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0" dirty="0" smtClean="0">
                <a:latin typeface="Tahoma"/>
                <a:cs typeface="Tahoma"/>
              </a:rPr>
              <a:t>Concerns include electrical quantity (voltage,</a:t>
            </a:r>
            <a:endParaRPr sz="2600">
              <a:latin typeface="Tahoma"/>
              <a:cs typeface="Tahoma"/>
            </a:endParaRPr>
          </a:p>
          <a:p>
            <a:pPr marL="355600">
              <a:lnSpc>
                <a:spcPct val="100585"/>
              </a:lnSpc>
              <a:spcBef>
                <a:spcPts val="209"/>
              </a:spcBef>
            </a:pPr>
            <a:r>
              <a:rPr sz="2600" spc="0" dirty="0" smtClean="0">
                <a:latin typeface="Tahoma"/>
                <a:cs typeface="Tahoma"/>
              </a:rPr>
              <a:t>amperage); power quality (cleanliness, installation)</a:t>
            </a:r>
            <a:endParaRPr sz="2600">
              <a:latin typeface="Tahoma"/>
              <a:cs typeface="Tahoma"/>
            </a:endParaRPr>
          </a:p>
          <a:p>
            <a:pPr marL="355600" marR="232442" indent="-342900">
              <a:lnSpc>
                <a:spcPts val="3182"/>
              </a:lnSpc>
              <a:spcBef>
                <a:spcPts val="1061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0" dirty="0" smtClean="0">
                <a:latin typeface="Tahoma"/>
                <a:cs typeface="Tahoma"/>
              </a:rPr>
              <a:t>Noise interfering with 60-Hz alternating current can </a:t>
            </a:r>
            <a:endParaRPr sz="2600">
              <a:latin typeface="Tahoma"/>
              <a:cs typeface="Tahoma"/>
            </a:endParaRPr>
          </a:p>
          <a:p>
            <a:pPr marL="355600" marR="232442">
              <a:lnSpc>
                <a:spcPts val="3138"/>
              </a:lnSpc>
              <a:spcBef>
                <a:spcPts val="356"/>
              </a:spcBef>
              <a:tabLst>
                <a:tab pos="355600" algn="l"/>
              </a:tabLst>
            </a:pPr>
            <a:r>
              <a:rPr sz="2600" spc="0" dirty="0" smtClean="0">
                <a:latin typeface="Tahoma"/>
                <a:cs typeface="Tahoma"/>
              </a:rPr>
              <a:t>yield inaccuracy in CPU clocks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1061"/>
              </a:spcBef>
            </a:pPr>
            <a:r>
              <a:rPr sz="2600" spc="116" dirty="0" smtClean="0">
                <a:latin typeface="Arial"/>
                <a:cs typeface="Arial"/>
              </a:rPr>
              <a:t>•  </a:t>
            </a:r>
            <a:r>
              <a:rPr sz="2600" spc="0" dirty="0" smtClean="0">
                <a:latin typeface="Tahoma"/>
                <a:cs typeface="Tahoma"/>
              </a:rPr>
              <a:t>Electrical grounding: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943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1" dirty="0" smtClean="0">
                <a:latin typeface="Tahoma"/>
                <a:cs typeface="Tahoma"/>
              </a:rPr>
              <a:t>Ensures that returning current is discharged to ground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1028"/>
              </a:spcBef>
            </a:pPr>
            <a:r>
              <a:rPr sz="2200" spc="209" dirty="0" smtClean="0">
                <a:latin typeface="Arial"/>
                <a:cs typeface="Arial"/>
              </a:rPr>
              <a:t>– </a:t>
            </a:r>
            <a:r>
              <a:rPr sz="2200" spc="-1" dirty="0" smtClean="0">
                <a:latin typeface="Tahoma"/>
                <a:cs typeface="Tahoma"/>
              </a:rPr>
              <a:t>Improper installation can damage equipment, injure people</a:t>
            </a:r>
            <a:endParaRPr sz="2200">
              <a:latin typeface="Tahoma"/>
              <a:cs typeface="Tahoma"/>
            </a:endParaRPr>
          </a:p>
          <a:p>
            <a:pPr marL="355600" marR="189525" indent="-342900">
              <a:lnSpc>
                <a:spcPts val="3182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2600" dirty="0" smtClean="0">
                <a:latin typeface="Arial"/>
                <a:cs typeface="Arial"/>
              </a:rPr>
              <a:t>	</a:t>
            </a:r>
            <a:r>
              <a:rPr sz="2600" spc="0" dirty="0" smtClean="0">
                <a:latin typeface="Tahoma"/>
                <a:cs typeface="Tahoma"/>
              </a:rPr>
              <a:t>Overloading circuits can cause problems with circuit </a:t>
            </a:r>
            <a:endParaRPr sz="2600">
              <a:latin typeface="Tahoma"/>
              <a:cs typeface="Tahoma"/>
            </a:endParaRPr>
          </a:p>
          <a:p>
            <a:pPr marL="355600" marR="189525">
              <a:lnSpc>
                <a:spcPts val="3138"/>
              </a:lnSpc>
              <a:spcBef>
                <a:spcPts val="356"/>
              </a:spcBef>
              <a:tabLst>
                <a:tab pos="355600" algn="l"/>
              </a:tabLst>
            </a:pPr>
            <a:r>
              <a:rPr sz="2600" spc="-1" dirty="0" smtClean="0">
                <a:latin typeface="Tahoma"/>
                <a:cs typeface="Tahoma"/>
              </a:rPr>
              <a:t>breakers and overload electrical cables</a:t>
            </a:r>
            <a:endParaRPr sz="260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1053"/>
              </a:spcBef>
            </a:pPr>
            <a:r>
              <a:rPr sz="2200" spc="86" dirty="0" smtClean="0">
                <a:latin typeface="Arial"/>
                <a:cs typeface="Arial"/>
              </a:rPr>
              <a:t>•  </a:t>
            </a:r>
            <a:r>
              <a:rPr sz="2200" spc="0" dirty="0" smtClean="0">
                <a:latin typeface="Tahoma"/>
                <a:cs typeface="Tahoma"/>
              </a:rPr>
              <a:t>Risk of electrical fire</a:t>
            </a:r>
            <a:endParaRPr sz="2200">
              <a:latin typeface="Tahoma"/>
              <a:cs typeface="Tahoma"/>
            </a:endParaRPr>
          </a:p>
          <a:p>
            <a:pPr marR="12700" algn="r">
              <a:lnSpc>
                <a:spcPct val="100585"/>
              </a:lnSpc>
              <a:spcBef>
                <a:spcPts val="434"/>
              </a:spcBef>
            </a:pPr>
            <a:r>
              <a:rPr sz="1400" dirty="0" smtClean="0">
                <a:latin typeface="Tahoma"/>
                <a:cs typeface="Tahoma"/>
              </a:rPr>
              <a:t>26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39184" y="638558"/>
            <a:ext cx="8535093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" dirty="0" smtClean="0">
                <a:latin typeface="Tahoma"/>
                <a:cs typeface="Tahoma"/>
              </a:rPr>
              <a:t>Uninterruptible Power Supplies (UPSs) (1)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713937"/>
            <a:ext cx="4929779" cy="219755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In case of power outage,</a:t>
            </a:r>
            <a:endParaRPr sz="3200">
              <a:latin typeface="Tahoma"/>
              <a:cs typeface="Tahoma"/>
            </a:endParaRPr>
          </a:p>
          <a:p>
            <a:pPr marL="355600" marR="62091">
              <a:lnSpc>
                <a:spcPct val="100585"/>
              </a:lnSpc>
              <a:spcBef>
                <a:spcPts val="364"/>
              </a:spcBef>
            </a:pPr>
            <a:r>
              <a:rPr sz="3200" spc="-1" dirty="0" smtClean="0">
                <a:latin typeface="Tahoma"/>
                <a:cs typeface="Tahoma"/>
              </a:rPr>
              <a:t>backup power source for</a:t>
            </a:r>
            <a:endParaRPr sz="3200">
              <a:latin typeface="Tahoma"/>
              <a:cs typeface="Tahoma"/>
            </a:endParaRPr>
          </a:p>
          <a:p>
            <a:pPr marL="12700" marR="25820">
              <a:lnSpc>
                <a:spcPct val="100585"/>
              </a:lnSpc>
              <a:spcBef>
                <a:spcPts val="1033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3" dirty="0" smtClean="0">
                <a:latin typeface="Tahoma"/>
                <a:cs typeface="Tahoma"/>
              </a:rPr>
              <a:t>Four basic configurations</a:t>
            </a:r>
            <a:endParaRPr sz="3200">
              <a:latin typeface="Tahoma"/>
              <a:cs typeface="Tahoma"/>
            </a:endParaRPr>
          </a:p>
          <a:p>
            <a:pPr marL="469900" marR="62091">
              <a:lnSpc>
                <a:spcPct val="100585"/>
              </a:lnSpc>
              <a:spcBef>
                <a:spcPts val="1128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Standby UPS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3707" y="1713937"/>
            <a:ext cx="2437120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0" dirty="0" smtClean="0">
                <a:latin typeface="Tahoma"/>
                <a:cs typeface="Tahoma"/>
              </a:rPr>
              <a:t>UPS provides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0883" y="2274769"/>
            <a:ext cx="1785335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2" dirty="0" smtClean="0">
                <a:latin typeface="Tahoma"/>
                <a:cs typeface="Tahoma"/>
              </a:rPr>
              <a:t>computer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6507" y="2274769"/>
            <a:ext cx="1524703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2" dirty="0" smtClean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6605" y="2896561"/>
            <a:ext cx="436403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dirty="0" smtClean="0">
                <a:latin typeface="Tahoma"/>
                <a:cs typeface="Tahoma"/>
              </a:rPr>
              <a:t>of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4450" y="2896561"/>
            <a:ext cx="947608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1" dirty="0" smtClean="0">
                <a:latin typeface="Tahoma"/>
                <a:cs typeface="Tahoma"/>
              </a:rPr>
              <a:t>UPS: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081668"/>
            <a:ext cx="3894116" cy="151841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Ferroresonant standby</a:t>
            </a:r>
            <a:endParaRPr sz="28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942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3" dirty="0" smtClean="0">
                <a:latin typeface="Tahoma"/>
                <a:cs typeface="Tahoma"/>
              </a:rPr>
              <a:t>Line-interactive UPS</a:t>
            </a:r>
            <a:endParaRPr sz="28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1021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6" dirty="0" smtClean="0">
                <a:latin typeface="Tahoma"/>
                <a:cs typeface="Tahoma"/>
              </a:rPr>
              <a:t>True online UPS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6946" y="4081668"/>
            <a:ext cx="70549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UPS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3981" y="309938"/>
            <a:ext cx="343111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Uninterruptible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503" y="309938"/>
            <a:ext cx="147378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6" dirty="0" smtClean="0">
                <a:latin typeface="Tahoma"/>
                <a:cs typeface="Tahoma"/>
              </a:rPr>
              <a:t>Power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1701" y="309938"/>
            <a:ext cx="195462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" dirty="0" smtClean="0">
                <a:latin typeface="Tahoma"/>
                <a:cs typeface="Tahoma"/>
              </a:rPr>
              <a:t>Supplies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9344" y="919539"/>
            <a:ext cx="161369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dirty="0" smtClean="0">
                <a:latin typeface="Tahoma"/>
                <a:cs typeface="Tahoma"/>
              </a:rPr>
              <a:t>(UPSs)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943" y="919539"/>
            <a:ext cx="76998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4" dirty="0" smtClean="0">
                <a:latin typeface="Tahoma"/>
                <a:cs typeface="Tahoma"/>
              </a:rPr>
              <a:t>(2)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707276"/>
            <a:ext cx="8119993" cy="452934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42932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Standby UPS: offline battery backup that detects</a:t>
            </a:r>
            <a:endParaRPr sz="2800">
              <a:latin typeface="Tahoma"/>
              <a:cs typeface="Tahoma"/>
            </a:endParaRPr>
          </a:p>
          <a:p>
            <a:pPr marL="355600" marR="42932">
              <a:lnSpc>
                <a:spcPct val="100585"/>
              </a:lnSpc>
              <a:spcBef>
                <a:spcPts val="244"/>
              </a:spcBef>
            </a:pPr>
            <a:r>
              <a:rPr sz="2800" spc="0" dirty="0" smtClean="0">
                <a:latin typeface="Tahoma"/>
                <a:cs typeface="Tahoma"/>
              </a:rPr>
              <a:t>power interruptions</a:t>
            </a:r>
            <a:endParaRPr sz="2800">
              <a:latin typeface="Tahoma"/>
              <a:cs typeface="Tahoma"/>
            </a:endParaRPr>
          </a:p>
          <a:p>
            <a:pPr marL="355600" marR="380322" indent="-342900">
              <a:lnSpc>
                <a:spcPts val="3427"/>
              </a:lnSpc>
              <a:spcBef>
                <a:spcPts val="1012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-1" dirty="0" smtClean="0">
                <a:latin typeface="Tahoma"/>
                <a:cs typeface="Tahoma"/>
              </a:rPr>
              <a:t>Ferroresonant standby UPS: offline UPS whose </a:t>
            </a:r>
            <a:endParaRPr sz="2800">
              <a:latin typeface="Tahoma"/>
              <a:cs typeface="Tahoma"/>
            </a:endParaRPr>
          </a:p>
          <a:p>
            <a:pPr marL="355600" marR="380322">
              <a:lnSpc>
                <a:spcPts val="3379"/>
              </a:lnSpc>
              <a:spcBef>
                <a:spcPts val="520"/>
              </a:spcBef>
              <a:tabLst>
                <a:tab pos="355600" algn="l"/>
              </a:tabLst>
            </a:pPr>
            <a:r>
              <a:rPr sz="2800" spc="-2" dirty="0" smtClean="0">
                <a:latin typeface="Tahoma"/>
                <a:cs typeface="Tahoma"/>
              </a:rPr>
              <a:t>transformer reduces power problems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1008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2" dirty="0" smtClean="0">
                <a:latin typeface="Tahoma"/>
                <a:cs typeface="Tahoma"/>
              </a:rPr>
              <a:t>Line-interactive UPS: always connected to output</a:t>
            </a:r>
            <a:endParaRPr sz="2800">
              <a:latin typeface="Tahoma"/>
              <a:cs typeface="Tahoma"/>
            </a:endParaRPr>
          </a:p>
          <a:p>
            <a:pPr marL="469900" marR="42932">
              <a:lnSpc>
                <a:spcPct val="100585"/>
              </a:lnSpc>
              <a:spcBef>
                <a:spcPts val="1013"/>
              </a:spcBef>
            </a:pPr>
            <a:r>
              <a:rPr sz="2400" spc="26" dirty="0" smtClean="0">
                <a:latin typeface="Arial"/>
                <a:cs typeface="Arial"/>
              </a:rPr>
              <a:t>•  </a:t>
            </a:r>
            <a:r>
              <a:rPr sz="2400" spc="-8" dirty="0" smtClean="0">
                <a:latin typeface="Tahoma"/>
                <a:cs typeface="Tahoma"/>
              </a:rPr>
              <a:t>Faster response time; conditions power, filters noise</a:t>
            </a:r>
            <a:endParaRPr sz="2400">
              <a:latin typeface="Tahoma"/>
              <a:cs typeface="Tahoma"/>
            </a:endParaRPr>
          </a:p>
          <a:p>
            <a:pPr marR="15767" algn="ctr">
              <a:lnSpc>
                <a:spcPct val="100585"/>
              </a:lnSpc>
              <a:spcBef>
                <a:spcPts val="986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5" dirty="0" smtClean="0">
                <a:latin typeface="Tahoma"/>
                <a:cs typeface="Tahoma"/>
              </a:rPr>
              <a:t>True online UPS: primary power source is battery</a:t>
            </a:r>
            <a:endParaRPr sz="2800">
              <a:latin typeface="Tahoma"/>
              <a:cs typeface="Tahoma"/>
            </a:endParaRPr>
          </a:p>
          <a:p>
            <a:pPr marL="469900" marR="42932">
              <a:lnSpc>
                <a:spcPct val="100585"/>
              </a:lnSpc>
              <a:spcBef>
                <a:spcPts val="1013"/>
              </a:spcBef>
            </a:pPr>
            <a:r>
              <a:rPr sz="2400" spc="26" dirty="0" smtClean="0">
                <a:latin typeface="Arial"/>
                <a:cs typeface="Arial"/>
              </a:rPr>
              <a:t>•  </a:t>
            </a:r>
            <a:r>
              <a:rPr sz="2400" spc="-3" dirty="0" smtClean="0">
                <a:latin typeface="Tahoma"/>
                <a:cs typeface="Tahoma"/>
              </a:rPr>
              <a:t>A/C-power from utility recharges batteries</a:t>
            </a:r>
            <a:endParaRPr sz="2400">
              <a:latin typeface="Tahoma"/>
              <a:cs typeface="Tahoma"/>
            </a:endParaRPr>
          </a:p>
          <a:p>
            <a:pPr marL="469900" marR="42932">
              <a:lnSpc>
                <a:spcPct val="100585"/>
              </a:lnSpc>
              <a:spcBef>
                <a:spcPts val="97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Provides constant power to computers without power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6490" y="6321384"/>
            <a:ext cx="2287957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quality problems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729821" y="1600200"/>
            <a:ext cx="3875354" cy="452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93967"/>
            <a:ext cx="4520151" cy="3435885"/>
          </a:xfrm>
          <a:prstGeom prst="rect">
            <a:avLst/>
          </a:prstGeom>
        </p:spPr>
        <p:txBody>
          <a:bodyPr wrap="square" lIns="0" tIns="29559" rIns="0" bIns="0" rtlCol="0">
            <a:noAutofit/>
          </a:bodyPr>
          <a:lstStyle/>
          <a:p>
            <a:pPr marL="1698561">
              <a:lnSpc>
                <a:spcPts val="4655"/>
              </a:lnSpc>
            </a:pPr>
            <a:r>
              <a:rPr sz="4400" spc="-3" dirty="0" smtClean="0">
                <a:latin typeface="Tahoma"/>
                <a:cs typeface="Tahoma"/>
              </a:rPr>
              <a:t>Emergency</a:t>
            </a:r>
            <a:endParaRPr sz="4400">
              <a:latin typeface="Tahoma"/>
              <a:cs typeface="Tahoma"/>
            </a:endParaRPr>
          </a:p>
          <a:p>
            <a:pPr marL="355600" marR="605541" indent="-342900">
              <a:lnSpc>
                <a:spcPts val="3427"/>
              </a:lnSpc>
              <a:spcBef>
                <a:spcPts val="3284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-4" dirty="0" smtClean="0">
                <a:latin typeface="Tahoma"/>
                <a:cs typeface="Tahoma"/>
              </a:rPr>
              <a:t>Key requirement: shut </a:t>
            </a:r>
            <a:endParaRPr sz="2800">
              <a:latin typeface="Tahoma"/>
              <a:cs typeface="Tahoma"/>
            </a:endParaRPr>
          </a:p>
          <a:p>
            <a:pPr marL="355600" marR="605541">
              <a:lnSpc>
                <a:spcPts val="3379"/>
              </a:lnSpc>
              <a:tabLst>
                <a:tab pos="355600" algn="l"/>
              </a:tabLst>
            </a:pPr>
            <a:r>
              <a:rPr sz="2800" spc="0" dirty="0" smtClean="0">
                <a:latin typeface="Tahoma"/>
                <a:cs typeface="Tahoma"/>
              </a:rPr>
              <a:t>off power at once if </a:t>
            </a:r>
            <a:endParaRPr sz="2800">
              <a:latin typeface="Tahoma"/>
              <a:cs typeface="Tahoma"/>
            </a:endParaRPr>
          </a:p>
          <a:p>
            <a:pPr marL="355600" marR="605541">
              <a:lnSpc>
                <a:spcPts val="3379"/>
              </a:lnSpc>
              <a:tabLst>
                <a:tab pos="355600" algn="l"/>
              </a:tabLst>
            </a:pPr>
            <a:r>
              <a:rPr sz="2800" spc="0" dirty="0" smtClean="0">
                <a:latin typeface="Tahoma"/>
                <a:cs typeface="Tahoma"/>
              </a:rPr>
              <a:t>current poses risk to </a:t>
            </a:r>
            <a:endParaRPr sz="2800">
              <a:latin typeface="Tahoma"/>
              <a:cs typeface="Tahoma"/>
            </a:endParaRPr>
          </a:p>
          <a:p>
            <a:pPr marL="355600" marR="605541">
              <a:lnSpc>
                <a:spcPts val="3379"/>
              </a:lnSpc>
              <a:tabLst>
                <a:tab pos="355600" algn="l"/>
              </a:tabLst>
            </a:pPr>
            <a:r>
              <a:rPr sz="2800" spc="0" dirty="0" smtClean="0">
                <a:latin typeface="Tahoma"/>
                <a:cs typeface="Tahoma"/>
              </a:rPr>
              <a:t>machines, people</a:t>
            </a:r>
            <a:endParaRPr sz="2800">
              <a:latin typeface="Tahoma"/>
              <a:cs typeface="Tahoma"/>
            </a:endParaRPr>
          </a:p>
          <a:p>
            <a:pPr marL="355600" marR="674564" indent="-342900">
              <a:lnSpc>
                <a:spcPts val="3000"/>
              </a:lnSpc>
              <a:spcBef>
                <a:spcPts val="576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4" dirty="0" smtClean="0">
                <a:latin typeface="Tahoma"/>
                <a:cs typeface="Tahoma"/>
              </a:rPr>
              <a:t>Mo</a:t>
            </a:r>
            <a:r>
              <a:rPr sz="2800" spc="0" dirty="0" smtClean="0">
                <a:latin typeface="Tahoma"/>
                <a:cs typeface="Tahoma"/>
              </a:rPr>
              <a:t>st </a:t>
            </a:r>
            <a:r>
              <a:rPr sz="2800" spc="-4" dirty="0" smtClean="0">
                <a:latin typeface="Tahoma"/>
                <a:cs typeface="Tahoma"/>
              </a:rPr>
              <a:t>c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mputer 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4" dirty="0" smtClean="0">
                <a:latin typeface="Tahoma"/>
                <a:cs typeface="Tahoma"/>
              </a:rPr>
              <a:t>oo</a:t>
            </a:r>
            <a:r>
              <a:rPr sz="2800" spc="0" dirty="0" smtClean="0">
                <a:latin typeface="Tahoma"/>
                <a:cs typeface="Tahoma"/>
              </a:rPr>
              <a:t>ms h</a:t>
            </a:r>
            <a:r>
              <a:rPr sz="2800" spc="-14" dirty="0" smtClean="0">
                <a:latin typeface="Tahoma"/>
                <a:cs typeface="Tahoma"/>
              </a:rPr>
              <a:t>av</a:t>
            </a:r>
            <a:r>
              <a:rPr sz="2800" spc="0" dirty="0" smtClean="0">
                <a:latin typeface="Tahoma"/>
                <a:cs typeface="Tahoma"/>
              </a:rPr>
              <a:t>e eme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gen</a:t>
            </a:r>
            <a:r>
              <a:rPr sz="2800" spc="-4" dirty="0" smtClean="0">
                <a:latin typeface="Tahoma"/>
                <a:cs typeface="Tahoma"/>
              </a:rPr>
              <a:t>c</a:t>
            </a:r>
            <a:r>
              <a:rPr sz="2800" spc="0" dirty="0" smtClean="0">
                <a:latin typeface="Tahoma"/>
                <a:cs typeface="Tahoma"/>
              </a:rPr>
              <a:t>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414" y="593967"/>
            <a:ext cx="1885398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Shutoff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4042044"/>
            <a:ext cx="2249998" cy="762000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p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-4" dirty="0" smtClean="0">
                <a:latin typeface="Tahoma"/>
                <a:cs typeface="Tahoma"/>
              </a:rPr>
              <a:t>w</a:t>
            </a:r>
            <a:r>
              <a:rPr sz="2800" spc="0" dirty="0" smtClean="0">
                <a:latin typeface="Tahoma"/>
                <a:cs typeface="Tahoma"/>
              </a:rPr>
              <a:t>er shu</a:t>
            </a:r>
            <a:r>
              <a:rPr sz="2800" spc="4" dirty="0" smtClean="0">
                <a:latin typeface="Tahoma"/>
                <a:cs typeface="Tahoma"/>
              </a:rPr>
              <a:t>to</a:t>
            </a:r>
            <a:r>
              <a:rPr sz="2800" spc="-25" dirty="0" smtClean="0">
                <a:latin typeface="Tahoma"/>
                <a:cs typeface="Tahoma"/>
              </a:rPr>
              <a:t>f</a:t>
            </a:r>
            <a:r>
              <a:rPr sz="2800" spc="0" dirty="0" smtClean="0">
                <a:latin typeface="Tahoma"/>
                <a:cs typeface="Tahoma"/>
              </a:rPr>
              <a:t>f </a:t>
            </a:r>
            <a:r>
              <a:rPr sz="2800" spc="-9" dirty="0" smtClean="0">
                <a:latin typeface="Tahoma"/>
                <a:cs typeface="Tahoma"/>
              </a:rPr>
              <a:t>r</a:t>
            </a:r>
            <a:r>
              <a:rPr sz="2800" spc="0" dirty="0" smtClean="0">
                <a:latin typeface="Tahoma"/>
                <a:cs typeface="Tahoma"/>
              </a:rPr>
              <a:t>ed bu</a:t>
            </a:r>
            <a:r>
              <a:rPr sz="2800" spc="-19" dirty="0" smtClean="0">
                <a:latin typeface="Tahoma"/>
                <a:cs typeface="Tahoma"/>
              </a:rPr>
              <a:t>t</a:t>
            </a:r>
            <a:r>
              <a:rPr sz="2800" spc="0" dirty="0" smtClean="0">
                <a:latin typeface="Tahoma"/>
                <a:cs typeface="Tahoma"/>
              </a:rPr>
              <a:t>t</a:t>
            </a:r>
            <a:r>
              <a:rPr sz="2800" spc="4" dirty="0" smtClean="0">
                <a:latin typeface="Tahoma"/>
                <a:cs typeface="Tahoma"/>
              </a:rPr>
              <a:t>o</a:t>
            </a:r>
            <a:r>
              <a:rPr sz="2800" spc="0" dirty="0" smtClean="0">
                <a:latin typeface="Tahoma"/>
                <a:cs typeface="Tahoma"/>
              </a:rPr>
              <a:t>n”)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2397" y="4042044"/>
            <a:ext cx="832517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(“big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6427217"/>
            <a:ext cx="3809799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1" dirty="0" smtClean="0">
                <a:latin typeface="Tahoma"/>
                <a:cs typeface="Tahoma"/>
              </a:rPr>
              <a:t>Source: Flickr (Dennis van Zuijlekom,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4365" y="6427217"/>
            <a:ext cx="1484272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-14" dirty="0" smtClean="0">
                <a:latin typeface="Tahoma"/>
                <a:cs typeface="Tahoma"/>
              </a:rPr>
              <a:t>CC-BY-SA 2.0)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29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23414" y="593967"/>
            <a:ext cx="289776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Community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6171" y="593967"/>
            <a:ext cx="141842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8" dirty="0" smtClean="0">
                <a:latin typeface="Tahoma"/>
                <a:cs typeface="Tahoma"/>
              </a:rPr>
              <a:t>Roles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3937"/>
            <a:ext cx="7939486" cy="3367023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775592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1" dirty="0" smtClean="0">
                <a:latin typeface="Tahoma"/>
                <a:cs typeface="Tahoma"/>
              </a:rPr>
              <a:t>General management: responsible for</a:t>
            </a:r>
            <a:endParaRPr sz="3200">
              <a:latin typeface="Tahoma"/>
              <a:cs typeface="Tahoma"/>
            </a:endParaRPr>
          </a:p>
          <a:p>
            <a:pPr marL="312420" marR="1015662" algn="ctr">
              <a:lnSpc>
                <a:spcPct val="100585"/>
              </a:lnSpc>
              <a:spcBef>
                <a:spcPts val="364"/>
              </a:spcBef>
            </a:pPr>
            <a:r>
              <a:rPr sz="3200" spc="0" dirty="0" smtClean="0">
                <a:latin typeface="Tahoma"/>
                <a:cs typeface="Tahoma"/>
              </a:rPr>
              <a:t>security of buildings for organization</a:t>
            </a:r>
            <a:endParaRPr sz="3200">
              <a:latin typeface="Tahoma"/>
              <a:cs typeface="Tahoma"/>
            </a:endParaRPr>
          </a:p>
          <a:p>
            <a:pPr marL="355600" marR="292331" indent="-342900">
              <a:lnSpc>
                <a:spcPts val="3916"/>
              </a:lnSpc>
              <a:spcBef>
                <a:spcPts val="1033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ahoma"/>
                <a:cs typeface="Tahoma"/>
              </a:rPr>
              <a:t>IT mgmt. and professionals: responsible </a:t>
            </a:r>
            <a:endParaRPr sz="3200">
              <a:latin typeface="Tahoma"/>
              <a:cs typeface="Tahoma"/>
            </a:endParaRPr>
          </a:p>
          <a:p>
            <a:pPr marL="355600" marR="292331">
              <a:lnSpc>
                <a:spcPts val="3862"/>
              </a:lnSpc>
              <a:spcBef>
                <a:spcPts val="517"/>
              </a:spcBef>
              <a:tabLst>
                <a:tab pos="355600" algn="l"/>
              </a:tabLst>
            </a:pPr>
            <a:r>
              <a:rPr sz="3200" spc="-1" dirty="0" smtClean="0">
                <a:latin typeface="Tahoma"/>
                <a:cs typeface="Tahoma"/>
              </a:rPr>
              <a:t>for environmental, access security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ts val="4390"/>
              </a:lnSpc>
              <a:spcBef>
                <a:spcPts val="1059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-9" dirty="0" smtClean="0">
                <a:latin typeface="Tahoma"/>
                <a:cs typeface="Tahoma"/>
              </a:rPr>
              <a:t>I</a:t>
            </a:r>
            <a:r>
              <a:rPr sz="3200" spc="4" dirty="0" smtClean="0">
                <a:latin typeface="Tahoma"/>
                <a:cs typeface="Tahoma"/>
              </a:rPr>
              <a:t>n</a:t>
            </a:r>
            <a:r>
              <a:rPr sz="3200" spc="-25" dirty="0" smtClean="0">
                <a:latin typeface="Tahoma"/>
                <a:cs typeface="Tahoma"/>
              </a:rPr>
              <a:t>f</a:t>
            </a:r>
            <a:r>
              <a:rPr sz="3200" spc="-29" dirty="0" smtClean="0">
                <a:latin typeface="Tahoma"/>
                <a:cs typeface="Tahoma"/>
              </a:rPr>
              <a:t>o</a:t>
            </a:r>
            <a:r>
              <a:rPr sz="3200" spc="0" dirty="0" smtClean="0">
                <a:latin typeface="Tahoma"/>
                <a:cs typeface="Tahoma"/>
              </a:rPr>
              <a:t>. </a:t>
            </a:r>
            <a:r>
              <a:rPr sz="3200" spc="-4" dirty="0" smtClean="0">
                <a:latin typeface="Tahoma"/>
                <a:cs typeface="Tahoma"/>
              </a:rPr>
              <a:t>s</a:t>
            </a:r>
            <a:r>
              <a:rPr sz="3200" spc="4" dirty="0" smtClean="0">
                <a:latin typeface="Tahoma"/>
                <a:cs typeface="Tahoma"/>
              </a:rPr>
              <a:t>e</a:t>
            </a:r>
            <a:r>
              <a:rPr sz="3200" spc="0" dirty="0" smtClean="0">
                <a:latin typeface="Tahoma"/>
                <a:cs typeface="Tahoma"/>
              </a:rPr>
              <a:t>c</a:t>
            </a:r>
            <a:r>
              <a:rPr sz="3200" spc="4" dirty="0" smtClean="0">
                <a:latin typeface="Tahoma"/>
                <a:cs typeface="Tahoma"/>
              </a:rPr>
              <a:t>u</a:t>
            </a:r>
            <a:r>
              <a:rPr sz="3200" spc="-4" dirty="0" smtClean="0">
                <a:latin typeface="Tahoma"/>
                <a:cs typeface="Tahoma"/>
              </a:rPr>
              <a:t>r</a:t>
            </a:r>
            <a:r>
              <a:rPr sz="3200" spc="14" dirty="0" smtClean="0">
                <a:latin typeface="Tahoma"/>
                <a:cs typeface="Tahoma"/>
              </a:rPr>
              <a:t>i</a:t>
            </a:r>
            <a:r>
              <a:rPr sz="3200" spc="-25" dirty="0" smtClean="0">
                <a:latin typeface="Tahoma"/>
                <a:cs typeface="Tahoma"/>
              </a:rPr>
              <a:t>t</a:t>
            </a:r>
            <a:r>
              <a:rPr sz="3200" spc="0" dirty="0" smtClean="0">
                <a:latin typeface="Tahoma"/>
                <a:cs typeface="Tahoma"/>
              </a:rPr>
              <a:t>y m</a:t>
            </a:r>
            <a:r>
              <a:rPr sz="3200" spc="4" dirty="0" smtClean="0">
                <a:latin typeface="Tahoma"/>
                <a:cs typeface="Tahoma"/>
              </a:rPr>
              <a:t>g</a:t>
            </a:r>
            <a:r>
              <a:rPr sz="3200" spc="0" dirty="0" smtClean="0">
                <a:latin typeface="Tahoma"/>
                <a:cs typeface="Tahoma"/>
              </a:rPr>
              <a:t>m</a:t>
            </a:r>
            <a:r>
              <a:rPr sz="3200" spc="4" dirty="0" smtClean="0">
                <a:latin typeface="Tahoma"/>
                <a:cs typeface="Tahoma"/>
              </a:rPr>
              <a:t>t</a:t>
            </a:r>
            <a:r>
              <a:rPr sz="3200" spc="0" dirty="0" smtClean="0">
                <a:latin typeface="Tahoma"/>
                <a:cs typeface="Tahoma"/>
              </a:rPr>
              <a:t>. </a:t>
            </a:r>
            <a:r>
              <a:rPr sz="3200" spc="-4" dirty="0" smtClean="0">
                <a:latin typeface="Tahoma"/>
                <a:cs typeface="Tahoma"/>
              </a:rPr>
              <a:t>a</a:t>
            </a:r>
            <a:r>
              <a:rPr sz="3200" spc="4" dirty="0" smtClean="0">
                <a:latin typeface="Tahoma"/>
                <a:cs typeface="Tahoma"/>
              </a:rPr>
              <a:t>n</a:t>
            </a:r>
            <a:r>
              <a:rPr sz="3200" spc="0" dirty="0" smtClean="0">
                <a:latin typeface="Tahoma"/>
                <a:cs typeface="Tahoma"/>
              </a:rPr>
              <a:t>d </a:t>
            </a:r>
            <a:r>
              <a:rPr sz="3200" spc="4" dirty="0" smtClean="0">
                <a:latin typeface="Tahoma"/>
                <a:cs typeface="Tahoma"/>
              </a:rPr>
              <a:t>p</a:t>
            </a:r>
            <a:r>
              <a:rPr sz="3200" spc="-19" dirty="0" smtClean="0">
                <a:latin typeface="Tahoma"/>
                <a:cs typeface="Tahoma"/>
              </a:rPr>
              <a:t>r</a:t>
            </a:r>
            <a:r>
              <a:rPr sz="3200" spc="0" dirty="0" smtClean="0">
                <a:latin typeface="Tahoma"/>
                <a:cs typeface="Tahoma"/>
              </a:rPr>
              <a:t>o</a:t>
            </a:r>
            <a:r>
              <a:rPr sz="3200" spc="-4" dirty="0" smtClean="0">
                <a:latin typeface="Tahoma"/>
                <a:cs typeface="Tahoma"/>
              </a:rPr>
              <a:t>s</a:t>
            </a:r>
            <a:r>
              <a:rPr sz="3200" spc="0" dirty="0" smtClean="0">
                <a:latin typeface="Tahoma"/>
                <a:cs typeface="Tahoma"/>
              </a:rPr>
              <a:t>: </a:t>
            </a:r>
            <a:r>
              <a:rPr sz="3200" spc="4" dirty="0" smtClean="0">
                <a:latin typeface="Tahoma"/>
                <a:cs typeface="Tahoma"/>
              </a:rPr>
              <a:t>pe</a:t>
            </a:r>
            <a:r>
              <a:rPr sz="3200" spc="-4" dirty="0" smtClean="0">
                <a:latin typeface="Tahoma"/>
                <a:cs typeface="Tahoma"/>
              </a:rPr>
              <a:t>r</a:t>
            </a:r>
            <a:r>
              <a:rPr sz="3200" spc="-25" dirty="0" smtClean="0">
                <a:latin typeface="Tahoma"/>
                <a:cs typeface="Tahoma"/>
              </a:rPr>
              <a:t>f</a:t>
            </a:r>
            <a:r>
              <a:rPr sz="3200" spc="0" dirty="0" smtClean="0">
                <a:latin typeface="Tahoma"/>
                <a:cs typeface="Tahoma"/>
              </a:rPr>
              <a:t>o</a:t>
            </a:r>
            <a:r>
              <a:rPr sz="3200" spc="-4" dirty="0" smtClean="0">
                <a:latin typeface="Tahoma"/>
                <a:cs typeface="Tahoma"/>
              </a:rPr>
              <a:t>r</a:t>
            </a:r>
            <a:r>
              <a:rPr sz="3200" spc="0" dirty="0" smtClean="0">
                <a:latin typeface="Tahoma"/>
                <a:cs typeface="Tahoma"/>
              </a:rPr>
              <a:t>m </a:t>
            </a:r>
            <a:r>
              <a:rPr sz="3200" spc="-4" dirty="0" smtClean="0">
                <a:latin typeface="Tahoma"/>
                <a:cs typeface="Tahoma"/>
              </a:rPr>
              <a:t>r</a:t>
            </a:r>
            <a:r>
              <a:rPr sz="3200" spc="4" dirty="0" smtClean="0">
                <a:latin typeface="Tahoma"/>
                <a:cs typeface="Tahoma"/>
              </a:rPr>
              <a:t>i</a:t>
            </a:r>
            <a:r>
              <a:rPr sz="3200" spc="-4" dirty="0" smtClean="0">
                <a:latin typeface="Tahoma"/>
                <a:cs typeface="Tahoma"/>
              </a:rPr>
              <a:t>s</a:t>
            </a:r>
            <a:r>
              <a:rPr sz="3200" spc="0" dirty="0" smtClean="0">
                <a:latin typeface="Tahoma"/>
                <a:cs typeface="Tahoma"/>
              </a:rPr>
              <a:t>k </a:t>
            </a:r>
            <a:r>
              <a:rPr sz="3200" spc="-4" dirty="0" smtClean="0">
                <a:latin typeface="Tahoma"/>
                <a:cs typeface="Tahoma"/>
              </a:rPr>
              <a:t>ass</a:t>
            </a:r>
            <a:r>
              <a:rPr sz="3200" spc="4" dirty="0" smtClean="0">
                <a:latin typeface="Tahoma"/>
                <a:cs typeface="Tahoma"/>
              </a:rPr>
              <a:t>e</a:t>
            </a:r>
            <a:r>
              <a:rPr sz="3200" spc="-4" dirty="0" smtClean="0">
                <a:latin typeface="Tahoma"/>
                <a:cs typeface="Tahoma"/>
              </a:rPr>
              <a:t>ss</a:t>
            </a:r>
            <a:r>
              <a:rPr sz="3200" spc="0" dirty="0" smtClean="0">
                <a:latin typeface="Tahoma"/>
                <a:cs typeface="Tahoma"/>
              </a:rPr>
              <a:t>m</a:t>
            </a:r>
            <a:r>
              <a:rPr sz="3200" spc="4" dirty="0" smtClean="0">
                <a:latin typeface="Tahoma"/>
                <a:cs typeface="Tahoma"/>
              </a:rPr>
              <a:t>ent</a:t>
            </a:r>
            <a:r>
              <a:rPr sz="3200" spc="-4" dirty="0" smtClean="0">
                <a:latin typeface="Tahoma"/>
                <a:cs typeface="Tahoma"/>
              </a:rPr>
              <a:t>s</a:t>
            </a:r>
            <a:r>
              <a:rPr sz="3200" spc="0" dirty="0" smtClean="0">
                <a:latin typeface="Tahoma"/>
                <a:cs typeface="Tahoma"/>
              </a:rPr>
              <a:t>, </a:t>
            </a:r>
            <a:r>
              <a:rPr sz="3200" spc="4" dirty="0" smtClean="0">
                <a:latin typeface="Tahoma"/>
                <a:cs typeface="Tahoma"/>
              </a:rPr>
              <a:t>i</a:t>
            </a:r>
            <a:r>
              <a:rPr sz="3200" spc="0" dirty="0" smtClean="0">
                <a:latin typeface="Tahoma"/>
                <a:cs typeface="Tahoma"/>
              </a:rPr>
              <a:t>m</a:t>
            </a:r>
            <a:r>
              <a:rPr sz="3200" spc="4" dirty="0" smtClean="0">
                <a:latin typeface="Tahoma"/>
                <a:cs typeface="Tahoma"/>
              </a:rPr>
              <a:t>ple</a:t>
            </a:r>
            <a:r>
              <a:rPr sz="3200" spc="0" dirty="0" smtClean="0">
                <a:latin typeface="Tahoma"/>
                <a:cs typeface="Tahoma"/>
              </a:rPr>
              <a:t>m</a:t>
            </a:r>
            <a:r>
              <a:rPr sz="3200" spc="4" dirty="0" smtClean="0">
                <a:latin typeface="Tahoma"/>
                <a:cs typeface="Tahoma"/>
              </a:rPr>
              <a:t>ent</a:t>
            </a:r>
            <a:r>
              <a:rPr sz="3200" spc="-4" dirty="0" smtClean="0">
                <a:latin typeface="Tahoma"/>
                <a:cs typeface="Tahoma"/>
              </a:rPr>
              <a:t>a</a:t>
            </a:r>
            <a:r>
              <a:rPr sz="3200" spc="4" dirty="0" smtClean="0">
                <a:latin typeface="Tahoma"/>
                <a:cs typeface="Tahoma"/>
              </a:rPr>
              <a:t>ti</a:t>
            </a:r>
            <a:r>
              <a:rPr sz="3200" spc="0" dirty="0" smtClean="0">
                <a:latin typeface="Tahoma"/>
                <a:cs typeface="Tahoma"/>
              </a:rPr>
              <a:t>on </a:t>
            </a:r>
            <a:r>
              <a:rPr sz="3200" spc="-19" dirty="0" smtClean="0">
                <a:latin typeface="Tahoma"/>
                <a:cs typeface="Tahoma"/>
              </a:rPr>
              <a:t>r</a:t>
            </a:r>
            <a:r>
              <a:rPr sz="3200" spc="4" dirty="0" smtClean="0">
                <a:latin typeface="Tahoma"/>
                <a:cs typeface="Tahoma"/>
              </a:rPr>
              <a:t>evie</a:t>
            </a:r>
            <a:r>
              <a:rPr sz="3200" spc="0" dirty="0" smtClean="0">
                <a:latin typeface="Tahoma"/>
                <a:cs typeface="Tahoma"/>
              </a:rPr>
              <a:t>ws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4552" y="6451036"/>
            <a:ext cx="149130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457200" y="1600200"/>
            <a:ext cx="1752600" cy="466725"/>
          </a:xfrm>
          <a:custGeom>
            <a:avLst/>
            <a:gdLst/>
            <a:ahLst/>
            <a:cxnLst/>
            <a:rect l="l" t="t" r="r" b="b"/>
            <a:pathLst>
              <a:path w="1752600" h="466725">
                <a:moveTo>
                  <a:pt x="0" y="0"/>
                </a:moveTo>
                <a:lnTo>
                  <a:pt x="0" y="466725"/>
                </a:lnTo>
                <a:lnTo>
                  <a:pt x="1752600" y="466725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6477000" cy="466725"/>
          </a:xfrm>
          <a:custGeom>
            <a:avLst/>
            <a:gdLst/>
            <a:ahLst/>
            <a:cxnLst/>
            <a:rect l="l" t="t" r="r" b="b"/>
            <a:pathLst>
              <a:path w="6477000" h="466725">
                <a:moveTo>
                  <a:pt x="0" y="0"/>
                </a:moveTo>
                <a:lnTo>
                  <a:pt x="0" y="466725"/>
                </a:lnTo>
                <a:lnTo>
                  <a:pt x="6477000" y="466725"/>
                </a:lnTo>
                <a:lnTo>
                  <a:pt x="647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0849" y="2066925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0849" y="2533650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849" y="3000375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849" y="3467100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49" y="3933825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849" y="4400550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593849"/>
            <a:ext cx="0" cy="3279775"/>
          </a:xfrm>
          <a:custGeom>
            <a:avLst/>
            <a:gdLst/>
            <a:ahLst/>
            <a:cxnLst/>
            <a:rect l="l" t="t" r="r" b="b"/>
            <a:pathLst>
              <a:path h="3279775">
                <a:moveTo>
                  <a:pt x="0" y="0"/>
                </a:moveTo>
                <a:lnTo>
                  <a:pt x="0" y="3279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6800" y="1593849"/>
            <a:ext cx="0" cy="3279775"/>
          </a:xfrm>
          <a:custGeom>
            <a:avLst/>
            <a:gdLst/>
            <a:ahLst/>
            <a:cxnLst/>
            <a:rect l="l" t="t" r="r" b="b"/>
            <a:pathLst>
              <a:path h="3279775">
                <a:moveTo>
                  <a:pt x="0" y="0"/>
                </a:moveTo>
                <a:lnTo>
                  <a:pt x="0" y="3279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0849" y="1600200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849" y="4867275"/>
            <a:ext cx="8242300" cy="0"/>
          </a:xfrm>
          <a:custGeom>
            <a:avLst/>
            <a:gdLst/>
            <a:ahLst/>
            <a:cxnLst/>
            <a:rect l="l" t="t" r="r" b="b"/>
            <a:pathLst>
              <a:path w="8242300">
                <a:moveTo>
                  <a:pt x="0" y="0"/>
                </a:moveTo>
                <a:lnTo>
                  <a:pt x="8242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37567" y="593967"/>
            <a:ext cx="22957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Electrical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8329" y="593967"/>
            <a:ext cx="159344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88" dirty="0" smtClean="0">
                <a:latin typeface="Tahoma"/>
                <a:cs typeface="Tahoma"/>
              </a:rPr>
              <a:t>Terms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6290" y="6459898"/>
            <a:ext cx="213339" cy="177800"/>
          </a:xfrm>
          <a:prstGeom prst="rect">
            <a:avLst/>
          </a:prstGeom>
        </p:spPr>
        <p:txBody>
          <a:bodyPr wrap="square" lIns="0" tIns="8540" rIns="0" bIns="0" rtlCol="0">
            <a:noAutofit/>
          </a:bodyPr>
          <a:lstStyle/>
          <a:p>
            <a:pPr marL="12700">
              <a:lnSpc>
                <a:spcPts val="1345"/>
              </a:lnSpc>
            </a:pPr>
            <a:r>
              <a:rPr sz="1200" spc="-4" dirty="0" smtClean="0"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600200"/>
            <a:ext cx="8229600" cy="466725"/>
          </a:xfrm>
          <a:prstGeom prst="rect">
            <a:avLst/>
          </a:prstGeom>
        </p:spPr>
        <p:txBody>
          <a:bodyPr wrap="square" lIns="0" tIns="57785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b="1" spc="4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Tahoma"/>
                <a:cs typeface="Tahoma"/>
              </a:rPr>
              <a:t>erm         </a:t>
            </a:r>
            <a:r>
              <a:rPr sz="2400" b="1" spc="56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" dirty="0" smtClean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b="1" spc="0" dirty="0" smtClean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00" b="1" spc="-4" dirty="0" smtClean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400" b="1" spc="0" dirty="0" smtClean="0">
                <a:solidFill>
                  <a:srgbClr val="FFFFFF"/>
                </a:solidFill>
                <a:latin typeface="Tahoma"/>
                <a:cs typeface="Tahoma"/>
              </a:rPr>
              <a:t>ini</a:t>
            </a:r>
            <a:r>
              <a:rPr sz="2400" b="1" spc="4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00" b="1" spc="0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b="1" spc="4" dirty="0" smtClean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b="1" spc="0" dirty="0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066925"/>
            <a:ext cx="8229600" cy="466725"/>
          </a:xfrm>
          <a:prstGeom prst="rect">
            <a:avLst/>
          </a:prstGeom>
        </p:spPr>
        <p:txBody>
          <a:bodyPr wrap="square" lIns="0" tIns="57150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-109" dirty="0" smtClean="0">
                <a:latin typeface="Tahoma"/>
                <a:cs typeface="Tahoma"/>
              </a:rPr>
              <a:t>F</a:t>
            </a:r>
            <a:r>
              <a:rPr sz="2400" spc="0" dirty="0" smtClean="0">
                <a:latin typeface="Tahoma"/>
                <a:cs typeface="Tahoma"/>
              </a:rPr>
              <a:t>au</a:t>
            </a:r>
            <a:r>
              <a:rPr sz="2400" spc="4" dirty="0" smtClean="0">
                <a:latin typeface="Tahoma"/>
                <a:cs typeface="Tahoma"/>
              </a:rPr>
              <a:t>l</a:t>
            </a:r>
            <a:r>
              <a:rPr sz="2400" spc="0" dirty="0" smtClean="0">
                <a:latin typeface="Tahoma"/>
                <a:cs typeface="Tahoma"/>
              </a:rPr>
              <a:t>t          </a:t>
            </a:r>
            <a:r>
              <a:rPr sz="2400" spc="468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M</a:t>
            </a:r>
            <a:r>
              <a:rPr sz="2400" spc="-4" dirty="0" smtClean="0">
                <a:latin typeface="Tahoma"/>
                <a:cs typeface="Tahoma"/>
              </a:rPr>
              <a:t>om</a:t>
            </a:r>
            <a:r>
              <a:rPr sz="2400" spc="0" dirty="0" smtClean="0">
                <a:latin typeface="Tahoma"/>
                <a:cs typeface="Tahoma"/>
              </a:rPr>
              <a:t>en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ry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in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e</a:t>
            </a:r>
            <a:r>
              <a:rPr sz="2400" spc="-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rup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i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533650"/>
            <a:ext cx="8229600" cy="466725"/>
          </a:xfrm>
          <a:prstGeom prst="rect">
            <a:avLst/>
          </a:prstGeom>
        </p:spPr>
        <p:txBody>
          <a:bodyPr wrap="square" lIns="0" tIns="56515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14" dirty="0" smtClean="0">
                <a:latin typeface="Tahoma"/>
                <a:cs typeface="Tahoma"/>
              </a:rPr>
              <a:t>B</a:t>
            </a:r>
            <a:r>
              <a:rPr sz="2400" spc="0" dirty="0" smtClean="0">
                <a:latin typeface="Tahoma"/>
                <a:cs typeface="Tahoma"/>
              </a:rPr>
              <a:t>l</a:t>
            </a:r>
            <a:r>
              <a:rPr sz="2400" spc="4" dirty="0" smtClean="0">
                <a:latin typeface="Tahoma"/>
                <a:cs typeface="Tahoma"/>
              </a:rPr>
              <a:t>ac</a:t>
            </a:r>
            <a:r>
              <a:rPr sz="2400" spc="-14" dirty="0" smtClean="0">
                <a:latin typeface="Tahoma"/>
                <a:cs typeface="Tahoma"/>
              </a:rPr>
              <a:t>k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ut     </a:t>
            </a:r>
            <a:r>
              <a:rPr sz="2400" spc="334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P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nged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in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e</a:t>
            </a:r>
            <a:r>
              <a:rPr sz="2400" spc="-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rup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i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000375"/>
            <a:ext cx="8229600" cy="466725"/>
          </a:xfrm>
          <a:prstGeom prst="rect">
            <a:avLst/>
          </a:prstGeom>
        </p:spPr>
        <p:txBody>
          <a:bodyPr wrap="square" lIns="0" tIns="59690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0" dirty="0" smtClean="0">
                <a:latin typeface="Tahoma"/>
                <a:cs typeface="Tahoma"/>
              </a:rPr>
              <a:t>S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            </a:t>
            </a:r>
            <a:r>
              <a:rPr sz="2400" spc="139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M</a:t>
            </a:r>
            <a:r>
              <a:rPr sz="2400" spc="-4" dirty="0" smtClean="0">
                <a:latin typeface="Tahoma"/>
                <a:cs typeface="Tahoma"/>
              </a:rPr>
              <a:t>om</a:t>
            </a:r>
            <a:r>
              <a:rPr sz="2400" spc="0" dirty="0" smtClean="0">
                <a:latin typeface="Tahoma"/>
                <a:cs typeface="Tahoma"/>
              </a:rPr>
              <a:t>en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ry d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p in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ge le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467100"/>
            <a:ext cx="8229600" cy="466725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9" dirty="0" smtClean="0">
                <a:latin typeface="Tahoma"/>
                <a:cs typeface="Tahoma"/>
              </a:rPr>
              <a:t>B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n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ut   </a:t>
            </a:r>
            <a:r>
              <a:rPr sz="2400" spc="668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P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nged d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p in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ge le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3933825"/>
            <a:ext cx="8229600" cy="46672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0" dirty="0" smtClean="0">
                <a:latin typeface="Tahoma"/>
                <a:cs typeface="Tahoma"/>
              </a:rPr>
              <a:t>Spi</a:t>
            </a:r>
            <a:r>
              <a:rPr sz="2400" spc="-14" dirty="0" smtClean="0">
                <a:latin typeface="Tahoma"/>
                <a:cs typeface="Tahoma"/>
              </a:rPr>
              <a:t>k</a:t>
            </a:r>
            <a:r>
              <a:rPr sz="2400" spc="0" dirty="0" smtClean="0">
                <a:latin typeface="Tahoma"/>
                <a:cs typeface="Tahoma"/>
              </a:rPr>
              <a:t>e         </a:t>
            </a:r>
            <a:r>
              <a:rPr sz="2400" spc="653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M</a:t>
            </a:r>
            <a:r>
              <a:rPr sz="2400" spc="-4" dirty="0" smtClean="0">
                <a:latin typeface="Tahoma"/>
                <a:cs typeface="Tahoma"/>
              </a:rPr>
              <a:t>om</a:t>
            </a:r>
            <a:r>
              <a:rPr sz="2400" spc="0" dirty="0" smtClean="0">
                <a:latin typeface="Tahoma"/>
                <a:cs typeface="Tahoma"/>
              </a:rPr>
              <a:t>en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ry in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ea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0" dirty="0" smtClean="0">
                <a:latin typeface="Tahoma"/>
                <a:cs typeface="Tahoma"/>
              </a:rPr>
              <a:t>e in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ge le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4400550"/>
            <a:ext cx="8229600" cy="466725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440">
              <a:lnSpc>
                <a:spcPct val="100585"/>
              </a:lnSpc>
            </a:pPr>
            <a:r>
              <a:rPr sz="2400" spc="0" dirty="0" smtClean="0">
                <a:latin typeface="Tahoma"/>
                <a:cs typeface="Tahoma"/>
              </a:rPr>
              <a:t>Su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ge         </a:t>
            </a:r>
            <a:r>
              <a:rPr sz="2400" spc="200" dirty="0" smtClean="0">
                <a:latin typeface="Tahoma"/>
                <a:cs typeface="Tahoma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P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nged in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-1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ea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0" dirty="0" smtClean="0">
                <a:latin typeface="Tahoma"/>
                <a:cs typeface="Tahoma"/>
              </a:rPr>
              <a:t>e in p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w</a:t>
            </a:r>
            <a:r>
              <a:rPr sz="2400" spc="0" dirty="0" smtClean="0">
                <a:latin typeface="Tahoma"/>
                <a:cs typeface="Tahoma"/>
              </a:rPr>
              <a:t>er 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l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0" dirty="0" smtClean="0">
                <a:latin typeface="Tahoma"/>
                <a:cs typeface="Tahoma"/>
              </a:rPr>
              <a:t>ge le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els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612866" y="593967"/>
            <a:ext cx="156766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2" dirty="0" smtClean="0">
                <a:latin typeface="Tahoma"/>
                <a:cs typeface="Tahoma"/>
              </a:rPr>
              <a:t>Water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5903" y="593967"/>
            <a:ext cx="236961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Problems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13937"/>
            <a:ext cx="6254049" cy="2231570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Lack of water poses problems to</a:t>
            </a:r>
            <a:endParaRPr sz="3200">
              <a:latin typeface="Tahoma"/>
              <a:cs typeface="Tahoma"/>
            </a:endParaRPr>
          </a:p>
          <a:p>
            <a:pPr marL="469900" marR="62091">
              <a:lnSpc>
                <a:spcPct val="100585"/>
              </a:lnSpc>
              <a:spcBef>
                <a:spcPts val="95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Fire suppression systems</a:t>
            </a:r>
            <a:endParaRPr sz="2800">
              <a:latin typeface="Tahoma"/>
              <a:cs typeface="Tahoma"/>
            </a:endParaRPr>
          </a:p>
          <a:p>
            <a:pPr marL="469900" marR="62091">
              <a:lnSpc>
                <a:spcPct val="100585"/>
              </a:lnSpc>
              <a:spcBef>
                <a:spcPts val="111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Water chillers for air conditioning</a:t>
            </a:r>
            <a:endParaRPr sz="2800">
              <a:latin typeface="Tahoma"/>
              <a:cs typeface="Tahoma"/>
            </a:endParaRPr>
          </a:p>
          <a:p>
            <a:pPr marL="12700" marR="36719">
              <a:lnSpc>
                <a:spcPct val="100585"/>
              </a:lnSpc>
              <a:spcBef>
                <a:spcPts val="1197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12" dirty="0" smtClean="0">
                <a:latin typeface="Tahoma"/>
                <a:cs typeface="Tahoma"/>
              </a:rPr>
              <a:t>Too much water (pressure): real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9614" y="1713937"/>
            <a:ext cx="1524703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2" dirty="0" smtClean="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3584" y="3506161"/>
            <a:ext cx="1156887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-1" dirty="0" smtClean="0">
                <a:latin typeface="Tahoma"/>
                <a:cs typeface="Tahoma"/>
              </a:rPr>
              <a:t>threat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67577"/>
            <a:ext cx="6825075" cy="1535175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60880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Hence, we need to integrate water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ts val="4300"/>
              </a:lnSpc>
              <a:spcBef>
                <a:spcPts val="313"/>
              </a:spcBef>
            </a:pPr>
            <a:r>
              <a:rPr sz="3200" spc="2" dirty="0" smtClean="0">
                <a:latin typeface="Tahoma"/>
                <a:cs typeface="Tahoma"/>
              </a:rPr>
              <a:t>detection systems with alarms used monitor buildings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2533" y="4725361"/>
            <a:ext cx="443532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2" dirty="0" smtClean="0">
                <a:latin typeface="Tahoma"/>
                <a:cs typeface="Tahoma"/>
              </a:rPr>
              <a:t>to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62155" y="593967"/>
            <a:ext cx="248949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7" dirty="0" smtClean="0">
                <a:latin typeface="Tahoma"/>
                <a:cs typeface="Tahoma"/>
              </a:rPr>
              <a:t>Structural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374" y="593967"/>
            <a:ext cx="214982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Collapse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3937"/>
            <a:ext cx="7948560" cy="3727139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 marR="51683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0" dirty="0" smtClean="0">
                <a:latin typeface="Tahoma"/>
                <a:cs typeface="Tahoma"/>
              </a:rPr>
              <a:t>Structures housing an org. can fail due to</a:t>
            </a:r>
            <a:endParaRPr sz="3200">
              <a:latin typeface="Tahoma"/>
              <a:cs typeface="Tahoma"/>
            </a:endParaRPr>
          </a:p>
          <a:p>
            <a:pPr marL="312420" marR="571054" algn="ctr">
              <a:lnSpc>
                <a:spcPct val="100585"/>
              </a:lnSpc>
              <a:spcBef>
                <a:spcPts val="364"/>
              </a:spcBef>
            </a:pPr>
            <a:r>
              <a:rPr sz="3200" spc="-2" dirty="0" smtClean="0">
                <a:latin typeface="Tahoma"/>
                <a:cs typeface="Tahoma"/>
              </a:rPr>
              <a:t>environmental factors, forces of nature</a:t>
            </a:r>
            <a:endParaRPr sz="3200">
              <a:latin typeface="Tahoma"/>
              <a:cs typeface="Tahoma"/>
            </a:endParaRPr>
          </a:p>
          <a:p>
            <a:pPr marL="12700" marR="51683">
              <a:lnSpc>
                <a:spcPct val="100585"/>
              </a:lnSpc>
              <a:spcBef>
                <a:spcPts val="1033"/>
              </a:spcBef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2" dirty="0" smtClean="0">
                <a:latin typeface="Tahoma"/>
                <a:cs typeface="Tahoma"/>
              </a:rPr>
              <a:t>Structures designed with load limits</a:t>
            </a:r>
            <a:endParaRPr sz="3200">
              <a:latin typeface="Tahoma"/>
              <a:cs typeface="Tahoma"/>
            </a:endParaRPr>
          </a:p>
          <a:p>
            <a:pPr marL="755650" marR="430025" indent="-285750">
              <a:lnSpc>
                <a:spcPts val="3427"/>
              </a:lnSpc>
              <a:spcBef>
                <a:spcPts val="1128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Overloading load limits results in structural </a:t>
            </a:r>
            <a:endParaRPr sz="2800">
              <a:latin typeface="Tahoma"/>
              <a:cs typeface="Tahoma"/>
            </a:endParaRPr>
          </a:p>
          <a:p>
            <a:pPr marL="755650" marR="430025">
              <a:lnSpc>
                <a:spcPts val="3379"/>
              </a:lnSpc>
              <a:spcBef>
                <a:spcPts val="400"/>
              </a:spcBef>
            </a:pPr>
            <a:r>
              <a:rPr sz="2800" spc="0" dirty="0" smtClean="0">
                <a:latin typeface="Tahoma"/>
                <a:cs typeface="Tahoma"/>
              </a:rPr>
              <a:t>failure, possibly injury or death</a:t>
            </a:r>
            <a:endParaRPr sz="2800">
              <a:latin typeface="Tahoma"/>
              <a:cs typeface="Tahoma"/>
            </a:endParaRPr>
          </a:p>
          <a:p>
            <a:pPr marL="755650" indent="-285750">
              <a:lnSpc>
                <a:spcPts val="3820"/>
              </a:lnSpc>
              <a:spcBef>
                <a:spcPts val="1041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4" dirty="0" smtClean="0">
                <a:latin typeface="Tahoma"/>
                <a:cs typeface="Tahoma"/>
              </a:rPr>
              <a:t>To prevent this, civil engineers should inspect buildings, identify dangers before failure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65382" y="593967"/>
            <a:ext cx="185649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65" dirty="0" smtClean="0">
                <a:latin typeface="Tahoma"/>
                <a:cs typeface="Tahoma"/>
              </a:rPr>
              <a:t>Testing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7989" y="593967"/>
            <a:ext cx="176994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8" dirty="0" smtClean="0">
                <a:latin typeface="Tahoma"/>
                <a:cs typeface="Tahoma"/>
              </a:rPr>
              <a:t>Facility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865" y="593967"/>
            <a:ext cx="213978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 smtClean="0">
                <a:latin typeface="Tahoma"/>
                <a:cs typeface="Tahoma"/>
              </a:rPr>
              <a:t>Systems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3937"/>
            <a:ext cx="8089378" cy="3964431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1090625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-1" dirty="0" smtClean="0">
                <a:latin typeface="Tahoma"/>
                <a:cs typeface="Tahoma"/>
              </a:rPr>
              <a:t>Physical security of a facility must be</a:t>
            </a:r>
            <a:endParaRPr sz="3200">
              <a:latin typeface="Tahoma"/>
              <a:cs typeface="Tahoma"/>
            </a:endParaRPr>
          </a:p>
          <a:p>
            <a:pPr marL="312420" marR="1491999" algn="ctr">
              <a:lnSpc>
                <a:spcPct val="100585"/>
              </a:lnSpc>
              <a:spcBef>
                <a:spcPts val="364"/>
              </a:spcBef>
            </a:pPr>
            <a:r>
              <a:rPr sz="3200" spc="1" dirty="0" smtClean="0">
                <a:latin typeface="Tahoma"/>
                <a:cs typeface="Tahoma"/>
              </a:rPr>
              <a:t>constantly documented and tested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ts val="3916"/>
              </a:lnSpc>
              <a:spcBef>
                <a:spcPts val="1225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ahoma"/>
                <a:cs typeface="Tahoma"/>
              </a:rPr>
              <a:t>Documentation of facility configuration, 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ts val="3862"/>
              </a:lnSpc>
              <a:spcBef>
                <a:spcPts val="540"/>
              </a:spcBef>
              <a:tabLst>
                <a:tab pos="355600" algn="l"/>
              </a:tabLst>
            </a:pPr>
            <a:r>
              <a:rPr sz="3200" spc="-1" dirty="0" smtClean="0">
                <a:latin typeface="Tahoma"/>
                <a:cs typeface="Tahoma"/>
              </a:rPr>
              <a:t>integrated into disaster recovery plans and 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ts val="3862"/>
              </a:lnSpc>
              <a:spcBef>
                <a:spcPts val="533"/>
              </a:spcBef>
              <a:tabLst>
                <a:tab pos="355600" algn="l"/>
              </a:tabLst>
            </a:pPr>
            <a:r>
              <a:rPr sz="3200" spc="-2" dirty="0" smtClean="0">
                <a:latin typeface="Tahoma"/>
                <a:cs typeface="Tahoma"/>
              </a:rPr>
              <a:t>operating procedures</a:t>
            </a:r>
            <a:endParaRPr sz="3200">
              <a:latin typeface="Tahoma"/>
              <a:cs typeface="Tahoma"/>
            </a:endParaRPr>
          </a:p>
          <a:p>
            <a:pPr marL="355600" marR="277809" indent="-342900">
              <a:lnSpc>
                <a:spcPts val="4420"/>
              </a:lnSpc>
              <a:spcBef>
                <a:spcPts val="1109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-8" dirty="0" smtClean="0">
                <a:latin typeface="Tahoma"/>
                <a:cs typeface="Tahoma"/>
              </a:rPr>
              <a:t>Testing provides necessary info. to improve facility security, find weak points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074418" y="593967"/>
            <a:ext cx="309540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Interception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4934" y="593967"/>
            <a:ext cx="59015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0350" y="593967"/>
            <a:ext cx="126303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2" dirty="0" smtClean="0">
                <a:latin typeface="Tahoma"/>
                <a:cs typeface="Tahoma"/>
              </a:rPr>
              <a:t>Data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13937"/>
            <a:ext cx="7092392" cy="3069222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R="198667" algn="ctr">
              <a:lnSpc>
                <a:spcPts val="3429"/>
              </a:lnSpc>
            </a:pPr>
            <a:r>
              <a:rPr sz="3200" spc="345" dirty="0" smtClean="0">
                <a:latin typeface="Arial"/>
                <a:cs typeface="Arial"/>
              </a:rPr>
              <a:t>• </a:t>
            </a:r>
            <a:r>
              <a:rPr sz="3200" spc="1" dirty="0" smtClean="0">
                <a:latin typeface="Tahoma"/>
                <a:cs typeface="Tahoma"/>
              </a:rPr>
              <a:t>Three methods of data interception:</a:t>
            </a:r>
            <a:endParaRPr sz="3200">
              <a:latin typeface="Tahoma"/>
              <a:cs typeface="Tahoma"/>
            </a:endParaRPr>
          </a:p>
          <a:p>
            <a:pPr marL="469900" marR="55185">
              <a:lnSpc>
                <a:spcPct val="100585"/>
              </a:lnSpc>
              <a:spcBef>
                <a:spcPts val="95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3" dirty="0" smtClean="0">
                <a:latin typeface="Tahoma"/>
                <a:cs typeface="Tahoma"/>
              </a:rPr>
              <a:t>Direct observation</a:t>
            </a:r>
            <a:endParaRPr sz="2800">
              <a:latin typeface="Tahoma"/>
              <a:cs typeface="Tahoma"/>
            </a:endParaRPr>
          </a:p>
          <a:p>
            <a:pPr marL="469900" marR="55185">
              <a:lnSpc>
                <a:spcPct val="100585"/>
              </a:lnSpc>
              <a:spcBef>
                <a:spcPts val="111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1" dirty="0" smtClean="0">
                <a:latin typeface="Tahoma"/>
                <a:cs typeface="Tahoma"/>
              </a:rPr>
              <a:t>Data transmission</a:t>
            </a:r>
            <a:endParaRPr sz="2800">
              <a:latin typeface="Tahoma"/>
              <a:cs typeface="Tahoma"/>
            </a:endParaRPr>
          </a:p>
          <a:p>
            <a:pPr marL="469900" marR="55185">
              <a:lnSpc>
                <a:spcPct val="100585"/>
              </a:lnSpc>
              <a:spcBef>
                <a:spcPts val="109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Eavesdropping on signals</a:t>
            </a:r>
            <a:endParaRPr sz="2800">
              <a:latin typeface="Tahoma"/>
              <a:cs typeface="Tahoma"/>
            </a:endParaRPr>
          </a:p>
          <a:p>
            <a:pPr marL="927100">
              <a:lnSpc>
                <a:spcPct val="100585"/>
              </a:lnSpc>
              <a:spcBef>
                <a:spcPts val="1013"/>
              </a:spcBef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0" dirty="0" smtClean="0">
                <a:latin typeface="Tahoma"/>
                <a:cs typeface="Tahoma"/>
              </a:rPr>
              <a:t>All electronics emit electromagnetic signals;</a:t>
            </a:r>
            <a:endParaRPr sz="2400">
              <a:latin typeface="Tahoma"/>
              <a:cs typeface="Tahoma"/>
            </a:endParaRPr>
          </a:p>
          <a:p>
            <a:pPr marL="1120139" marR="1279571" algn="ctr">
              <a:lnSpc>
                <a:spcPct val="100585"/>
              </a:lnSpc>
              <a:spcBef>
                <a:spcPts val="375"/>
              </a:spcBef>
            </a:pPr>
            <a:r>
              <a:rPr sz="2400" spc="0" dirty="0" smtClean="0">
                <a:latin typeface="Tahoma"/>
                <a:cs typeface="Tahoma"/>
              </a:rPr>
              <a:t>on computer can be reconstructed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3205" y="4035384"/>
            <a:ext cx="661304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49784"/>
            <a:ext cx="7796567" cy="151496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927100">
              <a:lnSpc>
                <a:spcPts val="2600"/>
              </a:lnSpc>
            </a:pPr>
            <a:r>
              <a:rPr sz="2400" spc="147" dirty="0" smtClean="0">
                <a:latin typeface="Arial"/>
                <a:cs typeface="Arial"/>
              </a:rPr>
              <a:t>• </a:t>
            </a:r>
            <a:r>
              <a:rPr sz="2400" spc="-1" dirty="0" smtClean="0">
                <a:latin typeface="Tahoma"/>
                <a:cs typeface="Tahoma"/>
              </a:rPr>
              <a:t>TEMPEST (NSA): technology control to prevent it</a:t>
            </a:r>
            <a:endParaRPr sz="2400">
              <a:latin typeface="Tahoma"/>
              <a:cs typeface="Tahoma"/>
            </a:endParaRPr>
          </a:p>
          <a:p>
            <a:pPr marL="355600" marR="178399" indent="-342900">
              <a:lnSpc>
                <a:spcPts val="4390"/>
              </a:lnSpc>
              <a:spcBef>
                <a:spcPts val="868"/>
              </a:spcBef>
              <a:tabLst>
                <a:tab pos="355600" algn="l"/>
              </a:tabLst>
            </a:pPr>
            <a:r>
              <a:rPr sz="3200" dirty="0" smtClean="0">
                <a:latin typeface="Arial"/>
                <a:cs typeface="Arial"/>
              </a:rPr>
              <a:t>	</a:t>
            </a:r>
            <a:r>
              <a:rPr sz="3200" spc="0" dirty="0" smtClean="0">
                <a:latin typeface="Tahoma"/>
                <a:cs typeface="Tahoma"/>
              </a:rPr>
              <a:t>Side-channel attacks: monitor keystroke acoustics, screen displays, etc.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23714" y="593967"/>
            <a:ext cx="170094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Mobile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9634" y="593967"/>
            <a:ext cx="102293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8679" y="593967"/>
            <a:ext cx="212093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1" dirty="0" smtClean="0">
                <a:latin typeface="Tahoma"/>
                <a:cs typeface="Tahoma"/>
              </a:rPr>
              <a:t>Portable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4592" y="593967"/>
            <a:ext cx="213978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9" dirty="0" smtClean="0">
                <a:latin typeface="Tahoma"/>
                <a:cs typeface="Tahoma"/>
              </a:rPr>
              <a:t>Systems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478676"/>
            <a:ext cx="7531025" cy="2265115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42485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Mobile devices, laptops pose threat to</a:t>
            </a:r>
            <a:endParaRPr sz="2800">
              <a:latin typeface="Tahoma"/>
              <a:cs typeface="Tahoma"/>
            </a:endParaRPr>
          </a:p>
          <a:p>
            <a:pPr marL="355600" marR="42485">
              <a:lnSpc>
                <a:spcPct val="100585"/>
              </a:lnSpc>
              <a:spcBef>
                <a:spcPts val="244"/>
              </a:spcBef>
            </a:pPr>
            <a:r>
              <a:rPr sz="2800" spc="-1" dirty="0" smtClean="0">
                <a:latin typeface="Tahoma"/>
                <a:cs typeface="Tahoma"/>
              </a:rPr>
              <a:t>information security</a:t>
            </a:r>
            <a:endParaRPr sz="2800">
              <a:latin typeface="Tahoma"/>
              <a:cs typeface="Tahoma"/>
            </a:endParaRPr>
          </a:p>
          <a:p>
            <a:pPr marL="469900" marR="42485">
              <a:lnSpc>
                <a:spcPct val="100585"/>
              </a:lnSpc>
              <a:spcBef>
                <a:spcPts val="102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" dirty="0" smtClean="0">
                <a:latin typeface="Tahoma"/>
                <a:cs typeface="Tahoma"/>
              </a:rPr>
              <a:t>Devices may have (sensitive) org. info on them</a:t>
            </a:r>
            <a:endParaRPr sz="2400">
              <a:latin typeface="Tahoma"/>
              <a:cs typeface="Tahoma"/>
            </a:endParaRPr>
          </a:p>
          <a:p>
            <a:pPr marL="755650" indent="-285750">
              <a:lnSpc>
                <a:spcPts val="3220"/>
              </a:lnSpc>
              <a:spcBef>
                <a:spcPts val="96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5" dirty="0" smtClean="0">
                <a:latin typeface="Tahoma"/>
                <a:cs typeface="Tahoma"/>
              </a:rPr>
              <a:t>Devices may be configured to access org.’s secure computing facilities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40" y="3907368"/>
            <a:ext cx="827986" cy="33585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1" dirty="0" smtClean="0">
                <a:latin typeface="Tahoma"/>
                <a:cs typeface="Tahoma"/>
              </a:rPr>
              <a:t>Not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4039" y="3907368"/>
            <a:ext cx="338137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5990" y="3907368"/>
            <a:ext cx="1163406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mention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3429" y="3907368"/>
            <a:ext cx="688726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1" dirty="0" smtClean="0">
                <a:latin typeface="Tahoma"/>
                <a:cs typeface="Tahoma"/>
              </a:rPr>
              <a:t>ease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6174" y="3907368"/>
            <a:ext cx="333266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3369" y="3907368"/>
            <a:ext cx="701681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0" dirty="0" smtClean="0">
                <a:latin typeface="Tahoma"/>
                <a:cs typeface="Tahoma"/>
              </a:rPr>
              <a:t>theft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823" y="3907368"/>
            <a:ext cx="1078016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(mobile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0858" y="3907368"/>
            <a:ext cx="1176785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1" dirty="0" smtClean="0">
                <a:latin typeface="Tahoma"/>
                <a:cs typeface="Tahoma"/>
              </a:rPr>
              <a:t>devices)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48618" y="593967"/>
            <a:ext cx="227704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Stopping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1778" y="593967"/>
            <a:ext cx="358763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Laptop Losses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9740" y="1674031"/>
            <a:ext cx="8206093" cy="4725867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 marR="47084">
              <a:lnSpc>
                <a:spcPts val="3220"/>
              </a:lnSpc>
            </a:pPr>
            <a:r>
              <a:rPr sz="3000" spc="410" dirty="0" smtClean="0">
                <a:latin typeface="Arial"/>
                <a:cs typeface="Arial"/>
              </a:rPr>
              <a:t>• </a:t>
            </a:r>
            <a:r>
              <a:rPr sz="3000" spc="-3" dirty="0" smtClean="0">
                <a:latin typeface="Tahoma"/>
                <a:cs typeface="Tahoma"/>
              </a:rPr>
              <a:t>Controls support security and retrieval of lost</a:t>
            </a:r>
            <a:endParaRPr sz="3000">
              <a:latin typeface="Tahoma"/>
              <a:cs typeface="Tahoma"/>
            </a:endParaRPr>
          </a:p>
          <a:p>
            <a:pPr marL="355600" marR="47084">
              <a:lnSpc>
                <a:spcPct val="100585"/>
              </a:lnSpc>
            </a:pPr>
            <a:r>
              <a:rPr sz="3000" spc="-1" dirty="0" smtClean="0">
                <a:latin typeface="Tahoma"/>
                <a:cs typeface="Tahoma"/>
              </a:rPr>
              <a:t>or stolen laptops</a:t>
            </a:r>
            <a:endParaRPr sz="3000">
              <a:latin typeface="Tahoma"/>
              <a:cs typeface="Tahoma"/>
            </a:endParaRPr>
          </a:p>
          <a:p>
            <a:pPr marL="755650" indent="-285750">
              <a:lnSpc>
                <a:spcPts val="3182"/>
              </a:lnSpc>
              <a:spcBef>
                <a:spcPts val="66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6" dirty="0" smtClean="0">
                <a:latin typeface="Tahoma"/>
                <a:cs typeface="Tahoma"/>
              </a:rPr>
              <a:t>CompuTrace: installed on laptop hardware, reports </a:t>
            </a:r>
            <a:endParaRPr sz="2600">
              <a:latin typeface="Tahoma"/>
              <a:cs typeface="Tahoma"/>
            </a:endParaRPr>
          </a:p>
          <a:p>
            <a:pPr marL="755650">
              <a:lnSpc>
                <a:spcPts val="3138"/>
              </a:lnSpc>
              <a:spcBef>
                <a:spcPts val="162"/>
              </a:spcBef>
            </a:pPr>
            <a:r>
              <a:rPr sz="2600" spc="0" dirty="0" smtClean="0">
                <a:latin typeface="Tahoma"/>
                <a:cs typeface="Tahoma"/>
              </a:rPr>
              <a:t>to a central monitoring location</a:t>
            </a:r>
            <a:endParaRPr sz="2600">
              <a:latin typeface="Tahoma"/>
              <a:cs typeface="Tahoma"/>
            </a:endParaRPr>
          </a:p>
          <a:p>
            <a:pPr marL="469900" marR="47084">
              <a:lnSpc>
                <a:spcPct val="100585"/>
              </a:lnSpc>
              <a:spcBef>
                <a:spcPts val="650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Burglar alarms (PC card with motion detector):</a:t>
            </a:r>
            <a:endParaRPr sz="2600">
              <a:latin typeface="Tahoma"/>
              <a:cs typeface="Tahoma"/>
            </a:endParaRPr>
          </a:p>
          <a:p>
            <a:pPr marL="1155700" marR="226357" indent="-228600">
              <a:lnSpc>
                <a:spcPct val="102295"/>
              </a:lnSpc>
              <a:spcBef>
                <a:spcPts val="751"/>
              </a:spcBef>
              <a:tabLst>
                <a:tab pos="1155700" algn="l"/>
              </a:tabLst>
            </a:pPr>
            <a:r>
              <a:rPr sz="2200" dirty="0" smtClean="0">
                <a:latin typeface="Arial"/>
                <a:cs typeface="Arial"/>
              </a:rPr>
              <a:t>	</a:t>
            </a:r>
            <a:r>
              <a:rPr sz="2200" spc="-1" dirty="0" smtClean="0">
                <a:latin typeface="Tahoma"/>
                <a:cs typeface="Tahoma"/>
              </a:rPr>
              <a:t>If laptop alarm is armed and laptop is moved beyond a certain distance, audible alarm triggers</a:t>
            </a:r>
            <a:endParaRPr sz="2200">
              <a:latin typeface="Tahoma"/>
              <a:cs typeface="Tahoma"/>
            </a:endParaRPr>
          </a:p>
          <a:p>
            <a:pPr marL="1155700" marR="328394" indent="-228600">
              <a:lnSpc>
                <a:spcPct val="102295"/>
              </a:lnSpc>
              <a:spcBef>
                <a:spcPts val="683"/>
              </a:spcBef>
              <a:tabLst>
                <a:tab pos="1155700" algn="l"/>
              </a:tabLst>
            </a:pPr>
            <a:r>
              <a:rPr sz="2200" dirty="0" smtClean="0">
                <a:latin typeface="Arial"/>
                <a:cs typeface="Arial"/>
              </a:rPr>
              <a:t>	</a:t>
            </a:r>
            <a:r>
              <a:rPr sz="2200" spc="0" dirty="0" smtClean="0">
                <a:latin typeface="Tahoma"/>
                <a:cs typeface="Tahoma"/>
              </a:rPr>
              <a:t>The system shuts down the computer and includes an encryption option for info. on laptop</a:t>
            </a:r>
            <a:endParaRPr sz="2200">
              <a:latin typeface="Tahoma"/>
              <a:cs typeface="Tahoma"/>
            </a:endParaRPr>
          </a:p>
          <a:p>
            <a:pPr marL="755650" marR="740934" indent="-285750">
              <a:lnSpc>
                <a:spcPct val="104911"/>
              </a:lnSpc>
              <a:spcBef>
                <a:spcPts val="59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BitLocker (Windows Vista+), FileVault (OS X), home directory encryption (Linux)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29061" y="593967"/>
            <a:ext cx="199341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" dirty="0" smtClean="0">
                <a:latin typeface="Tahoma"/>
                <a:cs typeface="Tahoma"/>
              </a:rPr>
              <a:t>Remote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7177" y="593967"/>
            <a:ext cx="277309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Computing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6439" y="593967"/>
            <a:ext cx="207404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" dirty="0" smtClean="0">
                <a:latin typeface="Tahoma"/>
                <a:cs typeface="Tahoma"/>
              </a:rPr>
              <a:t>Security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67652"/>
            <a:ext cx="4172904" cy="231343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9213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Remote site computing:</a:t>
            </a:r>
            <a:endParaRPr sz="2800">
              <a:latin typeface="Tahoma"/>
              <a:cs typeface="Tahoma"/>
            </a:endParaRPr>
          </a:p>
          <a:p>
            <a:pPr marL="355600" marR="28661" indent="-342900">
              <a:lnSpc>
                <a:spcPct val="103804"/>
              </a:lnSpc>
              <a:spcBef>
                <a:spcPts val="558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-6" dirty="0" smtClean="0">
                <a:latin typeface="Tahoma"/>
                <a:cs typeface="Tahoma"/>
              </a:rPr>
              <a:t>Telecommuting: remote networking technology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3804"/>
              </a:lnSpc>
              <a:spcBef>
                <a:spcPts val="616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0" dirty="0" smtClean="0">
                <a:latin typeface="Tahoma"/>
                <a:cs typeface="Tahoma"/>
              </a:rPr>
              <a:t>Employees may need to business trips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4378" y="1667652"/>
            <a:ext cx="3840023" cy="90220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29071">
              <a:lnSpc>
                <a:spcPts val="3000"/>
              </a:lnSpc>
            </a:pPr>
            <a:r>
              <a:rPr sz="2800" spc="-3" dirty="0" smtClean="0">
                <a:latin typeface="Tahoma"/>
                <a:cs typeface="Tahoma"/>
              </a:rPr>
              <a:t>distant from org. facility</a:t>
            </a:r>
            <a:endParaRPr sz="2800">
              <a:latin typeface="Tahoma"/>
              <a:cs typeface="Tahoma"/>
            </a:endParaRPr>
          </a:p>
          <a:p>
            <a:pPr marL="12700" marR="53340">
              <a:lnSpc>
                <a:spcPct val="100585"/>
              </a:lnSpc>
              <a:spcBef>
                <a:spcPts val="574"/>
              </a:spcBef>
            </a:pPr>
            <a:r>
              <a:rPr sz="2800" dirty="0" smtClean="0">
                <a:latin typeface="Tahoma"/>
                <a:cs typeface="Tahoma"/>
              </a:rPr>
              <a:t>computing using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3466" y="3155076"/>
            <a:ext cx="3371581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access org. networks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7493" y="3155076"/>
            <a:ext cx="470688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2" dirty="0" smtClean="0">
                <a:latin typeface="Tahoma"/>
                <a:cs typeface="Tahoma"/>
              </a:rPr>
              <a:t>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18244"/>
            <a:ext cx="7345773" cy="1792224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51683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2" dirty="0" smtClean="0">
                <a:latin typeface="Tahoma"/>
                <a:cs typeface="Tahoma"/>
              </a:rPr>
              <a:t>Remote workers need access from home</a:t>
            </a:r>
            <a:endParaRPr sz="2800">
              <a:latin typeface="Tahoma"/>
              <a:cs typeface="Tahoma"/>
            </a:endParaRPr>
          </a:p>
          <a:p>
            <a:pPr marL="355600" marR="51683">
              <a:lnSpc>
                <a:spcPct val="100585"/>
              </a:lnSpc>
            </a:pPr>
            <a:r>
              <a:rPr sz="2800" spc="0" dirty="0" smtClean="0">
                <a:latin typeface="Tahoma"/>
                <a:cs typeface="Tahoma"/>
              </a:rPr>
              <a:t>systems or satellite offices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3804"/>
              </a:lnSpc>
              <a:spcBef>
                <a:spcPts val="724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-1" dirty="0" smtClean="0">
                <a:latin typeface="Tahoma"/>
                <a:cs typeface="Tahoma"/>
              </a:rPr>
              <a:t>External connections, systems need security support these use cases (e.g., VPN)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6450" y="5084460"/>
            <a:ext cx="39087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37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13105" y="309938"/>
            <a:ext cx="166543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0" dirty="0" smtClean="0">
                <a:latin typeface="Tahoma"/>
                <a:cs typeface="Tahoma"/>
              </a:rPr>
              <a:t>Special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5530" y="309938"/>
            <a:ext cx="336762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5" dirty="0" smtClean="0">
                <a:latin typeface="Tahoma"/>
                <a:cs typeface="Tahoma"/>
              </a:rPr>
              <a:t>Considerations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0619" y="309938"/>
            <a:ext cx="717881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9" dirty="0" smtClean="0">
                <a:latin typeface="Tahoma"/>
                <a:cs typeface="Tahoma"/>
              </a:rPr>
              <a:t>for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5166" y="309938"/>
            <a:ext cx="1872141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5" dirty="0" smtClean="0">
                <a:latin typeface="Tahoma"/>
                <a:cs typeface="Tahoma"/>
              </a:rPr>
              <a:t>Physical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2692" y="919539"/>
            <a:ext cx="188678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Security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046" y="919539"/>
            <a:ext cx="1791101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4" dirty="0" smtClean="0">
                <a:latin typeface="Tahoma"/>
                <a:cs typeface="Tahoma"/>
              </a:rPr>
              <a:t>Threats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95084"/>
            <a:ext cx="8068744" cy="819927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Develop physical security in-house or outsource?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33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Many qualified and professional agencies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2624160"/>
            <a:ext cx="7262455" cy="1866392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Benefit of outsourcing: gain experience, knowledge</a:t>
            </a:r>
            <a:endParaRPr sz="2400">
              <a:latin typeface="Tahoma"/>
              <a:cs typeface="Tahoma"/>
            </a:endParaRPr>
          </a:p>
          <a:p>
            <a:pPr marL="298450" marR="46568">
              <a:lnSpc>
                <a:spcPts val="2890"/>
              </a:lnSpc>
              <a:spcBef>
                <a:spcPts val="14"/>
              </a:spcBef>
            </a:pPr>
            <a:r>
              <a:rPr sz="2400" spc="0" dirty="0" smtClean="0">
                <a:latin typeface="Tahoma"/>
                <a:cs typeface="Tahoma"/>
              </a:rPr>
              <a:t>these agencies</a:t>
            </a:r>
            <a:endParaRPr sz="2400">
              <a:latin typeface="Tahoma"/>
              <a:cs typeface="Tahoma"/>
            </a:endParaRPr>
          </a:p>
          <a:p>
            <a:pPr marL="298450" marR="150048" indent="-285750" algn="just">
              <a:lnSpc>
                <a:spcPct val="100183"/>
              </a:lnSpc>
              <a:spcBef>
                <a:spcPts val="376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Downsides: high expense, loss of control over the individual components, and level of trust placed in another company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8747" y="2624160"/>
            <a:ext cx="33286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4" dirty="0" smtClean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15068"/>
            <a:ext cx="8107624" cy="125274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48697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1" dirty="0" smtClean="0">
                <a:latin typeface="Tahoma"/>
                <a:cs typeface="Tahoma"/>
              </a:rPr>
              <a:t>Social engineering: using people skills to obtain</a:t>
            </a:r>
            <a:endParaRPr sz="2800" dirty="0">
              <a:latin typeface="Tahoma"/>
              <a:cs typeface="Tahoma"/>
            </a:endParaRPr>
          </a:p>
          <a:p>
            <a:pPr marL="355600" marR="48697">
              <a:lnSpc>
                <a:spcPct val="100585"/>
              </a:lnSpc>
            </a:pPr>
            <a:r>
              <a:rPr sz="2800" spc="-2" dirty="0" smtClean="0">
                <a:latin typeface="Tahoma"/>
                <a:cs typeface="Tahoma"/>
              </a:rPr>
              <a:t>information from employees</a:t>
            </a:r>
            <a:endParaRPr sz="2800" dirty="0">
              <a:latin typeface="Tahoma"/>
              <a:cs typeface="Tahoma"/>
            </a:endParaRPr>
          </a:p>
          <a:p>
            <a:pPr marL="469900">
              <a:lnSpc>
                <a:spcPct val="100585"/>
              </a:lnSpc>
              <a:spcBef>
                <a:spcPts val="400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22" dirty="0" smtClean="0">
                <a:latin typeface="Tahoma"/>
                <a:cs typeface="Tahoma"/>
              </a:rPr>
              <a:t>For more info see Kevin Mitnick’s </a:t>
            </a:r>
            <a:r>
              <a:rPr sz="2550" spc="-22" dirty="0" smtClean="0">
                <a:latin typeface="Tahoma"/>
                <a:cs typeface="Tahoma"/>
              </a:rPr>
              <a:t>The Art of Deception</a:t>
            </a:r>
            <a:endParaRPr sz="255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95100" y="593967"/>
            <a:ext cx="246984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1" dirty="0" smtClean="0">
                <a:latin typeface="Tahoma"/>
                <a:cs typeface="Tahoma"/>
              </a:rPr>
              <a:t>Inventory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9817" y="593967"/>
            <a:ext cx="330341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Management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5084"/>
            <a:ext cx="7999149" cy="3791727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R="535999" algn="ctr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Computing equipment should be inventoried,</a:t>
            </a:r>
            <a:endParaRPr sz="2800">
              <a:latin typeface="Tahoma"/>
              <a:cs typeface="Tahoma"/>
            </a:endParaRPr>
          </a:p>
          <a:p>
            <a:pPr marL="355600" marR="51683">
              <a:lnSpc>
                <a:spcPts val="3275"/>
              </a:lnSpc>
              <a:spcBef>
                <a:spcPts val="13"/>
              </a:spcBef>
            </a:pPr>
            <a:r>
              <a:rPr sz="2800" spc="0" dirty="0" smtClean="0">
                <a:latin typeface="Tahoma"/>
                <a:cs typeface="Tahoma"/>
              </a:rPr>
              <a:t>inspected on regular basis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290"/>
              </a:lnSpc>
              <a:spcBef>
                <a:spcPts val="894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dirty="0" smtClean="0">
                <a:latin typeface="Tahoma"/>
                <a:cs typeface="Tahoma"/>
              </a:rPr>
              <a:t>Classified information should also be inventoried and managed</a:t>
            </a:r>
            <a:endParaRPr sz="2800">
              <a:latin typeface="Tahoma"/>
              <a:cs typeface="Tahoma"/>
            </a:endParaRPr>
          </a:p>
          <a:p>
            <a:pPr marL="755650" marR="25716" indent="-285750">
              <a:lnSpc>
                <a:spcPts val="2900"/>
              </a:lnSpc>
              <a:spcBef>
                <a:spcPts val="602"/>
              </a:spcBef>
            </a:pPr>
            <a:r>
              <a:rPr sz="2400" dirty="0" smtClean="0">
                <a:latin typeface="Arial"/>
                <a:cs typeface="Arial"/>
              </a:rPr>
              <a:t>–</a:t>
            </a:r>
            <a:r>
              <a:rPr sz="2400" spc="24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Tahoma"/>
                <a:cs typeface="Tahoma"/>
              </a:rPr>
              <a:t>Whene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er 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0" dirty="0" smtClean="0">
                <a:latin typeface="Tahoma"/>
                <a:cs typeface="Tahoma"/>
              </a:rPr>
              <a:t>l</a:t>
            </a:r>
            <a:r>
              <a:rPr sz="2400" spc="4" dirty="0" smtClean="0">
                <a:latin typeface="Tahoma"/>
                <a:cs typeface="Tahoma"/>
              </a:rPr>
              <a:t>assi</a:t>
            </a:r>
            <a:r>
              <a:rPr sz="2400" spc="0" dirty="0" smtClean="0">
                <a:latin typeface="Tahoma"/>
                <a:cs typeface="Tahoma"/>
              </a:rPr>
              <a:t>fied d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0" dirty="0" smtClean="0">
                <a:latin typeface="Tahoma"/>
                <a:cs typeface="Tahoma"/>
              </a:rPr>
              <a:t>u</a:t>
            </a:r>
            <a:r>
              <a:rPr sz="2400" spc="-4" dirty="0" smtClean="0">
                <a:latin typeface="Tahoma"/>
                <a:cs typeface="Tahoma"/>
              </a:rPr>
              <a:t>m</a:t>
            </a:r>
            <a:r>
              <a:rPr sz="2400" spc="0" dirty="0" smtClean="0">
                <a:latin typeface="Tahoma"/>
                <a:cs typeface="Tahoma"/>
              </a:rPr>
              <a:t>ent is 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pied, pl</a:t>
            </a:r>
            <a:r>
              <a:rPr sz="2400" spc="4" dirty="0" smtClean="0">
                <a:latin typeface="Tahoma"/>
                <a:cs typeface="Tahoma"/>
              </a:rPr>
              <a:t>ac</a:t>
            </a:r>
            <a:r>
              <a:rPr sz="2400" spc="0" dirty="0" smtClean="0">
                <a:latin typeface="Tahoma"/>
                <a:cs typeface="Tahoma"/>
              </a:rPr>
              <a:t>e 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4" dirty="0" smtClean="0">
                <a:latin typeface="Tahoma"/>
                <a:cs typeface="Tahoma"/>
              </a:rPr>
              <a:t>a</a:t>
            </a:r>
            <a:r>
              <a:rPr sz="2400" spc="-4" dirty="0" smtClean="0">
                <a:latin typeface="Tahoma"/>
                <a:cs typeface="Tahoma"/>
              </a:rPr>
              <a:t>m</a:t>
            </a:r>
            <a:r>
              <a:rPr sz="2400" spc="0" dirty="0" smtClean="0">
                <a:latin typeface="Tahoma"/>
                <a:cs typeface="Tahoma"/>
              </a:rPr>
              <a:t>p 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0" dirty="0" smtClean="0">
                <a:latin typeface="Tahoma"/>
                <a:cs typeface="Tahoma"/>
              </a:rPr>
              <a:t>n </a:t>
            </a:r>
            <a:r>
              <a:rPr sz="2400" spc="4" dirty="0" smtClean="0">
                <a:latin typeface="Tahoma"/>
                <a:cs typeface="Tahoma"/>
              </a:rPr>
              <a:t>i</a:t>
            </a:r>
            <a:r>
              <a:rPr sz="2400" spc="0" dirty="0" smtClean="0">
                <a:latin typeface="Tahoma"/>
                <a:cs typeface="Tahoma"/>
              </a:rPr>
              <a:t>t </a:t>
            </a:r>
            <a:r>
              <a:rPr sz="2400" spc="4" dirty="0" smtClean="0">
                <a:latin typeface="Tahoma"/>
                <a:cs typeface="Tahoma"/>
              </a:rPr>
              <a:t>(wi</a:t>
            </a:r>
            <a:r>
              <a:rPr sz="2400" spc="-4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h </a:t>
            </a:r>
            <a:r>
              <a:rPr sz="2400" spc="4" dirty="0" smtClean="0">
                <a:latin typeface="Tahoma"/>
                <a:cs typeface="Tahoma"/>
              </a:rPr>
              <a:t>s</a:t>
            </a:r>
            <a:r>
              <a:rPr sz="2400" spc="0" dirty="0" smtClean="0">
                <a:latin typeface="Tahoma"/>
                <a:cs typeface="Tahoma"/>
              </a:rPr>
              <a:t>e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0" dirty="0" smtClean="0">
                <a:latin typeface="Tahoma"/>
                <a:cs typeface="Tahoma"/>
              </a:rPr>
              <a:t>ur</a:t>
            </a:r>
            <a:r>
              <a:rPr sz="2400" spc="4" dirty="0" smtClean="0">
                <a:latin typeface="Tahoma"/>
                <a:cs typeface="Tahoma"/>
              </a:rPr>
              <a:t>i</a:t>
            </a:r>
            <a:r>
              <a:rPr sz="2400" spc="-25" dirty="0" smtClean="0">
                <a:latin typeface="Tahoma"/>
                <a:cs typeface="Tahoma"/>
              </a:rPr>
              <a:t>t</a:t>
            </a:r>
            <a:r>
              <a:rPr sz="2400" spc="0" dirty="0" smtClean="0">
                <a:latin typeface="Tahoma"/>
                <a:cs typeface="Tahoma"/>
              </a:rPr>
              <a:t>y le</a:t>
            </a:r>
            <a:r>
              <a:rPr sz="2400" spc="-14" dirty="0" smtClean="0">
                <a:latin typeface="Tahoma"/>
                <a:cs typeface="Tahoma"/>
              </a:rPr>
              <a:t>v</a:t>
            </a:r>
            <a:r>
              <a:rPr sz="2400" spc="0" dirty="0" smtClean="0">
                <a:latin typeface="Tahoma"/>
                <a:cs typeface="Tahoma"/>
              </a:rPr>
              <a:t>el, d</a:t>
            </a:r>
            <a:r>
              <a:rPr sz="2400" spc="-4" dirty="0" smtClean="0">
                <a:latin typeface="Tahoma"/>
                <a:cs typeface="Tahoma"/>
              </a:rPr>
              <a:t>o</a:t>
            </a:r>
            <a:r>
              <a:rPr sz="2400" spc="4" dirty="0" smtClean="0">
                <a:latin typeface="Tahoma"/>
                <a:cs typeface="Tahoma"/>
              </a:rPr>
              <a:t>c</a:t>
            </a:r>
            <a:r>
              <a:rPr sz="2400" spc="0" dirty="0" smtClean="0">
                <a:latin typeface="Tahoma"/>
                <a:cs typeface="Tahoma"/>
              </a:rPr>
              <a:t>u</a:t>
            </a:r>
            <a:r>
              <a:rPr sz="2400" spc="-4" dirty="0" smtClean="0">
                <a:latin typeface="Tahoma"/>
                <a:cs typeface="Tahoma"/>
              </a:rPr>
              <a:t>m</a:t>
            </a:r>
            <a:r>
              <a:rPr sz="2400" spc="0" dirty="0" smtClean="0">
                <a:latin typeface="Tahoma"/>
                <a:cs typeface="Tahoma"/>
              </a:rPr>
              <a:t>ent nu</a:t>
            </a:r>
            <a:r>
              <a:rPr sz="2400" spc="-4" dirty="0" smtClean="0">
                <a:latin typeface="Tahoma"/>
                <a:cs typeface="Tahoma"/>
              </a:rPr>
              <a:t>m</a:t>
            </a:r>
            <a:r>
              <a:rPr sz="2400" spc="0" dirty="0" smtClean="0">
                <a:latin typeface="Tahoma"/>
                <a:cs typeface="Tahoma"/>
              </a:rPr>
              <a:t>be</a:t>
            </a:r>
            <a:r>
              <a:rPr sz="2400" spc="-4" dirty="0" smtClean="0">
                <a:latin typeface="Tahoma"/>
                <a:cs typeface="Tahoma"/>
              </a:rPr>
              <a:t>r</a:t>
            </a:r>
            <a:r>
              <a:rPr sz="2400" spc="0" dirty="0" smtClean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755650" marR="326547" indent="-285750">
              <a:lnSpc>
                <a:spcPts val="2900"/>
              </a:lnSpc>
              <a:spcBef>
                <a:spcPts val="50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5" dirty="0" smtClean="0">
                <a:latin typeface="Tahoma"/>
                <a:cs typeface="Tahoma"/>
              </a:rPr>
              <a:t>Each classified copy sent to the receiver, who signs for the document</a:t>
            </a:r>
            <a:endParaRPr sz="2400">
              <a:latin typeface="Tahoma"/>
              <a:cs typeface="Tahoma"/>
            </a:endParaRPr>
          </a:p>
          <a:p>
            <a:pPr marL="433915" marR="1003494" algn="ctr">
              <a:lnSpc>
                <a:spcPct val="100585"/>
              </a:lnSpc>
              <a:spcBef>
                <a:spcPts val="25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Electronic example: DocuSign, similar services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715" y="6451036"/>
            <a:ext cx="245693" cy="203199"/>
          </a:xfrm>
          <a:prstGeom prst="rect">
            <a:avLst/>
          </a:prstGeom>
        </p:spPr>
        <p:txBody>
          <a:bodyPr wrap="square" lIns="0" tIns="9842" rIns="0" bIns="0" rtlCol="0">
            <a:noAutofit/>
          </a:bodyPr>
          <a:lstStyle/>
          <a:p>
            <a:pPr marL="12700">
              <a:lnSpc>
                <a:spcPts val="1550"/>
              </a:lnSpc>
            </a:pPr>
            <a:r>
              <a:rPr sz="1400" dirty="0" smtClean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44584" y="593967"/>
            <a:ext cx="174934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4" dirty="0" smtClean="0">
                <a:latin typeface="Tahoma"/>
                <a:cs typeface="Tahoma"/>
              </a:rPr>
              <a:t>Access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9007" y="593967"/>
            <a:ext cx="212430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" dirty="0" smtClean="0">
                <a:latin typeface="Tahoma"/>
                <a:cs typeface="Tahoma"/>
              </a:rPr>
              <a:t>Controls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13937"/>
            <a:ext cx="7763284" cy="439346"/>
          </a:xfrm>
          <a:prstGeom prst="rect">
            <a:avLst/>
          </a:prstGeom>
        </p:spPr>
        <p:txBody>
          <a:bodyPr wrap="square" lIns="0" tIns="21780" rIns="0" bIns="0" rtlCol="0">
            <a:noAutofit/>
          </a:bodyPr>
          <a:lstStyle/>
          <a:p>
            <a:pPr marL="12700">
              <a:lnSpc>
                <a:spcPts val="3429"/>
              </a:lnSpc>
            </a:pPr>
            <a:r>
              <a:rPr sz="3200" spc="235" dirty="0" smtClean="0">
                <a:latin typeface="Arial"/>
                <a:cs typeface="Arial"/>
              </a:rPr>
              <a:t>•  </a:t>
            </a:r>
            <a:r>
              <a:rPr sz="3200" spc="-2" dirty="0" smtClean="0">
                <a:latin typeface="Tahoma"/>
                <a:cs typeface="Tahoma"/>
              </a:rPr>
              <a:t>There are many physical access controls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2274769"/>
            <a:ext cx="6218379" cy="2764478"/>
          </a:xfrm>
          <a:prstGeom prst="rect">
            <a:avLst/>
          </a:prstGeom>
        </p:spPr>
        <p:txBody>
          <a:bodyPr wrap="square" lIns="0" tIns="21685" rIns="0" bIns="0" rtlCol="0">
            <a:noAutofit/>
          </a:bodyPr>
          <a:lstStyle/>
          <a:p>
            <a:pPr marL="12700">
              <a:lnSpc>
                <a:spcPts val="3415"/>
              </a:lnSpc>
            </a:pPr>
            <a:r>
              <a:rPr sz="3200" spc="-9" dirty="0" smtClean="0">
                <a:latin typeface="Tahoma"/>
                <a:cs typeface="Tahoma"/>
              </a:rPr>
              <a:t>suitable to people’s physical entry,</a:t>
            </a:r>
            <a:endParaRPr sz="3200">
              <a:latin typeface="Tahoma"/>
              <a:cs typeface="Tahoma"/>
            </a:endParaRPr>
          </a:p>
          <a:p>
            <a:pPr marL="12700" marR="41106">
              <a:lnSpc>
                <a:spcPct val="100585"/>
              </a:lnSpc>
              <a:spcBef>
                <a:spcPts val="259"/>
              </a:spcBef>
            </a:pPr>
            <a:r>
              <a:rPr sz="3200" spc="-11" dirty="0" smtClean="0">
                <a:latin typeface="Tahoma"/>
                <a:cs typeface="Tahoma"/>
              </a:rPr>
              <a:t>and from org.’s facilities, including</a:t>
            </a:r>
            <a:endParaRPr sz="3200">
              <a:latin typeface="Tahoma"/>
              <a:cs typeface="Tahoma"/>
            </a:endParaRPr>
          </a:p>
          <a:p>
            <a:pPr marL="127000" marR="60959">
              <a:lnSpc>
                <a:spcPct val="100585"/>
              </a:lnSpc>
              <a:spcBef>
                <a:spcPts val="1337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1" dirty="0" smtClean="0">
                <a:latin typeface="Tahoma"/>
                <a:cs typeface="Tahoma"/>
              </a:rPr>
              <a:t>Biometrics</a:t>
            </a:r>
            <a:endParaRPr sz="2800">
              <a:latin typeface="Tahoma"/>
              <a:cs typeface="Tahoma"/>
            </a:endParaRPr>
          </a:p>
          <a:p>
            <a:pPr marL="127000" marR="60959">
              <a:lnSpc>
                <a:spcPct val="100585"/>
              </a:lnSpc>
              <a:spcBef>
                <a:spcPts val="1213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0" dirty="0" smtClean="0">
                <a:latin typeface="Tahoma"/>
                <a:cs typeface="Tahoma"/>
              </a:rPr>
              <a:t>Smart cards</a:t>
            </a:r>
            <a:endParaRPr sz="2800">
              <a:latin typeface="Tahoma"/>
              <a:cs typeface="Tahoma"/>
            </a:endParaRPr>
          </a:p>
          <a:p>
            <a:pPr marL="127000" marR="60959">
              <a:lnSpc>
                <a:spcPct val="100585"/>
              </a:lnSpc>
              <a:spcBef>
                <a:spcPts val="1285"/>
              </a:spcBef>
            </a:pPr>
            <a:r>
              <a:rPr sz="2800" spc="-42" dirty="0" smtClean="0">
                <a:latin typeface="Arial"/>
                <a:cs typeface="Arial"/>
              </a:rPr>
              <a:t>– </a:t>
            </a:r>
            <a:r>
              <a:rPr sz="2800" spc="-2" dirty="0" smtClean="0">
                <a:latin typeface="Tahoma"/>
                <a:cs typeface="Tahoma"/>
              </a:rPr>
              <a:t>Wireless-enabled keycards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8658" y="2274769"/>
            <a:ext cx="732687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6" dirty="0" smtClean="0">
                <a:latin typeface="Tahoma"/>
                <a:cs typeface="Tahoma"/>
              </a:rPr>
              <a:t>exit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912565" y="2274769"/>
            <a:ext cx="443532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2" dirty="0" smtClean="0">
                <a:latin typeface="Tahoma"/>
                <a:cs typeface="Tahoma"/>
              </a:rPr>
              <a:t>to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40" y="593967"/>
            <a:ext cx="8696049" cy="5699286"/>
          </a:xfrm>
          <a:prstGeom prst="rect">
            <a:avLst/>
          </a:prstGeom>
        </p:spPr>
        <p:txBody>
          <a:bodyPr wrap="square" lIns="0" tIns="29559" rIns="0" bIns="0" rtlCol="0">
            <a:noAutofit/>
          </a:bodyPr>
          <a:lstStyle/>
          <a:p>
            <a:pPr marL="3271043" marR="2980087" algn="ctr">
              <a:lnSpc>
                <a:spcPts val="4655"/>
              </a:lnSpc>
            </a:pPr>
            <a:r>
              <a:rPr sz="4400" spc="1" dirty="0" smtClean="0">
                <a:latin typeface="Tahoma"/>
                <a:cs typeface="Tahoma"/>
              </a:rPr>
              <a:t>Summary</a:t>
            </a:r>
            <a:endParaRPr sz="4400">
              <a:latin typeface="Tahoma"/>
              <a:cs typeface="Tahoma"/>
            </a:endParaRPr>
          </a:p>
          <a:p>
            <a:pPr marL="355600" indent="-342900">
              <a:lnSpc>
                <a:spcPts val="3672"/>
              </a:lnSpc>
              <a:spcBef>
                <a:spcPts val="3488"/>
              </a:spcBef>
              <a:tabLst>
                <a:tab pos="355600" algn="l"/>
              </a:tabLst>
            </a:pPr>
            <a:r>
              <a:rPr sz="3000" dirty="0" smtClean="0">
                <a:latin typeface="Arial"/>
                <a:cs typeface="Arial"/>
              </a:rPr>
              <a:t>	</a:t>
            </a:r>
            <a:r>
              <a:rPr sz="3000" spc="-3" dirty="0" smtClean="0">
                <a:latin typeface="Tahoma"/>
                <a:cs typeface="Tahoma"/>
              </a:rPr>
              <a:t>Physical security complements info. security – it’s </a:t>
            </a:r>
            <a:endParaRPr sz="3000">
              <a:latin typeface="Tahoma"/>
              <a:cs typeface="Tahoma"/>
            </a:endParaRPr>
          </a:p>
          <a:p>
            <a:pPr marL="355600">
              <a:lnSpc>
                <a:spcPts val="3621"/>
              </a:lnSpc>
              <a:spcBef>
                <a:spcPts val="470"/>
              </a:spcBef>
              <a:tabLst>
                <a:tab pos="355600" algn="l"/>
              </a:tabLst>
            </a:pPr>
            <a:r>
              <a:rPr sz="3000" spc="0" dirty="0" smtClean="0">
                <a:latin typeface="Tahoma"/>
                <a:cs typeface="Tahoma"/>
              </a:rPr>
              <a:t>just as important!</a:t>
            </a:r>
            <a:endParaRPr sz="3000">
              <a:latin typeface="Tahoma"/>
              <a:cs typeface="Tahoma"/>
            </a:endParaRPr>
          </a:p>
          <a:p>
            <a:pPr marL="469900" marR="56281">
              <a:lnSpc>
                <a:spcPct val="100585"/>
              </a:lnSpc>
              <a:spcBef>
                <a:spcPts val="1075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Controls include locks, keys, ID badges, etc.</a:t>
            </a:r>
            <a:endParaRPr sz="2600">
              <a:latin typeface="Tahoma"/>
              <a:cs typeface="Tahoma"/>
            </a:endParaRPr>
          </a:p>
          <a:p>
            <a:pPr marL="755650" marR="234497" indent="-285750">
              <a:lnSpc>
                <a:spcPts val="3182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Monitoring, intrusion detection via alarms, electronic </a:t>
            </a:r>
            <a:endParaRPr sz="2600">
              <a:latin typeface="Tahoma"/>
              <a:cs typeface="Tahoma"/>
            </a:endParaRPr>
          </a:p>
          <a:p>
            <a:pPr marL="755650" marR="234497">
              <a:lnSpc>
                <a:spcPts val="3138"/>
              </a:lnSpc>
              <a:spcBef>
                <a:spcPts val="356"/>
              </a:spcBef>
            </a:pPr>
            <a:r>
              <a:rPr sz="2600" spc="3" dirty="0" smtClean="0">
                <a:latin typeface="Tahoma"/>
                <a:cs typeface="Tahoma"/>
              </a:rPr>
              <a:t>systems</a:t>
            </a:r>
            <a:endParaRPr sz="2600">
              <a:latin typeface="Tahoma"/>
              <a:cs typeface="Tahoma"/>
            </a:endParaRPr>
          </a:p>
          <a:p>
            <a:pPr marL="469900" marR="56281">
              <a:lnSpc>
                <a:spcPct val="100585"/>
              </a:lnSpc>
              <a:spcBef>
                <a:spcPts val="1061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1" dirty="0" smtClean="0">
                <a:latin typeface="Tahoma"/>
                <a:cs typeface="Tahoma"/>
              </a:rPr>
              <a:t>Utilities mgmt. (electrical, etc.), structural integrity</a:t>
            </a:r>
            <a:endParaRPr sz="2600">
              <a:latin typeface="Tahoma"/>
              <a:cs typeface="Tahoma"/>
            </a:endParaRPr>
          </a:p>
          <a:p>
            <a:pPr marL="469900" marR="56281">
              <a:lnSpc>
                <a:spcPct val="100585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Fire detection/suppression are crucial</a:t>
            </a:r>
            <a:endParaRPr sz="2600">
              <a:latin typeface="Tahoma"/>
              <a:cs typeface="Tahoma"/>
            </a:endParaRPr>
          </a:p>
          <a:p>
            <a:pPr marL="469900" marR="56281">
              <a:lnSpc>
                <a:spcPct val="100585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0" dirty="0" smtClean="0">
                <a:latin typeface="Tahoma"/>
                <a:cs typeface="Tahoma"/>
              </a:rPr>
              <a:t>Data loss prevention and secure remote computing</a:t>
            </a:r>
            <a:endParaRPr sz="2600">
              <a:latin typeface="Tahoma"/>
              <a:cs typeface="Tahoma"/>
            </a:endParaRPr>
          </a:p>
          <a:p>
            <a:pPr marL="469900" marR="56281">
              <a:lnSpc>
                <a:spcPct val="100585"/>
              </a:lnSpc>
              <a:spcBef>
                <a:spcPts val="1047"/>
              </a:spcBef>
            </a:pPr>
            <a:r>
              <a:rPr sz="2600" spc="42" dirty="0" smtClean="0">
                <a:latin typeface="Arial"/>
                <a:cs typeface="Arial"/>
              </a:rPr>
              <a:t>– </a:t>
            </a:r>
            <a:r>
              <a:rPr sz="2600" spc="-8" dirty="0" smtClean="0">
                <a:latin typeface="Tahoma"/>
                <a:cs typeface="Tahoma"/>
              </a:rPr>
              <a:t>Laptop/mobile device inventory, mgmt., security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4383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9086"/>
            <a:ext cx="7886700" cy="3788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Class note by </a:t>
            </a:r>
            <a:r>
              <a:rPr lang="en-US" dirty="0"/>
              <a:t>Adam C. Champion, Ph.D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6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846072" y="593967"/>
            <a:ext cx="216716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9" dirty="0" smtClean="0">
                <a:latin typeface="Tahoma"/>
                <a:cs typeface="Tahoma"/>
              </a:rPr>
              <a:t>Facilities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78477" y="593967"/>
            <a:ext cx="330291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Management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1560972"/>
            <a:ext cx="7462543" cy="1018032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247" dirty="0" smtClean="0">
                <a:latin typeface="Arial"/>
                <a:cs typeface="Arial"/>
              </a:rPr>
              <a:t>• </a:t>
            </a:r>
            <a:r>
              <a:rPr sz="2800" spc="-1" dirty="0" smtClean="0">
                <a:latin typeface="Tahoma"/>
                <a:cs typeface="Tahoma"/>
              </a:rPr>
              <a:t>Secure facility: physical location with controls</a:t>
            </a:r>
            <a:endParaRPr sz="2800">
              <a:latin typeface="Tahoma"/>
              <a:cs typeface="Tahoma"/>
            </a:endParaRPr>
          </a:p>
          <a:p>
            <a:pPr marL="298450" marR="54330">
              <a:lnSpc>
                <a:spcPct val="100585"/>
              </a:lnSpc>
              <a:spcBef>
                <a:spcPts val="1470"/>
              </a:spcBef>
            </a:pPr>
            <a:r>
              <a:rPr sz="2800" spc="0" dirty="0" smtClean="0">
                <a:latin typeface="Tahoma"/>
                <a:cs typeface="Tahoma"/>
              </a:rPr>
              <a:t>designed to minimize risk of physical attacks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40" y="2880474"/>
            <a:ext cx="3929894" cy="92688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42007">
              <a:lnSpc>
                <a:spcPts val="2790"/>
              </a:lnSpc>
            </a:pPr>
            <a:r>
              <a:rPr sz="2600" b="1" spc="0" dirty="0" smtClean="0">
                <a:latin typeface="Tahoma"/>
                <a:cs typeface="Tahoma"/>
              </a:rPr>
              <a:t>Design Considerations:</a:t>
            </a:r>
            <a:endParaRPr sz="2600">
              <a:latin typeface="Tahoma"/>
              <a:cs typeface="Tahoma"/>
            </a:endParaRPr>
          </a:p>
          <a:p>
            <a:pPr marL="12700" marR="49529">
              <a:lnSpc>
                <a:spcPct val="100585"/>
              </a:lnSpc>
              <a:spcBef>
                <a:spcPts val="1410"/>
              </a:spcBef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5" dirty="0" smtClean="0">
                <a:latin typeface="Tahoma"/>
                <a:cs typeface="Tahoma"/>
              </a:rPr>
              <a:t>Natural terrain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765" y="2880474"/>
            <a:ext cx="2813254" cy="355599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12700">
              <a:lnSpc>
                <a:spcPts val="2790"/>
              </a:lnSpc>
            </a:pPr>
            <a:r>
              <a:rPr sz="2600" b="1" spc="0" dirty="0" smtClean="0">
                <a:latin typeface="Tahoma"/>
                <a:cs typeface="Tahoma"/>
              </a:rPr>
              <a:t>Other Measures: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6665" y="3471504"/>
            <a:ext cx="99081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8" dirty="0" smtClean="0">
                <a:latin typeface="Tahoma"/>
                <a:cs typeface="Tahoma"/>
              </a:rPr>
              <a:t>Fences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3765" y="3477164"/>
            <a:ext cx="177829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093296"/>
            <a:ext cx="1885159" cy="33585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23" dirty="0" smtClean="0">
                <a:latin typeface="Tahoma"/>
                <a:cs typeface="Tahoma"/>
              </a:rPr>
              <a:t>Traffic 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6665" y="4093296"/>
            <a:ext cx="83271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Gates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3765" y="4098956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715088"/>
            <a:ext cx="3048058" cy="335859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76" dirty="0" smtClean="0">
                <a:latin typeface="Arial"/>
                <a:cs typeface="Arial"/>
              </a:rPr>
              <a:t>•  </a:t>
            </a:r>
            <a:r>
              <a:rPr sz="2400" spc="-1" dirty="0" smtClean="0">
                <a:latin typeface="Tahoma"/>
                <a:cs typeface="Tahoma"/>
              </a:rPr>
              <a:t>Urban development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6665" y="4718136"/>
            <a:ext cx="771333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14" dirty="0" smtClean="0">
                <a:latin typeface="Tahoma"/>
                <a:cs typeface="Tahoma"/>
              </a:rPr>
              <a:t>Walls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3765" y="4723796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6665" y="5339928"/>
            <a:ext cx="101685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spc="-2" dirty="0" smtClean="0">
                <a:latin typeface="Tahoma"/>
                <a:cs typeface="Tahoma"/>
              </a:rPr>
              <a:t>Guards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765" y="5345588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66665" y="5961720"/>
            <a:ext cx="984693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dirty="0" smtClean="0">
                <a:latin typeface="Tahoma"/>
                <a:cs typeface="Tahoma"/>
              </a:rPr>
              <a:t>Alarms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3765" y="5967380"/>
            <a:ext cx="17782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796954" y="258687"/>
            <a:ext cx="212430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" dirty="0" smtClean="0">
                <a:latin typeface="Tahoma"/>
                <a:cs typeface="Tahoma"/>
              </a:rPr>
              <a:t>Controls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6500" y="258687"/>
            <a:ext cx="78612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" dirty="0" smtClean="0">
                <a:latin typeface="Tahoma"/>
                <a:cs typeface="Tahoma"/>
              </a:rPr>
              <a:t>for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38279" y="258687"/>
            <a:ext cx="259176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Protecting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691" y="932295"/>
            <a:ext cx="177604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5" dirty="0" smtClean="0">
                <a:latin typeface="Tahoma"/>
                <a:cs typeface="Tahoma"/>
              </a:rPr>
              <a:t>Secure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881" y="932295"/>
            <a:ext cx="216705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0" dirty="0" smtClean="0">
                <a:latin typeface="Tahoma"/>
                <a:cs typeface="Tahoma"/>
              </a:rPr>
              <a:t>Facilities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935876"/>
            <a:ext cx="2700545" cy="957579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8" dirty="0" smtClean="0">
                <a:latin typeface="Tahoma"/>
                <a:cs typeface="Tahoma"/>
              </a:rPr>
              <a:t>Walls, fencing,</a:t>
            </a:r>
            <a:endParaRPr sz="2800">
              <a:latin typeface="Tahoma"/>
              <a:cs typeface="Tahoma"/>
            </a:endParaRPr>
          </a:p>
          <a:p>
            <a:pPr marL="12700" marR="54330">
              <a:lnSpc>
                <a:spcPct val="100585"/>
              </a:lnSpc>
              <a:spcBef>
                <a:spcPts val="942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Guards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8188" y="1935876"/>
            <a:ext cx="92801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0" dirty="0" smtClean="0">
                <a:latin typeface="Tahoma"/>
                <a:cs typeface="Tahoma"/>
              </a:rPr>
              <a:t>gates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9840" y="1935876"/>
            <a:ext cx="3404527" cy="3706368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 marR="56467">
              <a:lnSpc>
                <a:spcPts val="3000"/>
              </a:lnSpc>
            </a:pPr>
            <a:r>
              <a:rPr sz="2800" spc="-3" dirty="0" smtClean="0">
                <a:latin typeface="Tahoma"/>
                <a:cs typeface="Tahoma"/>
              </a:rPr>
              <a:t>Mantraps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1054"/>
              </a:spcBef>
            </a:pPr>
            <a:r>
              <a:rPr sz="2800" spc="0" dirty="0" smtClean="0">
                <a:latin typeface="Tahoma"/>
                <a:cs typeface="Tahoma"/>
              </a:rPr>
              <a:t>Electronic monitoring</a:t>
            </a:r>
            <a:endParaRPr sz="2800">
              <a:latin typeface="Tahoma"/>
              <a:cs typeface="Tahoma"/>
            </a:endParaRPr>
          </a:p>
          <a:p>
            <a:pPr marL="12700" marR="4784">
              <a:lnSpc>
                <a:spcPts val="3379"/>
              </a:lnSpc>
              <a:spcBef>
                <a:spcPts val="434"/>
              </a:spcBef>
            </a:pPr>
            <a:r>
              <a:rPr sz="2800" spc="4" dirty="0" smtClean="0">
                <a:latin typeface="Tahoma"/>
                <a:cs typeface="Tahoma"/>
              </a:rPr>
              <a:t>(e.g</a:t>
            </a:r>
            <a:r>
              <a:rPr sz="2800" spc="-179" dirty="0" smtClean="0">
                <a:latin typeface="Tahoma"/>
                <a:cs typeface="Tahoma"/>
              </a:rPr>
              <a:t>.</a:t>
            </a:r>
            <a:r>
              <a:rPr sz="2800" spc="0" dirty="0" smtClean="0">
                <a:latin typeface="Tahoma"/>
                <a:cs typeface="Tahoma"/>
              </a:rPr>
              <a:t>, </a:t>
            </a:r>
            <a:r>
              <a:rPr sz="2800" spc="4" dirty="0" smtClean="0">
                <a:latin typeface="Tahoma"/>
                <a:cs typeface="Tahoma"/>
              </a:rPr>
              <a:t>v</a:t>
            </a:r>
            <a:r>
              <a:rPr sz="2800" spc="0" dirty="0" smtClean="0">
                <a:latin typeface="Tahoma"/>
                <a:cs typeface="Tahoma"/>
              </a:rPr>
              <a:t>i</a:t>
            </a:r>
            <a:r>
              <a:rPr sz="2800" spc="4" dirty="0" smtClean="0">
                <a:latin typeface="Tahoma"/>
                <a:cs typeface="Tahoma"/>
              </a:rPr>
              <a:t>de</a:t>
            </a:r>
            <a:r>
              <a:rPr sz="2800" spc="0" dirty="0" smtClean="0">
                <a:latin typeface="Tahoma"/>
                <a:cs typeface="Tahoma"/>
              </a:rPr>
              <a:t>o </a:t>
            </a:r>
            <a:r>
              <a:rPr sz="2800" spc="-4" dirty="0" smtClean="0">
                <a:latin typeface="Tahoma"/>
                <a:cs typeface="Tahoma"/>
              </a:rPr>
              <a:t>c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-4" dirty="0" smtClean="0">
                <a:latin typeface="Tahoma"/>
                <a:cs typeface="Tahoma"/>
              </a:rPr>
              <a:t>m</a:t>
            </a:r>
            <a:r>
              <a:rPr sz="2800" spc="4" dirty="0" smtClean="0">
                <a:latin typeface="Tahoma"/>
                <a:cs typeface="Tahoma"/>
              </a:rPr>
              <a:t>e</a:t>
            </a:r>
            <a:r>
              <a:rPr sz="2800" spc="-44" dirty="0" smtClean="0">
                <a:latin typeface="Tahoma"/>
                <a:cs typeface="Tahoma"/>
              </a:rPr>
              <a:t>r</a:t>
            </a:r>
            <a:r>
              <a:rPr sz="2800" spc="4" dirty="0" smtClean="0">
                <a:latin typeface="Tahoma"/>
                <a:cs typeface="Tahoma"/>
              </a:rPr>
              <a:t>a</a:t>
            </a:r>
            <a:r>
              <a:rPr sz="2800" spc="0" dirty="0" smtClean="0">
                <a:latin typeface="Tahoma"/>
                <a:cs typeface="Tahoma"/>
              </a:rPr>
              <a:t>s) </a:t>
            </a:r>
            <a:endParaRPr sz="2800">
              <a:latin typeface="Tahoma"/>
              <a:cs typeface="Tahoma"/>
            </a:endParaRPr>
          </a:p>
          <a:p>
            <a:pPr marL="12700" marR="4784">
              <a:lnSpc>
                <a:spcPts val="3379"/>
              </a:lnSpc>
              <a:spcBef>
                <a:spcPts val="1324"/>
              </a:spcBef>
            </a:pPr>
            <a:r>
              <a:rPr sz="2800" spc="0" dirty="0" smtClean="0">
                <a:latin typeface="Tahoma"/>
                <a:cs typeface="Tahoma"/>
              </a:rPr>
              <a:t>Alarms, alarm</a:t>
            </a:r>
            <a:endParaRPr sz="2800">
              <a:latin typeface="Tahoma"/>
              <a:cs typeface="Tahoma"/>
            </a:endParaRPr>
          </a:p>
          <a:p>
            <a:pPr marL="12700" marR="56467">
              <a:lnSpc>
                <a:spcPts val="2465"/>
              </a:lnSpc>
              <a:spcBef>
                <a:spcPts val="1448"/>
              </a:spcBef>
            </a:pPr>
            <a:r>
              <a:rPr sz="2800" dirty="0" smtClean="0">
                <a:latin typeface="Tahoma"/>
                <a:cs typeface="Tahoma"/>
              </a:rPr>
              <a:t>systems</a:t>
            </a:r>
            <a:endParaRPr sz="2800">
              <a:latin typeface="Tahoma"/>
              <a:cs typeface="Tahoma"/>
            </a:endParaRPr>
          </a:p>
          <a:p>
            <a:pPr marL="12700" marR="56467">
              <a:lnSpc>
                <a:spcPct val="100585"/>
              </a:lnSpc>
              <a:spcBef>
                <a:spcPts val="1105"/>
              </a:spcBef>
            </a:pPr>
            <a:r>
              <a:rPr sz="2800" spc="0" dirty="0" smtClean="0">
                <a:latin typeface="Tahoma"/>
                <a:cs typeface="Tahoma"/>
              </a:rPr>
              <a:t>Computer rooms</a:t>
            </a:r>
            <a:endParaRPr sz="2800">
              <a:latin typeface="Tahoma"/>
              <a:cs typeface="Tahoma"/>
            </a:endParaRPr>
          </a:p>
          <a:p>
            <a:pPr marL="12700" marR="56467">
              <a:lnSpc>
                <a:spcPct val="100585"/>
              </a:lnSpc>
              <a:spcBef>
                <a:spcPts val="1300"/>
              </a:spcBef>
            </a:pPr>
            <a:r>
              <a:rPr sz="2800" spc="-7" dirty="0" smtClean="0">
                <a:latin typeface="Tahoma"/>
                <a:cs typeface="Tahoma"/>
              </a:rPr>
              <a:t>Walls, doors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6940" y="1942480"/>
            <a:ext cx="203234" cy="963168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16"/>
              </a:spcBef>
            </a:pPr>
            <a:r>
              <a:rPr sz="280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078876"/>
            <a:ext cx="1779611" cy="862584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algn="ctr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1" dirty="0" smtClean="0">
                <a:latin typeface="Tahoma"/>
                <a:cs typeface="Tahoma"/>
              </a:rPr>
              <a:t>Dogs, ID</a:t>
            </a:r>
            <a:endParaRPr sz="2800">
              <a:latin typeface="Tahoma"/>
              <a:cs typeface="Tahoma"/>
            </a:endParaRPr>
          </a:p>
          <a:p>
            <a:pPr marL="316229" marR="260686" algn="ctr">
              <a:lnSpc>
                <a:spcPct val="100585"/>
              </a:lnSpc>
              <a:spcBef>
                <a:spcPts val="244"/>
              </a:spcBef>
            </a:pPr>
            <a:r>
              <a:rPr sz="2800" spc="0" dirty="0" smtClean="0">
                <a:latin typeface="Tahoma"/>
                <a:cs typeface="Tahoma"/>
              </a:rPr>
              <a:t>badges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4280" y="3078876"/>
            <a:ext cx="101978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" dirty="0" smtClean="0">
                <a:latin typeface="Tahoma"/>
                <a:cs typeface="Tahoma"/>
              </a:rPr>
              <a:t>cards,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6940" y="3606688"/>
            <a:ext cx="203234" cy="38100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33484"/>
            <a:ext cx="2210334" cy="387603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1" dirty="0" smtClean="0">
                <a:latin typeface="Tahoma"/>
                <a:cs typeface="Tahoma"/>
              </a:rPr>
              <a:t>Locks, keys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26940" y="4673488"/>
            <a:ext cx="203234" cy="975360"/>
          </a:xfrm>
          <a:prstGeom prst="rect">
            <a:avLst/>
          </a:prstGeom>
        </p:spPr>
        <p:txBody>
          <a:bodyPr wrap="square" lIns="0" tIns="18796" rIns="0" bIns="0" rtlCol="0">
            <a:noAutofit/>
          </a:bodyPr>
          <a:lstStyle/>
          <a:p>
            <a:pPr marL="12700">
              <a:lnSpc>
                <a:spcPts val="2960"/>
              </a:lnSpc>
            </a:pPr>
            <a:r>
              <a:rPr sz="280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12"/>
              </a:spcBef>
            </a:pPr>
            <a:r>
              <a:rPr sz="2800" dirty="0" smtClean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959768" y="593967"/>
            <a:ext cx="69619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" dirty="0" smtClean="0">
                <a:latin typeface="Tahoma"/>
                <a:cs typeface="Tahoma"/>
              </a:rPr>
              <a:t>ID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1804" y="593967"/>
            <a:ext cx="258388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Cards 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800" y="593967"/>
            <a:ext cx="1896535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4" dirty="0" smtClean="0">
                <a:latin typeface="Tahoma"/>
                <a:cs typeface="Tahoma"/>
              </a:rPr>
              <a:t>Badges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707276"/>
            <a:ext cx="6193746" cy="2417571"/>
          </a:xfrm>
          <a:prstGeom prst="rect">
            <a:avLst/>
          </a:prstGeom>
        </p:spPr>
        <p:txBody>
          <a:bodyPr wrap="square" lIns="0" tIns="19145" rIns="0" bIns="0" rtlCol="0">
            <a:noAutofit/>
          </a:bodyPr>
          <a:lstStyle/>
          <a:p>
            <a:pPr marL="12700" marR="54330">
              <a:lnSpc>
                <a:spcPts val="3015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2" dirty="0" smtClean="0">
                <a:latin typeface="Tahoma"/>
                <a:cs typeface="Tahoma"/>
              </a:rPr>
              <a:t>Ties physical security to info. access</a:t>
            </a:r>
            <a:endParaRPr sz="2800">
              <a:latin typeface="Tahoma"/>
              <a:cs typeface="Tahoma"/>
            </a:endParaRPr>
          </a:p>
          <a:p>
            <a:pPr marL="355600" marR="54330">
              <a:lnSpc>
                <a:spcPct val="100585"/>
              </a:lnSpc>
              <a:spcBef>
                <a:spcPts val="244"/>
              </a:spcBef>
            </a:pPr>
            <a:r>
              <a:rPr sz="2800" dirty="0" smtClean="0">
                <a:latin typeface="Tahoma"/>
                <a:cs typeface="Tahoma"/>
              </a:rPr>
              <a:t>cards, name badges</a:t>
            </a:r>
            <a:endParaRPr sz="28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102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ID cards: typically concealed</a:t>
            </a:r>
            <a:endParaRPr sz="2400">
              <a:latin typeface="Tahoma"/>
              <a:cs typeface="Tahoma"/>
            </a:endParaRPr>
          </a:p>
          <a:p>
            <a:pPr marL="469900" marR="54330">
              <a:lnSpc>
                <a:spcPct val="100585"/>
              </a:lnSpc>
              <a:spcBef>
                <a:spcPts val="978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0" dirty="0" smtClean="0">
                <a:latin typeface="Tahoma"/>
                <a:cs typeface="Tahoma"/>
              </a:rPr>
              <a:t>Name badges: visible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986"/>
              </a:spcBef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0" dirty="0" smtClean="0">
                <a:latin typeface="Tahoma"/>
                <a:cs typeface="Tahoma"/>
              </a:rPr>
              <a:t>Biometric devices (facial recognition)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1687" y="1707276"/>
            <a:ext cx="74126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Tahoma"/>
                <a:cs typeface="Tahoma"/>
              </a:rPr>
              <a:t>with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5473" y="1707276"/>
            <a:ext cx="453266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2" dirty="0" smtClean="0">
                <a:latin typeface="Tahoma"/>
                <a:cs typeface="Tahoma"/>
              </a:rPr>
              <a:t>ID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4293712"/>
            <a:ext cx="7692570" cy="1945940"/>
          </a:xfrm>
          <a:prstGeom prst="rect">
            <a:avLst/>
          </a:prstGeom>
        </p:spPr>
        <p:txBody>
          <a:bodyPr wrap="square" lIns="0" tIns="20066" rIns="0" bIns="0" rtlCol="0">
            <a:noAutofit/>
          </a:bodyPr>
          <a:lstStyle/>
          <a:p>
            <a:pPr marL="12700" marR="51683">
              <a:lnSpc>
                <a:spcPts val="3160"/>
              </a:lnSpc>
            </a:pPr>
            <a:r>
              <a:rPr sz="2800" spc="56" dirty="0" smtClean="0">
                <a:latin typeface="Arial"/>
                <a:cs typeface="Arial"/>
              </a:rPr>
              <a:t>•  </a:t>
            </a:r>
            <a:r>
              <a:rPr sz="2800" spc="-6" dirty="0" smtClean="0">
                <a:latin typeface="Tahoma"/>
                <a:cs typeface="Tahoma"/>
              </a:rPr>
              <a:t>Should not be </a:t>
            </a:r>
            <a:r>
              <a:rPr sz="2950" spc="-6" dirty="0" smtClean="0">
                <a:latin typeface="Tahoma"/>
                <a:cs typeface="Tahoma"/>
              </a:rPr>
              <a:t>only </a:t>
            </a:r>
            <a:r>
              <a:rPr sz="2800" spc="-6" dirty="0" smtClean="0">
                <a:latin typeface="Tahoma"/>
                <a:cs typeface="Tahoma"/>
              </a:rPr>
              <a:t>control (easily duplicated,</a:t>
            </a:r>
            <a:endParaRPr sz="2800">
              <a:latin typeface="Tahoma"/>
              <a:cs typeface="Tahoma"/>
            </a:endParaRPr>
          </a:p>
          <a:p>
            <a:pPr marL="355600" marR="51683">
              <a:lnSpc>
                <a:spcPct val="100585"/>
              </a:lnSpc>
              <a:spcBef>
                <a:spcPts val="317"/>
              </a:spcBef>
            </a:pPr>
            <a:r>
              <a:rPr sz="2800" spc="0" dirty="0" smtClean="0">
                <a:latin typeface="Tahoma"/>
                <a:cs typeface="Tahoma"/>
              </a:rPr>
              <a:t>stolen, modified)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ts val="3790"/>
              </a:lnSpc>
              <a:spcBef>
                <a:spcPts val="1091"/>
              </a:spcBef>
              <a:tabLst>
                <a:tab pos="355600" algn="l"/>
              </a:tabLst>
            </a:pPr>
            <a:r>
              <a:rPr sz="2800" dirty="0" smtClean="0">
                <a:latin typeface="Arial"/>
                <a:cs typeface="Arial"/>
              </a:rPr>
              <a:t>	</a:t>
            </a:r>
            <a:r>
              <a:rPr sz="2800" spc="-3" dirty="0" smtClean="0">
                <a:latin typeface="Tahoma"/>
                <a:cs typeface="Tahoma"/>
              </a:rPr>
              <a:t>Tailgating occurs when unauthorized people follow authorized ones through doors, barriers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953" y="593967"/>
            <a:ext cx="147464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Locks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838" y="593967"/>
            <a:ext cx="1022932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Tahoma"/>
                <a:cs typeface="Tahoma"/>
              </a:rPr>
              <a:t>and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883" y="593967"/>
            <a:ext cx="124318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2" dirty="0" smtClean="0">
                <a:latin typeface="Tahoma"/>
                <a:cs typeface="Tahoma"/>
              </a:rPr>
              <a:t>Keys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05611"/>
            <a:ext cx="7831319" cy="3948840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 marR="49383">
              <a:lnSpc>
                <a:spcPts val="2910"/>
              </a:lnSpc>
            </a:pPr>
            <a:r>
              <a:rPr sz="2700" spc="86" dirty="0" smtClean="0">
                <a:latin typeface="Arial"/>
                <a:cs typeface="Arial"/>
              </a:rPr>
              <a:t>•  </a:t>
            </a:r>
            <a:r>
              <a:rPr sz="2700" spc="-7" dirty="0" smtClean="0">
                <a:latin typeface="Tahoma"/>
                <a:cs typeface="Tahoma"/>
              </a:rPr>
              <a:t>Two types of locks: mechanical, electro-</a:t>
            </a:r>
            <a:endParaRPr sz="2700">
              <a:latin typeface="Tahoma"/>
              <a:cs typeface="Tahoma"/>
            </a:endParaRPr>
          </a:p>
          <a:p>
            <a:pPr marL="355600" marR="49383">
              <a:lnSpc>
                <a:spcPct val="100585"/>
              </a:lnSpc>
              <a:spcBef>
                <a:spcPts val="274"/>
              </a:spcBef>
            </a:pPr>
            <a:r>
              <a:rPr sz="2700" spc="-1" dirty="0" smtClean="0">
                <a:latin typeface="Tahoma"/>
                <a:cs typeface="Tahoma"/>
              </a:rPr>
              <a:t>mechanical</a:t>
            </a:r>
            <a:endParaRPr sz="2700">
              <a:latin typeface="Tahoma"/>
              <a:cs typeface="Tahoma"/>
            </a:endParaRPr>
          </a:p>
          <a:p>
            <a:pPr marL="355600" indent="-342900">
              <a:lnSpc>
                <a:spcPts val="3304"/>
              </a:lnSpc>
              <a:spcBef>
                <a:spcPts val="1037"/>
              </a:spcBef>
              <a:tabLst>
                <a:tab pos="355600" algn="l"/>
              </a:tabLst>
            </a:pPr>
            <a:r>
              <a:rPr sz="2700" dirty="0" smtClean="0">
                <a:latin typeface="Arial"/>
                <a:cs typeface="Arial"/>
              </a:rPr>
              <a:t>	</a:t>
            </a:r>
            <a:r>
              <a:rPr sz="2700" spc="-3" dirty="0" smtClean="0">
                <a:latin typeface="Tahoma"/>
                <a:cs typeface="Tahoma"/>
              </a:rPr>
              <a:t>Four categories of locks: manual, programmable, </a:t>
            </a:r>
            <a:endParaRPr sz="2700">
              <a:latin typeface="Tahoma"/>
              <a:cs typeface="Tahoma"/>
            </a:endParaRPr>
          </a:p>
          <a:p>
            <a:pPr marL="355600">
              <a:lnSpc>
                <a:spcPts val="3258"/>
              </a:lnSpc>
              <a:spcBef>
                <a:spcPts val="426"/>
              </a:spcBef>
              <a:tabLst>
                <a:tab pos="355600" algn="l"/>
              </a:tabLst>
            </a:pPr>
            <a:r>
              <a:rPr sz="2700" spc="-1" dirty="0" smtClean="0">
                <a:latin typeface="Tahoma"/>
                <a:cs typeface="Tahoma"/>
              </a:rPr>
              <a:t>electronic, biometric</a:t>
            </a:r>
            <a:endParaRPr sz="2700">
              <a:latin typeface="Tahoma"/>
              <a:cs typeface="Tahoma"/>
            </a:endParaRPr>
          </a:p>
          <a:p>
            <a:pPr marL="12700" marR="49383">
              <a:lnSpc>
                <a:spcPct val="100585"/>
              </a:lnSpc>
              <a:spcBef>
                <a:spcPts val="1037"/>
              </a:spcBef>
            </a:pPr>
            <a:r>
              <a:rPr sz="2700" spc="86" dirty="0" smtClean="0">
                <a:latin typeface="Arial"/>
                <a:cs typeface="Arial"/>
              </a:rPr>
              <a:t>•  </a:t>
            </a:r>
            <a:r>
              <a:rPr sz="2700" spc="-2" dirty="0" smtClean="0">
                <a:latin typeface="Tahoma"/>
                <a:cs typeface="Tahoma"/>
              </a:rPr>
              <a:t>Locks failure entails alternate access to facility</a:t>
            </a:r>
            <a:endParaRPr sz="2700">
              <a:latin typeface="Tahoma"/>
              <a:cs typeface="Tahoma"/>
            </a:endParaRPr>
          </a:p>
          <a:p>
            <a:pPr marL="12700" marR="49383">
              <a:lnSpc>
                <a:spcPct val="100585"/>
              </a:lnSpc>
              <a:spcBef>
                <a:spcPts val="1142"/>
              </a:spcBef>
            </a:pPr>
            <a:r>
              <a:rPr sz="2700" spc="86" dirty="0" smtClean="0">
                <a:latin typeface="Arial"/>
                <a:cs typeface="Arial"/>
              </a:rPr>
              <a:t>•  </a:t>
            </a:r>
            <a:r>
              <a:rPr sz="2700" spc="-3" dirty="0" smtClean="0">
                <a:latin typeface="Tahoma"/>
                <a:cs typeface="Tahoma"/>
              </a:rPr>
              <a:t>Locks fail in one of two ways:</a:t>
            </a:r>
            <a:endParaRPr sz="2700">
              <a:latin typeface="Tahoma"/>
              <a:cs typeface="Tahoma"/>
            </a:endParaRPr>
          </a:p>
          <a:p>
            <a:pPr marL="469900" marR="49383">
              <a:lnSpc>
                <a:spcPct val="100585"/>
              </a:lnSpc>
              <a:spcBef>
                <a:spcPts val="914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4" dirty="0" smtClean="0">
                <a:latin typeface="Tahoma"/>
                <a:cs typeface="Tahoma"/>
              </a:rPr>
              <a:t>Fail-Safe: Upon lock failure, door unlocked</a:t>
            </a:r>
            <a:endParaRPr sz="2400">
              <a:latin typeface="Tahoma"/>
              <a:cs typeface="Tahoma"/>
            </a:endParaRPr>
          </a:p>
          <a:p>
            <a:pPr marL="469900" marR="49383">
              <a:lnSpc>
                <a:spcPct val="100585"/>
              </a:lnSpc>
              <a:spcBef>
                <a:spcPts val="1002"/>
              </a:spcBef>
            </a:pPr>
            <a:r>
              <a:rPr sz="2400" spc="124" dirty="0" smtClean="0">
                <a:latin typeface="Arial"/>
                <a:cs typeface="Arial"/>
              </a:rPr>
              <a:t>– </a:t>
            </a:r>
            <a:r>
              <a:rPr sz="2400" spc="-4" dirty="0" smtClean="0">
                <a:latin typeface="Tahoma"/>
                <a:cs typeface="Tahoma"/>
              </a:rPr>
              <a:t>Fail-Secure: Upon lock failure, door locked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385660" y="2174875"/>
            <a:ext cx="2183268" cy="395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4178" y="2174875"/>
            <a:ext cx="2963466" cy="3951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4918" y="593967"/>
            <a:ext cx="263902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0" dirty="0" smtClean="0">
                <a:latin typeface="Tahoma"/>
                <a:cs typeface="Tahoma"/>
              </a:rPr>
              <a:t>Examples: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8504" y="593967"/>
            <a:ext cx="1474641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" dirty="0" smtClean="0">
                <a:latin typeface="Tahoma"/>
                <a:cs typeface="Tahoma"/>
              </a:rPr>
              <a:t>Locks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1804248"/>
            <a:ext cx="1639620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b="1" dirty="0" smtClean="0">
                <a:latin typeface="Tahoma"/>
                <a:cs typeface="Tahoma"/>
              </a:rPr>
              <a:t>Biometric,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4689" y="1804248"/>
            <a:ext cx="1587452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b="1" spc="0" dirty="0" smtClean="0">
                <a:latin typeface="Tahoma"/>
                <a:cs typeface="Tahoma"/>
              </a:rPr>
              <a:t>Electronic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309" y="1804248"/>
            <a:ext cx="778267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b="1" dirty="0" smtClean="0">
                <a:latin typeface="Tahoma"/>
                <a:cs typeface="Tahoma"/>
              </a:rPr>
              <a:t>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765" y="1804248"/>
            <a:ext cx="1783788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b="1" spc="-1" dirty="0" smtClean="0">
                <a:latin typeface="Tahoma"/>
                <a:cs typeface="Tahoma"/>
              </a:rPr>
              <a:t>Mechanical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5559" y="1804248"/>
            <a:ext cx="778633" cy="330200"/>
          </a:xfrm>
          <a:prstGeom prst="rect">
            <a:avLst/>
          </a:prstGeom>
        </p:spPr>
        <p:txBody>
          <a:bodyPr wrap="square" lIns="0" tIns="16414" rIns="0" bIns="0" rtlCol="0">
            <a:noAutofit/>
          </a:bodyPr>
          <a:lstStyle/>
          <a:p>
            <a:pPr marL="12700">
              <a:lnSpc>
                <a:spcPts val="2585"/>
              </a:lnSpc>
            </a:pPr>
            <a:r>
              <a:rPr sz="2400" b="1" dirty="0" smtClean="0">
                <a:latin typeface="Tahoma"/>
                <a:cs typeface="Tahoma"/>
              </a:rPr>
              <a:t>Lock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8990" y="6389723"/>
            <a:ext cx="22352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dirty="0" smtClean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2140" y="6427217"/>
            <a:ext cx="5367345" cy="254000"/>
          </a:xfrm>
          <a:prstGeom prst="rect">
            <a:avLst/>
          </a:prstGeom>
        </p:spPr>
        <p:txBody>
          <a:bodyPr wrap="square" lIns="0" tIns="12477" rIns="0" bIns="0" rtlCol="0">
            <a:noAutofit/>
          </a:bodyPr>
          <a:lstStyle/>
          <a:p>
            <a:pPr marL="12700">
              <a:lnSpc>
                <a:spcPts val="1964"/>
              </a:lnSpc>
            </a:pPr>
            <a:r>
              <a:rPr sz="1800" spc="0" dirty="0" smtClean="0">
                <a:latin typeface="Tahoma"/>
                <a:cs typeface="Tahoma"/>
              </a:rPr>
              <a:t>Sources: Wikimedia Commons (Ronhjones, Sekuloff)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1529</TotalTime>
  <Words>2140</Words>
  <Application>Microsoft Office PowerPoint</Application>
  <PresentationFormat>On-screen Show (4:3)</PresentationFormat>
  <Paragraphs>529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9</cp:revision>
  <dcterms:modified xsi:type="dcterms:W3CDTF">2020-03-29T05:03:11Z</dcterms:modified>
</cp:coreProperties>
</file>