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ADA-8D8B-4563-9D86-4AACD13BBE7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7BAE-57C9-4AF1-9481-B95FCBE48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forensics.org/" TargetMode="External"/><Relationship Id="rId3" Type="http://schemas.openxmlformats.org/officeDocument/2006/relationships/hyperlink" Target="http://www.isaca.org/" TargetMode="External"/><Relationship Id="rId7" Type="http://schemas.openxmlformats.org/officeDocument/2006/relationships/hyperlink" Target="http://www.giac.org/" TargetMode="External"/><Relationship Id="rId2" Type="http://schemas.openxmlformats.org/officeDocument/2006/relationships/hyperlink" Target="http://www.issa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ans.org/" TargetMode="External"/><Relationship Id="rId5" Type="http://schemas.openxmlformats.org/officeDocument/2006/relationships/hyperlink" Target="http://www.ansi.org/" TargetMode="External"/><Relationship Id="rId4" Type="http://schemas.openxmlformats.org/officeDocument/2006/relationships/hyperlink" Target="https://www.isc2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rgchart.osu.edu/organization/ocioode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89043" y="2611743"/>
            <a:ext cx="303979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Certification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3511" y="2611743"/>
            <a:ext cx="102148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" dirty="0" smtClean="0"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2389" y="2611743"/>
            <a:ext cx="205283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3" dirty="0" smtClean="0">
                <a:latin typeface="Tahoma"/>
                <a:cs typeface="Tahoma"/>
              </a:rPr>
              <a:t>Training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53927" y="593967"/>
            <a:ext cx="139373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CISM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2954" y="593967"/>
            <a:ext cx="146098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Exam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0154" y="593967"/>
            <a:ext cx="20359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Content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3030" y="593967"/>
            <a:ext cx="123022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Area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01745"/>
            <a:ext cx="5991778" cy="1459934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R="706159"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CISM Exam (Five Domains)</a:t>
            </a:r>
            <a:endParaRPr sz="32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45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Information Security Governance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Risk Management (21%)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9267" y="2265060"/>
            <a:ext cx="1086372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(21%)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3295284"/>
            <a:ext cx="7146130" cy="183540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Information Security Program Management</a:t>
            </a:r>
            <a:endParaRPr sz="2800">
              <a:latin typeface="Tahoma"/>
              <a:cs typeface="Tahoma"/>
            </a:endParaRPr>
          </a:p>
          <a:p>
            <a:pPr marL="298450" marR="54330">
              <a:lnSpc>
                <a:spcPts val="3275"/>
              </a:lnSpc>
              <a:spcBef>
                <a:spcPts val="13"/>
              </a:spcBef>
            </a:pPr>
            <a:r>
              <a:rPr sz="2800" spc="1" dirty="0" smtClean="0">
                <a:latin typeface="Tahoma"/>
                <a:cs typeface="Tahoma"/>
              </a:rPr>
              <a:t>(21%)</a:t>
            </a:r>
            <a:endParaRPr sz="2800">
              <a:latin typeface="Tahoma"/>
              <a:cs typeface="Tahoma"/>
            </a:endParaRPr>
          </a:p>
          <a:p>
            <a:pPr marL="12700" marR="54330">
              <a:lnSpc>
                <a:spcPct val="100585"/>
              </a:lnSpc>
              <a:spcBef>
                <a:spcPts val="560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Information Security Management (24%)</a:t>
            </a:r>
            <a:endParaRPr sz="2800">
              <a:latin typeface="Tahoma"/>
              <a:cs typeface="Tahoma"/>
            </a:endParaRPr>
          </a:p>
          <a:p>
            <a:pPr marL="12700" marR="54330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Response Management (13%)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08589" y="593967"/>
            <a:ext cx="157599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1" dirty="0" smtClean="0">
                <a:latin typeface="Tahoma"/>
                <a:cs typeface="Tahoma"/>
              </a:rPr>
              <a:t>CISSP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0008" y="593967"/>
            <a:ext cx="146098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Exam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7208" y="593967"/>
            <a:ext cx="20359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Content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0084" y="593967"/>
            <a:ext cx="123022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Area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5941" y="593967"/>
            <a:ext cx="842148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1" dirty="0" smtClean="0">
                <a:latin typeface="Tahoma"/>
                <a:cs typeface="Tahoma"/>
              </a:rPr>
              <a:t>(1)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603644"/>
            <a:ext cx="4572665" cy="38760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CISSP Exam (10 Domains)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890" y="2026752"/>
            <a:ext cx="5639129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1" dirty="0" smtClean="0">
                <a:latin typeface="Tahoma"/>
                <a:cs typeface="Tahoma"/>
              </a:rPr>
              <a:t>Access Control Systems and Methodology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2032412"/>
            <a:ext cx="240635" cy="105562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90" y="2395560"/>
            <a:ext cx="5335495" cy="20828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1" dirty="0" smtClean="0">
                <a:latin typeface="Tahoma"/>
                <a:cs typeface="Tahoma"/>
              </a:rPr>
              <a:t>Applications and Systems Development</a:t>
            </a:r>
            <a:endParaRPr sz="2400">
              <a:latin typeface="Tahoma"/>
              <a:cs typeface="Tahoma"/>
            </a:endParaRPr>
          </a:p>
          <a:p>
            <a:pPr marL="12700" marR="466298">
              <a:lnSpc>
                <a:spcPts val="2896"/>
              </a:lnSpc>
              <a:spcBef>
                <a:spcPts val="270"/>
              </a:spcBef>
            </a:pPr>
            <a:r>
              <a:rPr sz="2400" spc="0" dirty="0" smtClean="0">
                <a:latin typeface="Tahoma"/>
                <a:cs typeface="Tahoma"/>
              </a:rPr>
              <a:t>Business Continuity Planning (BCP), </a:t>
            </a:r>
            <a:endParaRPr sz="2400">
              <a:latin typeface="Tahoma"/>
              <a:cs typeface="Tahoma"/>
            </a:endParaRPr>
          </a:p>
          <a:p>
            <a:pPr marL="12700" marR="466298">
              <a:lnSpc>
                <a:spcPts val="2896"/>
              </a:lnSpc>
            </a:pPr>
            <a:r>
              <a:rPr sz="2400" spc="-1" dirty="0" smtClean="0">
                <a:latin typeface="Tahoma"/>
                <a:cs typeface="Tahoma"/>
              </a:rPr>
              <a:t>Disaster Recovery Planning (DRP)</a:t>
            </a:r>
            <a:endParaRPr sz="2400">
              <a:latin typeface="Tahoma"/>
              <a:cs typeface="Tahoma"/>
            </a:endParaRPr>
          </a:p>
          <a:p>
            <a:pPr marL="12700" marR="45720">
              <a:lnSpc>
                <a:spcPct val="100585"/>
              </a:lnSpc>
            </a:pPr>
            <a:r>
              <a:rPr sz="2400" spc="-5" dirty="0" smtClean="0">
                <a:latin typeface="Tahoma"/>
                <a:cs typeface="Tahoma"/>
              </a:rPr>
              <a:t>Cryptography</a:t>
            </a:r>
            <a:endParaRPr sz="2400">
              <a:latin typeface="Tahoma"/>
              <a:cs typeface="Tahoma"/>
            </a:endParaRPr>
          </a:p>
          <a:p>
            <a:pPr marL="12700" marR="45720">
              <a:lnSpc>
                <a:spcPts val="2880"/>
              </a:lnSpc>
              <a:spcBef>
                <a:spcPts val="144"/>
              </a:spcBef>
            </a:pPr>
            <a:r>
              <a:rPr sz="2400" spc="-3" dirty="0" smtClean="0">
                <a:latin typeface="Tahoma"/>
                <a:cs typeface="Tahoma"/>
              </a:rPr>
              <a:t>Law, Investigation and Ethics</a:t>
            </a:r>
            <a:endParaRPr sz="2400">
              <a:latin typeface="Tahoma"/>
              <a:cs typeface="Tahoma"/>
            </a:endParaRPr>
          </a:p>
          <a:p>
            <a:pPr marL="12700" marR="45720">
              <a:lnSpc>
                <a:spcPct val="100585"/>
              </a:lnSpc>
            </a:pPr>
            <a:r>
              <a:rPr sz="2400" spc="-3" dirty="0" smtClean="0">
                <a:latin typeface="Tahoma"/>
                <a:cs typeface="Tahoma"/>
              </a:rPr>
              <a:t>Operations Security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157" y="2395560"/>
            <a:ext cx="114339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1" dirty="0" smtClean="0">
                <a:latin typeface="Tahoma"/>
                <a:cs typeface="Tahoma"/>
              </a:rPr>
              <a:t>Security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3419252"/>
            <a:ext cx="240635" cy="25247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5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5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5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890" y="4516968"/>
            <a:ext cx="1143390" cy="1055624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 marR="6776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Physical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10"/>
              </a:lnSpc>
              <a:spcBef>
                <a:spcPts val="11"/>
              </a:spcBef>
            </a:pPr>
            <a:r>
              <a:rPr sz="2400" spc="-1" dirty="0" smtClean="0">
                <a:latin typeface="Tahoma"/>
                <a:cs typeface="Tahoma"/>
              </a:rPr>
              <a:t>Security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</a:pPr>
            <a:r>
              <a:rPr sz="2400" spc="-1" dirty="0" smtClean="0">
                <a:latin typeface="Tahoma"/>
                <a:cs typeface="Tahoma"/>
              </a:rPr>
              <a:t>Security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842" y="4516968"/>
            <a:ext cx="3317053" cy="1055624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 marR="45720">
              <a:lnSpc>
                <a:spcPts val="2585"/>
              </a:lnSpc>
            </a:pPr>
            <a:r>
              <a:rPr sz="2400" spc="-1" dirty="0" smtClean="0">
                <a:latin typeface="Tahoma"/>
                <a:cs typeface="Tahoma"/>
              </a:rPr>
              <a:t>Security</a:t>
            </a:r>
            <a:endParaRPr sz="2400">
              <a:latin typeface="Tahoma"/>
              <a:cs typeface="Tahoma"/>
            </a:endParaRPr>
          </a:p>
          <a:p>
            <a:pPr marL="19862">
              <a:lnSpc>
                <a:spcPts val="2810"/>
              </a:lnSpc>
              <a:spcBef>
                <a:spcPts val="11"/>
              </a:spcBef>
            </a:pPr>
            <a:r>
              <a:rPr sz="2400" spc="-1" dirty="0" smtClean="0">
                <a:latin typeface="Tahoma"/>
                <a:cs typeface="Tahoma"/>
              </a:rPr>
              <a:t>Architecture and Models</a:t>
            </a:r>
            <a:endParaRPr sz="2400">
              <a:latin typeface="Tahoma"/>
              <a:cs typeface="Tahoma"/>
            </a:endParaRPr>
          </a:p>
          <a:p>
            <a:pPr marL="19862" marR="45720">
              <a:lnSpc>
                <a:spcPct val="100585"/>
              </a:lnSpc>
            </a:pPr>
            <a:r>
              <a:rPr sz="2400" spc="-1" dirty="0" smtClean="0">
                <a:latin typeface="Tahoma"/>
                <a:cs typeface="Tahoma"/>
              </a:rPr>
              <a:t>Management Practices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8890" y="5608152"/>
            <a:ext cx="5755654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6" dirty="0" smtClean="0">
                <a:latin typeface="Tahoma"/>
                <a:cs typeface="Tahoma"/>
              </a:rPr>
              <a:t>Telecommunications and Network Security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6596" y="593967"/>
            <a:ext cx="136823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4" dirty="0" smtClean="0">
                <a:latin typeface="Tahoma"/>
                <a:cs typeface="Tahoma"/>
              </a:rPr>
              <a:t>SSCP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0476" y="593967"/>
            <a:ext cx="146131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Exam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676" y="593967"/>
            <a:ext cx="203767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Content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1446" y="593967"/>
            <a:ext cx="123000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" dirty="0" smtClean="0">
                <a:latin typeface="Tahoma"/>
                <a:cs typeface="Tahoma"/>
              </a:rPr>
              <a:t>Area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01745"/>
            <a:ext cx="5404782" cy="4023302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R="636469"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SSCP Exam (7 Domains)</a:t>
            </a:r>
            <a:endParaRPr sz="32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45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Access Control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Administration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70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1" dirty="0" smtClean="0">
                <a:latin typeface="Tahoma"/>
                <a:cs typeface="Tahoma"/>
              </a:rPr>
              <a:t>Audit and Monitoring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58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Cryptography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Data Communications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70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Malicious Code/Malware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58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4" dirty="0" smtClean="0">
                <a:latin typeface="Tahoma"/>
                <a:cs typeface="Tahoma"/>
              </a:rPr>
              <a:t>Risk, Response and Recovery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74577" y="593967"/>
            <a:ext cx="115263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CIFI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2202" y="593967"/>
            <a:ext cx="146098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Exam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9402" y="593967"/>
            <a:ext cx="20359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Content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2278" y="593967"/>
            <a:ext cx="123022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Area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01745"/>
            <a:ext cx="4612539" cy="3517334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1" dirty="0" smtClean="0">
                <a:latin typeface="Tahoma"/>
                <a:cs typeface="Tahoma"/>
              </a:rPr>
              <a:t>CIFI Exam (6 Domains)</a:t>
            </a:r>
            <a:endParaRPr sz="3200">
              <a:latin typeface="Tahoma"/>
              <a:cs typeface="Tahoma"/>
            </a:endParaRPr>
          </a:p>
          <a:p>
            <a:pPr marL="469900" marR="31045">
              <a:lnSpc>
                <a:spcPct val="100585"/>
              </a:lnSpc>
              <a:spcBef>
                <a:spcPts val="45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Auditing</a:t>
            </a:r>
            <a:endParaRPr sz="2800">
              <a:latin typeface="Tahoma"/>
              <a:cs typeface="Tahoma"/>
            </a:endParaRPr>
          </a:p>
          <a:p>
            <a:pPr marL="469900" marR="31045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3" dirty="0" smtClean="0">
                <a:latin typeface="Tahoma"/>
                <a:cs typeface="Tahoma"/>
              </a:rPr>
              <a:t>Incident Response</a:t>
            </a:r>
            <a:endParaRPr sz="2800">
              <a:latin typeface="Tahoma"/>
              <a:cs typeface="Tahoma"/>
            </a:endParaRPr>
          </a:p>
          <a:p>
            <a:pPr marL="469900" marR="31045">
              <a:lnSpc>
                <a:spcPct val="100585"/>
              </a:lnSpc>
              <a:spcBef>
                <a:spcPts val="70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Law and Investigation</a:t>
            </a:r>
            <a:endParaRPr sz="2800">
              <a:latin typeface="Tahoma"/>
              <a:cs typeface="Tahoma"/>
            </a:endParaRPr>
          </a:p>
          <a:p>
            <a:pPr marL="469900" marR="31045">
              <a:lnSpc>
                <a:spcPct val="100585"/>
              </a:lnSpc>
              <a:spcBef>
                <a:spcPts val="58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7" dirty="0" smtClean="0">
                <a:latin typeface="Tahoma"/>
                <a:cs typeface="Tahoma"/>
              </a:rPr>
              <a:t>Tools and Techniques</a:t>
            </a:r>
            <a:endParaRPr sz="2800">
              <a:latin typeface="Tahoma"/>
              <a:cs typeface="Tahoma"/>
            </a:endParaRPr>
          </a:p>
          <a:p>
            <a:pPr marL="469900" marR="31045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33" dirty="0" smtClean="0">
                <a:latin typeface="Tahoma"/>
                <a:cs typeface="Tahoma"/>
              </a:rPr>
              <a:t>Traceback</a:t>
            </a:r>
            <a:endParaRPr sz="2800">
              <a:latin typeface="Tahoma"/>
              <a:cs typeface="Tahoma"/>
            </a:endParaRPr>
          </a:p>
          <a:p>
            <a:pPr marL="469900" marR="31045">
              <a:lnSpc>
                <a:spcPct val="100585"/>
              </a:lnSpc>
              <a:spcBef>
                <a:spcPts val="70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Countermeasures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46258" y="614738"/>
            <a:ext cx="202358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9" dirty="0" smtClean="0">
                <a:latin typeface="Tahoma"/>
                <a:cs typeface="Tahoma"/>
              </a:rPr>
              <a:t>Training,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179" y="614738"/>
            <a:ext cx="2153406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0" dirty="0" smtClean="0">
                <a:latin typeface="Tahoma"/>
                <a:cs typeface="Tahoma"/>
              </a:rPr>
              <a:t>Seminars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046" y="614738"/>
            <a:ext cx="931689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" dirty="0" smtClean="0">
                <a:latin typeface="Tahoma"/>
                <a:cs typeface="Tahoma"/>
              </a:rPr>
              <a:t>and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7071" y="614738"/>
            <a:ext cx="2846623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6" dirty="0" smtClean="0">
                <a:latin typeface="Tahoma"/>
                <a:cs typeface="Tahoma"/>
              </a:rPr>
              <a:t>Conferences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01745"/>
            <a:ext cx="5579411" cy="3944546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62091">
              <a:lnSpc>
                <a:spcPts val="3429"/>
              </a:lnSpc>
            </a:pPr>
            <a:r>
              <a:rPr sz="3200" dirty="0" smtClean="0">
                <a:latin typeface="Arial"/>
                <a:cs typeface="Arial"/>
                <a:hlinkClick r:id="rId2"/>
              </a:rPr>
              <a:t>•  </a:t>
            </a:r>
            <a:r>
              <a:rPr sz="3200" u="heavy" spc="-5" dirty="0" smtClean="0">
                <a:solidFill>
                  <a:srgbClr val="0000FF"/>
                </a:solidFill>
                <a:latin typeface="Tahoma"/>
                <a:cs typeface="Tahoma"/>
                <a:hlinkClick r:id="rId2"/>
              </a:rPr>
              <a:t>http://www.issa.org/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556"/>
              </a:spcBef>
            </a:pPr>
            <a:r>
              <a:rPr sz="3200" dirty="0" smtClean="0">
                <a:latin typeface="Arial"/>
                <a:cs typeface="Arial"/>
                <a:hlinkClick r:id="rId3"/>
              </a:rPr>
              <a:t>•  </a:t>
            </a:r>
            <a:r>
              <a:rPr sz="3200" u="heavy" spc="-5" dirty="0" smtClean="0">
                <a:solidFill>
                  <a:srgbClr val="0000FF"/>
                </a:solidFill>
                <a:latin typeface="Tahoma"/>
                <a:cs typeface="Tahoma"/>
                <a:hlinkClick r:id="rId3"/>
              </a:rPr>
              <a:t>http://www.isaca.org/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728"/>
              </a:spcBef>
            </a:pPr>
            <a:r>
              <a:rPr sz="3200" dirty="0" smtClean="0">
                <a:latin typeface="Arial"/>
                <a:cs typeface="Arial"/>
                <a:hlinkClick r:id="rId4"/>
              </a:rPr>
              <a:t>•  </a:t>
            </a:r>
            <a:r>
              <a:rPr sz="3200" u="heavy" spc="-5" dirty="0" smtClean="0">
                <a:solidFill>
                  <a:srgbClr val="0000FF"/>
                </a:solidFill>
                <a:latin typeface="Tahoma"/>
                <a:cs typeface="Tahoma"/>
                <a:hlinkClick r:id="rId4"/>
              </a:rPr>
              <a:t>https://www.isc2.org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704"/>
              </a:spcBef>
            </a:pPr>
            <a:r>
              <a:rPr sz="3200" dirty="0" smtClean="0">
                <a:latin typeface="Arial"/>
                <a:cs typeface="Arial"/>
                <a:hlinkClick r:id="rId5"/>
              </a:rPr>
              <a:t>•  </a:t>
            </a:r>
            <a:r>
              <a:rPr sz="3200" u="heavy" spc="-5" dirty="0" smtClean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http://www.ansi.org/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728"/>
              </a:spcBef>
            </a:pPr>
            <a:r>
              <a:rPr sz="3200" dirty="0" smtClean="0">
                <a:latin typeface="Arial"/>
                <a:cs typeface="Arial"/>
                <a:hlinkClick r:id="rId6"/>
              </a:rPr>
              <a:t>•  </a:t>
            </a:r>
            <a:r>
              <a:rPr sz="3200" u="heavy" spc="-5" dirty="0" smtClean="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http://www.sans.org/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728"/>
              </a:spcBef>
            </a:pPr>
            <a:r>
              <a:rPr sz="3200" dirty="0" smtClean="0">
                <a:latin typeface="Arial"/>
                <a:cs typeface="Arial"/>
                <a:hlinkClick r:id="rId7"/>
              </a:rPr>
              <a:t>•  </a:t>
            </a:r>
            <a:r>
              <a:rPr sz="3200" u="heavy" spc="-5" dirty="0" smtClean="0">
                <a:solidFill>
                  <a:srgbClr val="0000FF"/>
                </a:solidFill>
                <a:latin typeface="Tahoma"/>
                <a:cs typeface="Tahoma"/>
                <a:hlinkClick r:id="rId7"/>
              </a:rPr>
              <a:t>http://www.giac.org/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04"/>
              </a:spcBef>
            </a:pPr>
            <a:r>
              <a:rPr sz="3200" dirty="0" smtClean="0">
                <a:latin typeface="Arial"/>
                <a:cs typeface="Arial"/>
                <a:hlinkClick r:id="rId8"/>
              </a:rPr>
              <a:t>•  </a:t>
            </a:r>
            <a:r>
              <a:rPr sz="3200" u="heavy" spc="-6" dirty="0" smtClean="0">
                <a:solidFill>
                  <a:srgbClr val="0000FF"/>
                </a:solidFill>
                <a:latin typeface="Tahoma"/>
                <a:cs typeface="Tahoma"/>
                <a:hlinkClick r:id="rId8"/>
              </a:rPr>
              <a:t>http://www.infoforensics.org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47653" y="593967"/>
            <a:ext cx="304650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" dirty="0" smtClean="0">
                <a:latin typeface="Tahoma"/>
                <a:cs typeface="Tahoma"/>
              </a:rPr>
              <a:t>Professional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8883" y="593967"/>
            <a:ext cx="302139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Publications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95016"/>
            <a:ext cx="7497041" cy="2835707"/>
          </a:xfrm>
          <a:prstGeom prst="rect">
            <a:avLst/>
          </a:prstGeom>
        </p:spPr>
        <p:txBody>
          <a:bodyPr wrap="square" lIns="0" tIns="22828" rIns="0" bIns="0" rtlCol="0">
            <a:noAutofit/>
          </a:bodyPr>
          <a:lstStyle/>
          <a:p>
            <a:pPr marL="12700" marR="77029">
              <a:lnSpc>
                <a:spcPts val="359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49" dirty="0" smtClean="0">
                <a:latin typeface="Tahoma"/>
                <a:cs typeface="Tahoma"/>
              </a:rPr>
              <a:t>ISACA: </a:t>
            </a:r>
            <a:r>
              <a:rPr sz="3400" spc="-49" dirty="0" smtClean="0">
                <a:latin typeface="Tahoma"/>
                <a:cs typeface="Tahoma"/>
              </a:rPr>
              <a:t>Information Systems Control</a:t>
            </a:r>
            <a:endParaRPr sz="3400">
              <a:latin typeface="Tahoma"/>
              <a:cs typeface="Tahoma"/>
            </a:endParaRPr>
          </a:p>
          <a:p>
            <a:pPr marL="355600" marR="77029">
              <a:lnSpc>
                <a:spcPct val="100585"/>
              </a:lnSpc>
              <a:spcBef>
                <a:spcPts val="190"/>
              </a:spcBef>
            </a:pPr>
            <a:r>
              <a:rPr sz="3400" spc="0" dirty="0" smtClean="0">
                <a:latin typeface="Tahoma"/>
                <a:cs typeface="Tahoma"/>
              </a:rPr>
              <a:t>Journal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ts val="3103"/>
              </a:lnSpc>
              <a:spcBef>
                <a:spcPts val="852"/>
              </a:spcBef>
            </a:pPr>
            <a:r>
              <a:rPr sz="3200" dirty="0" smtClean="0">
                <a:latin typeface="Arial"/>
                <a:cs typeface="Arial"/>
              </a:rPr>
              <a:t>•</a:t>
            </a:r>
            <a:r>
              <a:rPr sz="3200" spc="691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Tahoma"/>
                <a:cs typeface="Tahoma"/>
              </a:rPr>
              <a:t>(</a:t>
            </a:r>
            <a:r>
              <a:rPr sz="3200" spc="4" dirty="0" smtClean="0">
                <a:latin typeface="Tahoma"/>
                <a:cs typeface="Tahoma"/>
              </a:rPr>
              <a:t>ISC</a:t>
            </a:r>
            <a:r>
              <a:rPr sz="3200" spc="0" dirty="0" smtClean="0">
                <a:latin typeface="Tahoma"/>
                <a:cs typeface="Tahoma"/>
              </a:rPr>
              <a:t>)</a:t>
            </a:r>
            <a:r>
              <a:rPr sz="3150" spc="14" baseline="26300" dirty="0" smtClean="0">
                <a:latin typeface="Tahoma"/>
                <a:cs typeface="Tahoma"/>
              </a:rPr>
              <a:t>2</a:t>
            </a:r>
            <a:r>
              <a:rPr sz="3200" spc="0" dirty="0" smtClean="0">
                <a:latin typeface="Tahoma"/>
                <a:cs typeface="Tahoma"/>
              </a:rPr>
              <a:t>: </a:t>
            </a:r>
            <a:r>
              <a:rPr sz="3400" spc="4" dirty="0" smtClean="0">
                <a:latin typeface="Tahoma"/>
                <a:cs typeface="Tahoma"/>
              </a:rPr>
              <a:t>Th</a:t>
            </a:r>
            <a:r>
              <a:rPr sz="3400" spc="0" dirty="0" smtClean="0">
                <a:latin typeface="Tahoma"/>
                <a:cs typeface="Tahoma"/>
              </a:rPr>
              <a:t>e</a:t>
            </a:r>
            <a:r>
              <a:rPr sz="3400" spc="-343" dirty="0" smtClean="0">
                <a:latin typeface="Tahoma"/>
                <a:cs typeface="Tahoma"/>
              </a:rPr>
              <a:t> </a:t>
            </a:r>
            <a:r>
              <a:rPr sz="3400" spc="0" dirty="0" smtClean="0">
                <a:latin typeface="Tahoma"/>
                <a:cs typeface="Tahoma"/>
              </a:rPr>
              <a:t>(</a:t>
            </a:r>
            <a:r>
              <a:rPr sz="3400" spc="4" dirty="0" smtClean="0">
                <a:latin typeface="Tahoma"/>
                <a:cs typeface="Tahoma"/>
              </a:rPr>
              <a:t>ISC</a:t>
            </a:r>
            <a:r>
              <a:rPr sz="3400" spc="-4" dirty="0" smtClean="0">
                <a:latin typeface="Tahoma"/>
                <a:cs typeface="Tahoma"/>
              </a:rPr>
              <a:t>)</a:t>
            </a:r>
            <a:r>
              <a:rPr sz="3300" spc="0" baseline="25105" dirty="0" smtClean="0">
                <a:latin typeface="Tahoma"/>
                <a:cs typeface="Tahoma"/>
              </a:rPr>
              <a:t>2</a:t>
            </a:r>
            <a:r>
              <a:rPr sz="3300" spc="-119" baseline="25105" dirty="0" smtClean="0">
                <a:latin typeface="Tahoma"/>
                <a:cs typeface="Tahoma"/>
              </a:rPr>
              <a:t> </a:t>
            </a:r>
            <a:r>
              <a:rPr sz="3400" spc="-66" dirty="0" smtClean="0">
                <a:latin typeface="Tahoma"/>
                <a:cs typeface="Tahoma"/>
              </a:rPr>
              <a:t>J</a:t>
            </a:r>
            <a:r>
              <a:rPr sz="3400" spc="-92" dirty="0" smtClean="0">
                <a:latin typeface="Tahoma"/>
                <a:cs typeface="Tahoma"/>
              </a:rPr>
              <a:t>o</a:t>
            </a:r>
            <a:r>
              <a:rPr sz="3400" spc="-90" dirty="0" smtClean="0">
                <a:latin typeface="Tahoma"/>
                <a:cs typeface="Tahoma"/>
              </a:rPr>
              <a:t>u</a:t>
            </a:r>
            <a:r>
              <a:rPr sz="3400" spc="-66" dirty="0" smtClean="0">
                <a:latin typeface="Tahoma"/>
                <a:cs typeface="Tahoma"/>
              </a:rPr>
              <a:t>r</a:t>
            </a:r>
            <a:r>
              <a:rPr sz="3400" spc="-90" dirty="0" smtClean="0">
                <a:latin typeface="Tahoma"/>
                <a:cs typeface="Tahoma"/>
              </a:rPr>
              <a:t>n</a:t>
            </a:r>
            <a:r>
              <a:rPr sz="3400" spc="-94" dirty="0" smtClean="0">
                <a:latin typeface="Tahoma"/>
                <a:cs typeface="Tahoma"/>
              </a:rPr>
              <a:t>a</a:t>
            </a:r>
            <a:r>
              <a:rPr sz="3400" spc="-38" dirty="0" smtClean="0">
                <a:latin typeface="Tahoma"/>
                <a:cs typeface="Tahoma"/>
              </a:rPr>
              <a:t>l</a:t>
            </a:r>
            <a:r>
              <a:rPr sz="3400" spc="-55" dirty="0" smtClean="0">
                <a:latin typeface="Tahoma"/>
                <a:cs typeface="Tahoma"/>
              </a:rPr>
              <a:t> </a:t>
            </a:r>
            <a:r>
              <a:rPr sz="3400" spc="-64" dirty="0" smtClean="0">
                <a:latin typeface="Tahoma"/>
                <a:cs typeface="Tahoma"/>
              </a:rPr>
              <a:t>(</a:t>
            </a:r>
            <a:r>
              <a:rPr sz="3400" spc="-73" dirty="0" smtClean="0">
                <a:latin typeface="Tahoma"/>
                <a:cs typeface="Tahoma"/>
              </a:rPr>
              <a:t>I</a:t>
            </a:r>
            <a:r>
              <a:rPr sz="3400" spc="-90" dirty="0" smtClean="0">
                <a:latin typeface="Tahoma"/>
                <a:cs typeface="Tahoma"/>
              </a:rPr>
              <a:t>n</a:t>
            </a:r>
            <a:r>
              <a:rPr sz="3400" spc="-78" dirty="0" smtClean="0">
                <a:latin typeface="Tahoma"/>
                <a:cs typeface="Tahoma"/>
              </a:rPr>
              <a:t>f</a:t>
            </a:r>
            <a:r>
              <a:rPr sz="3400" spc="-92" dirty="0" smtClean="0">
                <a:latin typeface="Tahoma"/>
                <a:cs typeface="Tahoma"/>
              </a:rPr>
              <a:t>o</a:t>
            </a:r>
            <a:r>
              <a:rPr sz="3400" spc="-66" dirty="0" smtClean="0">
                <a:latin typeface="Tahoma"/>
                <a:cs typeface="Tahoma"/>
              </a:rPr>
              <a:t>r</a:t>
            </a:r>
            <a:r>
              <a:rPr sz="3400" spc="-142" dirty="0" smtClean="0">
                <a:latin typeface="Tahoma"/>
                <a:cs typeface="Tahoma"/>
              </a:rPr>
              <a:t>m</a:t>
            </a:r>
            <a:r>
              <a:rPr sz="3400" spc="-94" dirty="0" smtClean="0">
                <a:latin typeface="Tahoma"/>
                <a:cs typeface="Tahoma"/>
              </a:rPr>
              <a:t>a</a:t>
            </a:r>
            <a:r>
              <a:rPr sz="3400" spc="-52" dirty="0" smtClean="0">
                <a:latin typeface="Tahoma"/>
                <a:cs typeface="Tahoma"/>
              </a:rPr>
              <a:t>t</a:t>
            </a:r>
            <a:r>
              <a:rPr sz="3400" spc="-34" dirty="0" smtClean="0">
                <a:latin typeface="Tahoma"/>
                <a:cs typeface="Tahoma"/>
              </a:rPr>
              <a:t>i</a:t>
            </a:r>
            <a:r>
              <a:rPr sz="3400" spc="-93" dirty="0" smtClean="0">
                <a:latin typeface="Tahoma"/>
                <a:cs typeface="Tahoma"/>
              </a:rPr>
              <a:t>on</a:t>
            </a:r>
            <a:endParaRPr sz="3400">
              <a:latin typeface="Tahoma"/>
              <a:cs typeface="Tahoma"/>
            </a:endParaRPr>
          </a:p>
          <a:p>
            <a:pPr marL="355600" marR="77029">
              <a:lnSpc>
                <a:spcPct val="100585"/>
              </a:lnSpc>
              <a:spcBef>
                <a:spcPts val="1345"/>
              </a:spcBef>
            </a:pPr>
            <a:r>
              <a:rPr sz="3400" spc="-41" dirty="0" smtClean="0">
                <a:latin typeface="Tahoma"/>
                <a:cs typeface="Tahoma"/>
              </a:rPr>
              <a:t>Systems Security)</a:t>
            </a:r>
            <a:endParaRPr sz="3400">
              <a:latin typeface="Tahoma"/>
              <a:cs typeface="Tahoma"/>
            </a:endParaRPr>
          </a:p>
          <a:p>
            <a:pPr marL="12700" marR="77029">
              <a:lnSpc>
                <a:spcPct val="100585"/>
              </a:lnSpc>
              <a:spcBef>
                <a:spcPts val="972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37" dirty="0" smtClean="0">
                <a:latin typeface="Tahoma"/>
                <a:cs typeface="Tahoma"/>
              </a:rPr>
              <a:t>ISSA: </a:t>
            </a:r>
            <a:r>
              <a:rPr sz="3400" spc="-37" dirty="0" smtClean="0">
                <a:latin typeface="Tahoma"/>
                <a:cs typeface="Tahoma"/>
              </a:rPr>
              <a:t>The ISSA Journal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9056" y="593967"/>
            <a:ext cx="337877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Chapters 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3945" y="593967"/>
            <a:ext cx="310418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Membership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01745"/>
            <a:ext cx="7738196" cy="33253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51683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Chapters: local and worldwide</a:t>
            </a:r>
            <a:endParaRPr sz="3200">
              <a:latin typeface="Tahoma"/>
              <a:cs typeface="Tahoma"/>
            </a:endParaRPr>
          </a:p>
          <a:p>
            <a:pPr marL="12700" marR="51683">
              <a:lnSpc>
                <a:spcPct val="100585"/>
              </a:lnSpc>
              <a:spcBef>
                <a:spcPts val="556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Membership</a:t>
            </a:r>
            <a:endParaRPr sz="3200">
              <a:latin typeface="Tahoma"/>
              <a:cs typeface="Tahoma"/>
            </a:endParaRPr>
          </a:p>
          <a:p>
            <a:pPr marL="755650" indent="-285750">
              <a:lnSpc>
                <a:spcPct val="100083"/>
              </a:lnSpc>
              <a:spcBef>
                <a:spcPts val="638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4" dirty="0" smtClean="0">
                <a:latin typeface="Tahoma"/>
                <a:cs typeface="Tahoma"/>
              </a:rPr>
              <a:t>I</a:t>
            </a:r>
            <a:r>
              <a:rPr sz="2800" spc="-14" dirty="0" smtClean="0">
                <a:latin typeface="Tahoma"/>
                <a:cs typeface="Tahoma"/>
              </a:rPr>
              <a:t>S</a:t>
            </a:r>
            <a:r>
              <a:rPr sz="2800" spc="-4" dirty="0" smtClean="0">
                <a:latin typeface="Tahoma"/>
                <a:cs typeface="Tahoma"/>
              </a:rPr>
              <a:t>A</a:t>
            </a:r>
            <a:r>
              <a:rPr sz="2800" spc="4" dirty="0" smtClean="0">
                <a:latin typeface="Tahoma"/>
                <a:cs typeface="Tahoma"/>
              </a:rPr>
              <a:t>C</a:t>
            </a:r>
            <a:r>
              <a:rPr sz="2800" spc="0" dirty="0" smtClean="0">
                <a:latin typeface="Tahoma"/>
                <a:cs typeface="Tahoma"/>
              </a:rPr>
              <a:t>A is a le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ding in</a:t>
            </a:r>
            <a:r>
              <a:rPr sz="2800" spc="-29" dirty="0" smtClean="0">
                <a:latin typeface="Tahoma"/>
                <a:cs typeface="Tahoma"/>
              </a:rPr>
              <a:t>f</a:t>
            </a:r>
            <a:r>
              <a:rPr sz="2800" spc="4" dirty="0" smtClean="0">
                <a:latin typeface="Tahoma"/>
                <a:cs typeface="Tahoma"/>
              </a:rPr>
              <a:t>or</a:t>
            </a:r>
            <a:r>
              <a:rPr sz="2800" spc="0" dirty="0" smtClean="0">
                <a:latin typeface="Tahoma"/>
                <a:cs typeface="Tahoma"/>
              </a:rPr>
              <a:t>m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ti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n te</a:t>
            </a:r>
            <a:r>
              <a:rPr sz="2800" spc="-4" dirty="0" smtClean="0">
                <a:latin typeface="Tahoma"/>
                <a:cs typeface="Tahoma"/>
              </a:rPr>
              <a:t>c</a:t>
            </a:r>
            <a:r>
              <a:rPr sz="2800" spc="0" dirty="0" smtClean="0">
                <a:latin typeface="Tahoma"/>
                <a:cs typeface="Tahoma"/>
              </a:rPr>
              <a:t>hn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l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gy 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g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ni</a:t>
            </a:r>
            <a:r>
              <a:rPr sz="2800" spc="4" dirty="0" smtClean="0">
                <a:latin typeface="Tahoma"/>
                <a:cs typeface="Tahoma"/>
              </a:rPr>
              <a:t>za</a:t>
            </a:r>
            <a:r>
              <a:rPr sz="2800" spc="0" dirty="0" smtClean="0">
                <a:latin typeface="Tahoma"/>
                <a:cs typeface="Tahoma"/>
              </a:rPr>
              <a:t>ti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n 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ep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esenting m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 th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n </a:t>
            </a:r>
            <a:r>
              <a:rPr sz="2800" spc="-4" dirty="0" smtClean="0">
                <a:latin typeface="Tahoma"/>
                <a:cs typeface="Tahoma"/>
              </a:rPr>
              <a:t>50</a:t>
            </a:r>
            <a:r>
              <a:rPr sz="2800" spc="0" dirty="0" smtClean="0">
                <a:latin typeface="Tahoma"/>
                <a:cs typeface="Tahoma"/>
              </a:rPr>
              <a:t>,</a:t>
            </a:r>
            <a:r>
              <a:rPr sz="2800" spc="-4" dirty="0" smtClean="0">
                <a:latin typeface="Tahoma"/>
                <a:cs typeface="Tahoma"/>
              </a:rPr>
              <a:t>00</a:t>
            </a:r>
            <a:r>
              <a:rPr sz="2800" spc="0" dirty="0" smtClean="0">
                <a:latin typeface="Tahoma"/>
                <a:cs typeface="Tahoma"/>
              </a:rPr>
              <a:t>0 in</a:t>
            </a:r>
            <a:r>
              <a:rPr sz="2800" spc="4" dirty="0" smtClean="0">
                <a:latin typeface="Tahoma"/>
                <a:cs typeface="Tahoma"/>
              </a:rPr>
              <a:t>d</a:t>
            </a:r>
            <a:r>
              <a:rPr sz="2800" spc="0" dirty="0" smtClean="0">
                <a:latin typeface="Tahoma"/>
                <a:cs typeface="Tahoma"/>
              </a:rPr>
              <a:t>i</a:t>
            </a:r>
            <a:r>
              <a:rPr sz="2800" spc="4" dirty="0" smtClean="0">
                <a:latin typeface="Tahoma"/>
                <a:cs typeface="Tahoma"/>
              </a:rPr>
              <a:t>v</a:t>
            </a:r>
            <a:r>
              <a:rPr sz="2800" spc="0" dirty="0" smtClean="0">
                <a:latin typeface="Tahoma"/>
                <a:cs typeface="Tahoma"/>
              </a:rPr>
              <a:t>idu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l membe</a:t>
            </a:r>
            <a:r>
              <a:rPr sz="2800" spc="4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s in m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 th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n </a:t>
            </a:r>
            <a:r>
              <a:rPr sz="2800" spc="-4" dirty="0" smtClean="0">
                <a:latin typeface="Tahoma"/>
                <a:cs typeface="Tahoma"/>
              </a:rPr>
              <a:t>14</a:t>
            </a:r>
            <a:r>
              <a:rPr sz="2800" spc="0" dirty="0" smtClean="0">
                <a:latin typeface="Tahoma"/>
                <a:cs typeface="Tahoma"/>
              </a:rPr>
              <a:t>0 </a:t>
            </a:r>
            <a:r>
              <a:rPr sz="2800" spc="-4" dirty="0" smtClean="0">
                <a:latin typeface="Tahoma"/>
                <a:cs typeface="Tahoma"/>
              </a:rPr>
              <a:t>c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un</a:t>
            </a:r>
            <a:r>
              <a:rPr sz="2800" spc="4" dirty="0" smtClean="0">
                <a:latin typeface="Tahoma"/>
                <a:cs typeface="Tahoma"/>
              </a:rPr>
              <a:t>tr</a:t>
            </a:r>
            <a:r>
              <a:rPr sz="2800" spc="0" dirty="0" smtClean="0">
                <a:latin typeface="Tahoma"/>
                <a:cs typeface="Tahoma"/>
              </a:rPr>
              <a:t>ies.</a:t>
            </a:r>
            <a:endParaRPr sz="2800">
              <a:latin typeface="Tahoma"/>
              <a:cs typeface="Tahoma"/>
            </a:endParaRPr>
          </a:p>
          <a:p>
            <a:pPr marL="469900" marR="51683">
              <a:lnSpc>
                <a:spcPct val="100585"/>
              </a:lnSpc>
              <a:spcBef>
                <a:spcPts val="60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ISSA has over 13,000 members worldwide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35940" y="593967"/>
            <a:ext cx="6349817" cy="2380506"/>
          </a:xfrm>
          <a:prstGeom prst="rect">
            <a:avLst/>
          </a:prstGeom>
        </p:spPr>
        <p:txBody>
          <a:bodyPr wrap="square" lIns="0" tIns="29559" rIns="0" bIns="0" rtlCol="0">
            <a:noAutofit/>
          </a:bodyPr>
          <a:lstStyle/>
          <a:p>
            <a:pPr marL="2868453" marR="56281">
              <a:lnSpc>
                <a:spcPts val="4655"/>
              </a:lnSpc>
            </a:pPr>
            <a:r>
              <a:rPr sz="4400" spc="1" dirty="0" smtClean="0">
                <a:latin typeface="Tahoma"/>
                <a:cs typeface="Tahoma"/>
              </a:rPr>
              <a:t>Summary</a:t>
            </a: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ts val="3310"/>
              </a:lnSpc>
              <a:spcBef>
                <a:spcPts val="3503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-7" dirty="0" smtClean="0">
                <a:latin typeface="Tahoma"/>
                <a:cs typeface="Tahoma"/>
              </a:rPr>
              <a:t>Infosec personnel generally include security manager, and technicians</a:t>
            </a:r>
            <a:endParaRPr sz="3000">
              <a:latin typeface="Tahoma"/>
              <a:cs typeface="Tahoma"/>
            </a:endParaRPr>
          </a:p>
          <a:p>
            <a:pPr marL="12700" marR="56281">
              <a:lnSpc>
                <a:spcPct val="100585"/>
              </a:lnSpc>
              <a:spcBef>
                <a:spcPts val="59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6" dirty="0" smtClean="0">
                <a:latin typeface="Tahoma"/>
                <a:cs typeface="Tahoma"/>
              </a:rPr>
              <a:t>Real-world org charts may vary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2617" y="1646599"/>
            <a:ext cx="903694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8" dirty="0" smtClean="0">
                <a:latin typeface="Tahoma"/>
                <a:cs typeface="Tahoma"/>
              </a:rPr>
              <a:t>CSO,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70015"/>
            <a:ext cx="4772193" cy="3265418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3" dirty="0" smtClean="0">
                <a:latin typeface="Tahoma"/>
                <a:cs typeface="Tahoma"/>
              </a:rPr>
              <a:t>Professional organizations</a:t>
            </a:r>
            <a:endParaRPr sz="3000">
              <a:latin typeface="Tahoma"/>
              <a:cs typeface="Tahoma"/>
            </a:endParaRPr>
          </a:p>
          <a:p>
            <a:pPr marL="12700" marR="58211">
              <a:lnSpc>
                <a:spcPct val="100585"/>
              </a:lnSpc>
              <a:spcBef>
                <a:spcPts val="88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3" dirty="0" smtClean="0">
                <a:latin typeface="Tahoma"/>
                <a:cs typeface="Tahoma"/>
              </a:rPr>
              <a:t>Recommendations:</a:t>
            </a:r>
            <a:endParaRPr sz="3000">
              <a:latin typeface="Tahoma"/>
              <a:cs typeface="Tahoma"/>
            </a:endParaRPr>
          </a:p>
          <a:p>
            <a:pPr marL="469900" marR="58211">
              <a:lnSpc>
                <a:spcPct val="100585"/>
              </a:lnSpc>
              <a:spcBef>
                <a:spcPts val="360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CIS/CSE Majors:</a:t>
            </a:r>
            <a:endParaRPr sz="2600">
              <a:latin typeface="Tahoma"/>
              <a:cs typeface="Tahoma"/>
            </a:endParaRPr>
          </a:p>
          <a:p>
            <a:pPr marL="927100" marR="58211">
              <a:lnSpc>
                <a:spcPct val="100585"/>
              </a:lnSpc>
              <a:spcBef>
                <a:spcPts val="150"/>
              </a:spcBef>
            </a:pPr>
            <a:r>
              <a:rPr sz="2200" spc="209" dirty="0" smtClean="0">
                <a:latin typeface="Arial"/>
                <a:cs typeface="Arial"/>
              </a:rPr>
              <a:t>• </a:t>
            </a:r>
            <a:r>
              <a:rPr sz="2200" spc="0" dirty="0" smtClean="0">
                <a:latin typeface="Tahoma"/>
                <a:cs typeface="Tahoma"/>
              </a:rPr>
              <a:t>CISSP (most prestigious)</a:t>
            </a:r>
            <a:endParaRPr sz="2200">
              <a:latin typeface="Tahoma"/>
              <a:cs typeface="Tahoma"/>
            </a:endParaRPr>
          </a:p>
          <a:p>
            <a:pPr marL="927100" marR="58211">
              <a:lnSpc>
                <a:spcPct val="100585"/>
              </a:lnSpc>
              <a:spcBef>
                <a:spcPts val="235"/>
              </a:spcBef>
            </a:pPr>
            <a:r>
              <a:rPr sz="2200" spc="209" dirty="0" smtClean="0">
                <a:latin typeface="Arial"/>
                <a:cs typeface="Arial"/>
              </a:rPr>
              <a:t>• </a:t>
            </a:r>
            <a:r>
              <a:rPr sz="2200" spc="-4" dirty="0" smtClean="0">
                <a:latin typeface="Tahoma"/>
                <a:cs typeface="Tahoma"/>
              </a:rPr>
              <a:t>SSCP</a:t>
            </a:r>
            <a:endParaRPr sz="2200">
              <a:latin typeface="Tahoma"/>
              <a:cs typeface="Tahoma"/>
            </a:endParaRPr>
          </a:p>
          <a:p>
            <a:pPr marL="469900" marR="58211">
              <a:lnSpc>
                <a:spcPct val="100585"/>
              </a:lnSpc>
              <a:spcBef>
                <a:spcPts val="340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1" dirty="0" smtClean="0">
                <a:latin typeface="Tahoma"/>
                <a:cs typeface="Tahoma"/>
              </a:rPr>
              <a:t>MIS (College of Business)</a:t>
            </a:r>
            <a:endParaRPr sz="2600">
              <a:latin typeface="Tahoma"/>
              <a:cs typeface="Tahoma"/>
            </a:endParaRPr>
          </a:p>
          <a:p>
            <a:pPr marL="927100" marR="58211">
              <a:lnSpc>
                <a:spcPct val="100585"/>
              </a:lnSpc>
              <a:spcBef>
                <a:spcPts val="245"/>
              </a:spcBef>
            </a:pPr>
            <a:r>
              <a:rPr sz="2200" spc="209" dirty="0" smtClean="0">
                <a:latin typeface="Arial"/>
                <a:cs typeface="Arial"/>
              </a:rPr>
              <a:t>• </a:t>
            </a:r>
            <a:r>
              <a:rPr sz="2200" spc="-1" dirty="0" smtClean="0">
                <a:latin typeface="Tahoma"/>
                <a:cs typeface="Tahoma"/>
              </a:rPr>
              <a:t>CISA</a:t>
            </a:r>
            <a:endParaRPr sz="2200">
              <a:latin typeface="Tahoma"/>
              <a:cs typeface="Tahoma"/>
            </a:endParaRPr>
          </a:p>
          <a:p>
            <a:pPr marL="927100" marR="58211">
              <a:lnSpc>
                <a:spcPct val="100585"/>
              </a:lnSpc>
              <a:spcBef>
                <a:spcPts val="235"/>
              </a:spcBef>
            </a:pPr>
            <a:r>
              <a:rPr sz="2200" spc="209" dirty="0" smtClean="0">
                <a:latin typeface="Arial"/>
                <a:cs typeface="Arial"/>
              </a:rPr>
              <a:t>• </a:t>
            </a:r>
            <a:r>
              <a:rPr sz="2200" spc="2" dirty="0" smtClean="0">
                <a:latin typeface="Tahoma"/>
                <a:cs typeface="Tahoma"/>
              </a:rPr>
              <a:t>CISM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397" y="3070015"/>
            <a:ext cx="861181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13" dirty="0" smtClean="0">
                <a:latin typeface="Tahoma"/>
                <a:cs typeface="Tahoma"/>
              </a:rPr>
              <a:t>offer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335" y="3070015"/>
            <a:ext cx="1251696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5" dirty="0" smtClean="0">
                <a:latin typeface="Tahoma"/>
                <a:cs typeface="Tahoma"/>
              </a:rPr>
              <a:t>infosec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28814" y="3070015"/>
            <a:ext cx="892285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1" dirty="0" smtClean="0">
                <a:latin typeface="Tahoma"/>
                <a:cs typeface="Tahoma"/>
              </a:rPr>
              <a:t>certs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4383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9086"/>
            <a:ext cx="7886700" cy="378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[1] Class note by </a:t>
            </a:r>
            <a:r>
              <a:rPr lang="en-US" dirty="0"/>
              <a:t>Adam C. Champion, Ph.D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7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593967"/>
            <a:ext cx="5892310" cy="2366052"/>
          </a:xfrm>
          <a:prstGeom prst="rect">
            <a:avLst/>
          </a:prstGeom>
        </p:spPr>
        <p:txBody>
          <a:bodyPr wrap="square" lIns="0" tIns="29559" rIns="0" bIns="0" rtlCol="0">
            <a:noAutofit/>
          </a:bodyPr>
          <a:lstStyle/>
          <a:p>
            <a:pPr marL="3159474" marR="54330">
              <a:lnSpc>
                <a:spcPts val="4655"/>
              </a:lnSpc>
            </a:pPr>
            <a:r>
              <a:rPr sz="4400" spc="-2" dirty="0" smtClean="0">
                <a:latin typeface="Tahoma"/>
                <a:cs typeface="Tahoma"/>
              </a:rPr>
              <a:t>Outline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3401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Organizational information security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48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4" dirty="0" smtClean="0">
                <a:latin typeface="Tahoma"/>
                <a:cs typeface="Tahoma"/>
              </a:rPr>
              <a:t>In general</a:t>
            </a:r>
            <a:endParaRPr sz="24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59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3" dirty="0" smtClean="0">
                <a:latin typeface="Tahoma"/>
                <a:cs typeface="Tahoma"/>
              </a:rPr>
              <a:t>At OSU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0339" y="1695084"/>
            <a:ext cx="160935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1" dirty="0" smtClean="0">
                <a:latin typeface="Tahoma"/>
                <a:cs typeface="Tahoma"/>
              </a:rPr>
              <a:t>personnel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078876"/>
            <a:ext cx="7444138" cy="38760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Professional information security certification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58734" y="1425520"/>
            <a:ext cx="7226529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9197" y="614738"/>
            <a:ext cx="272537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" dirty="0" smtClean="0">
                <a:latin typeface="Tahoma"/>
                <a:cs typeface="Tahoma"/>
              </a:rPr>
              <a:t>Information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1006" y="614738"/>
            <a:ext cx="188683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" dirty="0" smtClean="0">
                <a:latin typeface="Tahoma"/>
                <a:cs typeface="Tahoma"/>
              </a:rPr>
              <a:t>Security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4411" y="614738"/>
            <a:ext cx="2269803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2" dirty="0" smtClean="0">
                <a:latin typeface="Tahoma"/>
                <a:cs typeface="Tahoma"/>
              </a:rPr>
              <a:t>Personnel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1153" y="614738"/>
            <a:ext cx="769169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3" dirty="0" smtClean="0">
                <a:latin typeface="Tahoma"/>
                <a:cs typeface="Tahoma"/>
              </a:rPr>
              <a:t>(1)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9359" y="6400067"/>
            <a:ext cx="6300117" cy="279399"/>
          </a:xfrm>
          <a:prstGeom prst="rect">
            <a:avLst/>
          </a:prstGeom>
        </p:spPr>
        <p:txBody>
          <a:bodyPr wrap="square" lIns="0" tIns="13779" rIns="0" bIns="0" rtlCol="0">
            <a:noAutofit/>
          </a:bodyPr>
          <a:lstStyle/>
          <a:p>
            <a:pPr marL="12700">
              <a:lnSpc>
                <a:spcPts val="2170"/>
              </a:lnSpc>
            </a:pPr>
            <a:r>
              <a:rPr sz="2000" spc="-2" dirty="0" smtClean="0">
                <a:latin typeface="Tahoma"/>
                <a:cs typeface="Tahoma"/>
              </a:rPr>
              <a:t> </a:t>
            </a:r>
            <a:r>
              <a:rPr lang="en-US" sz="2000" spc="-2" dirty="0" smtClean="0">
                <a:latin typeface="Tahoma"/>
                <a:cs typeface="Tahoma"/>
              </a:rPr>
              <a:t>	</a:t>
            </a:r>
            <a:r>
              <a:rPr sz="2000" spc="-2" dirty="0" smtClean="0">
                <a:latin typeface="Tahoma"/>
                <a:cs typeface="Tahoma"/>
              </a:rPr>
              <a:t>Positions </a:t>
            </a:r>
            <a:r>
              <a:rPr sz="2000" spc="-2" dirty="0" smtClean="0">
                <a:latin typeface="Tahoma"/>
                <a:cs typeface="Tahoma"/>
              </a:rPr>
              <a:t>in Information </a:t>
            </a:r>
            <a:r>
              <a:rPr sz="2000" spc="-2" dirty="0" smtClean="0">
                <a:latin typeface="Tahoma"/>
                <a:cs typeface="Tahoma"/>
              </a:rPr>
              <a:t>Security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99197" y="614738"/>
            <a:ext cx="272537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" dirty="0" smtClean="0">
                <a:latin typeface="Tahoma"/>
                <a:cs typeface="Tahoma"/>
              </a:rPr>
              <a:t>Information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1006" y="614738"/>
            <a:ext cx="188683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" dirty="0" smtClean="0">
                <a:latin typeface="Tahoma"/>
                <a:cs typeface="Tahoma"/>
              </a:rPr>
              <a:t>Security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4411" y="614738"/>
            <a:ext cx="2269803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2" dirty="0" smtClean="0">
                <a:latin typeface="Tahoma"/>
                <a:cs typeface="Tahoma"/>
              </a:rPr>
              <a:t>Personnel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1153" y="614738"/>
            <a:ext cx="769169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3" dirty="0" smtClean="0">
                <a:latin typeface="Tahoma"/>
                <a:cs typeface="Tahoma"/>
              </a:rPr>
              <a:t>(2)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85376"/>
            <a:ext cx="6515360" cy="2167215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5" dirty="0" smtClean="0">
                <a:latin typeface="Tahoma"/>
                <a:cs typeface="Tahoma"/>
              </a:rPr>
              <a:t>Chief security officer (CSO): Head of security,</a:t>
            </a:r>
            <a:endParaRPr sz="2400">
              <a:latin typeface="Tahoma"/>
              <a:cs typeface="Tahoma"/>
            </a:endParaRPr>
          </a:p>
          <a:p>
            <a:pPr marL="355600" marR="46568">
              <a:lnSpc>
                <a:spcPts val="2890"/>
              </a:lnSpc>
              <a:spcBef>
                <a:spcPts val="14"/>
              </a:spcBef>
            </a:pPr>
            <a:r>
              <a:rPr sz="2400" spc="-1" dirty="0" smtClean="0">
                <a:latin typeface="Tahoma"/>
                <a:cs typeface="Tahoma"/>
              </a:rPr>
              <a:t>CIO and execs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26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4" dirty="0" smtClean="0">
                <a:latin typeface="Tahoma"/>
                <a:cs typeface="Tahoma"/>
              </a:rPr>
              <a:t>Manages org’s info. sec. program and policies</a:t>
            </a:r>
            <a:endParaRPr sz="20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455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2" dirty="0" smtClean="0">
                <a:latin typeface="Tahoma"/>
                <a:cs typeface="Tahoma"/>
              </a:rPr>
              <a:t>Works on strategic, tactical, operational plans</a:t>
            </a:r>
            <a:endParaRPr sz="20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48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ahoma"/>
                <a:cs typeface="Tahoma"/>
              </a:rPr>
              <a:t>Handles security budgeting, personnel</a:t>
            </a:r>
            <a:endParaRPr sz="20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48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ahoma"/>
                <a:cs typeface="Tahoma"/>
              </a:rPr>
              <a:t>Usually needs college degree and CISSP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4387" y="1685376"/>
            <a:ext cx="1382908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latin typeface="Tahoma"/>
                <a:cs typeface="Tahoma"/>
              </a:rPr>
              <a:t>reports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925091"/>
            <a:ext cx="7920856" cy="2412999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spc="0" dirty="0" smtClean="0">
                <a:latin typeface="Arial"/>
                <a:cs typeface="Arial"/>
              </a:rPr>
              <a:t>•  </a:t>
            </a:r>
            <a:r>
              <a:rPr sz="2000" spc="33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Tahoma"/>
                <a:cs typeface="Tahoma"/>
              </a:rPr>
              <a:t>S</a:t>
            </a:r>
            <a:r>
              <a:rPr sz="2000" spc="-4" dirty="0" smtClean="0">
                <a:latin typeface="Tahoma"/>
                <a:cs typeface="Tahoma"/>
              </a:rPr>
              <a:t>e</a:t>
            </a:r>
            <a:r>
              <a:rPr sz="2000" spc="0" dirty="0" smtClean="0">
                <a:latin typeface="Tahoma"/>
                <a:cs typeface="Tahoma"/>
              </a:rPr>
              <a:t>c</a:t>
            </a:r>
            <a:r>
              <a:rPr sz="2000" spc="-4" dirty="0" smtClean="0">
                <a:latin typeface="Tahoma"/>
                <a:cs typeface="Tahoma"/>
              </a:rPr>
              <a:t>u</a:t>
            </a:r>
            <a:r>
              <a:rPr sz="2000" spc="4" dirty="0" smtClean="0">
                <a:latin typeface="Tahoma"/>
                <a:cs typeface="Tahoma"/>
              </a:rPr>
              <a:t>r</a:t>
            </a:r>
            <a:r>
              <a:rPr sz="2000" spc="9" dirty="0" smtClean="0">
                <a:latin typeface="Tahoma"/>
                <a:cs typeface="Tahoma"/>
              </a:rPr>
              <a:t>i</a:t>
            </a:r>
            <a:r>
              <a:rPr sz="2000" spc="-14" dirty="0" smtClean="0">
                <a:latin typeface="Tahoma"/>
                <a:cs typeface="Tahoma"/>
              </a:rPr>
              <a:t>t</a:t>
            </a:r>
            <a:r>
              <a:rPr sz="2000" spc="0" dirty="0" smtClean="0">
                <a:latin typeface="Tahoma"/>
                <a:cs typeface="Tahoma"/>
              </a:rPr>
              <a:t>y </a:t>
            </a:r>
            <a:r>
              <a:rPr sz="2000" spc="-4" dirty="0" smtClean="0">
                <a:latin typeface="Tahoma"/>
                <a:cs typeface="Tahoma"/>
              </a:rPr>
              <a:t>m</a:t>
            </a:r>
            <a:r>
              <a:rPr sz="2000" spc="0" dirty="0" smtClean="0">
                <a:latin typeface="Tahoma"/>
                <a:cs typeface="Tahoma"/>
              </a:rPr>
              <a:t>a</a:t>
            </a:r>
            <a:r>
              <a:rPr sz="2000" spc="-4" dirty="0" smtClean="0">
                <a:latin typeface="Tahoma"/>
                <a:cs typeface="Tahoma"/>
              </a:rPr>
              <a:t>n</a:t>
            </a:r>
            <a:r>
              <a:rPr sz="2000" spc="0" dirty="0" smtClean="0">
                <a:latin typeface="Tahoma"/>
                <a:cs typeface="Tahoma"/>
              </a:rPr>
              <a:t>a</a:t>
            </a:r>
            <a:r>
              <a:rPr sz="2000" spc="-4" dirty="0" smtClean="0">
                <a:latin typeface="Tahoma"/>
                <a:cs typeface="Tahoma"/>
              </a:rPr>
              <a:t>ge</a:t>
            </a:r>
            <a:r>
              <a:rPr sz="2000" spc="4" dirty="0" smtClean="0">
                <a:latin typeface="Tahoma"/>
                <a:cs typeface="Tahoma"/>
              </a:rPr>
              <a:t>r</a:t>
            </a:r>
            <a:r>
              <a:rPr sz="2000" spc="0" dirty="0" smtClean="0">
                <a:latin typeface="Tahoma"/>
                <a:cs typeface="Tahoma"/>
              </a:rPr>
              <a:t>:</a:t>
            </a:r>
            <a:r>
              <a:rPr sz="2000" spc="4" dirty="0" smtClean="0">
                <a:latin typeface="Tahoma"/>
                <a:cs typeface="Tahoma"/>
              </a:rPr>
              <a:t> </a:t>
            </a:r>
            <a:r>
              <a:rPr sz="2000" spc="-4" dirty="0" smtClean="0">
                <a:latin typeface="Tahoma"/>
                <a:cs typeface="Tahoma"/>
              </a:rPr>
              <a:t>h</a:t>
            </a:r>
            <a:r>
              <a:rPr sz="2000" spc="0" dirty="0" smtClean="0">
                <a:latin typeface="Tahoma"/>
                <a:cs typeface="Tahoma"/>
              </a:rPr>
              <a:t>an</a:t>
            </a:r>
            <a:r>
              <a:rPr sz="2000" spc="-4" dirty="0" smtClean="0">
                <a:latin typeface="Tahoma"/>
                <a:cs typeface="Tahoma"/>
              </a:rPr>
              <a:t>d</a:t>
            </a:r>
            <a:r>
              <a:rPr sz="2000" spc="4" dirty="0" smtClean="0">
                <a:latin typeface="Tahoma"/>
                <a:cs typeface="Tahoma"/>
              </a:rPr>
              <a:t>l</a:t>
            </a:r>
            <a:r>
              <a:rPr sz="2000" spc="-4" dirty="0" smtClean="0">
                <a:latin typeface="Tahoma"/>
                <a:cs typeface="Tahoma"/>
              </a:rPr>
              <a:t>e</a:t>
            </a:r>
            <a:r>
              <a:rPr sz="2000" spc="0" dirty="0" smtClean="0">
                <a:latin typeface="Tahoma"/>
                <a:cs typeface="Tahoma"/>
              </a:rPr>
              <a:t>s o</a:t>
            </a:r>
            <a:r>
              <a:rPr sz="2000" spc="-4" dirty="0" smtClean="0">
                <a:latin typeface="Tahoma"/>
                <a:cs typeface="Tahoma"/>
              </a:rPr>
              <a:t>rg</a:t>
            </a:r>
            <a:r>
              <a:rPr sz="2000" spc="-64" dirty="0" smtClean="0">
                <a:latin typeface="Tahoma"/>
                <a:cs typeface="Tahoma"/>
              </a:rPr>
              <a:t>’</a:t>
            </a:r>
            <a:r>
              <a:rPr sz="2000" spc="0" dirty="0" smtClean="0">
                <a:latin typeface="Tahoma"/>
                <a:cs typeface="Tahoma"/>
              </a:rPr>
              <a:t>s </a:t>
            </a:r>
            <a:r>
              <a:rPr sz="2000" spc="4" dirty="0" smtClean="0">
                <a:latin typeface="Tahoma"/>
                <a:cs typeface="Tahoma"/>
              </a:rPr>
              <a:t>i</a:t>
            </a:r>
            <a:r>
              <a:rPr sz="2000" spc="-4" dirty="0" smtClean="0">
                <a:latin typeface="Tahoma"/>
                <a:cs typeface="Tahoma"/>
              </a:rPr>
              <a:t>n</a:t>
            </a:r>
            <a:r>
              <a:rPr sz="2000" spc="-19" dirty="0" smtClean="0">
                <a:latin typeface="Tahoma"/>
                <a:cs typeface="Tahoma"/>
              </a:rPr>
              <a:t>f</a:t>
            </a:r>
            <a:r>
              <a:rPr sz="2000" spc="-14" dirty="0" smtClean="0">
                <a:latin typeface="Tahoma"/>
                <a:cs typeface="Tahoma"/>
              </a:rPr>
              <a:t>o</a:t>
            </a:r>
            <a:r>
              <a:rPr sz="2000" spc="0" dirty="0" smtClean="0">
                <a:latin typeface="Tahoma"/>
                <a:cs typeface="Tahoma"/>
              </a:rPr>
              <a:t>. </a:t>
            </a:r>
            <a:r>
              <a:rPr sz="2000" spc="-4" dirty="0" smtClean="0">
                <a:latin typeface="Tahoma"/>
                <a:cs typeface="Tahoma"/>
              </a:rPr>
              <a:t>se</a:t>
            </a:r>
            <a:r>
              <a:rPr sz="2000" spc="0" dirty="0" smtClean="0">
                <a:latin typeface="Tahoma"/>
                <a:cs typeface="Tahoma"/>
              </a:rPr>
              <a:t>c. </a:t>
            </a:r>
            <a:r>
              <a:rPr sz="2000" spc="-4" dirty="0" smtClean="0">
                <a:latin typeface="Tahoma"/>
                <a:cs typeface="Tahoma"/>
              </a:rPr>
              <a:t>pr</a:t>
            </a:r>
            <a:r>
              <a:rPr sz="2000" spc="0" dirty="0" smtClean="0">
                <a:latin typeface="Tahoma"/>
                <a:cs typeface="Tahoma"/>
              </a:rPr>
              <a:t>o</a:t>
            </a:r>
            <a:r>
              <a:rPr sz="2000" spc="-4" dirty="0" smtClean="0">
                <a:latin typeface="Tahoma"/>
                <a:cs typeface="Tahoma"/>
              </a:rPr>
              <a:t>g</a:t>
            </a:r>
            <a:r>
              <a:rPr sz="2000" spc="-29" dirty="0" smtClean="0">
                <a:latin typeface="Tahoma"/>
                <a:cs typeface="Tahoma"/>
              </a:rPr>
              <a:t>r</a:t>
            </a:r>
            <a:r>
              <a:rPr sz="2000" spc="0" dirty="0" smtClean="0">
                <a:latin typeface="Tahoma"/>
                <a:cs typeface="Tahoma"/>
              </a:rPr>
              <a:t>am on a </a:t>
            </a:r>
            <a:r>
              <a:rPr sz="2000" spc="-4" dirty="0" smtClean="0">
                <a:latin typeface="Tahoma"/>
                <a:cs typeface="Tahoma"/>
              </a:rPr>
              <a:t>d</a:t>
            </a:r>
            <a:r>
              <a:rPr sz="2000" spc="0" dirty="0" smtClean="0">
                <a:latin typeface="Tahoma"/>
                <a:cs typeface="Tahoma"/>
              </a:rPr>
              <a:t>a</a:t>
            </a:r>
            <a:r>
              <a:rPr sz="2000" spc="9" dirty="0" smtClean="0">
                <a:latin typeface="Tahoma"/>
                <a:cs typeface="Tahoma"/>
              </a:rPr>
              <a:t>i</a:t>
            </a:r>
            <a:r>
              <a:rPr sz="2000" spc="4" dirty="0" smtClean="0">
                <a:latin typeface="Tahoma"/>
                <a:cs typeface="Tahoma"/>
              </a:rPr>
              <a:t>l</a:t>
            </a:r>
            <a:r>
              <a:rPr sz="2000" spc="0" dirty="0" smtClean="0">
                <a:latin typeface="Tahoma"/>
                <a:cs typeface="Tahoma"/>
              </a:rPr>
              <a:t>y </a:t>
            </a:r>
            <a:r>
              <a:rPr sz="2000" spc="-4" dirty="0" smtClean="0">
                <a:latin typeface="Tahoma"/>
                <a:cs typeface="Tahoma"/>
              </a:rPr>
              <a:t>b</a:t>
            </a:r>
            <a:r>
              <a:rPr sz="2000" spc="0" dirty="0" smtClean="0">
                <a:latin typeface="Tahoma"/>
                <a:cs typeface="Tahoma"/>
              </a:rPr>
              <a:t>a</a:t>
            </a:r>
            <a:r>
              <a:rPr sz="2000" spc="-4" dirty="0" smtClean="0">
                <a:latin typeface="Tahoma"/>
                <a:cs typeface="Tahoma"/>
              </a:rPr>
              <a:t>s</a:t>
            </a:r>
            <a:r>
              <a:rPr sz="2000" spc="4" dirty="0" smtClean="0">
                <a:latin typeface="Tahoma"/>
                <a:cs typeface="Tahoma"/>
              </a:rPr>
              <a:t>i</a:t>
            </a:r>
            <a:r>
              <a:rPr sz="2000" spc="0" dirty="0" smtClean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469900" marR="38807">
              <a:lnSpc>
                <a:spcPct val="100585"/>
              </a:lnSpc>
              <a:spcBef>
                <a:spcPts val="371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2" dirty="0" smtClean="0">
                <a:latin typeface="Tahoma"/>
                <a:cs typeface="Tahoma"/>
              </a:rPr>
              <a:t>Develops/implements policies under CSO’s guidance</a:t>
            </a:r>
            <a:endParaRPr sz="2000">
              <a:latin typeface="Tahoma"/>
              <a:cs typeface="Tahoma"/>
            </a:endParaRPr>
          </a:p>
          <a:p>
            <a:pPr marL="469900" marR="38807">
              <a:lnSpc>
                <a:spcPct val="100585"/>
              </a:lnSpc>
              <a:spcBef>
                <a:spcPts val="455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3" dirty="0" smtClean="0">
                <a:latin typeface="Tahoma"/>
                <a:cs typeface="Tahoma"/>
              </a:rPr>
              <a:t>Monitors progress of organization’s info. sec. program</a:t>
            </a:r>
            <a:endParaRPr sz="2000">
              <a:latin typeface="Tahoma"/>
              <a:cs typeface="Tahoma"/>
            </a:endParaRPr>
          </a:p>
          <a:p>
            <a:pPr marL="469900" marR="38807">
              <a:lnSpc>
                <a:spcPct val="100585"/>
              </a:lnSpc>
              <a:spcBef>
                <a:spcPts val="48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4" dirty="0" smtClean="0">
                <a:latin typeface="Tahoma"/>
                <a:cs typeface="Tahoma"/>
              </a:rPr>
              <a:t>Handles incident response, disaster recovery, risk assessment</a:t>
            </a:r>
            <a:endParaRPr sz="2000">
              <a:latin typeface="Tahoma"/>
              <a:cs typeface="Tahoma"/>
            </a:endParaRPr>
          </a:p>
          <a:p>
            <a:pPr marL="469900" marR="38807">
              <a:lnSpc>
                <a:spcPct val="100585"/>
              </a:lnSpc>
              <a:spcBef>
                <a:spcPts val="48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ahoma"/>
                <a:cs typeface="Tahoma"/>
              </a:rPr>
              <a:t>Usually needs college degree, CISSP</a:t>
            </a:r>
            <a:endParaRPr sz="2000">
              <a:latin typeface="Tahoma"/>
              <a:cs typeface="Tahoma"/>
            </a:endParaRPr>
          </a:p>
          <a:p>
            <a:pPr marL="355600" marR="327677" indent="-342900">
              <a:lnSpc>
                <a:spcPts val="2400"/>
              </a:lnSpc>
              <a:spcBef>
                <a:spcPts val="585"/>
              </a:spcBef>
              <a:tabLst>
                <a:tab pos="355600" algn="l"/>
              </a:tabLst>
            </a:pPr>
            <a:r>
              <a:rPr sz="2000" dirty="0" smtClean="0">
                <a:latin typeface="Arial"/>
                <a:cs typeface="Arial"/>
              </a:rPr>
              <a:t>	</a:t>
            </a:r>
            <a:r>
              <a:rPr sz="2000" spc="-1" dirty="0" smtClean="0">
                <a:latin typeface="Tahoma"/>
                <a:cs typeface="Tahoma"/>
              </a:rPr>
              <a:t>Security technician: deploys/manages firewalls, IDSs, etc. under security manager’s guidance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063029" y="5775780"/>
            <a:ext cx="841970" cy="377298"/>
          </a:xfrm>
          <a:custGeom>
            <a:avLst/>
            <a:gdLst/>
            <a:ahLst/>
            <a:cxnLst/>
            <a:rect l="l" t="t" r="r" b="b"/>
            <a:pathLst>
              <a:path w="841970" h="377298">
                <a:moveTo>
                  <a:pt x="0" y="342076"/>
                </a:moveTo>
                <a:lnTo>
                  <a:pt x="14526" y="377298"/>
                </a:lnTo>
                <a:lnTo>
                  <a:pt x="729480" y="82422"/>
                </a:lnTo>
                <a:lnTo>
                  <a:pt x="743568" y="76611"/>
                </a:lnTo>
                <a:lnTo>
                  <a:pt x="841970" y="15419"/>
                </a:lnTo>
                <a:lnTo>
                  <a:pt x="629543" y="0"/>
                </a:lnTo>
                <a:lnTo>
                  <a:pt x="729042" y="41389"/>
                </a:lnTo>
                <a:lnTo>
                  <a:pt x="736305" y="59000"/>
                </a:lnTo>
                <a:lnTo>
                  <a:pt x="714953" y="47200"/>
                </a:lnTo>
                <a:lnTo>
                  <a:pt x="0" y="342076"/>
                </a:lnTo>
                <a:close/>
              </a:path>
              <a:path w="841970" h="377298">
                <a:moveTo>
                  <a:pt x="729042" y="41389"/>
                </a:moveTo>
                <a:lnTo>
                  <a:pt x="629543" y="0"/>
                </a:lnTo>
                <a:lnTo>
                  <a:pt x="714953" y="47200"/>
                </a:lnTo>
                <a:lnTo>
                  <a:pt x="736305" y="59000"/>
                </a:lnTo>
                <a:lnTo>
                  <a:pt x="729042" y="41389"/>
                </a:lnTo>
                <a:close/>
              </a:path>
              <a:path w="841970" h="377298">
                <a:moveTo>
                  <a:pt x="743568" y="76611"/>
                </a:moveTo>
                <a:lnTo>
                  <a:pt x="729480" y="82422"/>
                </a:lnTo>
                <a:lnTo>
                  <a:pt x="702179" y="176109"/>
                </a:lnTo>
                <a:lnTo>
                  <a:pt x="841970" y="15419"/>
                </a:lnTo>
                <a:lnTo>
                  <a:pt x="743568" y="76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6004" y="309938"/>
            <a:ext cx="107612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3" dirty="0" smtClean="0">
                <a:latin typeface="Tahoma"/>
                <a:cs typeface="Tahoma"/>
              </a:rPr>
              <a:t>OSU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9555" y="309938"/>
            <a:ext cx="2649229" cy="3341064"/>
          </a:xfrm>
          <a:prstGeom prst="rect">
            <a:avLst/>
          </a:prstGeom>
        </p:spPr>
        <p:txBody>
          <a:bodyPr wrap="square" lIns="0" tIns="26924" rIns="0" bIns="0" rtlCol="0">
            <a:noAutofit/>
          </a:bodyPr>
          <a:lstStyle/>
          <a:p>
            <a:pPr marR="12700" algn="r">
              <a:lnSpc>
                <a:spcPts val="4240"/>
              </a:lnSpc>
            </a:pPr>
            <a:r>
              <a:rPr sz="4000" spc="-4" dirty="0" smtClean="0">
                <a:latin typeface="Tahoma"/>
                <a:cs typeface="Tahoma"/>
              </a:rPr>
              <a:t>Information</a:t>
            </a:r>
            <a:endParaRPr sz="4000">
              <a:latin typeface="Tahoma"/>
              <a:cs typeface="Tahoma"/>
            </a:endParaRPr>
          </a:p>
          <a:p>
            <a:pPr marR="29658" algn="r">
              <a:lnSpc>
                <a:spcPts val="4800"/>
              </a:lnSpc>
              <a:spcBef>
                <a:spcPts val="28"/>
              </a:spcBef>
            </a:pPr>
            <a:r>
              <a:rPr sz="4000" spc="-9" dirty="0" smtClean="0">
                <a:latin typeface="Tahoma"/>
                <a:cs typeface="Tahoma"/>
              </a:rPr>
              <a:t>Org</a:t>
            </a:r>
            <a:endParaRPr sz="4000">
              <a:latin typeface="Tahoma"/>
              <a:cs typeface="Tahoma"/>
            </a:endParaRPr>
          </a:p>
          <a:p>
            <a:pPr marR="151350" algn="r">
              <a:lnSpc>
                <a:spcPct val="95825"/>
              </a:lnSpc>
              <a:spcBef>
                <a:spcPts val="2571"/>
              </a:spcBef>
            </a:pPr>
            <a:r>
              <a:rPr sz="950" b="1" spc="9" dirty="0" smtClean="0">
                <a:latin typeface="Arial"/>
                <a:cs typeface="Arial"/>
              </a:rPr>
              <a:t>Michael</a:t>
            </a:r>
            <a:endParaRPr sz="950">
              <a:latin typeface="Arial"/>
              <a:cs typeface="Arial"/>
            </a:endParaRPr>
          </a:p>
          <a:p>
            <a:pPr marR="207018" algn="r">
              <a:lnSpc>
                <a:spcPts val="1065"/>
              </a:lnSpc>
              <a:spcBef>
                <a:spcPts val="143"/>
              </a:spcBef>
            </a:pPr>
            <a:r>
              <a:rPr sz="950" b="1" spc="2" dirty="0" smtClean="0">
                <a:latin typeface="Arial"/>
                <a:cs typeface="Arial"/>
              </a:rPr>
              <a:t>Drake</a:t>
            </a:r>
            <a:endParaRPr sz="950">
              <a:latin typeface="Arial"/>
              <a:cs typeface="Arial"/>
            </a:endParaRPr>
          </a:p>
          <a:p>
            <a:pPr marR="248701" algn="r">
              <a:lnSpc>
                <a:spcPts val="1305"/>
              </a:lnSpc>
              <a:spcBef>
                <a:spcPts val="12"/>
              </a:spcBef>
            </a:pPr>
            <a:r>
              <a:rPr sz="1300" spc="-18" dirty="0" smtClean="0">
                <a:latin typeface="Arial"/>
                <a:cs typeface="Arial"/>
              </a:rPr>
              <a:t>osu</a:t>
            </a:r>
            <a:endParaRPr sz="1300">
              <a:latin typeface="Arial"/>
              <a:cs typeface="Arial"/>
            </a:endParaRPr>
          </a:p>
          <a:p>
            <a:pPr marR="112422" algn="r">
              <a:lnSpc>
                <a:spcPct val="95825"/>
              </a:lnSpc>
            </a:pPr>
            <a:r>
              <a:rPr sz="950" spc="11" dirty="0" smtClean="0">
                <a:latin typeface="Arial"/>
                <a:cs typeface="Arial"/>
              </a:rPr>
              <a:t>President</a:t>
            </a:r>
            <a:endParaRPr sz="950">
              <a:latin typeface="Arial"/>
              <a:cs typeface="Arial"/>
            </a:endParaRPr>
          </a:p>
          <a:p>
            <a:pPr marR="365400" algn="r">
              <a:lnSpc>
                <a:spcPct val="95825"/>
              </a:lnSpc>
              <a:spcBef>
                <a:spcPts val="523"/>
              </a:spcBef>
            </a:pPr>
            <a:r>
              <a:rPr sz="1700" spc="-320" dirty="0" smtClean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  <a:p>
            <a:pPr marR="370975" algn="r">
              <a:lnSpc>
                <a:spcPct val="95825"/>
              </a:lnSpc>
              <a:spcBef>
                <a:spcPts val="573"/>
              </a:spcBef>
            </a:pPr>
            <a:r>
              <a:rPr sz="1850" spc="-404" dirty="0" smtClean="0"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  <a:p>
            <a:pPr marL="2047527" marR="130539" indent="-2779" algn="just">
              <a:lnSpc>
                <a:spcPts val="1092"/>
              </a:lnSpc>
              <a:spcBef>
                <a:spcPts val="1101"/>
              </a:spcBef>
            </a:pPr>
            <a:r>
              <a:rPr sz="950" b="1" spc="-4" dirty="0" smtClean="0">
                <a:latin typeface="Arial"/>
                <a:cs typeface="Arial"/>
              </a:rPr>
              <a:t>Michael Hofherr </a:t>
            </a:r>
            <a:r>
              <a:rPr sz="950" spc="-4" dirty="0" smtClean="0">
                <a:latin typeface="Arial"/>
                <a:cs typeface="Arial"/>
              </a:rPr>
              <a:t>VP</a:t>
            </a:r>
            <a:r>
              <a:rPr sz="950" spc="-4" dirty="0" smtClean="0">
                <a:solidFill>
                  <a:srgbClr val="121212"/>
                </a:solidFill>
                <a:latin typeface="Arial"/>
                <a:cs typeface="Arial"/>
              </a:rPr>
              <a:t>,  </a:t>
            </a:r>
            <a:r>
              <a:rPr sz="950" spc="-4" dirty="0" smtClean="0">
                <a:latin typeface="Arial"/>
                <a:cs typeface="Arial"/>
              </a:rPr>
              <a:t>CIO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5362" y="309938"/>
            <a:ext cx="1902890" cy="1143000"/>
          </a:xfrm>
          <a:prstGeom prst="rect">
            <a:avLst/>
          </a:prstGeom>
        </p:spPr>
        <p:txBody>
          <a:bodyPr wrap="square" lIns="0" tIns="26924" rIns="0" bIns="0" rtlCol="0">
            <a:noAutofit/>
          </a:bodyPr>
          <a:lstStyle/>
          <a:p>
            <a:pPr marL="28803">
              <a:lnSpc>
                <a:spcPts val="4240"/>
              </a:lnSpc>
            </a:pPr>
            <a:r>
              <a:rPr sz="4000" spc="-4" dirty="0" smtClean="0">
                <a:latin typeface="Tahoma"/>
                <a:cs typeface="Tahoma"/>
              </a:rPr>
              <a:t>Security</a:t>
            </a:r>
            <a:endParaRPr sz="4000">
              <a:latin typeface="Tahoma"/>
              <a:cs typeface="Tahoma"/>
            </a:endParaRPr>
          </a:p>
          <a:p>
            <a:pPr marL="12700" marR="76200">
              <a:lnSpc>
                <a:spcPts val="4760"/>
              </a:lnSpc>
              <a:spcBef>
                <a:spcPts val="26"/>
              </a:spcBef>
            </a:pPr>
            <a:r>
              <a:rPr sz="4000" spc="-1" dirty="0" smtClean="0">
                <a:latin typeface="Tahoma"/>
                <a:cs typeface="Tahoma"/>
              </a:rPr>
              <a:t>Chart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4820" y="309938"/>
            <a:ext cx="2269752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2" dirty="0" smtClean="0">
                <a:latin typeface="Tahoma"/>
                <a:cs typeface="Tahoma"/>
              </a:rPr>
              <a:t>Personnel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2163" y="1958688"/>
            <a:ext cx="563424" cy="297373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21037">
              <a:lnSpc>
                <a:spcPts val="1080"/>
              </a:lnSpc>
            </a:pPr>
            <a:r>
              <a:rPr sz="950" b="1" spc="13" dirty="0" smtClean="0">
                <a:latin typeface="Arial"/>
                <a:cs typeface="Arial"/>
              </a:rPr>
              <a:t>Board of</a:t>
            </a:r>
            <a:endParaRPr sz="950">
              <a:latin typeface="Arial"/>
              <a:cs typeface="Arial"/>
            </a:endParaRPr>
          </a:p>
          <a:p>
            <a:pPr marL="12700" marR="2761">
              <a:lnSpc>
                <a:spcPct val="95825"/>
              </a:lnSpc>
              <a:spcBef>
                <a:spcPts val="36"/>
              </a:spcBef>
            </a:pPr>
            <a:r>
              <a:rPr sz="950" b="1" spc="10" dirty="0" smtClean="0">
                <a:latin typeface="Arial"/>
                <a:cs typeface="Arial"/>
              </a:rPr>
              <a:t>Trustees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1171" y="3799678"/>
            <a:ext cx="68675" cy="220980"/>
          </a:xfrm>
          <a:prstGeom prst="rect">
            <a:avLst/>
          </a:prstGeom>
        </p:spPr>
        <p:txBody>
          <a:bodyPr wrap="square" lIns="0" tIns="10636" rIns="0" bIns="0" rtlCol="0">
            <a:noAutofit/>
          </a:bodyPr>
          <a:lstStyle/>
          <a:p>
            <a:pPr marL="12700">
              <a:lnSpc>
                <a:spcPts val="1675"/>
              </a:lnSpc>
            </a:pPr>
            <a:r>
              <a:rPr sz="1550" spc="-322" dirty="0" smtClean="0">
                <a:latin typeface="Arial"/>
                <a:cs typeface="Arial"/>
              </a:rPr>
              <a:t>I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551" y="3973196"/>
            <a:ext cx="66389" cy="205739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501" y="3975974"/>
            <a:ext cx="484010" cy="958819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206041" marR="211579" algn="ctr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2294" marR="2294" algn="ctr">
              <a:lnSpc>
                <a:spcPts val="1092"/>
              </a:lnSpc>
              <a:spcBef>
                <a:spcPts val="2"/>
              </a:spcBef>
            </a:pPr>
            <a:r>
              <a:rPr sz="950" b="1" spc="-75" dirty="0" smtClean="0">
                <a:latin typeface="Arial"/>
                <a:cs typeface="Arial"/>
              </a:rPr>
              <a:t>K</a:t>
            </a:r>
            <a:r>
              <a:rPr sz="950" b="1" spc="21" dirty="0" smtClean="0">
                <a:latin typeface="Arial"/>
                <a:cs typeface="Arial"/>
              </a:rPr>
              <a:t>r</a:t>
            </a:r>
            <a:r>
              <a:rPr sz="950" b="1" spc="-23" dirty="0" smtClean="0">
                <a:latin typeface="Arial"/>
                <a:cs typeface="Arial"/>
              </a:rPr>
              <a:t>i</a:t>
            </a:r>
            <a:r>
              <a:rPr sz="950" b="1" spc="35" dirty="0" smtClean="0">
                <a:latin typeface="Arial"/>
                <a:cs typeface="Arial"/>
              </a:rPr>
              <a:t>s</a:t>
            </a:r>
            <a:r>
              <a:rPr sz="950" b="1" spc="30" dirty="0" smtClean="0">
                <a:latin typeface="Arial"/>
                <a:cs typeface="Arial"/>
              </a:rPr>
              <a:t>t</a:t>
            </a:r>
            <a:r>
              <a:rPr sz="950" b="1" spc="-23" dirty="0" smtClean="0">
                <a:latin typeface="Arial"/>
                <a:cs typeface="Arial"/>
              </a:rPr>
              <a:t>i</a:t>
            </a:r>
            <a:r>
              <a:rPr sz="950" b="1" spc="27" dirty="0" smtClean="0">
                <a:latin typeface="Arial"/>
                <a:cs typeface="Arial"/>
              </a:rPr>
              <a:t>n</a:t>
            </a:r>
            <a:r>
              <a:rPr sz="950" b="1" spc="57" dirty="0" smtClean="0">
                <a:latin typeface="Arial"/>
                <a:cs typeface="Arial"/>
              </a:rPr>
              <a:t>a</a:t>
            </a:r>
            <a:r>
              <a:rPr sz="950" b="1" spc="27" dirty="0" smtClean="0">
                <a:latin typeface="Arial"/>
                <a:cs typeface="Arial"/>
              </a:rPr>
              <a:t> </a:t>
            </a:r>
            <a:r>
              <a:rPr sz="950" b="1" spc="-75" dirty="0" smtClean="0">
                <a:latin typeface="Arial"/>
                <a:cs typeface="Arial"/>
              </a:rPr>
              <a:t>D</a:t>
            </a:r>
            <a:r>
              <a:rPr sz="950" b="1" spc="35" dirty="0" smtClean="0">
                <a:latin typeface="Arial"/>
                <a:cs typeface="Arial"/>
              </a:rPr>
              <a:t>a</a:t>
            </a:r>
            <a:r>
              <a:rPr sz="950" b="1" spc="14" dirty="0" smtClean="0">
                <a:latin typeface="Arial"/>
                <a:cs typeface="Arial"/>
              </a:rPr>
              <a:t>v</a:t>
            </a:r>
            <a:r>
              <a:rPr sz="950" b="1" spc="0" dirty="0" smtClean="0">
                <a:latin typeface="Arial"/>
                <a:cs typeface="Arial"/>
              </a:rPr>
              <a:t>i</a:t>
            </a:r>
            <a:r>
              <a:rPr sz="950" b="1" spc="57" dirty="0" smtClean="0">
                <a:latin typeface="Arial"/>
                <a:cs typeface="Arial"/>
              </a:rPr>
              <a:t>s</a:t>
            </a:r>
            <a:r>
              <a:rPr sz="950" b="1" spc="27" dirty="0" smtClean="0">
                <a:latin typeface="Arial"/>
                <a:cs typeface="Arial"/>
              </a:rPr>
              <a:t> </a:t>
            </a:r>
            <a:r>
              <a:rPr sz="950" spc="-155" dirty="0" smtClean="0">
                <a:latin typeface="Arial"/>
                <a:cs typeface="Arial"/>
              </a:rPr>
              <a:t>I</a:t>
            </a:r>
            <a:r>
              <a:rPr sz="950" spc="57" dirty="0" smtClean="0">
                <a:latin typeface="Arial"/>
                <a:cs typeface="Arial"/>
              </a:rPr>
              <a:t>n</a:t>
            </a:r>
            <a:r>
              <a:rPr sz="950" spc="41" dirty="0" smtClean="0">
                <a:latin typeface="Arial"/>
                <a:cs typeface="Arial"/>
              </a:rPr>
              <a:t>t</a:t>
            </a:r>
            <a:r>
              <a:rPr sz="950" spc="14" dirty="0" smtClean="0">
                <a:latin typeface="Arial"/>
                <a:cs typeface="Arial"/>
              </a:rPr>
              <a:t>e</a:t>
            </a:r>
            <a:r>
              <a:rPr sz="950" spc="30" dirty="0" smtClean="0">
                <a:latin typeface="Arial"/>
                <a:cs typeface="Arial"/>
              </a:rPr>
              <a:t>r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38" dirty="0" smtClean="0">
                <a:latin typeface="Arial"/>
                <a:cs typeface="Arial"/>
              </a:rPr>
              <a:t>m</a:t>
            </a:r>
            <a:r>
              <a:rPr sz="950" spc="12" dirty="0" smtClean="0">
                <a:latin typeface="Arial"/>
                <a:cs typeface="Arial"/>
              </a:rPr>
              <a:t> </a:t>
            </a:r>
            <a:r>
              <a:rPr sz="950" spc="-96" dirty="0" smtClean="0">
                <a:latin typeface="Arial"/>
                <a:cs typeface="Arial"/>
              </a:rPr>
              <a:t>D</a:t>
            </a:r>
            <a:r>
              <a:rPr sz="950" spc="-14" dirty="0" smtClean="0">
                <a:latin typeface="Arial"/>
                <a:cs typeface="Arial"/>
              </a:rPr>
              <a:t>i</a:t>
            </a:r>
            <a:r>
              <a:rPr sz="950" spc="75" dirty="0" smtClean="0">
                <a:latin typeface="Arial"/>
                <a:cs typeface="Arial"/>
              </a:rPr>
              <a:t>r</a:t>
            </a:r>
            <a:r>
              <a:rPr sz="950" spc="-26" dirty="0" smtClean="0">
                <a:latin typeface="Arial"/>
                <a:cs typeface="Arial"/>
              </a:rPr>
              <a:t>e</a:t>
            </a:r>
            <a:r>
              <a:rPr sz="950" spc="70" dirty="0" smtClean="0">
                <a:latin typeface="Arial"/>
                <a:cs typeface="Arial"/>
              </a:rPr>
              <a:t>c</a:t>
            </a:r>
            <a:r>
              <a:rPr sz="950" spc="20" dirty="0" smtClean="0">
                <a:latin typeface="Arial"/>
                <a:cs typeface="Arial"/>
              </a:rPr>
              <a:t>t</a:t>
            </a:r>
            <a:r>
              <a:rPr sz="950" spc="-5" dirty="0" smtClean="0">
                <a:latin typeface="Arial"/>
                <a:cs typeface="Arial"/>
              </a:rPr>
              <a:t>o</a:t>
            </a:r>
            <a:r>
              <a:rPr sz="950" spc="52" dirty="0" smtClean="0">
                <a:latin typeface="Arial"/>
                <a:cs typeface="Arial"/>
              </a:rPr>
              <a:t>r</a:t>
            </a:r>
            <a:r>
              <a:rPr sz="950" spc="-110" dirty="0" smtClean="0">
                <a:latin typeface="Arial"/>
                <a:cs typeface="Arial"/>
              </a:rPr>
              <a:t>, </a:t>
            </a:r>
            <a:r>
              <a:rPr sz="950" spc="-81" dirty="0" smtClean="0">
                <a:latin typeface="Arial"/>
                <a:cs typeface="Arial"/>
              </a:rPr>
              <a:t>F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35" dirty="0" smtClean="0">
                <a:latin typeface="Arial"/>
                <a:cs typeface="Arial"/>
              </a:rPr>
              <a:t>n</a:t>
            </a:r>
            <a:r>
              <a:rPr sz="950" spc="57" dirty="0" smtClean="0">
                <a:latin typeface="Arial"/>
                <a:cs typeface="Arial"/>
              </a:rPr>
              <a:t>a</a:t>
            </a:r>
            <a:r>
              <a:rPr sz="950" spc="-5" dirty="0" smtClean="0">
                <a:latin typeface="Arial"/>
                <a:cs typeface="Arial"/>
              </a:rPr>
              <a:t>n</a:t>
            </a:r>
            <a:r>
              <a:rPr sz="950" spc="22" dirty="0" smtClean="0">
                <a:latin typeface="Arial"/>
                <a:cs typeface="Arial"/>
              </a:rPr>
              <a:t>c</a:t>
            </a:r>
            <a:r>
              <a:rPr sz="950" spc="14" dirty="0" smtClean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2625" y="3970417"/>
            <a:ext cx="673084" cy="886571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308876" marR="297818" algn="ctr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2294" marR="2294" indent="11018" algn="ctr">
              <a:lnSpc>
                <a:spcPts val="1092"/>
              </a:lnSpc>
              <a:spcBef>
                <a:spcPts val="638"/>
              </a:spcBef>
            </a:pPr>
            <a:r>
              <a:rPr sz="950" b="1" spc="4" dirty="0" smtClean="0">
                <a:latin typeface="Arial"/>
                <a:cs typeface="Arial"/>
              </a:rPr>
              <a:t>Robert Griffiths </a:t>
            </a:r>
            <a:r>
              <a:rPr sz="950" spc="4" dirty="0" smtClean="0">
                <a:latin typeface="Arial"/>
                <a:cs typeface="Arial"/>
              </a:rPr>
              <a:t>Assoc. VP, Online Edu.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80544" y="3973196"/>
            <a:ext cx="66389" cy="205739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6955" y="3975974"/>
            <a:ext cx="739771" cy="881014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342228" marR="331153" algn="ctr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2294" marR="2294" indent="8275" algn="ctr">
              <a:lnSpc>
                <a:spcPts val="1092"/>
              </a:lnSpc>
              <a:spcBef>
                <a:spcPts val="594"/>
              </a:spcBef>
            </a:pPr>
            <a:r>
              <a:rPr sz="950" b="1" dirty="0" smtClean="0">
                <a:latin typeface="Arial"/>
                <a:cs typeface="Arial"/>
              </a:rPr>
              <a:t>Leslie</a:t>
            </a:r>
            <a:r>
              <a:rPr sz="950" b="1" spc="79" dirty="0" smtClean="0">
                <a:latin typeface="Arial"/>
                <a:cs typeface="Arial"/>
              </a:rPr>
              <a:t> </a:t>
            </a:r>
            <a:r>
              <a:rPr sz="950" b="1" spc="0" dirty="0" smtClean="0">
                <a:latin typeface="Arial"/>
                <a:cs typeface="Arial"/>
              </a:rPr>
              <a:t>W</a:t>
            </a:r>
            <a:r>
              <a:rPr sz="950" b="1" spc="14" dirty="0" smtClean="0">
                <a:latin typeface="Arial"/>
                <a:cs typeface="Arial"/>
              </a:rPr>
              <a:t>e</a:t>
            </a:r>
            <a:r>
              <a:rPr sz="950" b="1" spc="-23" dirty="0" smtClean="0">
                <a:latin typeface="Arial"/>
                <a:cs typeface="Arial"/>
              </a:rPr>
              <a:t>i</a:t>
            </a:r>
            <a:r>
              <a:rPr sz="950" b="1" spc="-154" dirty="0" smtClean="0">
                <a:latin typeface="Arial"/>
                <a:cs typeface="Arial"/>
              </a:rPr>
              <a:t> </a:t>
            </a:r>
            <a:r>
              <a:rPr sz="950" b="1" spc="0" dirty="0" smtClean="0">
                <a:latin typeface="Arial"/>
                <a:cs typeface="Arial"/>
              </a:rPr>
              <a:t>bush</a:t>
            </a:r>
            <a:r>
              <a:rPr sz="950" b="1" spc="-5" dirty="0" smtClean="0">
                <a:latin typeface="Arial"/>
                <a:cs typeface="Arial"/>
              </a:rPr>
              <a:t> </a:t>
            </a:r>
            <a:r>
              <a:rPr sz="950" spc="-63" dirty="0" smtClean="0">
                <a:latin typeface="Arial"/>
                <a:cs typeface="Arial"/>
              </a:rPr>
              <a:t>S</a:t>
            </a:r>
            <a:r>
              <a:rPr sz="950" spc="57" dirty="0" smtClean="0">
                <a:latin typeface="Arial"/>
                <a:cs typeface="Arial"/>
              </a:rPr>
              <a:t>p</a:t>
            </a:r>
            <a:r>
              <a:rPr sz="950" spc="-5" dirty="0" smtClean="0">
                <a:latin typeface="Arial"/>
                <a:cs typeface="Arial"/>
              </a:rPr>
              <a:t>e</a:t>
            </a:r>
            <a:r>
              <a:rPr sz="950" spc="70" dirty="0" smtClean="0">
                <a:latin typeface="Arial"/>
                <a:cs typeface="Arial"/>
              </a:rPr>
              <a:t>c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83" dirty="0" smtClean="0">
                <a:latin typeface="Arial"/>
                <a:cs typeface="Arial"/>
              </a:rPr>
              <a:t>a</a:t>
            </a:r>
            <a:r>
              <a:rPr sz="950" spc="-59" dirty="0" smtClean="0">
                <a:latin typeface="Arial"/>
                <a:cs typeface="Arial"/>
              </a:rPr>
              <a:t>l</a:t>
            </a:r>
            <a:r>
              <a:rPr sz="950" spc="64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A</a:t>
            </a:r>
            <a:r>
              <a:rPr sz="950" spc="-18" dirty="0" smtClean="0">
                <a:latin typeface="Arial"/>
                <a:cs typeface="Arial"/>
              </a:rPr>
              <a:t>s</a:t>
            </a:r>
            <a:r>
              <a:rPr sz="950" spc="22" dirty="0" smtClean="0">
                <a:latin typeface="Arial"/>
                <a:cs typeface="Arial"/>
              </a:rPr>
              <a:t>s</a:t>
            </a:r>
            <a:r>
              <a:rPr sz="950" spc="41" dirty="0" smtClean="0">
                <a:latin typeface="Arial"/>
                <a:cs typeface="Arial"/>
              </a:rPr>
              <a:t>t</a:t>
            </a:r>
            <a:r>
              <a:rPr sz="950" spc="-44" dirty="0" smtClean="0">
                <a:latin typeface="Arial"/>
                <a:cs typeface="Arial"/>
              </a:rPr>
              <a:t>. </a:t>
            </a:r>
            <a:r>
              <a:rPr sz="950" spc="0" dirty="0" smtClean="0">
                <a:latin typeface="Arial"/>
                <a:cs typeface="Arial"/>
              </a:rPr>
              <a:t>to</a:t>
            </a:r>
            <a:r>
              <a:rPr sz="950" spc="104" dirty="0" smtClean="0">
                <a:latin typeface="Arial"/>
                <a:cs typeface="Arial"/>
              </a:rPr>
              <a:t> </a:t>
            </a:r>
            <a:r>
              <a:rPr sz="950" spc="-44" dirty="0" smtClean="0">
                <a:latin typeface="Arial"/>
                <a:cs typeface="Arial"/>
              </a:rPr>
              <a:t>V</a:t>
            </a:r>
            <a:r>
              <a:rPr sz="950" spc="0" dirty="0" smtClean="0">
                <a:latin typeface="Arial"/>
                <a:cs typeface="Arial"/>
              </a:rPr>
              <a:t>P</a:t>
            </a:r>
            <a:r>
              <a:rPr sz="950" spc="-131" dirty="0" smtClean="0">
                <a:latin typeface="Arial"/>
                <a:cs typeface="Arial"/>
              </a:rPr>
              <a:t>,</a:t>
            </a:r>
            <a:r>
              <a:rPr sz="950" spc="129" dirty="0" smtClean="0">
                <a:latin typeface="Arial"/>
                <a:cs typeface="Arial"/>
              </a:rPr>
              <a:t> </a:t>
            </a:r>
            <a:r>
              <a:rPr sz="950" spc="-54" dirty="0" smtClean="0">
                <a:latin typeface="Arial"/>
                <a:cs typeface="Arial"/>
              </a:rPr>
              <a:t>C</a:t>
            </a:r>
            <a:r>
              <a:rPr sz="950" spc="0" dirty="0" smtClean="0">
                <a:latin typeface="Arial"/>
                <a:cs typeface="Arial"/>
              </a:rPr>
              <a:t>I</a:t>
            </a:r>
            <a:r>
              <a:rPr sz="950" spc="65" dirty="0" smtClean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2" y="3978753"/>
            <a:ext cx="597962" cy="956041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264407" marR="267165" algn="ctr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2294" marR="2294" algn="ctr">
              <a:lnSpc>
                <a:spcPts val="1092"/>
              </a:lnSpc>
            </a:pPr>
            <a:r>
              <a:rPr sz="950" b="1" spc="-75" dirty="0" smtClean="0">
                <a:latin typeface="Arial"/>
                <a:cs typeface="Arial"/>
              </a:rPr>
              <a:t>K</a:t>
            </a:r>
            <a:r>
              <a:rPr sz="950" b="1" spc="14" dirty="0" smtClean="0">
                <a:latin typeface="Arial"/>
                <a:cs typeface="Arial"/>
              </a:rPr>
              <a:t>a</a:t>
            </a:r>
            <a:r>
              <a:rPr sz="950" b="1" spc="30" dirty="0" smtClean="0">
                <a:latin typeface="Arial"/>
                <a:cs typeface="Arial"/>
              </a:rPr>
              <a:t>t</a:t>
            </a:r>
            <a:r>
              <a:rPr sz="950" b="1" spc="-11" dirty="0" smtClean="0">
                <a:latin typeface="Arial"/>
                <a:cs typeface="Arial"/>
              </a:rPr>
              <a:t>h</a:t>
            </a:r>
            <a:r>
              <a:rPr sz="950" b="1" spc="57" dirty="0" smtClean="0">
                <a:latin typeface="Arial"/>
                <a:cs typeface="Arial"/>
              </a:rPr>
              <a:t>e</a:t>
            </a:r>
            <a:r>
              <a:rPr sz="950" b="1" spc="21" dirty="0" smtClean="0">
                <a:latin typeface="Arial"/>
                <a:cs typeface="Arial"/>
              </a:rPr>
              <a:t>r</a:t>
            </a:r>
            <a:r>
              <a:rPr sz="950" b="1" spc="-23" dirty="0" smtClean="0">
                <a:latin typeface="Arial"/>
                <a:cs typeface="Arial"/>
              </a:rPr>
              <a:t>i</a:t>
            </a:r>
            <a:r>
              <a:rPr sz="950" b="1" spc="27" dirty="0" smtClean="0">
                <a:latin typeface="Arial"/>
                <a:cs typeface="Arial"/>
              </a:rPr>
              <a:t>n</a:t>
            </a:r>
            <a:r>
              <a:rPr sz="950" b="1" spc="57" dirty="0" smtClean="0">
                <a:latin typeface="Arial"/>
                <a:cs typeface="Arial"/>
              </a:rPr>
              <a:t>e</a:t>
            </a:r>
            <a:r>
              <a:rPr sz="950" b="1" spc="27" dirty="0" smtClean="0">
                <a:latin typeface="Arial"/>
                <a:cs typeface="Arial"/>
              </a:rPr>
              <a:t> </a:t>
            </a:r>
            <a:r>
              <a:rPr sz="950" b="1" spc="-75" dirty="0" smtClean="0">
                <a:latin typeface="Arial"/>
                <a:cs typeface="Arial"/>
              </a:rPr>
              <a:t>K</a:t>
            </a:r>
            <a:r>
              <a:rPr sz="950" b="1" spc="14" dirty="0" smtClean="0">
                <a:latin typeface="Arial"/>
                <a:cs typeface="Arial"/>
              </a:rPr>
              <a:t>e</a:t>
            </a:r>
            <a:r>
              <a:rPr sz="950" b="1" spc="-11" dirty="0" smtClean="0">
                <a:latin typeface="Arial"/>
                <a:cs typeface="Arial"/>
              </a:rPr>
              <a:t>u</a:t>
            </a:r>
            <a:r>
              <a:rPr sz="950" b="1" spc="27" dirty="0" smtClean="0">
                <a:latin typeface="Arial"/>
                <a:cs typeface="Arial"/>
              </a:rPr>
              <a:t>n</a:t>
            </a:r>
            <a:r>
              <a:rPr sz="950" b="1" spc="57" dirty="0" smtClean="0">
                <a:latin typeface="Arial"/>
                <a:cs typeface="Arial"/>
              </a:rPr>
              <a:t>e</a:t>
            </a:r>
            <a:r>
              <a:rPr sz="950" b="1" spc="27" dirty="0" smtClean="0">
                <a:latin typeface="Arial"/>
                <a:cs typeface="Arial"/>
              </a:rPr>
              <a:t> </a:t>
            </a:r>
            <a:r>
              <a:rPr sz="950" spc="-54" dirty="0" smtClean="0">
                <a:latin typeface="Arial"/>
                <a:cs typeface="Arial"/>
              </a:rPr>
              <a:t>C</a:t>
            </a:r>
            <a:r>
              <a:rPr sz="950" spc="10" dirty="0" smtClean="0">
                <a:latin typeface="Arial"/>
                <a:cs typeface="Arial"/>
              </a:rPr>
              <a:t>hi</a:t>
            </a:r>
            <a:r>
              <a:rPr sz="950" spc="57" dirty="0" smtClean="0">
                <a:latin typeface="Arial"/>
                <a:cs typeface="Arial"/>
              </a:rPr>
              <a:t>e</a:t>
            </a:r>
            <a:r>
              <a:rPr sz="950" spc="20" dirty="0" smtClean="0">
                <a:latin typeface="Arial"/>
                <a:cs typeface="Arial"/>
              </a:rPr>
              <a:t>f </a:t>
            </a:r>
            <a:r>
              <a:rPr sz="950" spc="-54" dirty="0" smtClean="0">
                <a:latin typeface="Arial"/>
                <a:cs typeface="Arial"/>
              </a:rPr>
              <a:t>C</a:t>
            </a:r>
            <a:r>
              <a:rPr sz="950" spc="35" dirty="0" smtClean="0">
                <a:latin typeface="Arial"/>
                <a:cs typeface="Arial"/>
              </a:rPr>
              <a:t>o</a:t>
            </a:r>
            <a:r>
              <a:rPr sz="950" spc="14" dirty="0" smtClean="0">
                <a:latin typeface="Arial"/>
                <a:cs typeface="Arial"/>
              </a:rPr>
              <a:t>m</a:t>
            </a:r>
            <a:r>
              <a:rPr sz="950" spc="38" dirty="0" smtClean="0">
                <a:latin typeface="Arial"/>
                <a:cs typeface="Arial"/>
              </a:rPr>
              <a:t>m</a:t>
            </a:r>
            <a:r>
              <a:rPr sz="950" spc="14" dirty="0" smtClean="0">
                <a:latin typeface="Arial"/>
                <a:cs typeface="Arial"/>
              </a:rPr>
              <a:t>u</a:t>
            </a:r>
            <a:r>
              <a:rPr sz="950" spc="57" dirty="0" smtClean="0">
                <a:latin typeface="Arial"/>
                <a:cs typeface="Arial"/>
              </a:rPr>
              <a:t>n</a:t>
            </a:r>
            <a:r>
              <a:rPr sz="950" spc="-23" dirty="0" smtClean="0">
                <a:latin typeface="Arial"/>
                <a:cs typeface="Arial"/>
              </a:rPr>
              <a:t>. </a:t>
            </a:r>
            <a:r>
              <a:rPr sz="950" spc="-44" dirty="0" smtClean="0">
                <a:latin typeface="Arial"/>
                <a:cs typeface="Arial"/>
              </a:rPr>
              <a:t>O</a:t>
            </a:r>
            <a:r>
              <a:rPr sz="950" spc="41" dirty="0" smtClean="0">
                <a:latin typeface="Arial"/>
                <a:cs typeface="Arial"/>
              </a:rPr>
              <a:t>f</a:t>
            </a:r>
            <a:r>
              <a:rPr sz="950" spc="20" dirty="0" smtClean="0">
                <a:latin typeface="Arial"/>
                <a:cs typeface="Arial"/>
              </a:rPr>
              <a:t>f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22" dirty="0" smtClean="0">
                <a:latin typeface="Arial"/>
                <a:cs typeface="Arial"/>
              </a:rPr>
              <a:t>c</a:t>
            </a:r>
            <a:r>
              <a:rPr sz="950" spc="35" dirty="0" smtClean="0">
                <a:latin typeface="Arial"/>
                <a:cs typeface="Arial"/>
              </a:rPr>
              <a:t>e</a:t>
            </a:r>
            <a:r>
              <a:rPr sz="950" spc="52" dirty="0" smtClean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6031" y="3977209"/>
            <a:ext cx="684102" cy="1112843"/>
          </a:xfrm>
          <a:prstGeom prst="rect">
            <a:avLst/>
          </a:prstGeom>
        </p:spPr>
        <p:txBody>
          <a:bodyPr wrap="square" lIns="0" tIns="9080" rIns="0" bIns="0" rtlCol="0">
            <a:noAutofit/>
          </a:bodyPr>
          <a:lstStyle/>
          <a:p>
            <a:pPr marL="310019" marR="309979" algn="ctr">
              <a:lnSpc>
                <a:spcPts val="1430"/>
              </a:lnSpc>
            </a:pPr>
            <a:r>
              <a:rPr sz="1300" spc="-252" dirty="0" smtClean="0"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  <a:p>
            <a:pPr marL="2294" marR="2294" indent="-2680" algn="ctr">
              <a:lnSpc>
                <a:spcPts val="1092"/>
              </a:lnSpc>
              <a:spcBef>
                <a:spcPts val="118"/>
              </a:spcBef>
            </a:pPr>
            <a:r>
              <a:rPr sz="950" b="1" spc="1" dirty="0" smtClean="0">
                <a:latin typeface="Arial"/>
                <a:cs typeface="Arial"/>
              </a:rPr>
              <a:t>Helen Patton </a:t>
            </a:r>
            <a:r>
              <a:rPr sz="950" spc="1" dirty="0" smtClean="0">
                <a:latin typeface="Arial"/>
                <a:cs typeface="Arial"/>
              </a:rPr>
              <a:t>Assoc. VP, Chief Info. Sec. Officer</a:t>
            </a:r>
            <a:endParaRPr sz="950">
              <a:latin typeface="Arial"/>
              <a:cs typeface="Arial"/>
            </a:endParaRPr>
          </a:p>
          <a:p>
            <a:pPr marL="314496" marR="314455" algn="ctr">
              <a:lnSpc>
                <a:spcPct val="95825"/>
              </a:lnSpc>
              <a:spcBef>
                <a:spcPts val="295"/>
              </a:spcBef>
            </a:pPr>
            <a:r>
              <a:rPr sz="850" spc="-120" dirty="0" smtClean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9342" y="3978753"/>
            <a:ext cx="625842" cy="956041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283862" marR="275590" algn="ctr">
              <a:lnSpc>
                <a:spcPts val="1545"/>
              </a:lnSpc>
            </a:pPr>
            <a:r>
              <a:rPr sz="1400" spc="-279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2294" marR="2294" indent="8250" algn="ctr">
              <a:lnSpc>
                <a:spcPts val="1092"/>
              </a:lnSpc>
            </a:pPr>
            <a:r>
              <a:rPr sz="950" b="1" spc="-57" dirty="0" smtClean="0">
                <a:latin typeface="Arial"/>
                <a:cs typeface="Arial"/>
              </a:rPr>
              <a:t>L</a:t>
            </a:r>
            <a:r>
              <a:rPr sz="950" b="1" spc="-23" dirty="0" smtClean="0">
                <a:latin typeface="Arial"/>
                <a:cs typeface="Arial"/>
              </a:rPr>
              <a:t>i</a:t>
            </a:r>
            <a:r>
              <a:rPr sz="950" b="1" spc="35" dirty="0" smtClean="0">
                <a:latin typeface="Arial"/>
                <a:cs typeface="Arial"/>
              </a:rPr>
              <a:t>v</a:t>
            </a:r>
            <a:r>
              <a:rPr sz="950" b="1" spc="17" dirty="0" smtClean="0">
                <a:latin typeface="Arial"/>
                <a:cs typeface="Arial"/>
              </a:rPr>
              <a:t> </a:t>
            </a:r>
            <a:r>
              <a:rPr sz="950" b="1" spc="-59" dirty="0" smtClean="0">
                <a:latin typeface="Arial"/>
                <a:cs typeface="Arial"/>
              </a:rPr>
              <a:t>G</a:t>
            </a:r>
            <a:r>
              <a:rPr sz="950" b="1" spc="20" dirty="0" smtClean="0">
                <a:latin typeface="Arial"/>
                <a:cs typeface="Arial"/>
              </a:rPr>
              <a:t>j</a:t>
            </a:r>
            <a:r>
              <a:rPr sz="950" b="1" spc="35" dirty="0" smtClean="0">
                <a:latin typeface="Arial"/>
                <a:cs typeface="Arial"/>
              </a:rPr>
              <a:t>es</a:t>
            </a:r>
            <a:r>
              <a:rPr sz="950" b="1" spc="8" dirty="0" smtClean="0">
                <a:latin typeface="Arial"/>
                <a:cs typeface="Arial"/>
              </a:rPr>
              <a:t>t</a:t>
            </a:r>
            <a:r>
              <a:rPr sz="950" b="1" spc="35" dirty="0" smtClean="0">
                <a:latin typeface="Arial"/>
                <a:cs typeface="Arial"/>
              </a:rPr>
              <a:t>v</a:t>
            </a:r>
            <a:r>
              <a:rPr sz="950" b="1" spc="14" dirty="0" smtClean="0">
                <a:latin typeface="Arial"/>
                <a:cs typeface="Arial"/>
              </a:rPr>
              <a:t>a</a:t>
            </a:r>
            <a:r>
              <a:rPr sz="950" b="1" spc="-11" dirty="0" smtClean="0">
                <a:latin typeface="Arial"/>
                <a:cs typeface="Arial"/>
              </a:rPr>
              <a:t>n</a:t>
            </a:r>
            <a:r>
              <a:rPr sz="950" b="1" spc="27" dirty="0" smtClean="0">
                <a:latin typeface="Arial"/>
                <a:cs typeface="Arial"/>
              </a:rPr>
              <a:t>g</a:t>
            </a:r>
            <a:r>
              <a:rPr sz="950" b="1" spc="12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A</a:t>
            </a:r>
            <a:r>
              <a:rPr sz="950" spc="-18" dirty="0" smtClean="0">
                <a:latin typeface="Arial"/>
                <a:cs typeface="Arial"/>
              </a:rPr>
              <a:t>s</a:t>
            </a:r>
            <a:r>
              <a:rPr sz="950" spc="22" dirty="0" smtClean="0">
                <a:latin typeface="Arial"/>
                <a:cs typeface="Arial"/>
              </a:rPr>
              <a:t>s</a:t>
            </a:r>
            <a:r>
              <a:rPr sz="950" spc="35" dirty="0" smtClean="0">
                <a:latin typeface="Arial"/>
                <a:cs typeface="Arial"/>
              </a:rPr>
              <a:t>o</a:t>
            </a:r>
            <a:r>
              <a:rPr sz="950" spc="22" dirty="0" smtClean="0">
                <a:latin typeface="Arial"/>
                <a:cs typeface="Arial"/>
              </a:rPr>
              <a:t>c</a:t>
            </a:r>
            <a:r>
              <a:rPr sz="950" spc="-44" dirty="0" smtClean="0">
                <a:latin typeface="Arial"/>
                <a:cs typeface="Arial"/>
              </a:rPr>
              <a:t>.</a:t>
            </a:r>
            <a:r>
              <a:rPr sz="950" spc="0" dirty="0" smtClean="0">
                <a:latin typeface="Arial"/>
                <a:cs typeface="Arial"/>
              </a:rPr>
              <a:t> </a:t>
            </a:r>
            <a:r>
              <a:rPr sz="950" spc="-109" dirty="0" smtClean="0">
                <a:latin typeface="Arial"/>
                <a:cs typeface="Arial"/>
              </a:rPr>
              <a:t> </a:t>
            </a:r>
            <a:r>
              <a:rPr sz="950" spc="-44" dirty="0" smtClean="0">
                <a:latin typeface="Arial"/>
                <a:cs typeface="Arial"/>
              </a:rPr>
              <a:t>V</a:t>
            </a:r>
            <a:r>
              <a:rPr sz="950" spc="0" dirty="0" smtClean="0">
                <a:latin typeface="Arial"/>
                <a:cs typeface="Arial"/>
              </a:rPr>
              <a:t>P</a:t>
            </a:r>
            <a:r>
              <a:rPr sz="950" spc="-131" dirty="0" smtClean="0">
                <a:latin typeface="Arial"/>
                <a:cs typeface="Arial"/>
              </a:rPr>
              <a:t>, </a:t>
            </a:r>
            <a:r>
              <a:rPr sz="950" spc="-47" dirty="0" smtClean="0">
                <a:latin typeface="Arial"/>
                <a:cs typeface="Arial"/>
              </a:rPr>
              <a:t>L</a:t>
            </a:r>
            <a:r>
              <a:rPr sz="950" spc="-5" dirty="0" smtClean="0">
                <a:latin typeface="Arial"/>
                <a:cs typeface="Arial"/>
              </a:rPr>
              <a:t>e</a:t>
            </a:r>
            <a:r>
              <a:rPr sz="950" spc="57" dirty="0" smtClean="0">
                <a:latin typeface="Arial"/>
                <a:cs typeface="Arial"/>
              </a:rPr>
              <a:t>a</a:t>
            </a:r>
            <a:r>
              <a:rPr sz="950" spc="30" dirty="0" smtClean="0">
                <a:latin typeface="Arial"/>
                <a:cs typeface="Arial"/>
              </a:rPr>
              <a:t>r</a:t>
            </a:r>
            <a:r>
              <a:rPr sz="950" spc="-26" dirty="0" smtClean="0">
                <a:latin typeface="Arial"/>
                <a:cs typeface="Arial"/>
              </a:rPr>
              <a:t>n</a:t>
            </a:r>
            <a:r>
              <a:rPr sz="950" spc="5" dirty="0" smtClean="0">
                <a:latin typeface="Arial"/>
                <a:cs typeface="Arial"/>
              </a:rPr>
              <a:t>i</a:t>
            </a:r>
            <a:r>
              <a:rPr sz="950" spc="35" dirty="0" smtClean="0">
                <a:latin typeface="Arial"/>
                <a:cs typeface="Arial"/>
              </a:rPr>
              <a:t>n</a:t>
            </a:r>
            <a:r>
              <a:rPr sz="950" spc="-5" dirty="0" smtClean="0">
                <a:latin typeface="Arial"/>
                <a:cs typeface="Arial"/>
              </a:rPr>
              <a:t>g</a:t>
            </a:r>
            <a:r>
              <a:rPr sz="950" spc="-2" dirty="0" smtClean="0">
                <a:latin typeface="Arial"/>
                <a:cs typeface="Arial"/>
              </a:rPr>
              <a:t> </a:t>
            </a:r>
            <a:r>
              <a:rPr sz="950" spc="10" dirty="0" smtClean="0">
                <a:latin typeface="Arial"/>
                <a:cs typeface="Arial"/>
              </a:rPr>
              <a:t>T</a:t>
            </a:r>
            <a:r>
              <a:rPr sz="950" spc="-137" dirty="0" smtClean="0">
                <a:latin typeface="Arial"/>
                <a:cs typeface="Arial"/>
              </a:rPr>
              <a:t>e</a:t>
            </a:r>
            <a:r>
              <a:rPr sz="950" spc="46" dirty="0" smtClean="0">
                <a:latin typeface="Arial"/>
                <a:cs typeface="Arial"/>
              </a:rPr>
              <a:t>c</a:t>
            </a:r>
            <a:r>
              <a:rPr sz="950" spc="-5" dirty="0" smtClean="0">
                <a:latin typeface="Arial"/>
                <a:cs typeface="Arial"/>
              </a:rPr>
              <a:t>h</a:t>
            </a:r>
            <a:r>
              <a:rPr sz="950" spc="0" dirty="0" smtClean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555" y="4259508"/>
            <a:ext cx="728654" cy="597480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182629" marR="174272" algn="ctr">
              <a:lnSpc>
                <a:spcPts val="1080"/>
              </a:lnSpc>
            </a:pPr>
            <a:r>
              <a:rPr sz="950" b="1" spc="-2" dirty="0" smtClean="0">
                <a:latin typeface="Arial"/>
                <a:cs typeface="Arial"/>
              </a:rPr>
              <a:t>David</a:t>
            </a:r>
            <a:endParaRPr sz="950">
              <a:latin typeface="Arial"/>
              <a:cs typeface="Arial"/>
            </a:endParaRPr>
          </a:p>
          <a:p>
            <a:pPr marL="2294" marR="2294" indent="16614" algn="ctr">
              <a:lnSpc>
                <a:spcPts val="1092"/>
              </a:lnSpc>
              <a:spcBef>
                <a:spcPts val="36"/>
              </a:spcBef>
            </a:pPr>
            <a:r>
              <a:rPr sz="950" b="1" spc="3" dirty="0" smtClean="0">
                <a:latin typeface="Arial"/>
                <a:cs typeface="Arial"/>
              </a:rPr>
              <a:t>Kieffer </a:t>
            </a:r>
            <a:r>
              <a:rPr sz="950" spc="3" dirty="0" smtClean="0">
                <a:latin typeface="Arial"/>
                <a:cs typeface="Arial"/>
              </a:rPr>
              <a:t>Assoc. VP, Admin. Syst.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473" y="4334535"/>
            <a:ext cx="725099" cy="447426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168733" marR="179138" algn="ctr">
              <a:lnSpc>
                <a:spcPts val="1080"/>
              </a:lnSpc>
            </a:pPr>
            <a:r>
              <a:rPr sz="950" b="1" spc="5" dirty="0" smtClean="0">
                <a:latin typeface="Arial"/>
                <a:cs typeface="Arial"/>
              </a:rPr>
              <a:t>Diane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36"/>
              </a:spcBef>
            </a:pPr>
            <a:r>
              <a:rPr sz="950" b="1" spc="17" dirty="0" smtClean="0">
                <a:latin typeface="Arial"/>
                <a:cs typeface="Arial"/>
              </a:rPr>
              <a:t>Dagefoerde</a:t>
            </a:r>
            <a:endParaRPr sz="950">
              <a:latin typeface="Arial"/>
              <a:cs typeface="Arial"/>
            </a:endParaRPr>
          </a:p>
          <a:p>
            <a:pPr marL="13090" marR="20626" algn="ctr">
              <a:lnSpc>
                <a:spcPct val="95825"/>
              </a:lnSpc>
              <a:spcBef>
                <a:spcPts val="90"/>
              </a:spcBef>
            </a:pPr>
            <a:r>
              <a:rPr sz="950" spc="11" dirty="0" smtClean="0">
                <a:latin typeface="Arial"/>
                <a:cs typeface="Arial"/>
              </a:rPr>
              <a:t>Deputy CIO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3156" y="4334535"/>
            <a:ext cx="643301" cy="447426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107587" marR="122270" algn="ctr">
              <a:lnSpc>
                <a:spcPts val="1080"/>
              </a:lnSpc>
            </a:pPr>
            <a:r>
              <a:rPr sz="950" b="1" spc="9" dirty="0" smtClean="0">
                <a:latin typeface="Arial"/>
                <a:cs typeface="Arial"/>
              </a:rPr>
              <a:t>Susan</a:t>
            </a:r>
            <a:endParaRPr sz="950">
              <a:latin typeface="Arial"/>
              <a:cs typeface="Arial"/>
            </a:endParaRPr>
          </a:p>
          <a:p>
            <a:pPr marL="67416" marR="79315" algn="ctr">
              <a:lnSpc>
                <a:spcPct val="95825"/>
              </a:lnSpc>
              <a:spcBef>
                <a:spcPts val="36"/>
              </a:spcBef>
            </a:pPr>
            <a:r>
              <a:rPr sz="950" b="1" spc="4" dirty="0" smtClean="0">
                <a:latin typeface="Arial"/>
                <a:cs typeface="Arial"/>
              </a:rPr>
              <a:t>Hatfield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0"/>
              </a:spcBef>
            </a:pPr>
            <a:r>
              <a:rPr sz="950" spc="0" dirty="0" smtClean="0">
                <a:latin typeface="Arial"/>
                <a:cs typeface="Arial"/>
              </a:rPr>
              <a:t>Exec. Asst.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721" y="4409562"/>
            <a:ext cx="752516" cy="297373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12700">
              <a:lnSpc>
                <a:spcPts val="1080"/>
              </a:lnSpc>
            </a:pPr>
            <a:r>
              <a:rPr sz="950" b="1" spc="16" dirty="0" smtClean="0">
                <a:latin typeface="Arial"/>
                <a:cs typeface="Arial"/>
              </a:rPr>
              <a:t>Laura Palko</a:t>
            </a:r>
            <a:endParaRPr sz="950">
              <a:latin typeface="Arial"/>
              <a:cs typeface="Arial"/>
            </a:endParaRPr>
          </a:p>
          <a:p>
            <a:pPr marL="46051" marR="18287">
              <a:lnSpc>
                <a:spcPct val="95825"/>
              </a:lnSpc>
              <a:spcBef>
                <a:spcPts val="36"/>
              </a:spcBef>
            </a:pPr>
            <a:r>
              <a:rPr sz="950" spc="14" dirty="0" smtClean="0">
                <a:latin typeface="Arial"/>
                <a:cs typeface="Arial"/>
              </a:rPr>
              <a:t>HR Director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4661" y="5067720"/>
            <a:ext cx="664666" cy="853537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302824" marR="300023" algn="ctr">
              <a:lnSpc>
                <a:spcPts val="1300"/>
              </a:lnSpc>
            </a:pPr>
            <a:r>
              <a:rPr sz="1200" spc="-219" dirty="0" smtClean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2294" marR="2294" algn="ctr">
              <a:lnSpc>
                <a:spcPts val="1092"/>
              </a:lnSpc>
              <a:spcBef>
                <a:spcPts val="660"/>
              </a:spcBef>
            </a:pPr>
            <a:r>
              <a:rPr sz="950" b="1" spc="11" dirty="0" smtClean="0">
                <a:latin typeface="Arial"/>
                <a:cs typeface="Arial"/>
              </a:rPr>
              <a:t>Gary Clark </a:t>
            </a:r>
            <a:r>
              <a:rPr sz="950" spc="11" dirty="0" smtClean="0">
                <a:latin typeface="Arial"/>
                <a:cs typeface="Arial"/>
              </a:rPr>
              <a:t>Director Information Risk Mgmt</a:t>
            </a:r>
            <a:r>
              <a:rPr sz="950" spc="11" dirty="0" smtClean="0">
                <a:solidFill>
                  <a:srgbClr val="373737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6800" y="5064941"/>
            <a:ext cx="509095" cy="931342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99989" marR="216723" algn="ctr">
              <a:lnSpc>
                <a:spcPts val="1300"/>
              </a:lnSpc>
            </a:pPr>
            <a:r>
              <a:rPr sz="1200" spc="97" dirty="0" smtClean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  <a:p>
            <a:pPr marL="2294" marR="2294" indent="2706" algn="ctr">
              <a:lnSpc>
                <a:spcPts val="1092"/>
              </a:lnSpc>
              <a:spcBef>
                <a:spcPts val="90"/>
              </a:spcBef>
            </a:pPr>
            <a:r>
              <a:rPr sz="950" b="1" spc="-44" dirty="0" smtClean="0">
                <a:latin typeface="Arial"/>
                <a:cs typeface="Arial"/>
              </a:rPr>
              <a:t>S</a:t>
            </a:r>
            <a:r>
              <a:rPr sz="950" b="1" spc="30" dirty="0" smtClean="0">
                <a:latin typeface="Arial"/>
                <a:cs typeface="Arial"/>
              </a:rPr>
              <a:t>t</a:t>
            </a:r>
            <a:r>
              <a:rPr sz="950" b="1" spc="14" dirty="0" smtClean="0">
                <a:latin typeface="Arial"/>
                <a:cs typeface="Arial"/>
              </a:rPr>
              <a:t>e</a:t>
            </a:r>
            <a:r>
              <a:rPr sz="950" b="1" spc="35" dirty="0" smtClean="0">
                <a:latin typeface="Arial"/>
                <a:cs typeface="Arial"/>
              </a:rPr>
              <a:t>v</a:t>
            </a:r>
            <a:r>
              <a:rPr sz="950" b="1" spc="14" dirty="0" smtClean="0">
                <a:latin typeface="Arial"/>
                <a:cs typeface="Arial"/>
              </a:rPr>
              <a:t>e</a:t>
            </a:r>
            <a:r>
              <a:rPr sz="950" b="1" spc="6" dirty="0" smtClean="0">
                <a:latin typeface="Arial"/>
                <a:cs typeface="Arial"/>
              </a:rPr>
              <a:t> </a:t>
            </a:r>
            <a:r>
              <a:rPr sz="950" b="1" spc="-96" dirty="0" smtClean="0">
                <a:latin typeface="Arial"/>
                <a:cs typeface="Arial"/>
              </a:rPr>
              <a:t>R</a:t>
            </a:r>
            <a:r>
              <a:rPr sz="950" b="1" spc="27" dirty="0" smtClean="0">
                <a:latin typeface="Arial"/>
                <a:cs typeface="Arial"/>
              </a:rPr>
              <a:t>o</a:t>
            </a:r>
            <a:r>
              <a:rPr sz="950" b="1" spc="25" dirty="0" smtClean="0">
                <a:latin typeface="Arial"/>
                <a:cs typeface="Arial"/>
              </a:rPr>
              <a:t>m</a:t>
            </a:r>
            <a:r>
              <a:rPr sz="950" b="1" spc="20" dirty="0" smtClean="0">
                <a:latin typeface="Arial"/>
                <a:cs typeface="Arial"/>
              </a:rPr>
              <a:t>i</a:t>
            </a:r>
            <a:r>
              <a:rPr sz="950" b="1" spc="27" dirty="0" smtClean="0">
                <a:latin typeface="Arial"/>
                <a:cs typeface="Arial"/>
              </a:rPr>
              <a:t>g</a:t>
            </a:r>
            <a:r>
              <a:rPr sz="950" b="1" spc="12" dirty="0" smtClean="0">
                <a:latin typeface="Arial"/>
                <a:cs typeface="Arial"/>
              </a:rPr>
              <a:t> </a:t>
            </a:r>
            <a:r>
              <a:rPr sz="950" spc="-96" dirty="0" smtClean="0">
                <a:latin typeface="Arial"/>
                <a:cs typeface="Arial"/>
              </a:rPr>
              <a:t>D</a:t>
            </a:r>
            <a:r>
              <a:rPr sz="950" spc="-14" dirty="0" smtClean="0">
                <a:latin typeface="Arial"/>
                <a:cs typeface="Arial"/>
              </a:rPr>
              <a:t>i</a:t>
            </a:r>
            <a:r>
              <a:rPr sz="950" spc="75" dirty="0" smtClean="0">
                <a:latin typeface="Arial"/>
                <a:cs typeface="Arial"/>
              </a:rPr>
              <a:t>r</a:t>
            </a:r>
            <a:r>
              <a:rPr sz="950" spc="-5" dirty="0" smtClean="0">
                <a:latin typeface="Arial"/>
                <a:cs typeface="Arial"/>
              </a:rPr>
              <a:t>e</a:t>
            </a:r>
            <a:r>
              <a:rPr sz="950" spc="46" dirty="0" smtClean="0">
                <a:latin typeface="Arial"/>
                <a:cs typeface="Arial"/>
              </a:rPr>
              <a:t>c</a:t>
            </a:r>
            <a:r>
              <a:rPr sz="950" spc="20" dirty="0" smtClean="0">
                <a:latin typeface="Arial"/>
                <a:cs typeface="Arial"/>
              </a:rPr>
              <a:t>t</a:t>
            </a:r>
            <a:r>
              <a:rPr sz="950" spc="14" dirty="0" smtClean="0">
                <a:latin typeface="Arial"/>
                <a:cs typeface="Arial"/>
              </a:rPr>
              <a:t>o</a:t>
            </a:r>
            <a:r>
              <a:rPr sz="950" spc="30" dirty="0" smtClean="0">
                <a:latin typeface="Arial"/>
                <a:cs typeface="Arial"/>
              </a:rPr>
              <a:t>r</a:t>
            </a:r>
            <a:r>
              <a:rPr sz="950" spc="-110" dirty="0" smtClean="0">
                <a:latin typeface="Arial"/>
                <a:cs typeface="Arial"/>
              </a:rPr>
              <a:t>, </a:t>
            </a:r>
            <a:r>
              <a:rPr sz="950" spc="-63" dirty="0" smtClean="0">
                <a:latin typeface="Arial"/>
                <a:cs typeface="Arial"/>
              </a:rPr>
              <a:t>S</a:t>
            </a:r>
            <a:r>
              <a:rPr sz="950" spc="35" dirty="0" smtClean="0">
                <a:latin typeface="Arial"/>
                <a:cs typeface="Arial"/>
              </a:rPr>
              <a:t>e</a:t>
            </a:r>
            <a:r>
              <a:rPr sz="950" spc="46" dirty="0" smtClean="0">
                <a:latin typeface="Arial"/>
                <a:cs typeface="Arial"/>
              </a:rPr>
              <a:t>c</a:t>
            </a:r>
            <a:r>
              <a:rPr sz="950" spc="-26" dirty="0" smtClean="0">
                <a:latin typeface="Arial"/>
                <a:cs typeface="Arial"/>
              </a:rPr>
              <a:t>u</a:t>
            </a:r>
            <a:r>
              <a:rPr sz="950" spc="97" dirty="0" smtClean="0">
                <a:latin typeface="Arial"/>
                <a:cs typeface="Arial"/>
              </a:rPr>
              <a:t>r</a:t>
            </a:r>
            <a:r>
              <a:rPr sz="950" spc="-59" dirty="0" smtClean="0">
                <a:latin typeface="Arial"/>
                <a:cs typeface="Arial"/>
              </a:rPr>
              <a:t>i</a:t>
            </a:r>
            <a:r>
              <a:rPr sz="950" spc="64" dirty="0" smtClean="0">
                <a:latin typeface="Arial"/>
                <a:cs typeface="Arial"/>
              </a:rPr>
              <a:t>t</a:t>
            </a:r>
            <a:r>
              <a:rPr sz="950" spc="22" dirty="0" smtClean="0">
                <a:latin typeface="Arial"/>
                <a:cs typeface="Arial"/>
              </a:rPr>
              <a:t>y</a:t>
            </a:r>
            <a:r>
              <a:rPr sz="950" spc="-23" dirty="0" smtClean="0">
                <a:solidFill>
                  <a:srgbClr val="121212"/>
                </a:solidFill>
                <a:latin typeface="Arial"/>
                <a:cs typeface="Arial"/>
              </a:rPr>
              <a:t>; </a:t>
            </a:r>
            <a:r>
              <a:rPr sz="950" spc="0" dirty="0" smtClean="0">
                <a:latin typeface="Arial"/>
                <a:cs typeface="Arial"/>
              </a:rPr>
              <a:t>A</a:t>
            </a:r>
            <a:r>
              <a:rPr sz="950" spc="-26" dirty="0" smtClean="0">
                <a:latin typeface="Arial"/>
                <a:cs typeface="Arial"/>
              </a:rPr>
              <a:t>d</a:t>
            </a:r>
            <a:r>
              <a:rPr sz="950" spc="70" dirty="0" smtClean="0">
                <a:latin typeface="Arial"/>
                <a:cs typeface="Arial"/>
              </a:rPr>
              <a:t>v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46" dirty="0" smtClean="0">
                <a:latin typeface="Arial"/>
                <a:cs typeface="Arial"/>
              </a:rPr>
              <a:t>s</a:t>
            </a:r>
            <a:r>
              <a:rPr sz="950" spc="35" dirty="0" smtClean="0">
                <a:latin typeface="Arial"/>
                <a:cs typeface="Arial"/>
              </a:rPr>
              <a:t>o</a:t>
            </a:r>
            <a:r>
              <a:rPr sz="950" spc="30" dirty="0" smtClean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6758" y="5067720"/>
            <a:ext cx="509113" cy="928563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202769" marR="213962" algn="ctr">
              <a:lnSpc>
                <a:spcPts val="1300"/>
              </a:lnSpc>
            </a:pPr>
            <a:r>
              <a:rPr sz="1200" spc="97" dirty="0" smtClean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  <a:p>
            <a:pPr marL="2294" marR="2294" indent="2768" algn="ctr">
              <a:lnSpc>
                <a:spcPts val="1092"/>
              </a:lnSpc>
              <a:spcBef>
                <a:spcPts val="70"/>
              </a:spcBef>
            </a:pPr>
            <a:r>
              <a:rPr sz="950" b="1" spc="1" dirty="0" smtClean="0">
                <a:latin typeface="Arial"/>
                <a:cs typeface="Arial"/>
              </a:rPr>
              <a:t>Ryan Traptow </a:t>
            </a:r>
            <a:r>
              <a:rPr sz="950" spc="1" dirty="0" smtClean="0">
                <a:latin typeface="Arial"/>
                <a:cs typeface="Arial"/>
              </a:rPr>
              <a:t>Assoc</a:t>
            </a:r>
            <a:r>
              <a:rPr sz="950" spc="1" dirty="0" smtClean="0">
                <a:solidFill>
                  <a:srgbClr val="252525"/>
                </a:solidFill>
                <a:latin typeface="Arial"/>
                <a:cs typeface="Arial"/>
              </a:rPr>
              <a:t>. </a:t>
            </a:r>
            <a:r>
              <a:rPr sz="950" spc="1" dirty="0" smtClean="0">
                <a:latin typeface="Arial"/>
                <a:cs typeface="Arial"/>
              </a:rPr>
              <a:t>Director</a:t>
            </a:r>
            <a:r>
              <a:rPr sz="950" spc="1" dirty="0" smtClean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950" spc="1" dirty="0" smtClean="0">
                <a:latin typeface="Arial"/>
                <a:cs typeface="Arial"/>
              </a:rPr>
              <a:t>Security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033" y="5070499"/>
            <a:ext cx="767581" cy="850758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355632" marR="350132" algn="ctr">
              <a:lnSpc>
                <a:spcPts val="1300"/>
              </a:lnSpc>
            </a:pPr>
            <a:r>
              <a:rPr sz="1200" spc="-219" dirty="0" smtClean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2294" marR="2294" indent="8258" algn="ctr">
              <a:lnSpc>
                <a:spcPts val="1092"/>
              </a:lnSpc>
              <a:spcBef>
                <a:spcPts val="638"/>
              </a:spcBef>
            </a:pPr>
            <a:r>
              <a:rPr sz="950" b="1" spc="-75" dirty="0" smtClean="0">
                <a:latin typeface="Arial"/>
                <a:cs typeface="Arial"/>
              </a:rPr>
              <a:t>D</a:t>
            </a:r>
            <a:r>
              <a:rPr sz="950" b="1" spc="0" dirty="0" smtClean="0">
                <a:latin typeface="Arial"/>
                <a:cs typeface="Arial"/>
              </a:rPr>
              <a:t>i</a:t>
            </a:r>
            <a:r>
              <a:rPr sz="950" b="1" spc="35" dirty="0" smtClean="0">
                <a:latin typeface="Arial"/>
                <a:cs typeface="Arial"/>
              </a:rPr>
              <a:t>a</a:t>
            </a:r>
            <a:r>
              <a:rPr sz="950" b="1" spc="10" dirty="0" smtClean="0">
                <a:latin typeface="Arial"/>
                <a:cs typeface="Arial"/>
              </a:rPr>
              <a:t>n</a:t>
            </a:r>
            <a:r>
              <a:rPr sz="950" b="1" spc="57" dirty="0" smtClean="0">
                <a:latin typeface="Arial"/>
                <a:cs typeface="Arial"/>
              </a:rPr>
              <a:t>a</a:t>
            </a:r>
            <a:r>
              <a:rPr sz="950" b="1" spc="27" dirty="0" smtClean="0">
                <a:latin typeface="Arial"/>
                <a:cs typeface="Arial"/>
              </a:rPr>
              <a:t> </a:t>
            </a:r>
            <a:r>
              <a:rPr sz="950" b="1" spc="-94" dirty="0" smtClean="0">
                <a:latin typeface="Arial"/>
                <a:cs typeface="Arial"/>
              </a:rPr>
              <a:t>M</a:t>
            </a:r>
            <a:r>
              <a:rPr sz="950" b="1" spc="51" dirty="0" smtClean="0">
                <a:latin typeface="Arial"/>
                <a:cs typeface="Arial"/>
              </a:rPr>
              <a:t>o</a:t>
            </a:r>
            <a:r>
              <a:rPr sz="950" b="1" spc="43" dirty="0" smtClean="0">
                <a:latin typeface="Arial"/>
                <a:cs typeface="Arial"/>
              </a:rPr>
              <a:t>r</a:t>
            </a:r>
            <a:r>
              <a:rPr sz="950" b="1" spc="14" dirty="0" smtClean="0">
                <a:latin typeface="Arial"/>
                <a:cs typeface="Arial"/>
              </a:rPr>
              <a:t>a</a:t>
            </a:r>
            <a:r>
              <a:rPr sz="950" b="1" spc="43" dirty="0" smtClean="0">
                <a:latin typeface="Arial"/>
                <a:cs typeface="Arial"/>
              </a:rPr>
              <a:t>w</a:t>
            </a:r>
            <a:r>
              <a:rPr sz="950" b="1" spc="11" dirty="0" smtClean="0">
                <a:latin typeface="Arial"/>
                <a:cs typeface="Arial"/>
              </a:rPr>
              <a:t>et</a:t>
            </a:r>
            <a:r>
              <a:rPr sz="950" b="1" spc="22" dirty="0" smtClean="0">
                <a:latin typeface="Arial"/>
                <a:cs typeface="Arial"/>
              </a:rPr>
              <a:t>z</a:t>
            </a:r>
            <a:r>
              <a:rPr sz="950" b="1" spc="12" dirty="0" smtClean="0">
                <a:latin typeface="Arial"/>
                <a:cs typeface="Arial"/>
              </a:rPr>
              <a:t> </a:t>
            </a:r>
            <a:r>
              <a:rPr sz="950" spc="-44" dirty="0" smtClean="0">
                <a:latin typeface="Arial"/>
                <a:cs typeface="Arial"/>
              </a:rPr>
              <a:t>O</a:t>
            </a:r>
            <a:r>
              <a:rPr sz="950" spc="20" dirty="0" smtClean="0">
                <a:latin typeface="Arial"/>
                <a:cs typeface="Arial"/>
              </a:rPr>
              <a:t>ff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70" dirty="0" smtClean="0">
                <a:latin typeface="Arial"/>
                <a:cs typeface="Arial"/>
              </a:rPr>
              <a:t>c</a:t>
            </a:r>
            <a:r>
              <a:rPr sz="950" spc="-5" dirty="0" smtClean="0">
                <a:latin typeface="Arial"/>
                <a:cs typeface="Arial"/>
              </a:rPr>
              <a:t>e</a:t>
            </a:r>
            <a:r>
              <a:rPr sz="950" spc="44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A</a:t>
            </a:r>
            <a:r>
              <a:rPr sz="950" spc="-26" dirty="0" smtClean="0">
                <a:latin typeface="Arial"/>
                <a:cs typeface="Arial"/>
              </a:rPr>
              <a:t>d</a:t>
            </a:r>
            <a:r>
              <a:rPr sz="950" spc="38" dirty="0" smtClean="0">
                <a:latin typeface="Arial"/>
                <a:cs typeface="Arial"/>
              </a:rPr>
              <a:t>m</a:t>
            </a:r>
            <a:r>
              <a:rPr sz="950" spc="5" dirty="0" smtClean="0">
                <a:latin typeface="Arial"/>
                <a:cs typeface="Arial"/>
              </a:rPr>
              <a:t>i</a:t>
            </a:r>
            <a:r>
              <a:rPr sz="950" spc="35" dirty="0" smtClean="0">
                <a:latin typeface="Arial"/>
                <a:cs typeface="Arial"/>
              </a:rPr>
              <a:t>n</a:t>
            </a:r>
            <a:r>
              <a:rPr sz="950" spc="0" dirty="0" smtClean="0">
                <a:latin typeface="Arial"/>
                <a:cs typeface="Arial"/>
              </a:rPr>
              <a:t>. A</a:t>
            </a:r>
            <a:r>
              <a:rPr sz="950" spc="-18" dirty="0" smtClean="0">
                <a:latin typeface="Arial"/>
                <a:cs typeface="Arial"/>
              </a:rPr>
              <a:t>s</a:t>
            </a:r>
            <a:r>
              <a:rPr sz="950" spc="22" dirty="0" smtClean="0">
                <a:latin typeface="Arial"/>
                <a:cs typeface="Arial"/>
              </a:rPr>
              <a:t>s</a:t>
            </a:r>
            <a:r>
              <a:rPr sz="950" spc="35" dirty="0" smtClean="0">
                <a:latin typeface="Arial"/>
                <a:cs typeface="Arial"/>
              </a:rPr>
              <a:t>o</a:t>
            </a:r>
            <a:r>
              <a:rPr sz="950" spc="22" dirty="0" smtClean="0">
                <a:latin typeface="Arial"/>
                <a:cs typeface="Arial"/>
              </a:rPr>
              <a:t>c</a:t>
            </a:r>
            <a:r>
              <a:rPr sz="950" spc="-35" dirty="0" smtClean="0">
                <a:latin typeface="Arial"/>
                <a:cs typeface="Arial"/>
              </a:rPr>
              <a:t>i</a:t>
            </a:r>
            <a:r>
              <a:rPr sz="950" spc="104" dirty="0" smtClean="0">
                <a:latin typeface="Arial"/>
                <a:cs typeface="Arial"/>
              </a:rPr>
              <a:t>a</a:t>
            </a:r>
            <a:r>
              <a:rPr sz="950" spc="0" dirty="0" smtClean="0">
                <a:latin typeface="Arial"/>
                <a:cs typeface="Arial"/>
              </a:rPr>
              <a:t>t</a:t>
            </a:r>
            <a:r>
              <a:rPr sz="950" spc="-5" dirty="0" smtClean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5864" y="5073482"/>
            <a:ext cx="59721" cy="161290"/>
          </a:xfrm>
          <a:prstGeom prst="rect">
            <a:avLst/>
          </a:prstGeom>
        </p:spPr>
        <p:txBody>
          <a:bodyPr wrap="square" lIns="0" tIns="7556" rIns="0" bIns="0" rtlCol="0">
            <a:noAutofit/>
          </a:bodyPr>
          <a:lstStyle/>
          <a:p>
            <a:pPr marL="12700">
              <a:lnSpc>
                <a:spcPts val="1190"/>
              </a:lnSpc>
            </a:pPr>
            <a:r>
              <a:rPr sz="1050" spc="-183" dirty="0" smtClean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2960" y="5070499"/>
            <a:ext cx="61817" cy="175259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219" dirty="0" smtClean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889" y="5326555"/>
            <a:ext cx="748143" cy="594701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29766" marR="29862" algn="ctr">
              <a:lnSpc>
                <a:spcPts val="1080"/>
              </a:lnSpc>
            </a:pPr>
            <a:r>
              <a:rPr sz="950" b="1" spc="15" dirty="0" smtClean="0">
                <a:latin typeface="Arial"/>
                <a:cs typeface="Arial"/>
              </a:rPr>
              <a:t>Rich Nagle</a:t>
            </a:r>
            <a:endParaRPr sz="950">
              <a:latin typeface="Arial"/>
              <a:cs typeface="Arial"/>
            </a:endParaRPr>
          </a:p>
          <a:p>
            <a:pPr marL="2294" marR="2294" algn="ctr">
              <a:lnSpc>
                <a:spcPts val="1092"/>
              </a:lnSpc>
              <a:spcBef>
                <a:spcPts val="36"/>
              </a:spcBef>
            </a:pPr>
            <a:r>
              <a:rPr sz="950" spc="1" dirty="0" smtClean="0">
                <a:latin typeface="Arial"/>
                <a:cs typeface="Arial"/>
              </a:rPr>
              <a:t>Deputy Chief Info.  Sec. Officer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8868" y="5401582"/>
            <a:ext cx="777886" cy="447426"/>
          </a:xfrm>
          <a:prstGeom prst="rect">
            <a:avLst/>
          </a:prstGeom>
        </p:spPr>
        <p:txBody>
          <a:bodyPr wrap="square" lIns="0" tIns="6858" rIns="0" bIns="0" rtlCol="0">
            <a:noAutofit/>
          </a:bodyPr>
          <a:lstStyle/>
          <a:p>
            <a:pPr marL="18649" marR="29036" algn="ctr">
              <a:lnSpc>
                <a:spcPts val="1080"/>
              </a:lnSpc>
            </a:pPr>
            <a:r>
              <a:rPr sz="950" b="1" spc="14" dirty="0" smtClean="0">
                <a:latin typeface="Arial"/>
                <a:cs typeface="Arial"/>
              </a:rPr>
              <a:t>Holly Drake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36"/>
              </a:spcBef>
            </a:pPr>
            <a:r>
              <a:rPr sz="950" spc="16" dirty="0" smtClean="0">
                <a:latin typeface="Arial"/>
                <a:cs typeface="Arial"/>
              </a:rPr>
              <a:t>Chief Privacy</a:t>
            </a:r>
            <a:endParaRPr sz="950">
              <a:latin typeface="Arial"/>
              <a:cs typeface="Arial"/>
            </a:endParaRPr>
          </a:p>
          <a:p>
            <a:pPr marL="177071" marR="187475" algn="ctr">
              <a:lnSpc>
                <a:spcPct val="95825"/>
              </a:lnSpc>
              <a:spcBef>
                <a:spcPts val="90"/>
              </a:spcBef>
            </a:pPr>
            <a:r>
              <a:rPr sz="950" spc="14" dirty="0" smtClean="0">
                <a:latin typeface="Arial"/>
                <a:cs typeface="Arial"/>
              </a:rPr>
              <a:t>Officer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207761"/>
            <a:ext cx="862886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-3" dirty="0" smtClean="0">
                <a:latin typeface="Tahoma"/>
                <a:cs typeface="Tahoma"/>
              </a:rPr>
              <a:t>Security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935" y="6207761"/>
            <a:ext cx="1132627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0" dirty="0" smtClean="0">
                <a:latin typeface="Tahoma"/>
                <a:cs typeface="Tahoma"/>
              </a:rPr>
              <a:t>managers;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488177"/>
            <a:ext cx="1839109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0" dirty="0" smtClean="0">
                <a:latin typeface="Tahoma"/>
                <a:cs typeface="Tahoma"/>
              </a:rPr>
              <a:t>technicians below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2006" y="6485129"/>
            <a:ext cx="5674558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0" dirty="0" smtClean="0">
                <a:latin typeface="Tahoma"/>
                <a:cs typeface="Tahoma"/>
              </a:rPr>
              <a:t>Source: </a:t>
            </a:r>
            <a:r>
              <a:rPr sz="1800" u="heavy" spc="0" dirty="0" smtClean="0">
                <a:solidFill>
                  <a:srgbClr val="0000FF"/>
                </a:solidFill>
                <a:latin typeface="Tahoma"/>
                <a:cs typeface="Tahoma"/>
                <a:hlinkClick r:id="rId2"/>
              </a:rPr>
              <a:t>https://orgchart.osu.edu/organization/ocioodee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4049" y="593967"/>
            <a:ext cx="304650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" dirty="0" smtClean="0">
                <a:latin typeface="Tahoma"/>
                <a:cs typeface="Tahoma"/>
              </a:rPr>
              <a:t>Professional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5279" y="593967"/>
            <a:ext cx="328861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Certifications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1685376"/>
            <a:ext cx="8246312" cy="4204208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2" dirty="0" smtClean="0">
                <a:latin typeface="Tahoma"/>
                <a:cs typeface="Tahoma"/>
              </a:rPr>
              <a:t>Information System Audit and Control Association (ISACA)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264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ahoma"/>
                <a:cs typeface="Tahoma"/>
              </a:rPr>
              <a:t>Certified Information Systems Auditor (CISA)</a:t>
            </a:r>
            <a:endParaRPr sz="20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48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0" dirty="0" smtClean="0">
                <a:latin typeface="Tahoma"/>
                <a:cs typeface="Tahoma"/>
              </a:rPr>
              <a:t>Certified Information Security Manager (CISM)</a:t>
            </a:r>
            <a:endParaRPr sz="20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558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0" dirty="0" smtClean="0">
                <a:latin typeface="Tahoma"/>
                <a:cs typeface="Tahoma"/>
              </a:rPr>
              <a:t>Int’l. Information Systems Security Certification</a:t>
            </a:r>
            <a:endParaRPr sz="2400">
              <a:latin typeface="Tahoma"/>
              <a:cs typeface="Tahoma"/>
            </a:endParaRPr>
          </a:p>
          <a:p>
            <a:pPr marL="355600" marR="46568">
              <a:lnSpc>
                <a:spcPts val="2890"/>
              </a:lnSpc>
              <a:spcBef>
                <a:spcPts val="144"/>
              </a:spcBef>
            </a:pPr>
            <a:r>
              <a:rPr sz="2400" dirty="0" smtClean="0">
                <a:latin typeface="Tahoma"/>
                <a:cs typeface="Tahoma"/>
              </a:rPr>
              <a:t>Consortium (ISC)²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26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ahoma"/>
                <a:cs typeface="Tahoma"/>
              </a:rPr>
              <a:t>Certified Information System Security Professional (CISSP)</a:t>
            </a:r>
            <a:endParaRPr sz="20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48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ahoma"/>
                <a:cs typeface="Tahoma"/>
              </a:rPr>
              <a:t>System Security Certified Practitioner (SSCP)</a:t>
            </a:r>
            <a:endParaRPr sz="20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559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2" dirty="0" smtClean="0">
                <a:latin typeface="Tahoma"/>
                <a:cs typeface="Tahoma"/>
              </a:rPr>
              <a:t>Int’l. Information System Forensics Association (IISFA)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490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2" dirty="0" smtClean="0">
                <a:latin typeface="Tahoma"/>
                <a:cs typeface="Tahoma"/>
              </a:rPr>
              <a:t>Certified Information Forensics Investigator (CIFI)</a:t>
            </a:r>
            <a:endParaRPr sz="2000">
              <a:latin typeface="Tahoma"/>
              <a:cs typeface="Tahoma"/>
            </a:endParaRPr>
          </a:p>
          <a:p>
            <a:pPr marL="355600" marR="982481" indent="-342900">
              <a:lnSpc>
                <a:spcPts val="2900"/>
              </a:lnSpc>
              <a:spcBef>
                <a:spcPts val="713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-1" dirty="0" smtClean="0">
                <a:latin typeface="Tahoma"/>
                <a:cs typeface="Tahoma"/>
              </a:rPr>
              <a:t>Many require candidates have professional security experience/college degree, no criminal record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629" y="593967"/>
            <a:ext cx="149803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Other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5318" y="593967"/>
            <a:ext cx="245072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" dirty="0" smtClean="0">
                <a:latin typeface="Tahoma"/>
                <a:cs typeface="Tahoma"/>
              </a:rPr>
              <a:t>Certifying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2153" y="593967"/>
            <a:ext cx="3464248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Organizations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85376"/>
            <a:ext cx="8195671" cy="3777051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ahoma"/>
                <a:cs typeface="Tahoma"/>
              </a:rPr>
              <a:t>System Administration, Networking, and Security Institute</a:t>
            </a:r>
            <a:endParaRPr sz="2400">
              <a:latin typeface="Tahoma"/>
              <a:cs typeface="Tahoma"/>
            </a:endParaRPr>
          </a:p>
          <a:p>
            <a:pPr marL="355600" marR="46568">
              <a:lnSpc>
                <a:spcPts val="2890"/>
              </a:lnSpc>
              <a:spcBef>
                <a:spcPts val="14"/>
              </a:spcBef>
            </a:pPr>
            <a:r>
              <a:rPr sz="2400" spc="-2" dirty="0" smtClean="0">
                <a:latin typeface="Tahoma"/>
                <a:cs typeface="Tahoma"/>
              </a:rPr>
              <a:t>(SANS)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340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ahoma"/>
                <a:cs typeface="Tahoma"/>
              </a:rPr>
              <a:t>Global Information Assurance Certification (GIAC)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594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2" dirty="0" smtClean="0">
                <a:latin typeface="Tahoma"/>
                <a:cs typeface="Tahoma"/>
              </a:rPr>
              <a:t>Information System Security Association (ISSA)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495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0" dirty="0" smtClean="0">
                <a:latin typeface="Tahoma"/>
                <a:cs typeface="Tahoma"/>
              </a:rPr>
              <a:t>American National Standards Institute (ANSI)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594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2" dirty="0" smtClean="0">
                <a:latin typeface="Tahoma"/>
                <a:cs typeface="Tahoma"/>
              </a:rPr>
              <a:t>Computer Professional for Social Responsibility (CPSR)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475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ahoma"/>
                <a:cs typeface="Tahoma"/>
              </a:rPr>
              <a:t>Companies: Microsoft, Cisco, etc. (vendor-specific)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594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0" dirty="0" smtClean="0">
                <a:latin typeface="Tahoma"/>
                <a:cs typeface="Tahoma"/>
              </a:rPr>
              <a:t>Int’l. Society of Forensic Computer Examiners (ISFCE)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594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2" dirty="0" smtClean="0">
                <a:latin typeface="Tahoma"/>
                <a:cs typeface="Tahoma"/>
              </a:rPr>
              <a:t>CompTIA: A+ certs (vendor-neutral)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907349" y="593967"/>
            <a:ext cx="157622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1" dirty="0" smtClean="0">
                <a:latin typeface="Tahoma"/>
                <a:cs typeface="Tahoma"/>
              </a:rPr>
              <a:t>CISSP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0" y="593967"/>
            <a:ext cx="37717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" dirty="0" smtClean="0">
                <a:latin typeface="Tahoma"/>
                <a:cs typeface="Tahoma"/>
              </a:rPr>
              <a:t>Concentrations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5084"/>
            <a:ext cx="2306237" cy="3529584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5334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Information</a:t>
            </a:r>
            <a:endParaRPr sz="2800">
              <a:latin typeface="Tahoma"/>
              <a:cs typeface="Tahoma"/>
            </a:endParaRPr>
          </a:p>
          <a:p>
            <a:pPr marL="355600" marR="13139">
              <a:lnSpc>
                <a:spcPts val="3275"/>
              </a:lnSpc>
              <a:spcBef>
                <a:spcPts val="13"/>
              </a:spcBef>
            </a:pPr>
            <a:r>
              <a:rPr sz="2800" spc="-2" dirty="0" smtClean="0">
                <a:latin typeface="Tahoma"/>
                <a:cs typeface="Tahoma"/>
              </a:rPr>
              <a:t>Professional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585"/>
              </a:lnSpc>
            </a:pPr>
            <a:r>
              <a:rPr sz="2800" spc="-2" dirty="0" smtClean="0">
                <a:latin typeface="Tahoma"/>
                <a:cs typeface="Tahoma"/>
              </a:rPr>
              <a:t>Architecture</a:t>
            </a:r>
            <a:endParaRPr sz="2800">
              <a:latin typeface="Tahoma"/>
              <a:cs typeface="Tahoma"/>
            </a:endParaRPr>
          </a:p>
          <a:p>
            <a:pPr marL="355600" marR="14796" indent="-342900" algn="just">
              <a:lnSpc>
                <a:spcPct val="101189"/>
              </a:lnSpc>
              <a:spcBef>
                <a:spcPts val="604"/>
              </a:spcBef>
              <a:tabLst>
                <a:tab pos="355600" algn="l"/>
              </a:tabLst>
            </a:pPr>
            <a:r>
              <a:rPr sz="2800" spc="0" dirty="0" smtClean="0">
                <a:latin typeface="Arial"/>
                <a:cs typeface="Arial"/>
              </a:rPr>
              <a:t>	</a:t>
            </a:r>
            <a:r>
              <a:rPr sz="2800" spc="-9" dirty="0" smtClean="0">
                <a:latin typeface="Tahoma"/>
                <a:cs typeface="Tahoma"/>
              </a:rPr>
              <a:t>I</a:t>
            </a:r>
            <a:r>
              <a:rPr sz="2800" spc="0" dirty="0" smtClean="0">
                <a:latin typeface="Tahoma"/>
                <a:cs typeface="Tahoma"/>
              </a:rPr>
              <a:t>n</a:t>
            </a:r>
            <a:r>
              <a:rPr sz="2800" spc="-29" dirty="0" smtClean="0">
                <a:latin typeface="Tahoma"/>
                <a:cs typeface="Tahoma"/>
              </a:rPr>
              <a:t>f</a:t>
            </a:r>
            <a:r>
              <a:rPr sz="2800" spc="4" dirty="0" smtClean="0">
                <a:latin typeface="Tahoma"/>
                <a:cs typeface="Tahoma"/>
              </a:rPr>
              <a:t>or</a:t>
            </a:r>
            <a:r>
              <a:rPr sz="2800" spc="0" dirty="0" smtClean="0">
                <a:latin typeface="Tahoma"/>
                <a:cs typeface="Tahoma"/>
              </a:rPr>
              <a:t>m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ti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n </a:t>
            </a:r>
            <a:r>
              <a:rPr sz="2800" spc="-4" dirty="0" smtClean="0">
                <a:latin typeface="Tahoma"/>
                <a:cs typeface="Tahoma"/>
              </a:rPr>
              <a:t>P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-29" dirty="0" smtClean="0">
                <a:latin typeface="Tahoma"/>
                <a:cs typeface="Tahoma"/>
              </a:rPr>
              <a:t>f</a:t>
            </a:r>
            <a:r>
              <a:rPr sz="2800" spc="0" dirty="0" smtClean="0">
                <a:latin typeface="Tahoma"/>
                <a:cs typeface="Tahoma"/>
              </a:rPr>
              <a:t>essi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n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l </a:t>
            </a:r>
            <a:r>
              <a:rPr sz="2800" spc="4" dirty="0" smtClean="0">
                <a:latin typeface="Tahoma"/>
                <a:cs typeface="Tahoma"/>
              </a:rPr>
              <a:t>E</a:t>
            </a:r>
            <a:r>
              <a:rPr sz="2800" spc="0" dirty="0" smtClean="0">
                <a:latin typeface="Tahoma"/>
                <a:cs typeface="Tahoma"/>
              </a:rPr>
              <a:t>n</a:t>
            </a:r>
            <a:r>
              <a:rPr sz="2800" spc="4" dirty="0" smtClean="0">
                <a:latin typeface="Tahoma"/>
                <a:cs typeface="Tahoma"/>
              </a:rPr>
              <a:t>g</a:t>
            </a:r>
            <a:r>
              <a:rPr sz="2800" spc="0" dirty="0" smtClean="0">
                <a:latin typeface="Tahoma"/>
                <a:cs typeface="Tahoma"/>
              </a:rPr>
              <a:t>inee</a:t>
            </a:r>
            <a:r>
              <a:rPr sz="2800" spc="4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ing</a:t>
            </a:r>
            <a:endParaRPr sz="2800">
              <a:latin typeface="Tahoma"/>
              <a:cs typeface="Tahoma"/>
            </a:endParaRPr>
          </a:p>
          <a:p>
            <a:pPr marL="12700" marR="34278">
              <a:lnSpc>
                <a:spcPct val="100585"/>
              </a:lnSpc>
              <a:spcBef>
                <a:spcPts val="584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Information</a:t>
            </a:r>
            <a:endParaRPr sz="2800">
              <a:latin typeface="Tahoma"/>
              <a:cs typeface="Tahoma"/>
            </a:endParaRPr>
          </a:p>
          <a:p>
            <a:pPr marL="355600" marR="13139">
              <a:lnSpc>
                <a:spcPts val="3295"/>
              </a:lnSpc>
              <a:spcBef>
                <a:spcPts val="164"/>
              </a:spcBef>
            </a:pPr>
            <a:r>
              <a:rPr sz="2800" spc="-2" dirty="0" smtClean="0">
                <a:latin typeface="Tahoma"/>
                <a:cs typeface="Tahoma"/>
              </a:rPr>
              <a:t>Professional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9377" y="1695084"/>
            <a:ext cx="4572375" cy="798576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2" dirty="0" smtClean="0">
                <a:latin typeface="Tahoma"/>
                <a:cs typeface="Tahoma"/>
              </a:rPr>
              <a:t>System Security Architecture</a:t>
            </a:r>
            <a:endParaRPr sz="2800">
              <a:latin typeface="Tahoma"/>
              <a:cs typeface="Tahoma"/>
            </a:endParaRPr>
          </a:p>
          <a:p>
            <a:pPr marL="44455" marR="53340">
              <a:lnSpc>
                <a:spcPts val="3290"/>
              </a:lnSpc>
              <a:spcBef>
                <a:spcPts val="14"/>
              </a:spcBef>
            </a:pPr>
            <a:r>
              <a:rPr sz="2800" spc="-2" dirty="0" smtClean="0">
                <a:latin typeface="Tahoma"/>
                <a:cs typeface="Tahoma"/>
              </a:rPr>
              <a:t>(ISSAP): Concentration 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9377" y="3051444"/>
            <a:ext cx="4541539" cy="813816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System Security Engineering</a:t>
            </a:r>
            <a:endParaRPr sz="2800">
              <a:latin typeface="Tahoma"/>
              <a:cs typeface="Tahoma"/>
            </a:endParaRPr>
          </a:p>
          <a:p>
            <a:pPr marL="44455" marR="53340">
              <a:lnSpc>
                <a:spcPct val="100585"/>
              </a:lnSpc>
            </a:pPr>
            <a:r>
              <a:rPr sz="2800" spc="-1" dirty="0" smtClean="0">
                <a:latin typeface="Tahoma"/>
                <a:cs typeface="Tahoma"/>
              </a:rPr>
              <a:t>(ISSEP): Concentration 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377" y="4423044"/>
            <a:ext cx="457237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2" dirty="0" smtClean="0">
                <a:latin typeface="Tahoma"/>
                <a:cs typeface="Tahoma"/>
              </a:rPr>
              <a:t>System Security Architecture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1132" y="4843668"/>
            <a:ext cx="1473586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(ISSMP):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7939" y="4843668"/>
            <a:ext cx="2645787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Concentration 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276484"/>
            <a:ext cx="2113657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1" dirty="0" smtClean="0">
                <a:latin typeface="Tahoma"/>
                <a:cs typeface="Tahoma"/>
              </a:rPr>
              <a:t>Management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78839" y="593967"/>
            <a:ext cx="129488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8" dirty="0" smtClean="0">
                <a:latin typeface="Tahoma"/>
                <a:cs typeface="Tahoma"/>
              </a:rPr>
              <a:t>CISA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8957" y="593967"/>
            <a:ext cx="146098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Exam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158" y="593967"/>
            <a:ext cx="20359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Content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9033" y="593967"/>
            <a:ext cx="147989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" dirty="0" smtClean="0">
                <a:latin typeface="Tahoma"/>
                <a:cs typeface="Tahoma"/>
              </a:rPr>
              <a:t>Areas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01745"/>
            <a:ext cx="5737311" cy="1981142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R="721135"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CISA Exam (Six Domains)</a:t>
            </a:r>
            <a:endParaRPr sz="32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45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IS Audit Process (10%)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6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IT Governance (15%)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70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4" dirty="0" smtClean="0">
                <a:latin typeface="Tahoma"/>
                <a:cs typeface="Tahoma"/>
              </a:rPr>
              <a:t>Systems and Infrastructure Life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4799" y="3295284"/>
            <a:ext cx="201861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Cycle (16%)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3801252"/>
            <a:ext cx="7020293" cy="1828800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64383">
              <a:lnSpc>
                <a:spcPts val="301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IT Service Delivery and Support (14%)</a:t>
            </a:r>
            <a:endParaRPr sz="2800">
              <a:latin typeface="Tahoma"/>
              <a:cs typeface="Tahoma"/>
            </a:endParaRPr>
          </a:p>
          <a:p>
            <a:pPr marL="12700" marR="64383">
              <a:lnSpc>
                <a:spcPct val="100585"/>
              </a:lnSpc>
              <a:spcBef>
                <a:spcPts val="462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Protection of Information Assets (31%)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0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Business Continuity and Disaster Recovery</a:t>
            </a:r>
            <a:endParaRPr sz="2800">
              <a:latin typeface="Tahoma"/>
              <a:cs typeface="Tahoma"/>
            </a:endParaRPr>
          </a:p>
          <a:p>
            <a:pPr marL="298450" marR="64383">
              <a:lnSpc>
                <a:spcPts val="3275"/>
              </a:lnSpc>
              <a:spcBef>
                <a:spcPts val="163"/>
              </a:spcBef>
            </a:pPr>
            <a:r>
              <a:rPr sz="2800" spc="1" dirty="0" smtClean="0">
                <a:latin typeface="Tahoma"/>
                <a:cs typeface="Tahoma"/>
              </a:rPr>
              <a:t>(14%)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862</Words>
  <Application>Microsoft Office PowerPoint</Application>
  <PresentationFormat>On-screen Show (4:3)</PresentationFormat>
  <Paragraphs>251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modified xsi:type="dcterms:W3CDTF">2021-05-21T10:25:44Z</dcterms:modified>
</cp:coreProperties>
</file>