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307" r:id="rId14"/>
    <p:sldId id="269" r:id="rId15"/>
    <p:sldId id="270" r:id="rId16"/>
    <p:sldId id="271" r:id="rId17"/>
    <p:sldId id="272" r:id="rId18"/>
    <p:sldId id="273" r:id="rId19"/>
    <p:sldId id="274" r:id="rId20"/>
    <p:sldId id="275" r:id="rId21"/>
    <p:sldId id="276" r:id="rId22"/>
    <p:sldId id="277" r:id="rId23"/>
    <p:sldId id="279" r:id="rId24"/>
    <p:sldId id="280" r:id="rId25"/>
    <p:sldId id="281" r:id="rId26"/>
    <p:sldId id="282" r:id="rId27"/>
    <p:sldId id="283" r:id="rId28"/>
    <p:sldId id="298" r:id="rId29"/>
    <p:sldId id="284" r:id="rId30"/>
    <p:sldId id="286" r:id="rId31"/>
    <p:sldId id="287" r:id="rId32"/>
    <p:sldId id="288" r:id="rId33"/>
    <p:sldId id="289" r:id="rId34"/>
    <p:sldId id="290" r:id="rId35"/>
    <p:sldId id="292" r:id="rId36"/>
    <p:sldId id="293" r:id="rId37"/>
    <p:sldId id="294" r:id="rId38"/>
    <p:sldId id="295" r:id="rId39"/>
    <p:sldId id="296" r:id="rId40"/>
    <p:sldId id="297" r:id="rId41"/>
    <p:sldId id="299" r:id="rId42"/>
    <p:sldId id="300" r:id="rId43"/>
    <p:sldId id="301" r:id="rId44"/>
    <p:sldId id="302" r:id="rId45"/>
    <p:sldId id="303" r:id="rId46"/>
    <p:sldId id="304" r:id="rId47"/>
    <p:sldId id="306" r:id="rId48"/>
    <p:sldId id="308" r:id="rId49"/>
    <p:sldId id="309"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0" autoAdjust="0"/>
    <p:restoredTop sz="87774" autoAdjust="0"/>
  </p:normalViewPr>
  <p:slideViewPr>
    <p:cSldViewPr snapToGrid="0">
      <p:cViewPr varScale="1">
        <p:scale>
          <a:sx n="61" d="100"/>
          <a:sy n="61" d="100"/>
        </p:scale>
        <p:origin x="8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B91AC3-416B-46F1-847A-F31FDBE22B2C}" type="datetimeFigureOut">
              <a:rPr lang="en-US" smtClean="0"/>
              <a:t>4/5/2021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B00425-FC78-4630-82C1-5B22F646D7A7}" type="slidenum">
              <a:rPr lang="en-US" smtClean="0"/>
              <a:t>‹#›</a:t>
            </a:fld>
            <a:endParaRPr lang="en-US"/>
          </a:p>
        </p:txBody>
      </p:sp>
    </p:spTree>
    <p:extLst>
      <p:ext uri="{BB962C8B-B14F-4D97-AF65-F5344CB8AC3E}">
        <p14:creationId xmlns:p14="http://schemas.microsoft.com/office/powerpoint/2010/main" val="3580581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lifewire.com/exe-file-2622732"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Executable</a:t>
            </a:r>
            <a:r>
              <a:rPr lang="en-US" baseline="0" dirty="0" smtClean="0"/>
              <a:t> – in a form that can be run in the computer.</a:t>
            </a:r>
            <a:endParaRPr lang="en-US" dirty="0"/>
          </a:p>
        </p:txBody>
      </p:sp>
      <p:sp>
        <p:nvSpPr>
          <p:cNvPr id="4" name="Slide Number Placeholder 3"/>
          <p:cNvSpPr>
            <a:spLocks noGrp="1"/>
          </p:cNvSpPr>
          <p:nvPr>
            <p:ph type="sldNum" sz="quarter" idx="10"/>
          </p:nvPr>
        </p:nvSpPr>
        <p:spPr/>
        <p:txBody>
          <a:bodyPr/>
          <a:lstStyle/>
          <a:p>
            <a:fld id="{EAB00425-FC78-4630-82C1-5B22F646D7A7}" type="slidenum">
              <a:rPr lang="en-US" smtClean="0"/>
              <a:t>5</a:t>
            </a:fld>
            <a:endParaRPr lang="en-US"/>
          </a:p>
        </p:txBody>
      </p:sp>
    </p:spTree>
    <p:extLst>
      <p:ext uri="{BB962C8B-B14F-4D97-AF65-F5344CB8AC3E}">
        <p14:creationId xmlns:p14="http://schemas.microsoft.com/office/powerpoint/2010/main" val="2239976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B00425-FC78-4630-82C1-5B22F646D7A7}" type="slidenum">
              <a:rPr lang="en-US" smtClean="0"/>
              <a:t>19</a:t>
            </a:fld>
            <a:endParaRPr lang="en-US"/>
          </a:p>
        </p:txBody>
      </p:sp>
    </p:spTree>
    <p:extLst>
      <p:ext uri="{BB962C8B-B14F-4D97-AF65-F5344CB8AC3E}">
        <p14:creationId xmlns:p14="http://schemas.microsoft.com/office/powerpoint/2010/main" val="4926418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Zero-day exploit – exploits an unknown vulnerability/take</a:t>
            </a:r>
            <a:r>
              <a:rPr lang="en-US" baseline="0" dirty="0" smtClean="0"/>
              <a:t> advantage of flaw in software or application</a:t>
            </a:r>
            <a:endParaRPr lang="en-US" dirty="0" smtClean="0"/>
          </a:p>
          <a:p>
            <a:r>
              <a:rPr lang="en-US" dirty="0" err="1" smtClean="0"/>
              <a:t>Stuxnet</a:t>
            </a:r>
            <a:r>
              <a:rPr lang="en-US" dirty="0" smtClean="0"/>
              <a:t> worm – target Iran, specifically industrial to cool the fans or reduce the fan of a nuclear reactor.</a:t>
            </a:r>
            <a:endParaRPr lang="en-US" dirty="0"/>
          </a:p>
        </p:txBody>
      </p:sp>
      <p:sp>
        <p:nvSpPr>
          <p:cNvPr id="4" name="Slide Number Placeholder 3"/>
          <p:cNvSpPr>
            <a:spLocks noGrp="1"/>
          </p:cNvSpPr>
          <p:nvPr>
            <p:ph type="sldNum" sz="quarter" idx="10"/>
          </p:nvPr>
        </p:nvSpPr>
        <p:spPr/>
        <p:txBody>
          <a:bodyPr/>
          <a:lstStyle/>
          <a:p>
            <a:fld id="{EAB00425-FC78-4630-82C1-5B22F646D7A7}" type="slidenum">
              <a:rPr lang="en-US" smtClean="0"/>
              <a:t>22</a:t>
            </a:fld>
            <a:endParaRPr lang="en-US"/>
          </a:p>
        </p:txBody>
      </p:sp>
    </p:spTree>
    <p:extLst>
      <p:ext uri="{BB962C8B-B14F-4D97-AF65-F5344CB8AC3E}">
        <p14:creationId xmlns:p14="http://schemas.microsoft.com/office/powerpoint/2010/main" val="1744180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Shareware – software that you</a:t>
            </a:r>
            <a:r>
              <a:rPr lang="en-US" baseline="0" dirty="0" smtClean="0"/>
              <a:t> can use on a trial basis before paying for it.</a:t>
            </a:r>
            <a:endParaRPr lang="en-US" dirty="0"/>
          </a:p>
        </p:txBody>
      </p:sp>
      <p:sp>
        <p:nvSpPr>
          <p:cNvPr id="4" name="Slide Number Placeholder 3"/>
          <p:cNvSpPr>
            <a:spLocks noGrp="1"/>
          </p:cNvSpPr>
          <p:nvPr>
            <p:ph type="sldNum" sz="quarter" idx="10"/>
          </p:nvPr>
        </p:nvSpPr>
        <p:spPr/>
        <p:txBody>
          <a:bodyPr/>
          <a:lstStyle/>
          <a:p>
            <a:fld id="{EAB00425-FC78-4630-82C1-5B22F646D7A7}" type="slidenum">
              <a:rPr lang="en-US" smtClean="0"/>
              <a:t>26</a:t>
            </a:fld>
            <a:endParaRPr lang="en-US"/>
          </a:p>
        </p:txBody>
      </p:sp>
    </p:spTree>
    <p:extLst>
      <p:ext uri="{BB962C8B-B14F-4D97-AF65-F5344CB8AC3E}">
        <p14:creationId xmlns:p14="http://schemas.microsoft.com/office/powerpoint/2010/main" val="26560593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Snoop – investigate or look around furtively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Cookies</a:t>
            </a:r>
            <a:r>
              <a:rPr lang="en-US" baseline="0" dirty="0" smtClean="0"/>
              <a:t> – used by Web sites to keep track of their visitors. They are used to make user’s web experience faster, convenient and personalized.</a:t>
            </a:r>
            <a:endParaRPr lang="en-US" dirty="0" smtClean="0"/>
          </a:p>
          <a:p>
            <a:endParaRPr lang="en-US" dirty="0"/>
          </a:p>
        </p:txBody>
      </p:sp>
      <p:sp>
        <p:nvSpPr>
          <p:cNvPr id="4" name="Slide Number Placeholder 3"/>
          <p:cNvSpPr>
            <a:spLocks noGrp="1"/>
          </p:cNvSpPr>
          <p:nvPr>
            <p:ph type="sldNum" sz="quarter" idx="10"/>
          </p:nvPr>
        </p:nvSpPr>
        <p:spPr/>
        <p:txBody>
          <a:bodyPr/>
          <a:lstStyle/>
          <a:p>
            <a:fld id="{EAB00425-FC78-4630-82C1-5B22F646D7A7}" type="slidenum">
              <a:rPr lang="en-US" smtClean="0"/>
              <a:t>27</a:t>
            </a:fld>
            <a:endParaRPr lang="en-US"/>
          </a:p>
        </p:txBody>
      </p:sp>
    </p:spTree>
    <p:extLst>
      <p:ext uri="{BB962C8B-B14F-4D97-AF65-F5344CB8AC3E}">
        <p14:creationId xmlns:p14="http://schemas.microsoft.com/office/powerpoint/2010/main" val="2285932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Stop here</a:t>
            </a:r>
            <a:endParaRPr lang="en-US" dirty="0"/>
          </a:p>
        </p:txBody>
      </p:sp>
      <p:sp>
        <p:nvSpPr>
          <p:cNvPr id="4" name="Slide Number Placeholder 3"/>
          <p:cNvSpPr>
            <a:spLocks noGrp="1"/>
          </p:cNvSpPr>
          <p:nvPr>
            <p:ph type="sldNum" sz="quarter" idx="10"/>
          </p:nvPr>
        </p:nvSpPr>
        <p:spPr/>
        <p:txBody>
          <a:bodyPr/>
          <a:lstStyle/>
          <a:p>
            <a:fld id="{EAB00425-FC78-4630-82C1-5B22F646D7A7}" type="slidenum">
              <a:rPr lang="en-US" smtClean="0"/>
              <a:t>28</a:t>
            </a:fld>
            <a:endParaRPr lang="en-US"/>
          </a:p>
        </p:txBody>
      </p:sp>
    </p:spTree>
    <p:extLst>
      <p:ext uri="{BB962C8B-B14F-4D97-AF65-F5344CB8AC3E}">
        <p14:creationId xmlns:p14="http://schemas.microsoft.com/office/powerpoint/2010/main" val="20488989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Phishing example above</a:t>
            </a:r>
            <a:endParaRPr lang="en-US" dirty="0"/>
          </a:p>
        </p:txBody>
      </p:sp>
      <p:sp>
        <p:nvSpPr>
          <p:cNvPr id="4" name="Slide Number Placeholder 3"/>
          <p:cNvSpPr>
            <a:spLocks noGrp="1"/>
          </p:cNvSpPr>
          <p:nvPr>
            <p:ph type="sldNum" sz="quarter" idx="10"/>
          </p:nvPr>
        </p:nvSpPr>
        <p:spPr/>
        <p:txBody>
          <a:bodyPr/>
          <a:lstStyle/>
          <a:p>
            <a:fld id="{EAB00425-FC78-4630-82C1-5B22F646D7A7}" type="slidenum">
              <a:rPr lang="en-US" smtClean="0"/>
              <a:t>31</a:t>
            </a:fld>
            <a:endParaRPr lang="en-US"/>
          </a:p>
        </p:txBody>
      </p:sp>
    </p:spTree>
    <p:extLst>
      <p:ext uri="{BB962C8B-B14F-4D97-AF65-F5344CB8AC3E}">
        <p14:creationId xmlns:p14="http://schemas.microsoft.com/office/powerpoint/2010/main" val="3354672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B00425-FC78-4630-82C1-5B22F646D7A7}" type="slidenum">
              <a:rPr lang="en-US" smtClean="0"/>
              <a:t>32</a:t>
            </a:fld>
            <a:endParaRPr lang="en-US"/>
          </a:p>
        </p:txBody>
      </p:sp>
    </p:spTree>
    <p:extLst>
      <p:ext uri="{BB962C8B-B14F-4D97-AF65-F5344CB8AC3E}">
        <p14:creationId xmlns:p14="http://schemas.microsoft.com/office/powerpoint/2010/main" val="35315535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Buffer Overflow</a:t>
            </a:r>
            <a:r>
              <a:rPr lang="en-US" baseline="0" dirty="0" smtClean="0"/>
              <a:t> – A buffer overflow occurs when a program writing data to a buffer overloads that buffer’s capacity.</a:t>
            </a:r>
            <a:endParaRPr lang="en-US" dirty="0" smtClean="0"/>
          </a:p>
          <a:p>
            <a:r>
              <a:rPr lang="en-US" dirty="0" smtClean="0"/>
              <a:t>Secure coding – is the practice of writing software that is protected from vulnerabilities.</a:t>
            </a:r>
            <a:endParaRPr lang="en-US" dirty="0"/>
          </a:p>
        </p:txBody>
      </p:sp>
      <p:sp>
        <p:nvSpPr>
          <p:cNvPr id="4" name="Slide Number Placeholder 3"/>
          <p:cNvSpPr>
            <a:spLocks noGrp="1"/>
          </p:cNvSpPr>
          <p:nvPr>
            <p:ph type="sldNum" sz="quarter" idx="10"/>
          </p:nvPr>
        </p:nvSpPr>
        <p:spPr/>
        <p:txBody>
          <a:bodyPr/>
          <a:lstStyle/>
          <a:p>
            <a:fld id="{EAB00425-FC78-4630-82C1-5B22F646D7A7}" type="slidenum">
              <a:rPr lang="en-US" smtClean="0"/>
              <a:t>33</a:t>
            </a:fld>
            <a:endParaRPr lang="en-US"/>
          </a:p>
        </p:txBody>
      </p:sp>
    </p:spTree>
    <p:extLst>
      <p:ext uri="{BB962C8B-B14F-4D97-AF65-F5344CB8AC3E}">
        <p14:creationId xmlns:p14="http://schemas.microsoft.com/office/powerpoint/2010/main" val="25871986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bot is a computer that has been compromised through a malware infection and can be controlled remotely by a cyber criminal. The cyber-criminal can then use</a:t>
            </a:r>
            <a:r>
              <a:rPr lang="en-US" baseline="0" dirty="0" smtClean="0"/>
              <a:t> the bot (also known as a zombie computer) to launch more attacks or to bring it into a collection of controlled computers, known as a botnet.</a:t>
            </a:r>
          </a:p>
          <a:p>
            <a:r>
              <a:rPr lang="en-US" baseline="0" dirty="0" smtClean="0"/>
              <a:t>Botnets can be used to perform distributed </a:t>
            </a:r>
            <a:r>
              <a:rPr lang="en-US" baseline="0" dirty="0" err="1" smtClean="0"/>
              <a:t>DoS</a:t>
            </a:r>
            <a:r>
              <a:rPr lang="en-US" baseline="0" dirty="0" smtClean="0"/>
              <a:t> attack, steal data, send spam, and allows the attacker to access the device and its connection.</a:t>
            </a:r>
            <a:endParaRPr lang="en-US" dirty="0"/>
          </a:p>
        </p:txBody>
      </p:sp>
      <p:sp>
        <p:nvSpPr>
          <p:cNvPr id="4" name="Slide Number Placeholder 3"/>
          <p:cNvSpPr>
            <a:spLocks noGrp="1"/>
          </p:cNvSpPr>
          <p:nvPr>
            <p:ph type="sldNum" sz="quarter" idx="10"/>
          </p:nvPr>
        </p:nvSpPr>
        <p:spPr/>
        <p:txBody>
          <a:bodyPr/>
          <a:lstStyle/>
          <a:p>
            <a:fld id="{EAB00425-FC78-4630-82C1-5B22F646D7A7}" type="slidenum">
              <a:rPr lang="en-US" smtClean="0"/>
              <a:t>34</a:t>
            </a:fld>
            <a:endParaRPr lang="en-US"/>
          </a:p>
        </p:txBody>
      </p:sp>
    </p:spTree>
    <p:extLst>
      <p:ext uri="{BB962C8B-B14F-4D97-AF65-F5344CB8AC3E}">
        <p14:creationId xmlns:p14="http://schemas.microsoft.com/office/powerpoint/2010/main" val="29960724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Keystroke logging (often called keylogging) is the action of tracking (or logging) the keys struck on a keyboard, typically in a covert manner so that the person using the keyboard is unaware that their actions are being monitored.  </a:t>
            </a:r>
          </a:p>
          <a:p>
            <a:r>
              <a:rPr lang="en-US" sz="1200" b="0" i="0" u="none" strike="noStrike" kern="1200" baseline="0" dirty="0" smtClean="0">
                <a:solidFill>
                  <a:schemeClr val="tx1"/>
                </a:solidFill>
                <a:latin typeface="+mn-lt"/>
                <a:ea typeface="+mn-ea"/>
                <a:cs typeface="+mn-cs"/>
              </a:rPr>
              <a:t>Key logging is often used by law enforcement, parents, and jealous or suspicious spouses (lovers). The most common use, however, is in the workplace, where your employer is monitoring your use of the computer. </a:t>
            </a:r>
            <a:endParaRPr lang="en-US" dirty="0"/>
          </a:p>
        </p:txBody>
      </p:sp>
      <p:sp>
        <p:nvSpPr>
          <p:cNvPr id="4" name="Slide Number Placeholder 3"/>
          <p:cNvSpPr>
            <a:spLocks noGrp="1"/>
          </p:cNvSpPr>
          <p:nvPr>
            <p:ph type="sldNum" sz="quarter" idx="10"/>
          </p:nvPr>
        </p:nvSpPr>
        <p:spPr/>
        <p:txBody>
          <a:bodyPr/>
          <a:lstStyle/>
          <a:p>
            <a:fld id="{EAB00425-FC78-4630-82C1-5B22F646D7A7}" type="slidenum">
              <a:rPr lang="en-US" smtClean="0"/>
              <a:t>35</a:t>
            </a:fld>
            <a:endParaRPr lang="en-US"/>
          </a:p>
        </p:txBody>
      </p:sp>
    </p:spTree>
    <p:extLst>
      <p:ext uri="{BB962C8B-B14F-4D97-AF65-F5344CB8AC3E}">
        <p14:creationId xmlns:p14="http://schemas.microsoft.com/office/powerpoint/2010/main" val="2183555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ILOVEYOU is considered to be the most destructive computer virus ever causing damages totaling in at an estimate of $10 billion. 10% of the world’s Internet-connected computers were believed to have been infected.</a:t>
            </a:r>
            <a:endParaRPr lang="en-US" dirty="0"/>
          </a:p>
        </p:txBody>
      </p:sp>
      <p:sp>
        <p:nvSpPr>
          <p:cNvPr id="4" name="Slide Number Placeholder 3"/>
          <p:cNvSpPr>
            <a:spLocks noGrp="1"/>
          </p:cNvSpPr>
          <p:nvPr>
            <p:ph type="sldNum" sz="quarter" idx="10"/>
          </p:nvPr>
        </p:nvSpPr>
        <p:spPr/>
        <p:txBody>
          <a:bodyPr/>
          <a:lstStyle/>
          <a:p>
            <a:fld id="{EAB00425-FC78-4630-82C1-5B22F646D7A7}" type="slidenum">
              <a:rPr lang="en-US" smtClean="0"/>
              <a:t>8</a:t>
            </a:fld>
            <a:endParaRPr lang="en-US"/>
          </a:p>
        </p:txBody>
      </p:sp>
    </p:spTree>
    <p:extLst>
      <p:ext uri="{BB962C8B-B14F-4D97-AF65-F5344CB8AC3E}">
        <p14:creationId xmlns:p14="http://schemas.microsoft.com/office/powerpoint/2010/main" val="34481483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Subvert – overturn, weaken, defile </a:t>
            </a:r>
            <a:r>
              <a:rPr lang="en-US" dirty="0" err="1" smtClean="0"/>
              <a:t>etc</a:t>
            </a:r>
            <a:endParaRPr lang="en-US" dirty="0"/>
          </a:p>
        </p:txBody>
      </p:sp>
      <p:sp>
        <p:nvSpPr>
          <p:cNvPr id="4" name="Slide Number Placeholder 3"/>
          <p:cNvSpPr>
            <a:spLocks noGrp="1"/>
          </p:cNvSpPr>
          <p:nvPr>
            <p:ph type="sldNum" sz="quarter" idx="10"/>
          </p:nvPr>
        </p:nvSpPr>
        <p:spPr/>
        <p:txBody>
          <a:bodyPr/>
          <a:lstStyle/>
          <a:p>
            <a:fld id="{EAB00425-FC78-4630-82C1-5B22F646D7A7}" type="slidenum">
              <a:rPr lang="en-US" smtClean="0"/>
              <a:t>38</a:t>
            </a:fld>
            <a:endParaRPr lang="en-US"/>
          </a:p>
        </p:txBody>
      </p:sp>
    </p:spTree>
    <p:extLst>
      <p:ext uri="{BB962C8B-B14F-4D97-AF65-F5344CB8AC3E}">
        <p14:creationId xmlns:p14="http://schemas.microsoft.com/office/powerpoint/2010/main" val="17910196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4696">
              <a:lnSpc>
                <a:spcPct val="95825"/>
              </a:lnSpc>
              <a:spcBef>
                <a:spcPts val="622"/>
              </a:spcBef>
            </a:pPr>
            <a:endParaRPr lang="en-US" sz="1200" dirty="0" smtClean="0">
              <a:latin typeface="Times New Roman"/>
              <a:cs typeface="Times New Roman"/>
            </a:endParaRPr>
          </a:p>
        </p:txBody>
      </p:sp>
      <p:sp>
        <p:nvSpPr>
          <p:cNvPr id="4" name="Slide Number Placeholder 3"/>
          <p:cNvSpPr>
            <a:spLocks noGrp="1"/>
          </p:cNvSpPr>
          <p:nvPr>
            <p:ph type="sldNum" sz="quarter" idx="10"/>
          </p:nvPr>
        </p:nvSpPr>
        <p:spPr/>
        <p:txBody>
          <a:bodyPr/>
          <a:lstStyle/>
          <a:p>
            <a:fld id="{EAB00425-FC78-4630-82C1-5B22F646D7A7}" type="slidenum">
              <a:rPr lang="en-US" smtClean="0"/>
              <a:t>47</a:t>
            </a:fld>
            <a:endParaRPr lang="en-US"/>
          </a:p>
        </p:txBody>
      </p:sp>
    </p:spTree>
    <p:extLst>
      <p:ext uri="{BB962C8B-B14F-4D97-AF65-F5344CB8AC3E}">
        <p14:creationId xmlns:p14="http://schemas.microsoft.com/office/powerpoint/2010/main" val="39198108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Abuad</a:t>
            </a:r>
            <a:r>
              <a:rPr lang="en-US" dirty="0" smtClean="0"/>
              <a:t>: 64.91.248.32</a:t>
            </a:r>
          </a:p>
          <a:p>
            <a:r>
              <a:rPr lang="en-US" dirty="0" smtClean="0"/>
              <a:t> </a:t>
            </a:r>
            <a:endParaRPr lang="en-US" dirty="0"/>
          </a:p>
        </p:txBody>
      </p:sp>
      <p:sp>
        <p:nvSpPr>
          <p:cNvPr id="4" name="Slide Number Placeholder 3"/>
          <p:cNvSpPr>
            <a:spLocks noGrp="1"/>
          </p:cNvSpPr>
          <p:nvPr>
            <p:ph type="sldNum" sz="quarter" idx="10"/>
          </p:nvPr>
        </p:nvSpPr>
        <p:spPr/>
        <p:txBody>
          <a:bodyPr/>
          <a:lstStyle/>
          <a:p>
            <a:fld id="{CC57A749-BB00-4988-87B6-A2DF9CC785FC}" type="slidenum">
              <a:rPr lang="en-US" smtClean="0"/>
              <a:t>48</a:t>
            </a:fld>
            <a:endParaRPr lang="en-US"/>
          </a:p>
        </p:txBody>
      </p:sp>
    </p:spTree>
    <p:extLst>
      <p:ext uri="{BB962C8B-B14F-4D97-AF65-F5344CB8AC3E}">
        <p14:creationId xmlns:p14="http://schemas.microsoft.com/office/powerpoint/2010/main" val="2625265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Mutate – change in form or nature</a:t>
            </a:r>
          </a:p>
          <a:p>
            <a:r>
              <a:rPr lang="en-US" dirty="0" smtClean="0"/>
              <a:t>Stealth – cautious and surreptitious action or movement. </a:t>
            </a:r>
          </a:p>
          <a:p>
            <a:r>
              <a:rPr lang="en-US" dirty="0" smtClean="0"/>
              <a:t>A </a:t>
            </a:r>
            <a:r>
              <a:rPr lang="en-US" dirty="0" smtClean="0"/>
              <a:t>macro virus is a virus that is written in a macro language: a programming language which is embedded inside a software application e.g.</a:t>
            </a:r>
            <a:r>
              <a:rPr lang="en-US" baseline="0" dirty="0" smtClean="0"/>
              <a:t> word processors and spreadsheet applications</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EAB00425-FC78-4630-82C1-5B22F646D7A7}" type="slidenum">
              <a:rPr lang="en-US" smtClean="0"/>
              <a:t>9</a:t>
            </a:fld>
            <a:endParaRPr lang="en-US"/>
          </a:p>
        </p:txBody>
      </p:sp>
    </p:spTree>
    <p:extLst>
      <p:ext uri="{BB962C8B-B14F-4D97-AF65-F5344CB8AC3E}">
        <p14:creationId xmlns:p14="http://schemas.microsoft.com/office/powerpoint/2010/main" val="2293879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Social engineering exploits people’s emotions and their desire to help others.</a:t>
            </a:r>
            <a:endParaRPr lang="en-US" dirty="0"/>
          </a:p>
        </p:txBody>
      </p:sp>
      <p:sp>
        <p:nvSpPr>
          <p:cNvPr id="4" name="Slide Number Placeholder 3"/>
          <p:cNvSpPr>
            <a:spLocks noGrp="1"/>
          </p:cNvSpPr>
          <p:nvPr>
            <p:ph type="sldNum" sz="quarter" idx="10"/>
          </p:nvPr>
        </p:nvSpPr>
        <p:spPr/>
        <p:txBody>
          <a:bodyPr/>
          <a:lstStyle/>
          <a:p>
            <a:fld id="{EAB00425-FC78-4630-82C1-5B22F646D7A7}" type="slidenum">
              <a:rPr lang="en-US" smtClean="0"/>
              <a:t>11</a:t>
            </a:fld>
            <a:endParaRPr lang="en-US"/>
          </a:p>
        </p:txBody>
      </p:sp>
    </p:spTree>
    <p:extLst>
      <p:ext uri="{BB962C8B-B14F-4D97-AF65-F5344CB8AC3E}">
        <p14:creationId xmlns:p14="http://schemas.microsoft.com/office/powerpoint/2010/main" val="2088118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IRC Trojans –</a:t>
            </a:r>
            <a:r>
              <a:rPr lang="en-US" baseline="0" dirty="0" smtClean="0"/>
              <a:t> A Trojan that performs harmful actions in Internet Relay Chat (IRC) networks.</a:t>
            </a:r>
            <a:endParaRPr lang="en-US" dirty="0" smtClean="0"/>
          </a:p>
          <a:p>
            <a:r>
              <a:rPr lang="en-US" dirty="0" smtClean="0"/>
              <a:t>Keylogging Trojans – on infecting computer, it tracks</a:t>
            </a:r>
            <a:r>
              <a:rPr lang="en-US" baseline="0" dirty="0" smtClean="0"/>
              <a:t> every single keystroke you enter through your keyboard, including passwords and usernames.</a:t>
            </a:r>
            <a:endParaRPr lang="en-US" dirty="0"/>
          </a:p>
        </p:txBody>
      </p:sp>
      <p:sp>
        <p:nvSpPr>
          <p:cNvPr id="4" name="Slide Number Placeholder 3"/>
          <p:cNvSpPr>
            <a:spLocks noGrp="1"/>
          </p:cNvSpPr>
          <p:nvPr>
            <p:ph type="sldNum" sz="quarter" idx="10"/>
          </p:nvPr>
        </p:nvSpPr>
        <p:spPr/>
        <p:txBody>
          <a:bodyPr/>
          <a:lstStyle/>
          <a:p>
            <a:fld id="{EAB00425-FC78-4630-82C1-5B22F646D7A7}" type="slidenum">
              <a:rPr lang="en-US" smtClean="0"/>
              <a:t>12</a:t>
            </a:fld>
            <a:endParaRPr lang="en-US"/>
          </a:p>
        </p:txBody>
      </p:sp>
    </p:spTree>
    <p:extLst>
      <p:ext uri="{BB962C8B-B14F-4D97-AF65-F5344CB8AC3E}">
        <p14:creationId xmlns:p14="http://schemas.microsoft.com/office/powerpoint/2010/main" val="4103023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keylogger</a:t>
            </a:r>
            <a:r>
              <a:rPr lang="en-US" dirty="0" smtClean="0"/>
              <a:t> monitors and logs every keystroke it can identify. Once installed, the virus either keeps track of all the keys and stores the information locally, after which the hacker needs physical access to the computer to retrieve the information, or the logs are sent over the internet back to the hacker.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How Do </a:t>
            </a:r>
            <a:r>
              <a:rPr lang="en-US" sz="1200" b="1" i="0" kern="1200" dirty="0" err="1" smtClean="0">
                <a:solidFill>
                  <a:schemeClr val="tx1"/>
                </a:solidFill>
                <a:effectLst/>
                <a:latin typeface="+mn-lt"/>
                <a:ea typeface="+mn-ea"/>
                <a:cs typeface="+mn-cs"/>
              </a:rPr>
              <a:t>Keyloggers</a:t>
            </a:r>
            <a:r>
              <a:rPr lang="en-US" sz="1200" b="1" i="0" kern="1200" dirty="0" smtClean="0">
                <a:solidFill>
                  <a:schemeClr val="tx1"/>
                </a:solidFill>
                <a:effectLst/>
                <a:latin typeface="+mn-lt"/>
                <a:ea typeface="+mn-ea"/>
                <a:cs typeface="+mn-cs"/>
              </a:rPr>
              <a:t> Get on My Computer?</a:t>
            </a:r>
            <a:r>
              <a:rPr lang="en-US" sz="1200" b="1" i="0" kern="1200" baseline="0" dirty="0" smtClean="0">
                <a:solidFill>
                  <a:schemeClr val="tx1"/>
                </a:solidFill>
                <a:effectLst/>
                <a:latin typeface="+mn-lt"/>
                <a:ea typeface="+mn-ea"/>
                <a:cs typeface="+mn-cs"/>
              </a:rPr>
              <a:t> </a:t>
            </a:r>
            <a:r>
              <a:rPr lang="en-US" dirty="0" smtClean="0"/>
              <a:t> (1) outdated</a:t>
            </a:r>
            <a:r>
              <a:rPr lang="en-US" sz="1200" b="0" i="0" kern="1200" dirty="0" smtClean="0">
                <a:solidFill>
                  <a:schemeClr val="tx1"/>
                </a:solidFill>
                <a:effectLst/>
                <a:latin typeface="+mn-lt"/>
                <a:ea typeface="+mn-ea"/>
                <a:cs typeface="+mn-cs"/>
              </a:rPr>
              <a:t> antivirus software</a:t>
            </a:r>
            <a:r>
              <a:rPr lang="en-US" sz="1200" b="0" i="0" kern="1200" baseline="0" dirty="0" smtClean="0">
                <a:solidFill>
                  <a:schemeClr val="tx1"/>
                </a:solidFill>
                <a:effectLst/>
                <a:latin typeface="+mn-lt"/>
                <a:ea typeface="+mn-ea"/>
                <a:cs typeface="+mn-cs"/>
              </a:rPr>
              <a:t> or</a:t>
            </a:r>
            <a:r>
              <a:rPr lang="en-US" sz="1200" b="0" i="0" kern="1200" dirty="0" smtClean="0">
                <a:solidFill>
                  <a:schemeClr val="tx1"/>
                </a:solidFill>
                <a:effectLst/>
                <a:latin typeface="+mn-lt"/>
                <a:ea typeface="+mn-ea"/>
                <a:cs typeface="+mn-cs"/>
              </a:rPr>
              <a:t> turned off (or not even installed)</a:t>
            </a:r>
            <a:r>
              <a:rPr lang="en-US" sz="1200" b="0" i="0" kern="1200" baseline="0" dirty="0" smtClean="0">
                <a:solidFill>
                  <a:schemeClr val="tx1"/>
                </a:solidFill>
                <a:effectLst/>
                <a:latin typeface="+mn-lt"/>
                <a:ea typeface="+mn-ea"/>
                <a:cs typeface="+mn-cs"/>
              </a:rPr>
              <a:t>, (2) </a:t>
            </a:r>
            <a:r>
              <a:rPr lang="en-US" sz="1200" b="0" i="0" kern="1200" dirty="0" err="1" smtClean="0">
                <a:solidFill>
                  <a:schemeClr val="tx1"/>
                </a:solidFill>
                <a:effectLst/>
                <a:latin typeface="+mn-lt"/>
                <a:ea typeface="+mn-ea"/>
                <a:cs typeface="+mn-cs"/>
              </a:rPr>
              <a:t>Keyloggers</a:t>
            </a:r>
            <a:r>
              <a:rPr lang="en-US" sz="1200" b="0" i="0" kern="1200" dirty="0" smtClean="0">
                <a:solidFill>
                  <a:schemeClr val="tx1"/>
                </a:solidFill>
                <a:effectLst/>
                <a:latin typeface="+mn-lt"/>
                <a:ea typeface="+mn-ea"/>
                <a:cs typeface="+mn-cs"/>
              </a:rPr>
              <a:t> are downloaded through an executable file of some sort, like an </a:t>
            </a:r>
            <a:r>
              <a:rPr lang="en-US" sz="1200" b="0" i="0" u="none" strike="noStrike" kern="1200" dirty="0" smtClean="0">
                <a:solidFill>
                  <a:schemeClr val="tx1"/>
                </a:solidFill>
                <a:effectLst/>
                <a:latin typeface="+mn-lt"/>
                <a:ea typeface="+mn-ea"/>
                <a:cs typeface="+mn-cs"/>
                <a:hlinkClick r:id="rId3"/>
              </a:rPr>
              <a:t>EXE</a:t>
            </a:r>
            <a:r>
              <a:rPr lang="en-US" sz="1200" b="0" i="0" kern="1200" dirty="0" smtClean="0">
                <a:solidFill>
                  <a:schemeClr val="tx1"/>
                </a:solidFill>
                <a:effectLst/>
                <a:latin typeface="+mn-lt"/>
                <a:ea typeface="+mn-ea"/>
                <a:cs typeface="+mn-cs"/>
              </a:rPr>
              <a:t> file.</a:t>
            </a:r>
            <a:endParaRPr lang="en-US" dirty="0"/>
          </a:p>
        </p:txBody>
      </p:sp>
      <p:sp>
        <p:nvSpPr>
          <p:cNvPr id="4" name="Slide Number Placeholder 3"/>
          <p:cNvSpPr>
            <a:spLocks noGrp="1"/>
          </p:cNvSpPr>
          <p:nvPr>
            <p:ph type="sldNum" sz="quarter" idx="10"/>
          </p:nvPr>
        </p:nvSpPr>
        <p:spPr/>
        <p:txBody>
          <a:bodyPr/>
          <a:lstStyle/>
          <a:p>
            <a:fld id="{EAB00425-FC78-4630-82C1-5B22F646D7A7}" type="slidenum">
              <a:rPr lang="en-US" smtClean="0"/>
              <a:t>13</a:t>
            </a:fld>
            <a:endParaRPr lang="en-US"/>
          </a:p>
        </p:txBody>
      </p:sp>
    </p:spTree>
    <p:extLst>
      <p:ext uri="{BB962C8B-B14F-4D97-AF65-F5344CB8AC3E}">
        <p14:creationId xmlns:p14="http://schemas.microsoft.com/office/powerpoint/2010/main" val="640830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Finger Protocol</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FINGER</a:t>
            </a:r>
            <a:r>
              <a:rPr lang="en-US" sz="1200" b="0" i="0" kern="1200" dirty="0" smtClean="0">
                <a:solidFill>
                  <a:schemeClr val="tx1"/>
                </a:solidFill>
                <a:effectLst/>
                <a:latin typeface="+mn-lt"/>
                <a:ea typeface="+mn-ea"/>
                <a:cs typeface="+mn-cs"/>
              </a:rPr>
              <a:t>) is an application-level Internet </a:t>
            </a:r>
            <a:r>
              <a:rPr lang="en-US" sz="1200" b="1" i="0" kern="1200" dirty="0" smtClean="0">
                <a:solidFill>
                  <a:schemeClr val="tx1"/>
                </a:solidFill>
                <a:effectLst/>
                <a:latin typeface="+mn-lt"/>
                <a:ea typeface="+mn-ea"/>
                <a:cs typeface="+mn-cs"/>
              </a:rPr>
              <a:t>protocol</a:t>
            </a:r>
            <a:r>
              <a:rPr lang="en-US" sz="1200" b="0" i="0" kern="1200" dirty="0" smtClean="0">
                <a:solidFill>
                  <a:schemeClr val="tx1"/>
                </a:solidFill>
                <a:effectLst/>
                <a:latin typeface="+mn-lt"/>
                <a:ea typeface="+mn-ea"/>
                <a:cs typeface="+mn-cs"/>
              </a:rPr>
              <a:t> that provides an interface between the </a:t>
            </a:r>
            <a:r>
              <a:rPr lang="en-US" sz="1200" b="1" i="0" kern="1200" dirty="0" smtClean="0">
                <a:solidFill>
                  <a:schemeClr val="tx1"/>
                </a:solidFill>
                <a:effectLst/>
                <a:latin typeface="+mn-lt"/>
                <a:ea typeface="+mn-ea"/>
                <a:cs typeface="+mn-cs"/>
              </a:rPr>
              <a:t>finger</a:t>
            </a:r>
            <a:r>
              <a:rPr lang="en-US" sz="1200" b="0" i="0" kern="1200" dirty="0" smtClean="0">
                <a:solidFill>
                  <a:schemeClr val="tx1"/>
                </a:solidFill>
                <a:effectLst/>
                <a:latin typeface="+mn-lt"/>
                <a:ea typeface="+mn-ea"/>
                <a:cs typeface="+mn-cs"/>
              </a:rPr>
              <a:t> command and the </a:t>
            </a:r>
            <a:r>
              <a:rPr lang="en-US" sz="1200" b="0" i="0" kern="1200" dirty="0" err="1" smtClean="0">
                <a:solidFill>
                  <a:schemeClr val="tx1"/>
                </a:solidFill>
                <a:effectLst/>
                <a:latin typeface="+mn-lt"/>
                <a:ea typeface="+mn-ea"/>
                <a:cs typeface="+mn-cs"/>
              </a:rPr>
              <a:t>fingerd</a:t>
            </a:r>
            <a:r>
              <a:rPr lang="en-US" sz="1200" b="0" i="0" kern="1200" dirty="0" smtClean="0">
                <a:solidFill>
                  <a:schemeClr val="tx1"/>
                </a:solidFill>
                <a:effectLst/>
                <a:latin typeface="+mn-lt"/>
                <a:ea typeface="+mn-ea"/>
                <a:cs typeface="+mn-cs"/>
              </a:rPr>
              <a:t> daemon.</a:t>
            </a:r>
            <a:endParaRPr lang="en-US" dirty="0"/>
          </a:p>
        </p:txBody>
      </p:sp>
      <p:sp>
        <p:nvSpPr>
          <p:cNvPr id="4" name="Slide Number Placeholder 3"/>
          <p:cNvSpPr>
            <a:spLocks noGrp="1"/>
          </p:cNvSpPr>
          <p:nvPr>
            <p:ph type="sldNum" sz="quarter" idx="10"/>
          </p:nvPr>
        </p:nvSpPr>
        <p:spPr/>
        <p:txBody>
          <a:bodyPr/>
          <a:lstStyle/>
          <a:p>
            <a:fld id="{EAB00425-FC78-4630-82C1-5B22F646D7A7}" type="slidenum">
              <a:rPr lang="en-US" smtClean="0"/>
              <a:t>16</a:t>
            </a:fld>
            <a:endParaRPr lang="en-US"/>
          </a:p>
        </p:txBody>
      </p:sp>
    </p:spTree>
    <p:extLst>
      <p:ext uri="{BB962C8B-B14F-4D97-AF65-F5344CB8AC3E}">
        <p14:creationId xmlns:p14="http://schemas.microsoft.com/office/powerpoint/2010/main" val="702839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Internet</a:t>
            </a:r>
            <a:r>
              <a:rPr lang="en-US" sz="1200" b="0" i="0" kern="1200" baseline="0" dirty="0" smtClean="0">
                <a:solidFill>
                  <a:schemeClr val="tx1"/>
                </a:solidFill>
                <a:effectLst/>
                <a:latin typeface="+mn-lt"/>
                <a:ea typeface="+mn-ea"/>
                <a:cs typeface="+mn-cs"/>
              </a:rPr>
              <a:t> Information Services (</a:t>
            </a:r>
            <a:r>
              <a:rPr lang="en-US" sz="1200" b="1" i="0" kern="1200" dirty="0" smtClean="0">
                <a:solidFill>
                  <a:schemeClr val="tx1"/>
                </a:solidFill>
                <a:effectLst/>
                <a:latin typeface="+mn-lt"/>
                <a:ea typeface="+mn-ea"/>
                <a:cs typeface="+mn-cs"/>
              </a:rPr>
              <a:t>IIS)</a:t>
            </a:r>
            <a:r>
              <a:rPr lang="en-US" sz="1200" b="0" i="0" kern="1200" dirty="0" smtClean="0">
                <a:solidFill>
                  <a:schemeClr val="tx1"/>
                </a:solidFill>
                <a:effectLst/>
                <a:latin typeface="+mn-lt"/>
                <a:ea typeface="+mn-ea"/>
                <a:cs typeface="+mn-cs"/>
              </a:rPr>
              <a:t> is a web </a:t>
            </a:r>
            <a:r>
              <a:rPr lang="en-US" sz="1200" b="1" i="0" kern="1200" dirty="0" smtClean="0">
                <a:solidFill>
                  <a:schemeClr val="tx1"/>
                </a:solidFill>
                <a:effectLst/>
                <a:latin typeface="+mn-lt"/>
                <a:ea typeface="+mn-ea"/>
                <a:cs typeface="+mn-cs"/>
              </a:rPr>
              <a:t>server</a:t>
            </a:r>
            <a:r>
              <a:rPr lang="en-US" sz="1200" b="0" i="0" kern="1200" dirty="0" smtClean="0">
                <a:solidFill>
                  <a:schemeClr val="tx1"/>
                </a:solidFill>
                <a:effectLst/>
                <a:latin typeface="+mn-lt"/>
                <a:ea typeface="+mn-ea"/>
                <a:cs typeface="+mn-cs"/>
              </a:rPr>
              <a:t> that runs on the Microsoft .NET platform on the Windows OS.</a:t>
            </a:r>
          </a:p>
          <a:p>
            <a:r>
              <a:rPr lang="en-US" sz="1200" b="1" i="0" kern="1200" dirty="0" smtClean="0">
                <a:solidFill>
                  <a:schemeClr val="tx1"/>
                </a:solidFill>
                <a:effectLst/>
                <a:latin typeface="+mn-lt"/>
                <a:ea typeface="+mn-ea"/>
                <a:cs typeface="+mn-cs"/>
              </a:rPr>
              <a:t>IIS</a:t>
            </a:r>
            <a:r>
              <a:rPr lang="en-US" sz="1200" b="0" i="0" kern="1200" dirty="0" smtClean="0">
                <a:solidFill>
                  <a:schemeClr val="tx1"/>
                </a:solidFill>
                <a:effectLst/>
                <a:latin typeface="+mn-lt"/>
                <a:ea typeface="+mn-ea"/>
                <a:cs typeface="+mn-cs"/>
              </a:rPr>
              <a:t> is a web </a:t>
            </a:r>
            <a:r>
              <a:rPr lang="en-US" sz="1200" b="1" i="0" kern="1200" dirty="0" smtClean="0">
                <a:solidFill>
                  <a:schemeClr val="tx1"/>
                </a:solidFill>
                <a:effectLst/>
                <a:latin typeface="+mn-lt"/>
                <a:ea typeface="+mn-ea"/>
                <a:cs typeface="+mn-cs"/>
              </a:rPr>
              <a:t>server</a:t>
            </a:r>
            <a:r>
              <a:rPr lang="en-US" sz="1200" b="0" i="0" kern="1200" dirty="0" smtClean="0">
                <a:solidFill>
                  <a:schemeClr val="tx1"/>
                </a:solidFill>
                <a:effectLst/>
                <a:latin typeface="+mn-lt"/>
                <a:ea typeface="+mn-ea"/>
                <a:cs typeface="+mn-cs"/>
              </a:rPr>
              <a:t> software package designed for Windows </a:t>
            </a:r>
            <a:r>
              <a:rPr lang="en-US" sz="1200" b="1" i="0" kern="1200" dirty="0" smtClean="0">
                <a:solidFill>
                  <a:schemeClr val="tx1"/>
                </a:solidFill>
                <a:effectLst/>
                <a:latin typeface="+mn-lt"/>
                <a:ea typeface="+mn-ea"/>
                <a:cs typeface="+mn-cs"/>
              </a:rPr>
              <a:t>Server</a:t>
            </a:r>
            <a:r>
              <a:rPr lang="en-US" sz="1200" b="0" i="0" kern="1200" dirty="0" smtClean="0">
                <a:solidFill>
                  <a:schemeClr val="tx1"/>
                </a:solidFill>
                <a:effectLst/>
                <a:latin typeface="+mn-lt"/>
                <a:ea typeface="+mn-ea"/>
                <a:cs typeface="+mn-cs"/>
              </a:rPr>
              <a:t>. It is used for hosting websites and other content on the Web.</a:t>
            </a:r>
            <a:endParaRPr lang="en-US" dirty="0"/>
          </a:p>
        </p:txBody>
      </p:sp>
      <p:sp>
        <p:nvSpPr>
          <p:cNvPr id="4" name="Slide Number Placeholder 3"/>
          <p:cNvSpPr>
            <a:spLocks noGrp="1"/>
          </p:cNvSpPr>
          <p:nvPr>
            <p:ph type="sldNum" sz="quarter" idx="10"/>
          </p:nvPr>
        </p:nvSpPr>
        <p:spPr/>
        <p:txBody>
          <a:bodyPr/>
          <a:lstStyle/>
          <a:p>
            <a:fld id="{EAB00425-FC78-4630-82C1-5B22F646D7A7}" type="slidenum">
              <a:rPr lang="en-US" smtClean="0"/>
              <a:t>17</a:t>
            </a:fld>
            <a:endParaRPr lang="en-US"/>
          </a:p>
        </p:txBody>
      </p:sp>
    </p:spTree>
    <p:extLst>
      <p:ext uri="{BB962C8B-B14F-4D97-AF65-F5344CB8AC3E}">
        <p14:creationId xmlns:p14="http://schemas.microsoft.com/office/powerpoint/2010/main" val="117467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Exploit vulnerability in software</a:t>
            </a:r>
            <a:endParaRPr lang="en-US" dirty="0"/>
          </a:p>
        </p:txBody>
      </p:sp>
      <p:sp>
        <p:nvSpPr>
          <p:cNvPr id="4" name="Slide Number Placeholder 3"/>
          <p:cNvSpPr>
            <a:spLocks noGrp="1"/>
          </p:cNvSpPr>
          <p:nvPr>
            <p:ph type="sldNum" sz="quarter" idx="10"/>
          </p:nvPr>
        </p:nvSpPr>
        <p:spPr/>
        <p:txBody>
          <a:bodyPr/>
          <a:lstStyle/>
          <a:p>
            <a:fld id="{EAB00425-FC78-4630-82C1-5B22F646D7A7}" type="slidenum">
              <a:rPr lang="en-US" smtClean="0"/>
              <a:t>18</a:t>
            </a:fld>
            <a:endParaRPr lang="en-US"/>
          </a:p>
        </p:txBody>
      </p:sp>
    </p:spTree>
    <p:extLst>
      <p:ext uri="{BB962C8B-B14F-4D97-AF65-F5344CB8AC3E}">
        <p14:creationId xmlns:p14="http://schemas.microsoft.com/office/powerpoint/2010/main" val="2123028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DD0ADA-8D8B-4563-9D86-4AACD13BBE76}"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257BAE-57C9-4AF1-9481-B95FCBE48A29}" type="slidenum">
              <a:rPr lang="en-US" smtClean="0"/>
              <a:t>‹#›</a:t>
            </a:fld>
            <a:endParaRPr lang="en-US"/>
          </a:p>
        </p:txBody>
      </p:sp>
    </p:spTree>
    <p:extLst>
      <p:ext uri="{BB962C8B-B14F-4D97-AF65-F5344CB8AC3E}">
        <p14:creationId xmlns:p14="http://schemas.microsoft.com/office/powerpoint/2010/main" val="2548277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DD0ADA-8D8B-4563-9D86-4AACD13BBE76}"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257BAE-57C9-4AF1-9481-B95FCBE48A29}" type="slidenum">
              <a:rPr lang="en-US" smtClean="0"/>
              <a:t>‹#›</a:t>
            </a:fld>
            <a:endParaRPr lang="en-US"/>
          </a:p>
        </p:txBody>
      </p:sp>
    </p:spTree>
    <p:extLst>
      <p:ext uri="{BB962C8B-B14F-4D97-AF65-F5344CB8AC3E}">
        <p14:creationId xmlns:p14="http://schemas.microsoft.com/office/powerpoint/2010/main" val="2743239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DD0ADA-8D8B-4563-9D86-4AACD13BBE76}"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257BAE-57C9-4AF1-9481-B95FCBE48A29}" type="slidenum">
              <a:rPr lang="en-US" smtClean="0"/>
              <a:t>‹#›</a:t>
            </a:fld>
            <a:endParaRPr lang="en-US"/>
          </a:p>
        </p:txBody>
      </p:sp>
    </p:spTree>
    <p:extLst>
      <p:ext uri="{BB962C8B-B14F-4D97-AF65-F5344CB8AC3E}">
        <p14:creationId xmlns:p14="http://schemas.microsoft.com/office/powerpoint/2010/main" val="3828068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DD0ADA-8D8B-4563-9D86-4AACD13BBE76}"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257BAE-57C9-4AF1-9481-B95FCBE48A29}" type="slidenum">
              <a:rPr lang="en-US" smtClean="0"/>
              <a:t>‹#›</a:t>
            </a:fld>
            <a:endParaRPr lang="en-US"/>
          </a:p>
        </p:txBody>
      </p:sp>
    </p:spTree>
    <p:extLst>
      <p:ext uri="{BB962C8B-B14F-4D97-AF65-F5344CB8AC3E}">
        <p14:creationId xmlns:p14="http://schemas.microsoft.com/office/powerpoint/2010/main" val="2704967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1DD0ADA-8D8B-4563-9D86-4AACD13BBE76}"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257BAE-57C9-4AF1-9481-B95FCBE48A29}" type="slidenum">
              <a:rPr lang="en-US" smtClean="0"/>
              <a:t>‹#›</a:t>
            </a:fld>
            <a:endParaRPr lang="en-US"/>
          </a:p>
        </p:txBody>
      </p:sp>
    </p:spTree>
    <p:extLst>
      <p:ext uri="{BB962C8B-B14F-4D97-AF65-F5344CB8AC3E}">
        <p14:creationId xmlns:p14="http://schemas.microsoft.com/office/powerpoint/2010/main" val="142723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DD0ADA-8D8B-4563-9D86-4AACD13BBE76}" type="datetimeFigureOut">
              <a:rPr lang="en-US" smtClean="0"/>
              <a:t>4/5/2021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257BAE-57C9-4AF1-9481-B95FCBE48A29}" type="slidenum">
              <a:rPr lang="en-US" smtClean="0"/>
              <a:t>‹#›</a:t>
            </a:fld>
            <a:endParaRPr lang="en-US"/>
          </a:p>
        </p:txBody>
      </p:sp>
    </p:spTree>
    <p:extLst>
      <p:ext uri="{BB962C8B-B14F-4D97-AF65-F5344CB8AC3E}">
        <p14:creationId xmlns:p14="http://schemas.microsoft.com/office/powerpoint/2010/main" val="4127245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DD0ADA-8D8B-4563-9D86-4AACD13BBE76}" type="datetimeFigureOut">
              <a:rPr lang="en-US" smtClean="0"/>
              <a:t>4/5/2021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257BAE-57C9-4AF1-9481-B95FCBE48A29}" type="slidenum">
              <a:rPr lang="en-US" smtClean="0"/>
              <a:t>‹#›</a:t>
            </a:fld>
            <a:endParaRPr lang="en-US"/>
          </a:p>
        </p:txBody>
      </p:sp>
    </p:spTree>
    <p:extLst>
      <p:ext uri="{BB962C8B-B14F-4D97-AF65-F5344CB8AC3E}">
        <p14:creationId xmlns:p14="http://schemas.microsoft.com/office/powerpoint/2010/main" val="2265962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DD0ADA-8D8B-4563-9D86-4AACD13BBE76}" type="datetimeFigureOut">
              <a:rPr lang="en-US" smtClean="0"/>
              <a:t>4/5/2021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257BAE-57C9-4AF1-9481-B95FCBE48A29}" type="slidenum">
              <a:rPr lang="en-US" smtClean="0"/>
              <a:t>‹#›</a:t>
            </a:fld>
            <a:endParaRPr lang="en-US"/>
          </a:p>
        </p:txBody>
      </p:sp>
    </p:spTree>
    <p:extLst>
      <p:ext uri="{BB962C8B-B14F-4D97-AF65-F5344CB8AC3E}">
        <p14:creationId xmlns:p14="http://schemas.microsoft.com/office/powerpoint/2010/main" val="3865010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DD0ADA-8D8B-4563-9D86-4AACD13BBE76}" type="datetimeFigureOut">
              <a:rPr lang="en-US" smtClean="0"/>
              <a:t>4/5/2021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257BAE-57C9-4AF1-9481-B95FCBE48A29}" type="slidenum">
              <a:rPr lang="en-US" smtClean="0"/>
              <a:t>‹#›</a:t>
            </a:fld>
            <a:endParaRPr lang="en-US"/>
          </a:p>
        </p:txBody>
      </p:sp>
    </p:spTree>
    <p:extLst>
      <p:ext uri="{BB962C8B-B14F-4D97-AF65-F5344CB8AC3E}">
        <p14:creationId xmlns:p14="http://schemas.microsoft.com/office/powerpoint/2010/main" val="375008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1DD0ADA-8D8B-4563-9D86-4AACD13BBE76}" type="datetimeFigureOut">
              <a:rPr lang="en-US" smtClean="0"/>
              <a:t>4/5/2021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257BAE-57C9-4AF1-9481-B95FCBE48A29}" type="slidenum">
              <a:rPr lang="en-US" smtClean="0"/>
              <a:t>‹#›</a:t>
            </a:fld>
            <a:endParaRPr lang="en-US"/>
          </a:p>
        </p:txBody>
      </p:sp>
    </p:spTree>
    <p:extLst>
      <p:ext uri="{BB962C8B-B14F-4D97-AF65-F5344CB8AC3E}">
        <p14:creationId xmlns:p14="http://schemas.microsoft.com/office/powerpoint/2010/main" val="832404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1DD0ADA-8D8B-4563-9D86-4AACD13BBE76}" type="datetimeFigureOut">
              <a:rPr lang="en-US" smtClean="0"/>
              <a:t>4/5/2021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257BAE-57C9-4AF1-9481-B95FCBE48A29}" type="slidenum">
              <a:rPr lang="en-US" smtClean="0"/>
              <a:t>‹#›</a:t>
            </a:fld>
            <a:endParaRPr lang="en-US"/>
          </a:p>
        </p:txBody>
      </p:sp>
    </p:spTree>
    <p:extLst>
      <p:ext uri="{BB962C8B-B14F-4D97-AF65-F5344CB8AC3E}">
        <p14:creationId xmlns:p14="http://schemas.microsoft.com/office/powerpoint/2010/main" val="3706703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DD0ADA-8D8B-4563-9D86-4AACD13BBE76}" type="datetimeFigureOut">
              <a:rPr lang="en-US" smtClean="0"/>
              <a:t>4/5/2021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257BAE-57C9-4AF1-9481-B95FCBE48A29}" type="slidenum">
              <a:rPr lang="en-US" smtClean="0"/>
              <a:t>‹#›</a:t>
            </a:fld>
            <a:endParaRPr lang="en-US"/>
          </a:p>
        </p:txBody>
      </p:sp>
    </p:spTree>
    <p:extLst>
      <p:ext uri="{BB962C8B-B14F-4D97-AF65-F5344CB8AC3E}">
        <p14:creationId xmlns:p14="http://schemas.microsoft.com/office/powerpoint/2010/main" val="10214590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mailto:W32.MyDoom@m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590"/>
            <a:ext cx="10515600" cy="921970"/>
          </a:xfrm>
        </p:spPr>
        <p:txBody>
          <a:bodyPr>
            <a:normAutofit/>
          </a:bodyPr>
          <a:lstStyle/>
          <a:p>
            <a:pPr algn="ctr"/>
            <a:r>
              <a:rPr lang="en-US" b="1" dirty="0" smtClean="0"/>
              <a:t>MALWARE</a:t>
            </a:r>
            <a:endParaRPr lang="en-US" b="1" dirty="0"/>
          </a:p>
        </p:txBody>
      </p:sp>
      <p:sp>
        <p:nvSpPr>
          <p:cNvPr id="3" name="Content Placeholder 2"/>
          <p:cNvSpPr>
            <a:spLocks noGrp="1"/>
          </p:cNvSpPr>
          <p:nvPr>
            <p:ph idx="1"/>
          </p:nvPr>
        </p:nvSpPr>
        <p:spPr>
          <a:xfrm>
            <a:off x="1289657" y="1247505"/>
            <a:ext cx="9657014" cy="4787537"/>
          </a:xfrm>
        </p:spPr>
        <p:txBody>
          <a:bodyPr>
            <a:normAutofit/>
          </a:bodyPr>
          <a:lstStyle/>
          <a:p>
            <a:r>
              <a:rPr lang="en-US" dirty="0" smtClean="0"/>
              <a:t>Malware</a:t>
            </a:r>
          </a:p>
          <a:p>
            <a:r>
              <a:rPr lang="en-US" dirty="0" smtClean="0"/>
              <a:t>Usage </a:t>
            </a:r>
            <a:r>
              <a:rPr lang="en-US" dirty="0"/>
              <a:t>of </a:t>
            </a:r>
            <a:r>
              <a:rPr lang="en-US" dirty="0" smtClean="0"/>
              <a:t>Malware</a:t>
            </a:r>
          </a:p>
          <a:p>
            <a:r>
              <a:rPr lang="en-US" dirty="0" smtClean="0"/>
              <a:t>Types </a:t>
            </a:r>
            <a:r>
              <a:rPr lang="en-US" dirty="0"/>
              <a:t>of Malware</a:t>
            </a:r>
          </a:p>
          <a:p>
            <a:r>
              <a:rPr lang="en-US" dirty="0" smtClean="0"/>
              <a:t>How </a:t>
            </a:r>
            <a:r>
              <a:rPr lang="en-US" dirty="0"/>
              <a:t>Malware Spreads?</a:t>
            </a:r>
          </a:p>
          <a:p>
            <a:r>
              <a:rPr lang="en-US" dirty="0" smtClean="0"/>
              <a:t>How </a:t>
            </a:r>
            <a:r>
              <a:rPr lang="en-US" dirty="0"/>
              <a:t>Can You Protect Computer?</a:t>
            </a:r>
          </a:p>
          <a:p>
            <a:r>
              <a:rPr lang="en-US" dirty="0" smtClean="0"/>
              <a:t>Symptoms</a:t>
            </a:r>
            <a:endParaRPr lang="en-US" dirty="0"/>
          </a:p>
          <a:p>
            <a:r>
              <a:rPr lang="en-US" dirty="0" smtClean="0"/>
              <a:t>Anti-Malware </a:t>
            </a:r>
            <a:r>
              <a:rPr lang="en-US" dirty="0"/>
              <a:t>Program</a:t>
            </a:r>
          </a:p>
          <a:p>
            <a:endParaRPr lang="en-US" dirty="0"/>
          </a:p>
        </p:txBody>
      </p:sp>
    </p:spTree>
    <p:extLst>
      <p:ext uri="{BB962C8B-B14F-4D97-AF65-F5344CB8AC3E}">
        <p14:creationId xmlns:p14="http://schemas.microsoft.com/office/powerpoint/2010/main" val="23587117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590"/>
            <a:ext cx="10515600" cy="624789"/>
          </a:xfrm>
        </p:spPr>
        <p:txBody>
          <a:bodyPr>
            <a:normAutofit fontScale="90000"/>
          </a:bodyPr>
          <a:lstStyle/>
          <a:p>
            <a:pPr algn="ctr"/>
            <a:r>
              <a:rPr lang="en-US" b="1" dirty="0" smtClean="0"/>
              <a:t>Antivirus Protection</a:t>
            </a:r>
            <a:endParaRPr lang="en-US" b="1" dirty="0"/>
          </a:p>
        </p:txBody>
      </p:sp>
      <p:sp>
        <p:nvSpPr>
          <p:cNvPr id="3" name="Content Placeholder 2"/>
          <p:cNvSpPr>
            <a:spLocks noGrp="1"/>
          </p:cNvSpPr>
          <p:nvPr>
            <p:ph idx="1"/>
          </p:nvPr>
        </p:nvSpPr>
        <p:spPr>
          <a:xfrm>
            <a:off x="627017" y="1005840"/>
            <a:ext cx="11051177" cy="5525589"/>
          </a:xfrm>
        </p:spPr>
        <p:txBody>
          <a:bodyPr>
            <a:normAutofit lnSpcReduction="10000"/>
          </a:bodyPr>
          <a:lstStyle/>
          <a:p>
            <a:r>
              <a:rPr lang="en-US" dirty="0" smtClean="0"/>
              <a:t>Prevention – IPS such as firewall</a:t>
            </a:r>
          </a:p>
          <a:p>
            <a:r>
              <a:rPr lang="en-US" dirty="0" smtClean="0"/>
              <a:t>Detection (locate the virus)</a:t>
            </a:r>
          </a:p>
          <a:p>
            <a:r>
              <a:rPr lang="en-US" dirty="0" smtClean="0"/>
              <a:t>Identification (identify the specific virus)</a:t>
            </a:r>
          </a:p>
          <a:p>
            <a:r>
              <a:rPr lang="en-US" dirty="0" smtClean="0"/>
              <a:t>Removal – using antivirus and other tools</a:t>
            </a:r>
          </a:p>
          <a:p>
            <a:endParaRPr lang="en-US" dirty="0"/>
          </a:p>
          <a:p>
            <a:pPr marL="0" indent="0">
              <a:buNone/>
            </a:pPr>
            <a:r>
              <a:rPr lang="en-US" dirty="0" smtClean="0"/>
              <a:t>Currently four generations of antivirus software</a:t>
            </a:r>
          </a:p>
          <a:p>
            <a:r>
              <a:rPr lang="en-US" dirty="0" smtClean="0"/>
              <a:t>Scanners</a:t>
            </a:r>
          </a:p>
          <a:p>
            <a:r>
              <a:rPr lang="en-US" dirty="0" smtClean="0"/>
              <a:t>Heuristic rules – look for fragments of code</a:t>
            </a:r>
          </a:p>
          <a:p>
            <a:r>
              <a:rPr lang="en-US" dirty="0" smtClean="0"/>
              <a:t>Memory-resident programs – watch for activity associated with infection attempts</a:t>
            </a:r>
          </a:p>
          <a:p>
            <a:r>
              <a:rPr lang="en-US" dirty="0" smtClean="0"/>
              <a:t>Fourth gen. uses all of these + access control capability, which limits ability of viruses to penetrate a system. </a:t>
            </a:r>
            <a:endParaRPr lang="en-US" dirty="0"/>
          </a:p>
        </p:txBody>
      </p:sp>
    </p:spTree>
    <p:extLst>
      <p:ext uri="{BB962C8B-B14F-4D97-AF65-F5344CB8AC3E}">
        <p14:creationId xmlns:p14="http://schemas.microsoft.com/office/powerpoint/2010/main" val="27647197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590"/>
            <a:ext cx="10515600" cy="624790"/>
          </a:xfrm>
        </p:spPr>
        <p:txBody>
          <a:bodyPr>
            <a:normAutofit fontScale="90000"/>
          </a:bodyPr>
          <a:lstStyle/>
          <a:p>
            <a:pPr algn="ctr"/>
            <a:r>
              <a:rPr lang="en-US" b="1" dirty="0" smtClean="0"/>
              <a:t>Trojan Horses</a:t>
            </a:r>
            <a:endParaRPr lang="en-US" b="1" dirty="0"/>
          </a:p>
        </p:txBody>
      </p:sp>
      <p:sp>
        <p:nvSpPr>
          <p:cNvPr id="3" name="Content Placeholder 2"/>
          <p:cNvSpPr>
            <a:spLocks noGrp="1"/>
          </p:cNvSpPr>
          <p:nvPr>
            <p:ph idx="1"/>
          </p:nvPr>
        </p:nvSpPr>
        <p:spPr>
          <a:xfrm>
            <a:off x="838200" y="901337"/>
            <a:ext cx="10317480" cy="5185954"/>
          </a:xfrm>
        </p:spPr>
        <p:txBody>
          <a:bodyPr/>
          <a:lstStyle/>
          <a:p>
            <a:r>
              <a:rPr lang="en-US" dirty="0"/>
              <a:t>A  Trojan  Horse  program  has  the  appearance  of having a useful and desired function.</a:t>
            </a:r>
          </a:p>
          <a:p>
            <a:r>
              <a:rPr lang="en-US" dirty="0"/>
              <a:t> </a:t>
            </a:r>
            <a:r>
              <a:rPr lang="en-US" dirty="0" smtClean="0"/>
              <a:t>A </a:t>
            </a:r>
            <a:r>
              <a:rPr lang="en-US" dirty="0"/>
              <a:t>Trojan Horse neither replicates nor copies itself, but causes damage or compromises the security of the computer.</a:t>
            </a:r>
          </a:p>
          <a:p>
            <a:r>
              <a:rPr lang="en-US" dirty="0"/>
              <a:t> </a:t>
            </a:r>
            <a:r>
              <a:rPr lang="en-US" dirty="0" smtClean="0"/>
              <a:t>A </a:t>
            </a:r>
            <a:r>
              <a:rPr lang="en-US" dirty="0"/>
              <a:t>Trojan Horse must be sent by someone or carried by another program and may arrive in the form of a joke program or software of some sort.</a:t>
            </a:r>
          </a:p>
          <a:p>
            <a:r>
              <a:rPr lang="en-US" dirty="0"/>
              <a:t> </a:t>
            </a:r>
            <a:r>
              <a:rPr lang="en-US" dirty="0" smtClean="0"/>
              <a:t>These </a:t>
            </a:r>
            <a:r>
              <a:rPr lang="en-US" dirty="0"/>
              <a:t>are often used to capture your logins </a:t>
            </a:r>
            <a:r>
              <a:rPr lang="en-US" dirty="0" smtClean="0"/>
              <a:t>and passwords</a:t>
            </a:r>
            <a:r>
              <a:rPr lang="en-US" dirty="0"/>
              <a:t>.</a:t>
            </a:r>
          </a:p>
          <a:p>
            <a:r>
              <a:rPr lang="en-US" dirty="0" smtClean="0"/>
              <a:t> Uses social engineering</a:t>
            </a:r>
            <a:endParaRPr lang="en-US" dirty="0"/>
          </a:p>
        </p:txBody>
      </p:sp>
    </p:spTree>
    <p:extLst>
      <p:ext uri="{BB962C8B-B14F-4D97-AF65-F5344CB8AC3E}">
        <p14:creationId xmlns:p14="http://schemas.microsoft.com/office/powerpoint/2010/main" val="41267039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590"/>
            <a:ext cx="10515600" cy="624790"/>
          </a:xfrm>
        </p:spPr>
        <p:txBody>
          <a:bodyPr>
            <a:normAutofit fontScale="90000"/>
          </a:bodyPr>
          <a:lstStyle/>
          <a:p>
            <a:pPr algn="ctr"/>
            <a:r>
              <a:rPr lang="en-US" b="1" dirty="0" smtClean="0"/>
              <a:t>Example of Trojan Horses</a:t>
            </a:r>
            <a:endParaRPr lang="en-US" b="1" dirty="0"/>
          </a:p>
        </p:txBody>
      </p:sp>
      <p:sp>
        <p:nvSpPr>
          <p:cNvPr id="3" name="Content Placeholder 2"/>
          <p:cNvSpPr>
            <a:spLocks noGrp="1"/>
          </p:cNvSpPr>
          <p:nvPr>
            <p:ph idx="1"/>
          </p:nvPr>
        </p:nvSpPr>
        <p:spPr>
          <a:xfrm>
            <a:off x="838200" y="914399"/>
            <a:ext cx="10644265" cy="5411450"/>
          </a:xfrm>
        </p:spPr>
        <p:txBody>
          <a:bodyPr>
            <a:normAutofit fontScale="92500" lnSpcReduction="10000"/>
          </a:bodyPr>
          <a:lstStyle/>
          <a:p>
            <a:r>
              <a:rPr lang="en-US" dirty="0" smtClean="0"/>
              <a:t>“Naked Wife”: mass-mailed Trojan if executed, can delete files necessary for everyday computer operation.</a:t>
            </a:r>
          </a:p>
          <a:p>
            <a:r>
              <a:rPr lang="en-US" dirty="0" smtClean="0"/>
              <a:t>Zeus Trojan (infiltrates through spam emails): developed by hackers to steal banking details from infected devices.</a:t>
            </a:r>
          </a:p>
          <a:p>
            <a:r>
              <a:rPr lang="en-US" dirty="0"/>
              <a:t>Remote access Trojans (RATs</a:t>
            </a:r>
            <a:r>
              <a:rPr lang="en-US" dirty="0" smtClean="0"/>
              <a:t>): sent as an email attachment and create a backdoor for administrative control over the target computer.</a:t>
            </a:r>
          </a:p>
          <a:p>
            <a:r>
              <a:rPr lang="en-US" dirty="0" smtClean="0"/>
              <a:t> </a:t>
            </a:r>
            <a:r>
              <a:rPr lang="en-US" dirty="0"/>
              <a:t>Backdoor Trojans (backdoors)</a:t>
            </a:r>
          </a:p>
          <a:p>
            <a:r>
              <a:rPr lang="en-US" dirty="0" smtClean="0"/>
              <a:t> </a:t>
            </a:r>
            <a:r>
              <a:rPr lang="en-US" dirty="0"/>
              <a:t>IRC Trojans (</a:t>
            </a:r>
            <a:r>
              <a:rPr lang="en-US" dirty="0" err="1"/>
              <a:t>IRCbots</a:t>
            </a:r>
            <a:r>
              <a:rPr lang="en-US" dirty="0" smtClean="0"/>
              <a:t>) – Trojans use Internet Relay Chat (IRC)</a:t>
            </a:r>
          </a:p>
          <a:p>
            <a:r>
              <a:rPr lang="en-US" dirty="0"/>
              <a:t> </a:t>
            </a:r>
            <a:r>
              <a:rPr lang="en-US" dirty="0" smtClean="0"/>
              <a:t>Keylogging Trojans: </a:t>
            </a:r>
            <a:r>
              <a:rPr lang="en-US" dirty="0" smtClean="0"/>
              <a:t>a program that logs keystrokes.</a:t>
            </a:r>
            <a:endParaRPr lang="en-US" dirty="0" smtClean="0"/>
          </a:p>
          <a:p>
            <a:r>
              <a:rPr lang="en-US" dirty="0" err="1" smtClean="0"/>
              <a:t>NetBus</a:t>
            </a:r>
            <a:r>
              <a:rPr lang="en-US" dirty="0" smtClean="0"/>
              <a:t> - </a:t>
            </a:r>
            <a:r>
              <a:rPr lang="en-US" dirty="0"/>
              <a:t>is Trojan horse malware created in 1998 with the target to remotely control a system running windows OS. </a:t>
            </a:r>
            <a:endParaRPr lang="en-US" dirty="0"/>
          </a:p>
          <a:p>
            <a:pPr lvl="1"/>
            <a:r>
              <a:rPr lang="en-US" dirty="0" smtClean="0"/>
              <a:t>Like </a:t>
            </a:r>
            <a:r>
              <a:rPr lang="en-US" dirty="0"/>
              <a:t>any other Trojan, </a:t>
            </a:r>
            <a:r>
              <a:rPr lang="en-US" dirty="0" err="1"/>
              <a:t>NetBus</a:t>
            </a:r>
            <a:r>
              <a:rPr lang="en-US" dirty="0"/>
              <a:t> also has 2 components: the client and server. The server infects the host computer and the client is used to control it.</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7838258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5225"/>
            <a:ext cx="10515600" cy="594245"/>
          </a:xfrm>
        </p:spPr>
        <p:txBody>
          <a:bodyPr>
            <a:normAutofit fontScale="90000"/>
          </a:bodyPr>
          <a:lstStyle/>
          <a:p>
            <a:pPr algn="ctr"/>
            <a:r>
              <a:rPr lang="en-US" b="1" dirty="0"/>
              <a:t>Example of Trojan Horses</a:t>
            </a:r>
            <a:endParaRPr lang="en-US" dirty="0"/>
          </a:p>
        </p:txBody>
      </p:sp>
      <p:sp>
        <p:nvSpPr>
          <p:cNvPr id="3" name="Content Placeholder 2"/>
          <p:cNvSpPr>
            <a:spLocks noGrp="1"/>
          </p:cNvSpPr>
          <p:nvPr>
            <p:ph idx="1"/>
          </p:nvPr>
        </p:nvSpPr>
        <p:spPr>
          <a:xfrm>
            <a:off x="584616" y="944380"/>
            <a:ext cx="11257614" cy="5651292"/>
          </a:xfrm>
        </p:spPr>
        <p:txBody>
          <a:bodyPr/>
          <a:lstStyle/>
          <a:p>
            <a:r>
              <a:rPr lang="en-US" sz="2400" dirty="0"/>
              <a:t>Keylogging Trojans: keylogging or keyboard capturing, is the action of recording (logging) the keys struck on a keyboard, typically covertly, so that person using the keyboard is unaware that their actions are being monitored.</a:t>
            </a:r>
            <a:endParaRPr lang="en-US" sz="2400" dirty="0" smtClean="0"/>
          </a:p>
          <a:p>
            <a:endParaRPr lang="en-US" dirty="0"/>
          </a:p>
          <a:p>
            <a:pPr marL="0" indent="0">
              <a:buNone/>
            </a:pPr>
            <a:r>
              <a:rPr lang="en-US" dirty="0" smtClean="0"/>
              <a:t> </a:t>
            </a:r>
            <a:endParaRPr lang="en-US" dirty="0"/>
          </a:p>
          <a:p>
            <a:endParaRPr lang="en-US" dirty="0"/>
          </a:p>
        </p:txBody>
      </p:sp>
      <p:pic>
        <p:nvPicPr>
          <p:cNvPr id="4" name="Picture 3"/>
          <p:cNvPicPr>
            <a:picLocks noChangeAspect="1"/>
          </p:cNvPicPr>
          <p:nvPr/>
        </p:nvPicPr>
        <p:blipFill>
          <a:blip r:embed="rId3"/>
          <a:stretch>
            <a:fillRect/>
          </a:stretch>
        </p:blipFill>
        <p:spPr>
          <a:xfrm>
            <a:off x="4482060" y="2323475"/>
            <a:ext cx="7315200" cy="4351674"/>
          </a:xfrm>
          <a:prstGeom prst="rect">
            <a:avLst/>
          </a:prstGeom>
        </p:spPr>
      </p:pic>
    </p:spTree>
    <p:extLst>
      <p:ext uri="{BB962C8B-B14F-4D97-AF65-F5344CB8AC3E}">
        <p14:creationId xmlns:p14="http://schemas.microsoft.com/office/powerpoint/2010/main" val="10270513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590"/>
            <a:ext cx="10515600" cy="647650"/>
          </a:xfrm>
        </p:spPr>
        <p:txBody>
          <a:bodyPr>
            <a:normAutofit fontScale="90000"/>
          </a:bodyPr>
          <a:lstStyle/>
          <a:p>
            <a:pPr algn="ctr"/>
            <a:r>
              <a:rPr lang="en-US" b="1" dirty="0" smtClean="0"/>
              <a:t>WORMS</a:t>
            </a:r>
            <a:endParaRPr lang="en-US" b="1" dirty="0"/>
          </a:p>
        </p:txBody>
      </p:sp>
      <p:sp>
        <p:nvSpPr>
          <p:cNvPr id="3" name="Content Placeholder 2"/>
          <p:cNvSpPr>
            <a:spLocks noGrp="1"/>
          </p:cNvSpPr>
          <p:nvPr>
            <p:ph idx="1"/>
          </p:nvPr>
        </p:nvSpPr>
        <p:spPr>
          <a:xfrm>
            <a:off x="744584" y="927463"/>
            <a:ext cx="10739846" cy="5590903"/>
          </a:xfrm>
        </p:spPr>
        <p:txBody>
          <a:bodyPr/>
          <a:lstStyle/>
          <a:p>
            <a:r>
              <a:rPr lang="en-US" dirty="0"/>
              <a:t>A computer worm is a self-replicating computer program.</a:t>
            </a:r>
          </a:p>
          <a:p>
            <a:r>
              <a:rPr lang="en-US" dirty="0" smtClean="0"/>
              <a:t>It </a:t>
            </a:r>
            <a:r>
              <a:rPr lang="en-US" dirty="0"/>
              <a:t>uses a network to send copies of itself to other nodes (computers on the network) and it may do so without any user intervention.</a:t>
            </a:r>
          </a:p>
          <a:p>
            <a:r>
              <a:rPr lang="en-US" dirty="0" smtClean="0"/>
              <a:t>It </a:t>
            </a:r>
            <a:r>
              <a:rPr lang="en-US" dirty="0"/>
              <a:t>does not need to attach itself to an </a:t>
            </a:r>
            <a:r>
              <a:rPr lang="en-US" dirty="0" smtClean="0"/>
              <a:t>existing program</a:t>
            </a:r>
            <a:r>
              <a:rPr lang="en-US" dirty="0"/>
              <a:t>.</a:t>
            </a:r>
          </a:p>
          <a:p>
            <a:endParaRPr lang="en-US" dirty="0" smtClean="0"/>
          </a:p>
          <a:p>
            <a:r>
              <a:rPr lang="en-US" dirty="0" smtClean="0"/>
              <a:t>Worm uses one of the following:</a:t>
            </a:r>
          </a:p>
          <a:p>
            <a:pPr lvl="1">
              <a:buFont typeface="Wingdings" panose="05000000000000000000" pitchFamily="2" charset="2"/>
              <a:buChar char="Ø"/>
            </a:pPr>
            <a:r>
              <a:rPr lang="en-US" dirty="0" smtClean="0"/>
              <a:t>Email facility</a:t>
            </a:r>
          </a:p>
          <a:p>
            <a:pPr lvl="1">
              <a:buFont typeface="Wingdings" panose="05000000000000000000" pitchFamily="2" charset="2"/>
              <a:buChar char="Ø"/>
            </a:pPr>
            <a:r>
              <a:rPr lang="en-US" dirty="0" smtClean="0"/>
              <a:t>Remote execution capability – executes a copy of itself on another system	</a:t>
            </a:r>
          </a:p>
          <a:p>
            <a:pPr lvl="1">
              <a:buFont typeface="Wingdings" panose="05000000000000000000" pitchFamily="2" charset="2"/>
              <a:buChar char="Ø"/>
            </a:pPr>
            <a:r>
              <a:rPr lang="en-US" dirty="0" smtClean="0"/>
              <a:t>Remote login capability</a:t>
            </a:r>
            <a:r>
              <a:rPr lang="en-US" dirty="0"/>
              <a:t> </a:t>
            </a:r>
            <a:r>
              <a:rPr lang="en-US" dirty="0" smtClean="0"/>
              <a:t>– worm logs in as a user</a:t>
            </a:r>
          </a:p>
          <a:p>
            <a:pPr lvl="1">
              <a:buFont typeface="Wingdings" panose="05000000000000000000" pitchFamily="2" charset="2"/>
              <a:buChar char="Ø"/>
            </a:pPr>
            <a:r>
              <a:rPr lang="en-US" dirty="0" smtClean="0"/>
              <a:t>File-sharing services</a:t>
            </a:r>
          </a:p>
        </p:txBody>
      </p:sp>
    </p:spTree>
    <p:extLst>
      <p:ext uri="{BB962C8B-B14F-4D97-AF65-F5344CB8AC3E}">
        <p14:creationId xmlns:p14="http://schemas.microsoft.com/office/powerpoint/2010/main" val="10295869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590"/>
            <a:ext cx="10515600" cy="452293"/>
          </a:xfrm>
        </p:spPr>
        <p:txBody>
          <a:bodyPr>
            <a:normAutofit fontScale="90000"/>
          </a:bodyPr>
          <a:lstStyle/>
          <a:p>
            <a:pPr algn="ctr"/>
            <a:r>
              <a:rPr lang="en-US" b="1" dirty="0" smtClean="0"/>
              <a:t>Example of a Typical Worm</a:t>
            </a:r>
            <a:endParaRPr lang="en-US" b="1" dirty="0"/>
          </a:p>
        </p:txBody>
      </p:sp>
      <p:sp>
        <p:nvSpPr>
          <p:cNvPr id="3" name="Content Placeholder 2"/>
          <p:cNvSpPr>
            <a:spLocks noGrp="1"/>
          </p:cNvSpPr>
          <p:nvPr>
            <p:ph idx="1"/>
          </p:nvPr>
        </p:nvSpPr>
        <p:spPr>
          <a:xfrm>
            <a:off x="838200" y="705393"/>
            <a:ext cx="10515600" cy="5891349"/>
          </a:xfrm>
        </p:spPr>
        <p:txBody>
          <a:bodyPr/>
          <a:lstStyle/>
          <a:p>
            <a:pPr marL="514350" indent="-514350">
              <a:buAutoNum type="arabicPeriod"/>
            </a:pPr>
            <a:r>
              <a:rPr lang="en-US" dirty="0" smtClean="0"/>
              <a:t>Scan for hosts running infected product</a:t>
            </a:r>
          </a:p>
          <a:p>
            <a:pPr lvl="1">
              <a:buFont typeface="Wingdings" panose="05000000000000000000" pitchFamily="2" charset="2"/>
              <a:buChar char="Ø"/>
            </a:pPr>
            <a:r>
              <a:rPr lang="en-US" dirty="0" smtClean="0"/>
              <a:t>Check if port is open</a:t>
            </a:r>
          </a:p>
          <a:p>
            <a:pPr lvl="1">
              <a:buFont typeface="Wingdings" panose="05000000000000000000" pitchFamily="2" charset="2"/>
              <a:buChar char="Ø"/>
            </a:pPr>
            <a:r>
              <a:rPr lang="en-US" dirty="0" smtClean="0"/>
              <a:t>Check version or even try to infect anyway</a:t>
            </a:r>
          </a:p>
          <a:p>
            <a:pPr marL="514350" indent="-514350">
              <a:buAutoNum type="arabicPeriod"/>
            </a:pPr>
            <a:r>
              <a:rPr lang="en-US" dirty="0" smtClean="0"/>
              <a:t>Download/infect machine with code which will continue the spread of the worm</a:t>
            </a:r>
          </a:p>
          <a:p>
            <a:pPr lvl="1">
              <a:buFont typeface="Wingdings" panose="05000000000000000000" pitchFamily="2" charset="2"/>
              <a:buChar char="Ø"/>
            </a:pPr>
            <a:r>
              <a:rPr lang="en-US" dirty="0" smtClean="0"/>
              <a:t>Once in, downloads tools from third party host, or even download more copies of itself</a:t>
            </a:r>
          </a:p>
          <a:p>
            <a:pPr marL="514350" indent="-514350">
              <a:buAutoNum type="arabicPeriod"/>
            </a:pPr>
            <a:r>
              <a:rPr lang="en-US" dirty="0" smtClean="0"/>
              <a:t>Issuing a payload</a:t>
            </a:r>
          </a:p>
          <a:p>
            <a:pPr lvl="1">
              <a:buFont typeface="Wingdings" panose="05000000000000000000" pitchFamily="2" charset="2"/>
              <a:buChar char="Ø"/>
            </a:pPr>
            <a:r>
              <a:rPr lang="en-US" dirty="0" smtClean="0"/>
              <a:t>Deleting, modification, back-dooring, flooding or other related activity</a:t>
            </a:r>
          </a:p>
          <a:p>
            <a:pPr marL="514350" indent="-514350">
              <a:buAutoNum type="arabicPeriod"/>
            </a:pPr>
            <a:r>
              <a:rPr lang="en-US" dirty="0" smtClean="0"/>
              <a:t>Scan more hosts and repeat</a:t>
            </a:r>
          </a:p>
          <a:p>
            <a:pPr lvl="1">
              <a:buFont typeface="Wingdings" panose="05000000000000000000" pitchFamily="2" charset="2"/>
              <a:buChar char="Ø"/>
            </a:pPr>
            <a:r>
              <a:rPr lang="en-US" dirty="0" smtClean="0"/>
              <a:t>Repeat Step 1</a:t>
            </a:r>
            <a:endParaRPr lang="en-US" dirty="0"/>
          </a:p>
        </p:txBody>
      </p:sp>
    </p:spTree>
    <p:extLst>
      <p:ext uri="{BB962C8B-B14F-4D97-AF65-F5344CB8AC3E}">
        <p14:creationId xmlns:p14="http://schemas.microsoft.com/office/powerpoint/2010/main" val="21154297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590"/>
            <a:ext cx="10515600" cy="624790"/>
          </a:xfrm>
        </p:spPr>
        <p:txBody>
          <a:bodyPr>
            <a:normAutofit fontScale="90000"/>
          </a:bodyPr>
          <a:lstStyle/>
          <a:p>
            <a:pPr algn="ctr"/>
            <a:r>
              <a:rPr lang="en-US" b="1" dirty="0" smtClean="0"/>
              <a:t>Morris worm</a:t>
            </a:r>
            <a:endParaRPr lang="en-US" b="1" dirty="0"/>
          </a:p>
        </p:txBody>
      </p:sp>
      <p:sp>
        <p:nvSpPr>
          <p:cNvPr id="3" name="Content Placeholder 2"/>
          <p:cNvSpPr>
            <a:spLocks noGrp="1"/>
          </p:cNvSpPr>
          <p:nvPr>
            <p:ph idx="1"/>
          </p:nvPr>
        </p:nvSpPr>
        <p:spPr>
          <a:xfrm>
            <a:off x="640080" y="1071153"/>
            <a:ext cx="10972800" cy="5538653"/>
          </a:xfrm>
        </p:spPr>
        <p:txBody>
          <a:bodyPr/>
          <a:lstStyle/>
          <a:p>
            <a:r>
              <a:rPr lang="en-US" dirty="0" smtClean="0"/>
              <a:t>Released by Robert Morris – 1988</a:t>
            </a:r>
          </a:p>
          <a:p>
            <a:pPr lvl="1">
              <a:buFont typeface="Wingdings" panose="05000000000000000000" pitchFamily="2" charset="2"/>
              <a:buChar char="Ø"/>
            </a:pPr>
            <a:r>
              <a:rPr lang="en-US" dirty="0" smtClean="0"/>
              <a:t>one </a:t>
            </a:r>
            <a:r>
              <a:rPr lang="en-US" dirty="0"/>
              <a:t>of the first computer worms distributed via the Internet. It was the first to gain significant mainstream media attention. According to its creator, the Morris worm was not written to cause damage, but to gauge the size of the Internet</a:t>
            </a:r>
            <a:r>
              <a:rPr lang="en-US" dirty="0" smtClean="0"/>
              <a:t>.</a:t>
            </a:r>
          </a:p>
          <a:p>
            <a:r>
              <a:rPr lang="en-US" dirty="0" smtClean="0"/>
              <a:t>Quite sophisticated</a:t>
            </a:r>
          </a:p>
          <a:p>
            <a:r>
              <a:rPr lang="en-US" dirty="0" smtClean="0"/>
              <a:t>Tried a variety of methods for gaining access:</a:t>
            </a:r>
          </a:p>
          <a:p>
            <a:pPr lvl="1">
              <a:buFont typeface="Wingdings" panose="05000000000000000000" pitchFamily="2" charset="2"/>
              <a:buChar char="Ø"/>
            </a:pPr>
            <a:r>
              <a:rPr lang="en-US" dirty="0" smtClean="0"/>
              <a:t>Attempted to login to a remote host as a legitimate user</a:t>
            </a:r>
          </a:p>
          <a:p>
            <a:pPr lvl="1">
              <a:buFont typeface="Wingdings" panose="05000000000000000000" pitchFamily="2" charset="2"/>
              <a:buChar char="Ø"/>
            </a:pPr>
            <a:r>
              <a:rPr lang="en-US" dirty="0" smtClean="0"/>
              <a:t>Exploited a bug in finger protocol (port 79</a:t>
            </a:r>
            <a:r>
              <a:rPr lang="en-US" dirty="0" smtClean="0"/>
              <a:t>) - </a:t>
            </a:r>
            <a:r>
              <a:rPr lang="en-US" dirty="0"/>
              <a:t>application-level Internet </a:t>
            </a:r>
            <a:r>
              <a:rPr lang="en-US" b="1" dirty="0"/>
              <a:t>protocol</a:t>
            </a:r>
            <a:endParaRPr lang="en-US" dirty="0" smtClean="0"/>
          </a:p>
          <a:p>
            <a:r>
              <a:rPr lang="en-US" dirty="0" smtClean="0"/>
              <a:t>Sentenced to 400 hours community service and $10,000 fine</a:t>
            </a:r>
          </a:p>
          <a:p>
            <a:endParaRPr lang="en-US" dirty="0"/>
          </a:p>
        </p:txBody>
      </p:sp>
    </p:spTree>
    <p:extLst>
      <p:ext uri="{BB962C8B-B14F-4D97-AF65-F5344CB8AC3E}">
        <p14:creationId xmlns:p14="http://schemas.microsoft.com/office/powerpoint/2010/main" val="2076546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590"/>
            <a:ext cx="10515600" cy="670510"/>
          </a:xfrm>
        </p:spPr>
        <p:txBody>
          <a:bodyPr>
            <a:normAutofit fontScale="90000"/>
          </a:bodyPr>
          <a:lstStyle/>
          <a:p>
            <a:pPr algn="ctr"/>
            <a:r>
              <a:rPr lang="en-US" b="1" dirty="0" smtClean="0"/>
              <a:t>Code Red – July 2001</a:t>
            </a:r>
            <a:endParaRPr lang="en-US" b="1" dirty="0"/>
          </a:p>
        </p:txBody>
      </p:sp>
      <p:sp>
        <p:nvSpPr>
          <p:cNvPr id="3" name="Content Placeholder 2"/>
          <p:cNvSpPr>
            <a:spLocks noGrp="1"/>
          </p:cNvSpPr>
          <p:nvPr>
            <p:ph idx="1"/>
          </p:nvPr>
        </p:nvSpPr>
        <p:spPr>
          <a:xfrm>
            <a:off x="888276" y="1045029"/>
            <a:ext cx="10635343" cy="5447212"/>
          </a:xfrm>
        </p:spPr>
        <p:txBody>
          <a:bodyPr/>
          <a:lstStyle/>
          <a:p>
            <a:r>
              <a:rPr lang="en-US" dirty="0" smtClean="0"/>
              <a:t>Two variants – attacked MS IIS servers</a:t>
            </a:r>
          </a:p>
          <a:p>
            <a:r>
              <a:rPr lang="en-US" dirty="0" smtClean="0"/>
              <a:t>Operated in three stages: scanning, flooding and sleeping</a:t>
            </a:r>
          </a:p>
          <a:p>
            <a:r>
              <a:rPr lang="en-US" dirty="0" smtClean="0"/>
              <a:t>Scanning phase </a:t>
            </a:r>
            <a:r>
              <a:rPr lang="en-US" dirty="0" err="1" smtClean="0"/>
              <a:t>phase</a:t>
            </a:r>
            <a:r>
              <a:rPr lang="en-US" dirty="0" smtClean="0"/>
              <a:t>: searched for vulnerable computers (MS II servers)</a:t>
            </a:r>
          </a:p>
          <a:p>
            <a:r>
              <a:rPr lang="en-US" dirty="0" smtClean="0"/>
              <a:t>Flooding phase: </a:t>
            </a:r>
            <a:r>
              <a:rPr lang="en-US" dirty="0" err="1" smtClean="0"/>
              <a:t>DoS</a:t>
            </a:r>
            <a:r>
              <a:rPr lang="en-US" dirty="0" smtClean="0"/>
              <a:t> attack on the White House Website</a:t>
            </a:r>
          </a:p>
          <a:p>
            <a:r>
              <a:rPr lang="en-US" dirty="0" smtClean="0"/>
              <a:t>Sleep mode could last indefinitely</a:t>
            </a:r>
          </a:p>
          <a:p>
            <a:r>
              <a:rPr lang="en-US" dirty="0" smtClean="0"/>
              <a:t>Replaced website text with the phrase “hacked by Chinese.”</a:t>
            </a:r>
          </a:p>
          <a:p>
            <a:r>
              <a:rPr lang="en-US" dirty="0" smtClean="0"/>
              <a:t>At its peak, it infected 2,000 machines every minute = 250,000 under 9 hours.</a:t>
            </a:r>
            <a:endParaRPr lang="en-US" dirty="0"/>
          </a:p>
        </p:txBody>
      </p:sp>
    </p:spTree>
    <p:extLst>
      <p:ext uri="{BB962C8B-B14F-4D97-AF65-F5344CB8AC3E}">
        <p14:creationId xmlns:p14="http://schemas.microsoft.com/office/powerpoint/2010/main" val="23930880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590"/>
            <a:ext cx="10515600" cy="647650"/>
          </a:xfrm>
        </p:spPr>
        <p:txBody>
          <a:bodyPr>
            <a:normAutofit fontScale="90000"/>
          </a:bodyPr>
          <a:lstStyle/>
          <a:p>
            <a:pPr algn="ctr"/>
            <a:r>
              <a:rPr lang="en-US" b="1" dirty="0" smtClean="0"/>
              <a:t>Code Red II</a:t>
            </a:r>
            <a:endParaRPr lang="en-US" b="1" dirty="0"/>
          </a:p>
        </p:txBody>
      </p:sp>
      <p:sp>
        <p:nvSpPr>
          <p:cNvPr id="3" name="Content Placeholder 2"/>
          <p:cNvSpPr>
            <a:spLocks noGrp="1"/>
          </p:cNvSpPr>
          <p:nvPr>
            <p:ph idx="1"/>
          </p:nvPr>
        </p:nvSpPr>
        <p:spPr>
          <a:xfrm>
            <a:off x="838200" y="979714"/>
            <a:ext cx="10515600" cy="5473337"/>
          </a:xfrm>
        </p:spPr>
        <p:txBody>
          <a:bodyPr>
            <a:normAutofit lnSpcReduction="10000"/>
          </a:bodyPr>
          <a:lstStyle/>
          <a:p>
            <a:r>
              <a:rPr lang="en-US" dirty="0" smtClean="0"/>
              <a:t>Variant of Code Red</a:t>
            </a:r>
          </a:p>
          <a:p>
            <a:r>
              <a:rPr lang="en-US" dirty="0" smtClean="0"/>
              <a:t>Exploited the same vulnerability as Code Red</a:t>
            </a:r>
          </a:p>
          <a:p>
            <a:r>
              <a:rPr lang="en-US" dirty="0" smtClean="0"/>
              <a:t>Gave the attacker control over the infected system</a:t>
            </a:r>
          </a:p>
          <a:p>
            <a:r>
              <a:rPr lang="en-US" dirty="0" smtClean="0"/>
              <a:t>Each variant was smarter than the previous one</a:t>
            </a:r>
          </a:p>
          <a:p>
            <a:pPr marL="0" indent="0">
              <a:buNone/>
            </a:pPr>
            <a:endParaRPr lang="en-US" dirty="0" smtClean="0"/>
          </a:p>
          <a:p>
            <a:pPr marL="0" indent="0">
              <a:buNone/>
            </a:pPr>
            <a:r>
              <a:rPr lang="en-US" dirty="0" smtClean="0"/>
              <a:t>Succeeded due to:</a:t>
            </a:r>
            <a:r>
              <a:rPr lang="en-US" dirty="0" smtClean="0"/>
              <a:t> </a:t>
            </a:r>
            <a:endParaRPr lang="en-US" dirty="0"/>
          </a:p>
          <a:p>
            <a:r>
              <a:rPr lang="en-US" dirty="0" smtClean="0"/>
              <a:t>Many MS IIS servers had not been patched</a:t>
            </a:r>
          </a:p>
          <a:p>
            <a:r>
              <a:rPr lang="en-US" dirty="0" smtClean="0"/>
              <a:t>Alarm messages arrived in first few hours</a:t>
            </a:r>
          </a:p>
          <a:p>
            <a:r>
              <a:rPr lang="en-US" dirty="0" smtClean="0"/>
              <a:t>No one was monitoring these systems</a:t>
            </a:r>
          </a:p>
          <a:p>
            <a:r>
              <a:rPr lang="en-US" dirty="0" smtClean="0"/>
              <a:t>Emails bounced </a:t>
            </a:r>
          </a:p>
          <a:p>
            <a:r>
              <a:rPr lang="en-US" dirty="0" smtClean="0"/>
              <a:t>Worm continue unchecked for days</a:t>
            </a:r>
          </a:p>
          <a:p>
            <a:endParaRPr lang="en-US" dirty="0" smtClean="0"/>
          </a:p>
          <a:p>
            <a:endParaRPr lang="en-US" dirty="0"/>
          </a:p>
        </p:txBody>
      </p:sp>
    </p:spTree>
    <p:extLst>
      <p:ext uri="{BB962C8B-B14F-4D97-AF65-F5344CB8AC3E}">
        <p14:creationId xmlns:p14="http://schemas.microsoft.com/office/powerpoint/2010/main" val="19109160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19" y="300445"/>
            <a:ext cx="10842171" cy="6348549"/>
          </a:xfrm>
        </p:spPr>
        <p:txBody>
          <a:bodyPr/>
          <a:lstStyle/>
          <a:p>
            <a:pPr marL="0" indent="0">
              <a:buNone/>
            </a:pPr>
            <a:endParaRPr lang="en-US" dirty="0" smtClean="0"/>
          </a:p>
          <a:p>
            <a:pPr marL="0" indent="0">
              <a:buNone/>
            </a:pPr>
            <a:r>
              <a:rPr lang="en-US" dirty="0" err="1" smtClean="0"/>
              <a:t>Sobig</a:t>
            </a:r>
            <a:r>
              <a:rPr lang="en-US" dirty="0" smtClean="0"/>
              <a:t> Worm – August 03 – has six variants</a:t>
            </a:r>
          </a:p>
          <a:p>
            <a:r>
              <a:rPr lang="en-US" dirty="0" smtClean="0"/>
              <a:t>Some features similar to a Trojan virus because it disguises itself as electronic mail</a:t>
            </a:r>
          </a:p>
          <a:p>
            <a:r>
              <a:rPr lang="en-US" dirty="0" smtClean="0"/>
              <a:t>Example: </a:t>
            </a:r>
            <a:r>
              <a:rPr lang="en-US" dirty="0" err="1" smtClean="0"/>
              <a:t>Mydoom</a:t>
            </a:r>
            <a:r>
              <a:rPr lang="en-US" dirty="0" smtClean="0"/>
              <a:t> – January 2004</a:t>
            </a:r>
          </a:p>
          <a:p>
            <a:pPr lvl="1">
              <a:buFont typeface="Wingdings" panose="05000000000000000000" pitchFamily="2" charset="2"/>
              <a:buChar char="Ø"/>
            </a:pPr>
            <a:r>
              <a:rPr lang="en-US" dirty="0" smtClean="0"/>
              <a:t>Also known as </a:t>
            </a:r>
            <a:r>
              <a:rPr lang="en-US" dirty="0" err="1" smtClean="0"/>
              <a:t>Novang</a:t>
            </a:r>
            <a:r>
              <a:rPr lang="en-US" dirty="0" smtClean="0"/>
              <a:t>, </a:t>
            </a:r>
            <a:r>
              <a:rPr lang="en-US" dirty="0" err="1" smtClean="0"/>
              <a:t>Shimgapi</a:t>
            </a:r>
            <a:r>
              <a:rPr lang="en-US" dirty="0" smtClean="0"/>
              <a:t> e.g. </a:t>
            </a:r>
            <a:r>
              <a:rPr lang="en-US" dirty="0" smtClean="0">
                <a:hlinkClick r:id="rId3"/>
              </a:rPr>
              <a:t>W32.MyDoom@mm</a:t>
            </a:r>
            <a:r>
              <a:rPr lang="en-US" dirty="0" smtClean="0"/>
              <a:t>, and </a:t>
            </a:r>
            <a:r>
              <a:rPr lang="en-US" dirty="0" err="1" smtClean="0"/>
              <a:t>Mimail.R</a:t>
            </a:r>
            <a:endParaRPr lang="en-US" dirty="0"/>
          </a:p>
          <a:p>
            <a:pPr lvl="1">
              <a:buFont typeface="Wingdings" panose="05000000000000000000" pitchFamily="2" charset="2"/>
              <a:buChar char="Ø"/>
            </a:pPr>
            <a:r>
              <a:rPr lang="en-US" dirty="0" smtClean="0"/>
              <a:t>Record for the fastest-spreading e-mail worm</a:t>
            </a:r>
          </a:p>
          <a:p>
            <a:pPr lvl="1">
              <a:buFont typeface="Wingdings" panose="05000000000000000000" pitchFamily="2" charset="2"/>
              <a:buChar char="Ø"/>
            </a:pPr>
            <a:r>
              <a:rPr lang="en-US" dirty="0" smtClean="0"/>
              <a:t>100,000 infected emails per hour were blocked</a:t>
            </a:r>
          </a:p>
          <a:p>
            <a:pPr lvl="1">
              <a:buFont typeface="Wingdings" panose="05000000000000000000" pitchFamily="2" charset="2"/>
              <a:buChar char="Ø"/>
            </a:pPr>
            <a:r>
              <a:rPr lang="en-US" dirty="0" smtClean="0"/>
              <a:t>Gets computer user to open an infected email attachment – installed a backdoor</a:t>
            </a:r>
          </a:p>
          <a:p>
            <a:pPr lvl="1">
              <a:buFont typeface="Wingdings" panose="05000000000000000000" pitchFamily="2" charset="2"/>
              <a:buChar char="Ø"/>
            </a:pPr>
            <a:r>
              <a:rPr lang="en-US" dirty="0" smtClean="0"/>
              <a:t>Worst email worm to date</a:t>
            </a:r>
          </a:p>
          <a:p>
            <a:pPr lvl="1">
              <a:buFont typeface="Wingdings" panose="05000000000000000000" pitchFamily="2" charset="2"/>
              <a:buChar char="Ø"/>
            </a:pPr>
            <a:r>
              <a:rPr lang="en-US" dirty="0" smtClean="0"/>
              <a:t>$250,000 bounty for creator of these worms</a:t>
            </a:r>
            <a:endParaRPr lang="en-US" dirty="0"/>
          </a:p>
        </p:txBody>
      </p:sp>
    </p:spTree>
    <p:extLst>
      <p:ext uri="{BB962C8B-B14F-4D97-AF65-F5344CB8AC3E}">
        <p14:creationId xmlns:p14="http://schemas.microsoft.com/office/powerpoint/2010/main" val="42591758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590"/>
            <a:ext cx="10515600" cy="784810"/>
          </a:xfrm>
        </p:spPr>
        <p:txBody>
          <a:bodyPr>
            <a:normAutofit fontScale="90000"/>
          </a:bodyPr>
          <a:lstStyle/>
          <a:p>
            <a:pPr algn="ctr"/>
            <a:r>
              <a:rPr lang="en-US" b="1" dirty="0" smtClean="0"/>
              <a:t/>
            </a:r>
            <a:br>
              <a:rPr lang="en-US" b="1" dirty="0" smtClean="0"/>
            </a:br>
            <a:r>
              <a:rPr lang="en-US" b="1" dirty="0" smtClean="0"/>
              <a:t>Malware</a:t>
            </a:r>
            <a:r>
              <a:rPr lang="en-US" dirty="0"/>
              <a:t/>
            </a:r>
            <a:br>
              <a:rPr lang="en-US" dirty="0"/>
            </a:br>
            <a:endParaRPr lang="en-US" dirty="0"/>
          </a:p>
        </p:txBody>
      </p:sp>
      <p:sp>
        <p:nvSpPr>
          <p:cNvPr id="3" name="Content Placeholder 2"/>
          <p:cNvSpPr>
            <a:spLocks noGrp="1"/>
          </p:cNvSpPr>
          <p:nvPr>
            <p:ph idx="1"/>
          </p:nvPr>
        </p:nvSpPr>
        <p:spPr>
          <a:xfrm>
            <a:off x="838200" y="1423851"/>
            <a:ext cx="10515600" cy="4872446"/>
          </a:xfrm>
        </p:spPr>
        <p:txBody>
          <a:bodyPr/>
          <a:lstStyle/>
          <a:p>
            <a:r>
              <a:rPr lang="en-US" dirty="0"/>
              <a:t>Short for </a:t>
            </a:r>
            <a:r>
              <a:rPr lang="en-US" b="1" i="1" dirty="0"/>
              <a:t>mal</a:t>
            </a:r>
            <a:r>
              <a:rPr lang="en-US" i="1" dirty="0"/>
              <a:t>icious soft</a:t>
            </a:r>
            <a:r>
              <a:rPr lang="en-US" b="1" i="1" dirty="0"/>
              <a:t>ware.</a:t>
            </a:r>
            <a:endParaRPr lang="en-US" dirty="0"/>
          </a:p>
          <a:p>
            <a:r>
              <a:rPr lang="en-US" dirty="0" smtClean="0"/>
              <a:t>A malicious </a:t>
            </a:r>
            <a:r>
              <a:rPr lang="en-US" dirty="0"/>
              <a:t>software </a:t>
            </a:r>
            <a:r>
              <a:rPr lang="en-US" dirty="0" smtClean="0"/>
              <a:t>is used </a:t>
            </a:r>
            <a:r>
              <a:rPr lang="en-US" dirty="0"/>
              <a:t>or created to </a:t>
            </a:r>
            <a:r>
              <a:rPr lang="en-US" b="1" dirty="0"/>
              <a:t>disrupt computer operation, gather sensitive information, or gain access to private computer systems</a:t>
            </a:r>
            <a:r>
              <a:rPr lang="en-US" dirty="0"/>
              <a:t>.</a:t>
            </a:r>
          </a:p>
          <a:p>
            <a:r>
              <a:rPr lang="en-US" dirty="0" smtClean="0"/>
              <a:t>It </a:t>
            </a:r>
            <a:r>
              <a:rPr lang="en-US" dirty="0"/>
              <a:t>can appear in the form of code, scripts, active content, and other software.</a:t>
            </a:r>
          </a:p>
          <a:p>
            <a:r>
              <a:rPr lang="en-US" dirty="0" smtClean="0"/>
              <a:t>'Malware</a:t>
            </a:r>
            <a:r>
              <a:rPr lang="en-US" dirty="0"/>
              <a:t>' is a general term used to refer to a variety of forms of hostile, intrusive, or annoying software</a:t>
            </a:r>
          </a:p>
        </p:txBody>
      </p:sp>
    </p:spTree>
    <p:extLst>
      <p:ext uri="{BB962C8B-B14F-4D97-AF65-F5344CB8AC3E}">
        <p14:creationId xmlns:p14="http://schemas.microsoft.com/office/powerpoint/2010/main" val="3565213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590"/>
            <a:ext cx="10515600" cy="624790"/>
          </a:xfrm>
        </p:spPr>
        <p:txBody>
          <a:bodyPr>
            <a:normAutofit fontScale="90000"/>
          </a:bodyPr>
          <a:lstStyle/>
          <a:p>
            <a:pPr algn="ctr"/>
            <a:r>
              <a:rPr lang="en-US" b="1" dirty="0" smtClean="0"/>
              <a:t>Blaster Worm – August 2003</a:t>
            </a:r>
            <a:endParaRPr lang="en-US" b="1" dirty="0"/>
          </a:p>
        </p:txBody>
      </p:sp>
      <p:sp>
        <p:nvSpPr>
          <p:cNvPr id="3" name="Content Placeholder 2"/>
          <p:cNvSpPr>
            <a:spLocks noGrp="1"/>
          </p:cNvSpPr>
          <p:nvPr>
            <p:ph idx="1"/>
          </p:nvPr>
        </p:nvSpPr>
        <p:spPr>
          <a:xfrm>
            <a:off x="731520" y="1005839"/>
            <a:ext cx="10622280" cy="5551715"/>
          </a:xfrm>
        </p:spPr>
        <p:txBody>
          <a:bodyPr/>
          <a:lstStyle/>
          <a:p>
            <a:r>
              <a:rPr lang="en-US" dirty="0" smtClean="0"/>
              <a:t>Also known as </a:t>
            </a:r>
            <a:r>
              <a:rPr lang="en-US" dirty="0" err="1" smtClean="0"/>
              <a:t>Lovsan</a:t>
            </a:r>
            <a:r>
              <a:rPr lang="en-US" dirty="0" smtClean="0"/>
              <a:t> or </a:t>
            </a:r>
            <a:r>
              <a:rPr lang="en-US" dirty="0" err="1" smtClean="0"/>
              <a:t>Lovesan</a:t>
            </a:r>
            <a:endParaRPr lang="en-US" dirty="0" smtClean="0"/>
          </a:p>
          <a:p>
            <a:r>
              <a:rPr lang="en-US" dirty="0" smtClean="0"/>
              <a:t>Focus on Windows 2000 and Windows XP OS</a:t>
            </a:r>
          </a:p>
          <a:p>
            <a:r>
              <a:rPr lang="en-US" dirty="0" smtClean="0"/>
              <a:t>Attack 120,000 unpatched systems during first 36 </a:t>
            </a:r>
            <a:r>
              <a:rPr lang="en-US" dirty="0" err="1" smtClean="0"/>
              <a:t>hrs</a:t>
            </a:r>
            <a:endParaRPr lang="en-US" dirty="0" smtClean="0"/>
          </a:p>
          <a:p>
            <a:r>
              <a:rPr lang="en-US" dirty="0" err="1" smtClean="0"/>
              <a:t>DoS</a:t>
            </a:r>
            <a:r>
              <a:rPr lang="en-US" dirty="0" smtClean="0"/>
              <a:t> attack on MS Windows Update Website </a:t>
            </a:r>
          </a:p>
          <a:p>
            <a:r>
              <a:rPr lang="en-US" dirty="0" smtClean="0"/>
              <a:t>Caused OS to crack</a:t>
            </a:r>
          </a:p>
          <a:p>
            <a:r>
              <a:rPr lang="en-US" dirty="0" smtClean="0"/>
              <a:t>Contains two messages </a:t>
            </a:r>
          </a:p>
          <a:p>
            <a:pPr lvl="1">
              <a:buFont typeface="Wingdings" panose="05000000000000000000" pitchFamily="2" charset="2"/>
              <a:buChar char="Ø"/>
            </a:pPr>
            <a:r>
              <a:rPr lang="en-US" dirty="0" smtClean="0"/>
              <a:t>“I just want to say Love You San” – hence the name</a:t>
            </a:r>
          </a:p>
          <a:p>
            <a:pPr lvl="1">
              <a:buFont typeface="Wingdings" panose="05000000000000000000" pitchFamily="2" charset="2"/>
              <a:buChar char="Ø"/>
            </a:pPr>
            <a:r>
              <a:rPr lang="en-US" dirty="0" smtClean="0"/>
              <a:t>“Billy Gates why do you make this possible? Stop making money and fix your software” </a:t>
            </a:r>
          </a:p>
          <a:p>
            <a:r>
              <a:rPr lang="en-US" dirty="0" smtClean="0"/>
              <a:t>Infected over 1 million computers</a:t>
            </a:r>
          </a:p>
          <a:p>
            <a:endParaRPr lang="en-US" dirty="0"/>
          </a:p>
        </p:txBody>
      </p:sp>
    </p:spTree>
    <p:extLst>
      <p:ext uri="{BB962C8B-B14F-4D97-AF65-F5344CB8AC3E}">
        <p14:creationId xmlns:p14="http://schemas.microsoft.com/office/powerpoint/2010/main" val="26178425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590"/>
            <a:ext cx="10515600" cy="624790"/>
          </a:xfrm>
        </p:spPr>
        <p:txBody>
          <a:bodyPr>
            <a:normAutofit fontScale="90000"/>
          </a:bodyPr>
          <a:lstStyle/>
          <a:p>
            <a:pPr algn="ctr"/>
            <a:r>
              <a:rPr lang="en-US" b="1" dirty="0" err="1" smtClean="0"/>
              <a:t>Conflicker</a:t>
            </a:r>
            <a:r>
              <a:rPr lang="en-US" b="1" dirty="0" smtClean="0"/>
              <a:t> Worm</a:t>
            </a:r>
            <a:endParaRPr lang="en-US" b="1" dirty="0"/>
          </a:p>
        </p:txBody>
      </p:sp>
      <p:sp>
        <p:nvSpPr>
          <p:cNvPr id="3" name="Content Placeholder 2"/>
          <p:cNvSpPr>
            <a:spLocks noGrp="1"/>
          </p:cNvSpPr>
          <p:nvPr>
            <p:ph idx="1"/>
          </p:nvPr>
        </p:nvSpPr>
        <p:spPr>
          <a:xfrm>
            <a:off x="1371599" y="1110343"/>
            <a:ext cx="9548949" cy="5146766"/>
          </a:xfrm>
        </p:spPr>
        <p:txBody>
          <a:bodyPr/>
          <a:lstStyle/>
          <a:p>
            <a:r>
              <a:rPr lang="en-US" dirty="0" smtClean="0"/>
              <a:t>Modifies the Registry</a:t>
            </a:r>
          </a:p>
          <a:p>
            <a:r>
              <a:rPr lang="en-US" dirty="0" smtClean="0"/>
              <a:t>Resets PC’s System Restore point</a:t>
            </a:r>
          </a:p>
          <a:p>
            <a:r>
              <a:rPr lang="en-US" dirty="0" smtClean="0"/>
              <a:t>Downloads files from the hacker’s website</a:t>
            </a:r>
          </a:p>
          <a:p>
            <a:endParaRPr lang="en-US" dirty="0"/>
          </a:p>
        </p:txBody>
      </p:sp>
    </p:spTree>
    <p:extLst>
      <p:ext uri="{BB962C8B-B14F-4D97-AF65-F5344CB8AC3E}">
        <p14:creationId xmlns:p14="http://schemas.microsoft.com/office/powerpoint/2010/main" val="21432637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590"/>
            <a:ext cx="10515600" cy="458239"/>
          </a:xfrm>
        </p:spPr>
        <p:txBody>
          <a:bodyPr>
            <a:normAutofit fontScale="90000"/>
          </a:bodyPr>
          <a:lstStyle/>
          <a:p>
            <a:pPr algn="ctr"/>
            <a:r>
              <a:rPr lang="en-US" b="1" dirty="0" err="1" smtClean="0"/>
              <a:t>Stuxnet</a:t>
            </a:r>
            <a:r>
              <a:rPr lang="en-US" b="1" dirty="0" smtClean="0"/>
              <a:t> Worm – July 13, 2010</a:t>
            </a:r>
            <a:endParaRPr lang="en-US" b="1" dirty="0"/>
          </a:p>
        </p:txBody>
      </p:sp>
      <p:sp>
        <p:nvSpPr>
          <p:cNvPr id="3" name="Content Placeholder 2"/>
          <p:cNvSpPr>
            <a:spLocks noGrp="1"/>
          </p:cNvSpPr>
          <p:nvPr>
            <p:ph idx="1"/>
          </p:nvPr>
        </p:nvSpPr>
        <p:spPr>
          <a:xfrm>
            <a:off x="599607" y="1094283"/>
            <a:ext cx="10882859" cy="5456420"/>
          </a:xfrm>
        </p:spPr>
        <p:txBody>
          <a:bodyPr/>
          <a:lstStyle/>
          <a:p>
            <a:r>
              <a:rPr lang="en-US" dirty="0" smtClean="0"/>
              <a:t>Targets industrial control systems – known as SCADA systems</a:t>
            </a:r>
          </a:p>
          <a:p>
            <a:r>
              <a:rPr lang="en-US" dirty="0" smtClean="0"/>
              <a:t>If found it attempts to steal code and design projects</a:t>
            </a:r>
          </a:p>
          <a:p>
            <a:r>
              <a:rPr lang="en-US" dirty="0" smtClean="0"/>
              <a:t>Exploits four zero-day vulnerabilities </a:t>
            </a:r>
          </a:p>
          <a:p>
            <a:pPr lvl="1">
              <a:buFont typeface="Wingdings" panose="05000000000000000000" pitchFamily="2" charset="2"/>
              <a:buChar char="Ø"/>
            </a:pPr>
            <a:r>
              <a:rPr lang="en-US" dirty="0" smtClean="0"/>
              <a:t>Link fine vulnerability to spread through USB drives</a:t>
            </a:r>
          </a:p>
          <a:p>
            <a:pPr lvl="1">
              <a:buFont typeface="Wingdings" panose="05000000000000000000" pitchFamily="2" charset="2"/>
              <a:buChar char="Ø"/>
            </a:pPr>
            <a:r>
              <a:rPr lang="en-US" dirty="0" smtClean="0"/>
              <a:t>Remote code execution vulnerability</a:t>
            </a:r>
          </a:p>
          <a:p>
            <a:pPr lvl="1">
              <a:buFont typeface="Wingdings" panose="05000000000000000000" pitchFamily="2" charset="2"/>
              <a:buChar char="Ø"/>
            </a:pPr>
            <a:r>
              <a:rPr lang="en-US" dirty="0" smtClean="0"/>
              <a:t>Two local </a:t>
            </a:r>
            <a:r>
              <a:rPr lang="en-US" dirty="0" err="1" smtClean="0"/>
              <a:t>priviledge</a:t>
            </a:r>
            <a:r>
              <a:rPr lang="en-US" dirty="0" smtClean="0"/>
              <a:t> escalation vulnerabilities</a:t>
            </a:r>
          </a:p>
          <a:p>
            <a:pPr lvl="1">
              <a:buFont typeface="Wingdings" panose="05000000000000000000" pitchFamily="2" charset="2"/>
              <a:buChar char="Ø"/>
            </a:pPr>
            <a:endParaRPr lang="en-US" dirty="0"/>
          </a:p>
          <a:p>
            <a:pPr marL="457200" lvl="1" indent="0">
              <a:buNone/>
            </a:pPr>
            <a:endParaRPr lang="en-US" dirty="0" smtClean="0"/>
          </a:p>
          <a:p>
            <a:pPr marL="457200" lvl="1" indent="0">
              <a:buNone/>
            </a:pPr>
            <a:r>
              <a:rPr lang="en-US" dirty="0" err="1"/>
              <a:t>Stuxnet</a:t>
            </a:r>
            <a:r>
              <a:rPr lang="en-US" dirty="0"/>
              <a:t> worm – target Iran, specifically industrial to cool the fans or reduce the fan of a nuclear reactor.</a:t>
            </a:r>
          </a:p>
          <a:p>
            <a:pPr marL="457200" lvl="1" indent="0">
              <a:buNone/>
            </a:pPr>
            <a:endParaRPr lang="en-US" dirty="0" smtClean="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4524850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590"/>
            <a:ext cx="10515600" cy="624790"/>
          </a:xfrm>
        </p:spPr>
        <p:txBody>
          <a:bodyPr>
            <a:normAutofit fontScale="90000"/>
          </a:bodyPr>
          <a:lstStyle/>
          <a:p>
            <a:pPr algn="ctr"/>
            <a:r>
              <a:rPr lang="en-US" b="1" dirty="0" err="1" smtClean="0"/>
              <a:t>Defences</a:t>
            </a:r>
            <a:r>
              <a:rPr lang="en-US" b="1" dirty="0" smtClean="0"/>
              <a:t> Against Worms</a:t>
            </a:r>
            <a:endParaRPr lang="en-US" b="1" dirty="0"/>
          </a:p>
        </p:txBody>
      </p:sp>
      <p:sp>
        <p:nvSpPr>
          <p:cNvPr id="3" name="Content Placeholder 2"/>
          <p:cNvSpPr>
            <a:spLocks noGrp="1"/>
          </p:cNvSpPr>
          <p:nvPr>
            <p:ph idx="1"/>
          </p:nvPr>
        </p:nvSpPr>
        <p:spPr>
          <a:xfrm>
            <a:off x="838200" y="1019331"/>
            <a:ext cx="10515600" cy="5321508"/>
          </a:xfrm>
        </p:spPr>
        <p:txBody>
          <a:bodyPr/>
          <a:lstStyle/>
          <a:p>
            <a:r>
              <a:rPr lang="en-US" dirty="0" smtClean="0"/>
              <a:t>Modus operandi of true worms is to exploit a known vulnerability</a:t>
            </a:r>
          </a:p>
          <a:p>
            <a:r>
              <a:rPr lang="en-US" dirty="0" smtClean="0"/>
              <a:t>Key </a:t>
            </a:r>
            <a:r>
              <a:rPr lang="en-US" dirty="0" err="1" smtClean="0"/>
              <a:t>defence</a:t>
            </a:r>
            <a:r>
              <a:rPr lang="en-US" dirty="0" smtClean="0"/>
              <a:t> </a:t>
            </a:r>
            <a:r>
              <a:rPr lang="en-US" dirty="0" smtClean="0"/>
              <a:t>– latest </a:t>
            </a:r>
            <a:r>
              <a:rPr lang="en-US" dirty="0" smtClean="0"/>
              <a:t>patches</a:t>
            </a:r>
          </a:p>
          <a:p>
            <a:r>
              <a:rPr lang="en-US" dirty="0" smtClean="0"/>
              <a:t>Host-based IDS – detects unauthorized system activity</a:t>
            </a:r>
          </a:p>
          <a:p>
            <a:r>
              <a:rPr lang="en-US" dirty="0" smtClean="0"/>
              <a:t>Network-based IDS – detects signatures of known worms</a:t>
            </a:r>
          </a:p>
          <a:p>
            <a:r>
              <a:rPr lang="en-US" dirty="0" smtClean="0"/>
              <a:t>Antivirus software for email worms</a:t>
            </a:r>
          </a:p>
          <a:p>
            <a:r>
              <a:rPr lang="en-US" dirty="0" smtClean="0"/>
              <a:t>Don’t run executables or open files from unknown sources!</a:t>
            </a:r>
          </a:p>
          <a:p>
            <a:endParaRPr lang="en-US" dirty="0"/>
          </a:p>
        </p:txBody>
      </p:sp>
    </p:spTree>
    <p:extLst>
      <p:ext uri="{BB962C8B-B14F-4D97-AF65-F5344CB8AC3E}">
        <p14:creationId xmlns:p14="http://schemas.microsoft.com/office/powerpoint/2010/main" val="42613956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590"/>
            <a:ext cx="10515600" cy="624790"/>
          </a:xfrm>
        </p:spPr>
        <p:txBody>
          <a:bodyPr>
            <a:normAutofit fontScale="90000"/>
          </a:bodyPr>
          <a:lstStyle/>
          <a:p>
            <a:pPr algn="ctr"/>
            <a:r>
              <a:rPr lang="en-US" b="1" dirty="0" smtClean="0"/>
              <a:t>Adware and Spyware </a:t>
            </a:r>
            <a:endParaRPr lang="en-US" b="1" dirty="0"/>
          </a:p>
        </p:txBody>
      </p:sp>
      <p:sp>
        <p:nvSpPr>
          <p:cNvPr id="3" name="Content Placeholder 2"/>
          <p:cNvSpPr>
            <a:spLocks noGrp="1"/>
          </p:cNvSpPr>
          <p:nvPr>
            <p:ph idx="1"/>
          </p:nvPr>
        </p:nvSpPr>
        <p:spPr>
          <a:xfrm>
            <a:off x="166255" y="754380"/>
            <a:ext cx="11817927" cy="5909655"/>
          </a:xfrm>
        </p:spPr>
        <p:txBody>
          <a:bodyPr>
            <a:normAutofit lnSpcReduction="10000"/>
          </a:bodyPr>
          <a:lstStyle/>
          <a:p>
            <a:r>
              <a:rPr lang="en-US" dirty="0" smtClean="0"/>
              <a:t>Annoying and deceptive software </a:t>
            </a:r>
          </a:p>
          <a:p>
            <a:r>
              <a:rPr lang="en-US" dirty="0" smtClean="0"/>
              <a:t>Information gathering programs</a:t>
            </a:r>
          </a:p>
          <a:p>
            <a:r>
              <a:rPr lang="en-US" dirty="0" smtClean="0"/>
              <a:t>Designed to monitor user behavior</a:t>
            </a:r>
          </a:p>
          <a:p>
            <a:r>
              <a:rPr lang="en-US" dirty="0" smtClean="0"/>
              <a:t>Includes – spyware, adware and spam</a:t>
            </a:r>
          </a:p>
          <a:p>
            <a:endParaRPr lang="en-US" dirty="0"/>
          </a:p>
          <a:p>
            <a:r>
              <a:rPr lang="en-US" sz="3500" b="1" dirty="0" smtClean="0"/>
              <a:t>Adware</a:t>
            </a:r>
            <a:r>
              <a:rPr lang="en-US" dirty="0" smtClean="0"/>
              <a:t> – </a:t>
            </a:r>
            <a:r>
              <a:rPr lang="en-US" dirty="0"/>
              <a:t>(short for advertising-supported software) is a type of malware that automatically delivers advertisements.</a:t>
            </a:r>
            <a:endParaRPr lang="en-US" dirty="0" smtClean="0"/>
          </a:p>
          <a:p>
            <a:pPr lvl="1">
              <a:buFont typeface="Wingdings" panose="05000000000000000000" pitchFamily="2" charset="2"/>
              <a:buChar char="Ø"/>
            </a:pPr>
            <a:r>
              <a:rPr lang="en-US" dirty="0" smtClean="0"/>
              <a:t>Economically motivated e.g. online advertisements</a:t>
            </a:r>
          </a:p>
          <a:p>
            <a:pPr lvl="1">
              <a:buFont typeface="Wingdings" panose="05000000000000000000" pitchFamily="2" charset="2"/>
              <a:buChar char="Ø"/>
            </a:pPr>
            <a:r>
              <a:rPr lang="en-US" dirty="0" smtClean="0"/>
              <a:t>Collects info about your surfing habits – with or without your knowledge</a:t>
            </a:r>
          </a:p>
          <a:p>
            <a:pPr lvl="1">
              <a:buFont typeface="Wingdings" panose="05000000000000000000" pitchFamily="2" charset="2"/>
              <a:buChar char="Ø"/>
            </a:pPr>
            <a:r>
              <a:rPr lang="en-US" dirty="0" smtClean="0"/>
              <a:t>Not illegal and Not necessarily malicious</a:t>
            </a:r>
          </a:p>
          <a:p>
            <a:pPr lvl="1">
              <a:buFont typeface="Wingdings" panose="05000000000000000000" pitchFamily="2" charset="2"/>
              <a:buChar char="Ø"/>
            </a:pPr>
            <a:r>
              <a:rPr lang="en-US" dirty="0" smtClean="0"/>
              <a:t>Common </a:t>
            </a:r>
            <a:r>
              <a:rPr lang="en-US" dirty="0"/>
              <a:t>examples of adware include pop-up ads on websites and advertisements that are displayed by </a:t>
            </a:r>
            <a:r>
              <a:rPr lang="en-US" dirty="0" smtClean="0"/>
              <a:t>software.</a:t>
            </a:r>
          </a:p>
          <a:p>
            <a:pPr lvl="1">
              <a:buFont typeface="Wingdings" panose="05000000000000000000" pitchFamily="2" charset="2"/>
              <a:buChar char="Ø"/>
            </a:pPr>
            <a:r>
              <a:rPr lang="en-US" dirty="0" smtClean="0"/>
              <a:t>Often </a:t>
            </a:r>
            <a:r>
              <a:rPr lang="en-US" dirty="0"/>
              <a:t>times software and applications offer “</a:t>
            </a:r>
            <a:r>
              <a:rPr lang="en-US" dirty="0" smtClean="0"/>
              <a:t>free versions </a:t>
            </a:r>
            <a:r>
              <a:rPr lang="en-US" dirty="0"/>
              <a:t>that come bundled with adware.</a:t>
            </a:r>
          </a:p>
          <a:p>
            <a:endParaRPr lang="en-US" dirty="0" smtClean="0"/>
          </a:p>
          <a:p>
            <a:endParaRPr lang="en-US" b="1" dirty="0"/>
          </a:p>
          <a:p>
            <a:endParaRPr lang="en-US" dirty="0"/>
          </a:p>
        </p:txBody>
      </p:sp>
    </p:spTree>
    <p:extLst>
      <p:ext uri="{BB962C8B-B14F-4D97-AF65-F5344CB8AC3E}">
        <p14:creationId xmlns:p14="http://schemas.microsoft.com/office/powerpoint/2010/main" val="1638556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590"/>
            <a:ext cx="10515600" cy="624790"/>
          </a:xfrm>
        </p:spPr>
        <p:txBody>
          <a:bodyPr>
            <a:normAutofit fontScale="90000"/>
          </a:bodyPr>
          <a:lstStyle/>
          <a:p>
            <a:pPr algn="ctr"/>
            <a:r>
              <a:rPr lang="en-US" b="1" dirty="0" smtClean="0"/>
              <a:t>Spyware </a:t>
            </a:r>
            <a:endParaRPr lang="en-US" b="1" dirty="0"/>
          </a:p>
        </p:txBody>
      </p:sp>
      <p:sp>
        <p:nvSpPr>
          <p:cNvPr id="3" name="Content Placeholder 2"/>
          <p:cNvSpPr>
            <a:spLocks noGrp="1"/>
          </p:cNvSpPr>
          <p:nvPr>
            <p:ph idx="1"/>
          </p:nvPr>
        </p:nvSpPr>
        <p:spPr>
          <a:xfrm>
            <a:off x="509666" y="1004341"/>
            <a:ext cx="11107712" cy="5606322"/>
          </a:xfrm>
        </p:spPr>
        <p:txBody>
          <a:bodyPr/>
          <a:lstStyle/>
          <a:p>
            <a:r>
              <a:rPr lang="en-US" b="1" dirty="0" smtClean="0"/>
              <a:t>Spyware </a:t>
            </a:r>
            <a:r>
              <a:rPr lang="en-US" dirty="0" smtClean="0"/>
              <a:t>is a type of malware installed on computers that collects information about users without their knowledge.</a:t>
            </a:r>
          </a:p>
          <a:p>
            <a:r>
              <a:rPr lang="en-US" dirty="0" smtClean="0"/>
              <a:t>The presence of spyware is typically hidden from the user and can be difficult to detect.</a:t>
            </a:r>
          </a:p>
          <a:p>
            <a:r>
              <a:rPr lang="en-US" dirty="0" smtClean="0"/>
              <a:t>Spyware programs lurk on your computer to steal important information, like your passwords and logins and other personal identification information and then send it off to someone else.</a:t>
            </a:r>
          </a:p>
          <a:p>
            <a:endParaRPr lang="en-US" dirty="0"/>
          </a:p>
        </p:txBody>
      </p:sp>
    </p:spTree>
    <p:extLst>
      <p:ext uri="{BB962C8B-B14F-4D97-AF65-F5344CB8AC3E}">
        <p14:creationId xmlns:p14="http://schemas.microsoft.com/office/powerpoint/2010/main" val="36622743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590"/>
            <a:ext cx="10515600" cy="624790"/>
          </a:xfrm>
        </p:spPr>
        <p:txBody>
          <a:bodyPr>
            <a:normAutofit/>
          </a:bodyPr>
          <a:lstStyle/>
          <a:p>
            <a:pPr algn="ctr"/>
            <a:r>
              <a:rPr lang="en-US" sz="3200" b="1" dirty="0" smtClean="0"/>
              <a:t>Spyware does not directly spread like a virus or worm</a:t>
            </a:r>
            <a:endParaRPr lang="en-US" sz="3200" b="1" dirty="0"/>
          </a:p>
        </p:txBody>
      </p:sp>
      <p:sp>
        <p:nvSpPr>
          <p:cNvPr id="3" name="Content Placeholder 2"/>
          <p:cNvSpPr>
            <a:spLocks noGrp="1"/>
          </p:cNvSpPr>
          <p:nvPr>
            <p:ph idx="1"/>
          </p:nvPr>
        </p:nvSpPr>
        <p:spPr>
          <a:xfrm>
            <a:off x="704538" y="754380"/>
            <a:ext cx="10649262" cy="5736361"/>
          </a:xfrm>
        </p:spPr>
        <p:txBody>
          <a:bodyPr/>
          <a:lstStyle/>
          <a:p>
            <a:pPr marL="514350" indent="-514350">
              <a:buAutoNum type="arabicPeriod"/>
            </a:pPr>
            <a:r>
              <a:rPr lang="en-US" dirty="0" smtClean="0"/>
              <a:t>Installed without user’s knowledge</a:t>
            </a:r>
          </a:p>
          <a:p>
            <a:pPr lvl="1">
              <a:buFont typeface="Wingdings" panose="05000000000000000000" pitchFamily="2" charset="2"/>
              <a:buChar char="Ø"/>
            </a:pPr>
            <a:r>
              <a:rPr lang="en-US" dirty="0" smtClean="0"/>
              <a:t>Usually presented as a useful utility, which users download and install</a:t>
            </a:r>
          </a:p>
          <a:p>
            <a:pPr lvl="1">
              <a:buFont typeface="Wingdings" panose="05000000000000000000" pitchFamily="2" charset="2"/>
              <a:buChar char="Ø"/>
            </a:pPr>
            <a:r>
              <a:rPr lang="en-US" dirty="0" smtClean="0"/>
              <a:t>Example: </a:t>
            </a:r>
          </a:p>
          <a:p>
            <a:pPr lvl="2">
              <a:buFont typeface="Wingdings" panose="05000000000000000000" pitchFamily="2" charset="2"/>
              <a:buChar char="v"/>
            </a:pPr>
            <a:r>
              <a:rPr lang="en-US" dirty="0" smtClean="0"/>
              <a:t>Web accelerator</a:t>
            </a:r>
          </a:p>
          <a:p>
            <a:pPr lvl="2">
              <a:buFont typeface="Wingdings" panose="05000000000000000000" pitchFamily="2" charset="2"/>
              <a:buChar char="v"/>
            </a:pPr>
            <a:r>
              <a:rPr lang="en-US" dirty="0" err="1" smtClean="0"/>
              <a:t>Bonzi</a:t>
            </a:r>
            <a:r>
              <a:rPr lang="en-US" dirty="0" smtClean="0"/>
              <a:t> Buddy – targeted at children</a:t>
            </a:r>
          </a:p>
          <a:p>
            <a:pPr marL="457200" lvl="1" indent="0">
              <a:buNone/>
            </a:pPr>
            <a:r>
              <a:rPr lang="en-US" dirty="0" smtClean="0"/>
              <a:t> </a:t>
            </a:r>
          </a:p>
          <a:p>
            <a:pPr marL="514350" indent="-514350">
              <a:buAutoNum type="arabicPeriod"/>
            </a:pPr>
            <a:r>
              <a:rPr lang="en-US" dirty="0" smtClean="0"/>
              <a:t>Bundled with shareware and other free software </a:t>
            </a:r>
          </a:p>
          <a:p>
            <a:pPr lvl="1">
              <a:buFont typeface="Wingdings" panose="05000000000000000000" pitchFamily="2" charset="2"/>
              <a:buChar char="Ø"/>
            </a:pPr>
            <a:r>
              <a:rPr lang="en-US" dirty="0" smtClean="0"/>
              <a:t>When the user installs it – also install spyware</a:t>
            </a:r>
          </a:p>
          <a:p>
            <a:pPr marL="514350" indent="-514350">
              <a:buAutoNum type="arabicPeriod"/>
            </a:pPr>
            <a:r>
              <a:rPr lang="en-US" dirty="0" smtClean="0"/>
              <a:t>Tricks users by manipulating security features</a:t>
            </a:r>
          </a:p>
          <a:p>
            <a:pPr lvl="1">
              <a:buFont typeface="Wingdings" panose="05000000000000000000" pitchFamily="2" charset="2"/>
              <a:buChar char="Ø"/>
            </a:pPr>
            <a:r>
              <a:rPr lang="en-US" dirty="0" smtClean="0"/>
              <a:t>Download requires a user action</a:t>
            </a:r>
          </a:p>
          <a:p>
            <a:pPr lvl="1">
              <a:buFont typeface="Wingdings" panose="05000000000000000000" pitchFamily="2" charset="2"/>
              <a:buChar char="Ø"/>
            </a:pPr>
            <a:r>
              <a:rPr lang="en-US" dirty="0" smtClean="0"/>
              <a:t>No matter which “button” the user presses, a download starts</a:t>
            </a:r>
          </a:p>
          <a:p>
            <a:pPr marL="457200" lvl="1" indent="0">
              <a:buNone/>
            </a:pPr>
            <a:endParaRPr lang="en-US" dirty="0" smtClean="0"/>
          </a:p>
          <a:p>
            <a:pPr marL="457200" lvl="1" indent="0">
              <a:buNone/>
            </a:pPr>
            <a:endParaRPr lang="en-US" dirty="0"/>
          </a:p>
        </p:txBody>
      </p:sp>
    </p:spTree>
    <p:extLst>
      <p:ext uri="{BB962C8B-B14F-4D97-AF65-F5344CB8AC3E}">
        <p14:creationId xmlns:p14="http://schemas.microsoft.com/office/powerpoint/2010/main" val="11190796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4518" y="449705"/>
            <a:ext cx="10672998" cy="6071016"/>
          </a:xfrm>
        </p:spPr>
        <p:txBody>
          <a:bodyPr/>
          <a:lstStyle/>
          <a:p>
            <a:r>
              <a:rPr lang="en-US" dirty="0" smtClean="0"/>
              <a:t>Spyware – exist as independent executable programs</a:t>
            </a:r>
          </a:p>
          <a:p>
            <a:r>
              <a:rPr lang="en-US" dirty="0" smtClean="0"/>
              <a:t>Have the capability to:</a:t>
            </a:r>
          </a:p>
          <a:p>
            <a:pPr lvl="1">
              <a:buFont typeface="Wingdings" panose="05000000000000000000" pitchFamily="2" charset="2"/>
              <a:buChar char="Ø"/>
            </a:pPr>
            <a:r>
              <a:rPr lang="en-US" dirty="0"/>
              <a:t>M</a:t>
            </a:r>
            <a:r>
              <a:rPr lang="en-US" dirty="0" smtClean="0"/>
              <a:t>onitor your keystrokes</a:t>
            </a:r>
          </a:p>
          <a:p>
            <a:pPr lvl="1">
              <a:buFont typeface="Wingdings" panose="05000000000000000000" pitchFamily="2" charset="2"/>
              <a:buChar char="Ø"/>
            </a:pPr>
            <a:r>
              <a:rPr lang="en-US" dirty="0" smtClean="0"/>
              <a:t>Scan files on the hard drive</a:t>
            </a:r>
          </a:p>
          <a:p>
            <a:pPr lvl="1">
              <a:buFont typeface="Wingdings" panose="05000000000000000000" pitchFamily="2" charset="2"/>
              <a:buChar char="Ø"/>
            </a:pPr>
            <a:r>
              <a:rPr lang="en-US" dirty="0" smtClean="0"/>
              <a:t>Snoop other applications, such as chat programs or word processors</a:t>
            </a:r>
          </a:p>
          <a:p>
            <a:pPr lvl="1">
              <a:buFont typeface="Wingdings" panose="05000000000000000000" pitchFamily="2" charset="2"/>
              <a:buChar char="Ø"/>
            </a:pPr>
            <a:r>
              <a:rPr lang="en-US" dirty="0" smtClean="0"/>
              <a:t>Install other spyware programs</a:t>
            </a:r>
          </a:p>
          <a:p>
            <a:pPr lvl="1">
              <a:buFont typeface="Wingdings" panose="05000000000000000000" pitchFamily="2" charset="2"/>
              <a:buChar char="Ø"/>
            </a:pPr>
            <a:r>
              <a:rPr lang="en-US" dirty="0" smtClean="0"/>
              <a:t>Read cookies</a:t>
            </a:r>
          </a:p>
          <a:p>
            <a:pPr lvl="1">
              <a:buFont typeface="Wingdings" panose="05000000000000000000" pitchFamily="2" charset="2"/>
              <a:buChar char="Ø"/>
            </a:pPr>
            <a:r>
              <a:rPr lang="en-US" dirty="0" smtClean="0"/>
              <a:t>Change the default home page on the Web browser</a:t>
            </a:r>
          </a:p>
          <a:p>
            <a:pPr lvl="1">
              <a:buFont typeface="Wingdings" panose="05000000000000000000" pitchFamily="2" charset="2"/>
              <a:buChar char="Ø"/>
            </a:pPr>
            <a:r>
              <a:rPr lang="en-US" dirty="0" smtClean="0"/>
              <a:t>Consistently relaying information back to the spyware author</a:t>
            </a:r>
          </a:p>
          <a:p>
            <a:r>
              <a:rPr lang="en-US" dirty="0" smtClean="0"/>
              <a:t>Can slow down your computer </a:t>
            </a:r>
            <a:endParaRPr lang="en-US" dirty="0"/>
          </a:p>
        </p:txBody>
      </p:sp>
    </p:spTree>
    <p:extLst>
      <p:ext uri="{BB962C8B-B14F-4D97-AF65-F5344CB8AC3E}">
        <p14:creationId xmlns:p14="http://schemas.microsoft.com/office/powerpoint/2010/main" val="37167299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7161"/>
            <a:ext cx="10515600" cy="640079"/>
          </a:xfrm>
        </p:spPr>
        <p:txBody>
          <a:bodyPr>
            <a:normAutofit fontScale="90000"/>
          </a:bodyPr>
          <a:lstStyle/>
          <a:p>
            <a:pPr algn="ctr"/>
            <a:r>
              <a:rPr lang="en-US" b="1" dirty="0" smtClean="0"/>
              <a:t>Spam</a:t>
            </a:r>
            <a:endParaRPr lang="en-US" b="1" dirty="0"/>
          </a:p>
        </p:txBody>
      </p:sp>
      <p:sp>
        <p:nvSpPr>
          <p:cNvPr id="3" name="Content Placeholder 2"/>
          <p:cNvSpPr>
            <a:spLocks noGrp="1"/>
          </p:cNvSpPr>
          <p:nvPr>
            <p:ph idx="1"/>
          </p:nvPr>
        </p:nvSpPr>
        <p:spPr>
          <a:xfrm>
            <a:off x="205740" y="777240"/>
            <a:ext cx="11750040" cy="6080760"/>
          </a:xfrm>
        </p:spPr>
        <p:txBody>
          <a:bodyPr numCol="2">
            <a:normAutofit/>
          </a:bodyPr>
          <a:lstStyle/>
          <a:p>
            <a:pPr marL="0" indent="0">
              <a:buNone/>
            </a:pPr>
            <a:r>
              <a:rPr lang="en-US" b="1" dirty="0" smtClean="0"/>
              <a:t>Spam</a:t>
            </a:r>
            <a:endParaRPr lang="en-US" dirty="0"/>
          </a:p>
          <a:p>
            <a:r>
              <a:rPr lang="en-US" dirty="0" smtClean="0"/>
              <a:t>Spam </a:t>
            </a:r>
            <a:r>
              <a:rPr lang="en-US" dirty="0"/>
              <a:t>is email that you did not request and do not want.</a:t>
            </a:r>
          </a:p>
          <a:p>
            <a:r>
              <a:rPr lang="en-US" dirty="0" smtClean="0"/>
              <a:t>One </a:t>
            </a:r>
            <a:r>
              <a:rPr lang="en-US" dirty="0"/>
              <a:t>person's spam is another's useful newsletter or sale ad.</a:t>
            </a:r>
          </a:p>
          <a:p>
            <a:r>
              <a:rPr lang="en-US" dirty="0"/>
              <a:t> </a:t>
            </a:r>
            <a:r>
              <a:rPr lang="en-US" dirty="0" smtClean="0"/>
              <a:t>Spam </a:t>
            </a:r>
            <a:r>
              <a:rPr lang="en-US" dirty="0"/>
              <a:t>is a common way to spread viruses, </a:t>
            </a:r>
            <a:r>
              <a:rPr lang="en-US" dirty="0" err="1"/>
              <a:t>trojans</a:t>
            </a:r>
            <a:r>
              <a:rPr lang="en-US" dirty="0"/>
              <a:t>, and the like.</a:t>
            </a:r>
          </a:p>
          <a:p>
            <a:endParaRPr lang="en-US" dirty="0"/>
          </a:p>
        </p:txBody>
      </p:sp>
      <p:pic>
        <p:nvPicPr>
          <p:cNvPr id="4" name="Picture 3"/>
          <p:cNvPicPr>
            <a:picLocks noChangeAspect="1"/>
          </p:cNvPicPr>
          <p:nvPr/>
        </p:nvPicPr>
        <p:blipFill>
          <a:blip r:embed="rId3"/>
          <a:stretch>
            <a:fillRect/>
          </a:stretch>
        </p:blipFill>
        <p:spPr>
          <a:xfrm>
            <a:off x="6022428" y="957904"/>
            <a:ext cx="5475652" cy="5190648"/>
          </a:xfrm>
          <a:prstGeom prst="rect">
            <a:avLst/>
          </a:prstGeom>
        </p:spPr>
      </p:pic>
    </p:spTree>
    <p:extLst>
      <p:ext uri="{BB962C8B-B14F-4D97-AF65-F5344CB8AC3E}">
        <p14:creationId xmlns:p14="http://schemas.microsoft.com/office/powerpoint/2010/main" val="38708534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590"/>
            <a:ext cx="10515600" cy="624790"/>
          </a:xfrm>
        </p:spPr>
        <p:txBody>
          <a:bodyPr>
            <a:normAutofit fontScale="90000"/>
          </a:bodyPr>
          <a:lstStyle/>
          <a:p>
            <a:pPr algn="ctr"/>
            <a:r>
              <a:rPr lang="en-US" b="1" dirty="0" smtClean="0"/>
              <a:t>Zombie</a:t>
            </a:r>
            <a:r>
              <a:rPr lang="en-US" dirty="0" smtClean="0"/>
              <a:t> </a:t>
            </a:r>
            <a:endParaRPr lang="en-US" dirty="0"/>
          </a:p>
        </p:txBody>
      </p:sp>
      <p:sp>
        <p:nvSpPr>
          <p:cNvPr id="3" name="Content Placeholder 2"/>
          <p:cNvSpPr>
            <a:spLocks noGrp="1"/>
          </p:cNvSpPr>
          <p:nvPr>
            <p:ph idx="1"/>
          </p:nvPr>
        </p:nvSpPr>
        <p:spPr>
          <a:xfrm>
            <a:off x="166255" y="754380"/>
            <a:ext cx="11817927" cy="5909655"/>
          </a:xfrm>
        </p:spPr>
        <p:txBody>
          <a:bodyPr/>
          <a:lstStyle/>
          <a:p>
            <a:r>
              <a:rPr lang="en-US" b="1" dirty="0"/>
              <a:t>Zombie </a:t>
            </a:r>
            <a:r>
              <a:rPr lang="en-US" dirty="0"/>
              <a:t>programs take control of your computer and use it and its Internet connection to attack other computers or networks or to perform other criminal activities</a:t>
            </a:r>
            <a:r>
              <a:rPr lang="en-US" dirty="0" smtClean="0"/>
              <a:t>.</a:t>
            </a:r>
          </a:p>
          <a:p>
            <a:endParaRPr lang="en-US" dirty="0"/>
          </a:p>
          <a:p>
            <a:endParaRPr lang="en-US" dirty="0" smtClean="0"/>
          </a:p>
          <a:p>
            <a:endParaRPr lang="en-US" dirty="0"/>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3240" y="2426334"/>
            <a:ext cx="5897880" cy="409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27996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590"/>
            <a:ext cx="10515600" cy="647650"/>
          </a:xfrm>
        </p:spPr>
        <p:txBody>
          <a:bodyPr>
            <a:normAutofit fontScale="90000"/>
          </a:bodyPr>
          <a:lstStyle/>
          <a:p>
            <a:pPr algn="ctr"/>
            <a:r>
              <a:rPr lang="en-US" b="1" dirty="0" smtClean="0"/>
              <a:t/>
            </a:r>
            <a:br>
              <a:rPr lang="en-US" b="1" dirty="0" smtClean="0"/>
            </a:br>
            <a:r>
              <a:rPr lang="en-US" b="1" dirty="0" smtClean="0"/>
              <a:t>Usage </a:t>
            </a:r>
            <a:r>
              <a:rPr lang="en-US" b="1" dirty="0"/>
              <a:t>of Malware</a:t>
            </a:r>
            <a:r>
              <a:rPr lang="en-US" dirty="0"/>
              <a:t/>
            </a:r>
            <a:br>
              <a:rPr lang="en-US" dirty="0"/>
            </a:br>
            <a:endParaRPr lang="en-US" dirty="0"/>
          </a:p>
        </p:txBody>
      </p:sp>
      <p:sp>
        <p:nvSpPr>
          <p:cNvPr id="3" name="Content Placeholder 2"/>
          <p:cNvSpPr>
            <a:spLocks noGrp="1"/>
          </p:cNvSpPr>
          <p:nvPr>
            <p:ph idx="1"/>
          </p:nvPr>
        </p:nvSpPr>
        <p:spPr>
          <a:xfrm>
            <a:off x="838200" y="1058091"/>
            <a:ext cx="10670177" cy="5551716"/>
          </a:xfrm>
        </p:spPr>
        <p:txBody>
          <a:bodyPr>
            <a:normAutofit/>
          </a:bodyPr>
          <a:lstStyle/>
          <a:p>
            <a:r>
              <a:rPr lang="en-US" dirty="0"/>
              <a:t>Many early infectious programs, including the </a:t>
            </a:r>
            <a:r>
              <a:rPr lang="en-US" dirty="0" smtClean="0"/>
              <a:t>first Internet </a:t>
            </a:r>
            <a:r>
              <a:rPr lang="en-US" dirty="0"/>
              <a:t>Worm, were written as experiments or pranks.</a:t>
            </a:r>
          </a:p>
          <a:p>
            <a:r>
              <a:rPr lang="en-US" dirty="0"/>
              <a:t> </a:t>
            </a:r>
            <a:r>
              <a:rPr lang="en-US" dirty="0" smtClean="0"/>
              <a:t>Today</a:t>
            </a:r>
            <a:r>
              <a:rPr lang="en-US" dirty="0"/>
              <a:t>, malware is used primarily to steal </a:t>
            </a:r>
            <a:r>
              <a:rPr lang="en-US" dirty="0" smtClean="0"/>
              <a:t>sensitive, </a:t>
            </a:r>
            <a:r>
              <a:rPr lang="en-US" dirty="0"/>
              <a:t>personal, financial, or business information for the benefit of others.</a:t>
            </a:r>
          </a:p>
          <a:p>
            <a:r>
              <a:rPr lang="en-US" dirty="0" smtClean="0"/>
              <a:t>Malware </a:t>
            </a:r>
            <a:r>
              <a:rPr lang="en-US" dirty="0"/>
              <a:t>is sometimes used broadly against government or corporate websites to gather guarded information, or to disrupt their operation in general.</a:t>
            </a:r>
          </a:p>
          <a:p>
            <a:r>
              <a:rPr lang="en-US" dirty="0" smtClean="0"/>
              <a:t>However</a:t>
            </a:r>
            <a:r>
              <a:rPr lang="en-US" dirty="0"/>
              <a:t>, malware is often used against individuals to gain personal information such as social security numbers, bank or credit card numbers, and so on.</a:t>
            </a:r>
          </a:p>
          <a:p>
            <a:endParaRPr lang="en-US" dirty="0"/>
          </a:p>
        </p:txBody>
      </p:sp>
    </p:spTree>
    <p:extLst>
      <p:ext uri="{BB962C8B-B14F-4D97-AF65-F5344CB8AC3E}">
        <p14:creationId xmlns:p14="http://schemas.microsoft.com/office/powerpoint/2010/main" val="38370356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590"/>
            <a:ext cx="10515600" cy="624790"/>
          </a:xfrm>
        </p:spPr>
        <p:txBody>
          <a:bodyPr>
            <a:normAutofit fontScale="90000"/>
          </a:bodyPr>
          <a:lstStyle/>
          <a:p>
            <a:pPr algn="ctr"/>
            <a:r>
              <a:rPr lang="en-US" b="1" dirty="0" smtClean="0"/>
              <a:t>Phishing</a:t>
            </a:r>
            <a:endParaRPr lang="en-US" b="1" dirty="0"/>
          </a:p>
        </p:txBody>
      </p:sp>
      <p:sp>
        <p:nvSpPr>
          <p:cNvPr id="3" name="Content Placeholder 2"/>
          <p:cNvSpPr>
            <a:spLocks noGrp="1"/>
          </p:cNvSpPr>
          <p:nvPr>
            <p:ph idx="1"/>
          </p:nvPr>
        </p:nvSpPr>
        <p:spPr>
          <a:xfrm>
            <a:off x="659567" y="899410"/>
            <a:ext cx="10694233" cy="5606321"/>
          </a:xfrm>
        </p:spPr>
        <p:txBody>
          <a:bodyPr/>
          <a:lstStyle/>
          <a:p>
            <a:r>
              <a:rPr lang="en-US" dirty="0"/>
              <a:t>Phishing (pronounced like the word 'fishing') is a message that tries to trick you into providing information like your social security number or bank account information or logon and password for a web site.</a:t>
            </a:r>
          </a:p>
          <a:p>
            <a:r>
              <a:rPr lang="en-US" dirty="0" smtClean="0"/>
              <a:t>The </a:t>
            </a:r>
            <a:r>
              <a:rPr lang="en-US" dirty="0"/>
              <a:t>message may claim that if you do not click </a:t>
            </a:r>
            <a:r>
              <a:rPr lang="en-US" dirty="0" smtClean="0"/>
              <a:t>on the </a:t>
            </a:r>
            <a:r>
              <a:rPr lang="en-US" dirty="0"/>
              <a:t>link in the message and log onto a </a:t>
            </a:r>
            <a:r>
              <a:rPr lang="en-US" dirty="0" smtClean="0"/>
              <a:t>financial web </a:t>
            </a:r>
            <a:r>
              <a:rPr lang="en-US" dirty="0"/>
              <a:t>site that your account will be blocked, or </a:t>
            </a:r>
            <a:r>
              <a:rPr lang="en-US" dirty="0" smtClean="0"/>
              <a:t>some other </a:t>
            </a:r>
            <a:r>
              <a:rPr lang="en-US" dirty="0"/>
              <a:t>disaster.</a:t>
            </a:r>
          </a:p>
          <a:p>
            <a:endParaRPr lang="en-US" dirty="0"/>
          </a:p>
        </p:txBody>
      </p:sp>
    </p:spTree>
    <p:extLst>
      <p:ext uri="{BB962C8B-B14F-4D97-AF65-F5344CB8AC3E}">
        <p14:creationId xmlns:p14="http://schemas.microsoft.com/office/powerpoint/2010/main" val="19836876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stretch>
            <a:fillRect/>
          </a:stretch>
        </p:blipFill>
        <p:spPr>
          <a:xfrm>
            <a:off x="1120139" y="187674"/>
            <a:ext cx="9808769" cy="6487445"/>
          </a:xfrm>
          <a:prstGeom prst="rect">
            <a:avLst/>
          </a:prstGeom>
        </p:spPr>
      </p:pic>
    </p:spTree>
    <p:extLst>
      <p:ext uri="{BB962C8B-B14F-4D97-AF65-F5344CB8AC3E}">
        <p14:creationId xmlns:p14="http://schemas.microsoft.com/office/powerpoint/2010/main" val="5630070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590"/>
            <a:ext cx="10515600" cy="716230"/>
          </a:xfrm>
        </p:spPr>
        <p:txBody>
          <a:bodyPr>
            <a:normAutofit/>
          </a:bodyPr>
          <a:lstStyle/>
          <a:p>
            <a:pPr algn="ctr"/>
            <a:r>
              <a:rPr lang="en-US" sz="4000" b="1" dirty="0" smtClean="0"/>
              <a:t>Ransomware</a:t>
            </a:r>
            <a:endParaRPr lang="en-US" sz="4000" b="1" dirty="0"/>
          </a:p>
        </p:txBody>
      </p:sp>
      <p:sp>
        <p:nvSpPr>
          <p:cNvPr id="3" name="Content Placeholder 2"/>
          <p:cNvSpPr>
            <a:spLocks noGrp="1"/>
          </p:cNvSpPr>
          <p:nvPr>
            <p:ph idx="1"/>
          </p:nvPr>
        </p:nvSpPr>
        <p:spPr>
          <a:xfrm>
            <a:off x="629586" y="1364105"/>
            <a:ext cx="10957811" cy="5216578"/>
          </a:xfrm>
        </p:spPr>
        <p:txBody>
          <a:bodyPr/>
          <a:lstStyle/>
          <a:p>
            <a:r>
              <a:rPr lang="en-US" dirty="0"/>
              <a:t>Ransomware is a form of malware that essentially holds a computer system captive while demanding a ransom.</a:t>
            </a:r>
          </a:p>
          <a:p>
            <a:pPr lvl="1">
              <a:buFont typeface="Wingdings" panose="05000000000000000000" pitchFamily="2" charset="2"/>
              <a:buChar char="Ø"/>
            </a:pPr>
            <a:r>
              <a:rPr lang="en-US" dirty="0" smtClean="0"/>
              <a:t>It </a:t>
            </a:r>
            <a:r>
              <a:rPr lang="en-US" dirty="0"/>
              <a:t>restricts user access to the computer either by encrypting files on the hard drive or locking down the system and displaying messages that are intended to force the user to pay the malware creator to remove the restrictions and regain access to their computer</a:t>
            </a:r>
            <a:r>
              <a:rPr lang="en-US" dirty="0" smtClean="0"/>
              <a:t>.</a:t>
            </a:r>
          </a:p>
          <a:p>
            <a:pPr lvl="1">
              <a:buFont typeface="Wingdings" panose="05000000000000000000" pitchFamily="2" charset="2"/>
              <a:buChar char="Ø"/>
            </a:pPr>
            <a:r>
              <a:rPr lang="en-US" dirty="0"/>
              <a:t>In 2012, a major ransomware known as </a:t>
            </a:r>
            <a:r>
              <a:rPr lang="en-US" dirty="0" err="1"/>
              <a:t>Reveton</a:t>
            </a:r>
            <a:r>
              <a:rPr lang="en-US" dirty="0"/>
              <a:t> began to spread. It displayed a warning purportedly from a law enforcement agency claiming that the computer has been used for illegal activities, such as downloading unlicensed software or child pornography. Due to this behavior, it is commonly referred to as the "Police Trojan".</a:t>
            </a:r>
          </a:p>
          <a:p>
            <a:pPr lvl="1">
              <a:buFont typeface="Wingdings" panose="05000000000000000000" pitchFamily="2" charset="2"/>
              <a:buChar char="Ø"/>
            </a:pPr>
            <a:endParaRPr lang="en-US" dirty="0" smtClean="0"/>
          </a:p>
          <a:p>
            <a:pPr lvl="1">
              <a:buFont typeface="Wingdings" panose="05000000000000000000" pitchFamily="2" charset="2"/>
              <a:buChar char="Ø"/>
            </a:pPr>
            <a:endParaRPr lang="en-US" dirty="0"/>
          </a:p>
          <a:p>
            <a:endParaRPr lang="en-US" dirty="0"/>
          </a:p>
        </p:txBody>
      </p:sp>
    </p:spTree>
    <p:extLst>
      <p:ext uri="{BB962C8B-B14F-4D97-AF65-F5344CB8AC3E}">
        <p14:creationId xmlns:p14="http://schemas.microsoft.com/office/powerpoint/2010/main" val="20595352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590"/>
            <a:ext cx="10515600" cy="624790"/>
          </a:xfrm>
        </p:spPr>
        <p:txBody>
          <a:bodyPr>
            <a:normAutofit fontScale="90000"/>
          </a:bodyPr>
          <a:lstStyle/>
          <a:p>
            <a:pPr algn="ctr"/>
            <a:r>
              <a:rPr lang="en-US" b="1" dirty="0" smtClean="0"/>
              <a:t>Buffer Overflow</a:t>
            </a:r>
            <a:endParaRPr lang="en-US" b="1" dirty="0"/>
          </a:p>
        </p:txBody>
      </p:sp>
      <p:sp>
        <p:nvSpPr>
          <p:cNvPr id="3" name="Content Placeholder 2"/>
          <p:cNvSpPr>
            <a:spLocks noGrp="1"/>
          </p:cNvSpPr>
          <p:nvPr>
            <p:ph idx="1"/>
          </p:nvPr>
        </p:nvSpPr>
        <p:spPr>
          <a:xfrm>
            <a:off x="614598" y="914400"/>
            <a:ext cx="11017770" cy="5681273"/>
          </a:xfrm>
        </p:spPr>
        <p:txBody>
          <a:bodyPr/>
          <a:lstStyle/>
          <a:p>
            <a:r>
              <a:rPr lang="en-US" dirty="0" smtClean="0"/>
              <a:t>Advanced hacking technique</a:t>
            </a:r>
          </a:p>
          <a:p>
            <a:r>
              <a:rPr lang="en-US" dirty="0" smtClean="0"/>
              <a:t>Requires some skill and programming knowledge</a:t>
            </a:r>
          </a:p>
          <a:p>
            <a:r>
              <a:rPr lang="en-US" dirty="0" smtClean="0"/>
              <a:t>Aim – utilize a vulnerable/security hole</a:t>
            </a:r>
          </a:p>
          <a:p>
            <a:r>
              <a:rPr lang="en-US" dirty="0" smtClean="0"/>
              <a:t>Objective – to gain root </a:t>
            </a:r>
            <a:r>
              <a:rPr lang="en-US" dirty="0" err="1" smtClean="0"/>
              <a:t>priviledges</a:t>
            </a:r>
            <a:endParaRPr lang="en-US" dirty="0" smtClean="0"/>
          </a:p>
          <a:p>
            <a:endParaRPr lang="en-US" dirty="0"/>
          </a:p>
          <a:p>
            <a:r>
              <a:rPr lang="en-US" dirty="0" smtClean="0"/>
              <a:t>How does it work?: when a program is executed, it is mapped into memory in an organized manner.</a:t>
            </a:r>
          </a:p>
          <a:p>
            <a:r>
              <a:rPr lang="en-US" dirty="0" smtClean="0"/>
              <a:t>The </a:t>
            </a:r>
            <a:r>
              <a:rPr lang="en-US" dirty="0" err="1" smtClean="0"/>
              <a:t>defence</a:t>
            </a:r>
            <a:r>
              <a:rPr lang="en-US" dirty="0" smtClean="0"/>
              <a:t>: buffer overflow attacks often take advantage of poor application programming. </a:t>
            </a:r>
          </a:p>
          <a:p>
            <a:pPr lvl="1">
              <a:buFont typeface="Wingdings" panose="05000000000000000000" pitchFamily="2" charset="2"/>
              <a:buChar char="Ø"/>
            </a:pPr>
            <a:r>
              <a:rPr lang="en-US" dirty="0" smtClean="0"/>
              <a:t>Write secure code</a:t>
            </a:r>
          </a:p>
          <a:p>
            <a:endParaRPr lang="en-US" dirty="0"/>
          </a:p>
        </p:txBody>
      </p:sp>
    </p:spTree>
    <p:extLst>
      <p:ext uri="{BB962C8B-B14F-4D97-AF65-F5344CB8AC3E}">
        <p14:creationId xmlns:p14="http://schemas.microsoft.com/office/powerpoint/2010/main" val="14416917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590"/>
            <a:ext cx="10515600" cy="624790"/>
          </a:xfrm>
        </p:spPr>
        <p:txBody>
          <a:bodyPr>
            <a:normAutofit fontScale="90000"/>
          </a:bodyPr>
          <a:lstStyle/>
          <a:p>
            <a:pPr algn="ctr"/>
            <a:r>
              <a:rPr lang="en-US" b="1" dirty="0" smtClean="0"/>
              <a:t>Bots</a:t>
            </a:r>
            <a:endParaRPr lang="en-US" b="1" dirty="0"/>
          </a:p>
        </p:txBody>
      </p:sp>
      <p:sp>
        <p:nvSpPr>
          <p:cNvPr id="3" name="Content Placeholder 2"/>
          <p:cNvSpPr>
            <a:spLocks noGrp="1"/>
          </p:cNvSpPr>
          <p:nvPr>
            <p:ph idx="1"/>
          </p:nvPr>
        </p:nvSpPr>
        <p:spPr>
          <a:xfrm>
            <a:off x="361126" y="754381"/>
            <a:ext cx="11481102" cy="5856282"/>
          </a:xfrm>
        </p:spPr>
        <p:txBody>
          <a:bodyPr/>
          <a:lstStyle/>
          <a:p>
            <a:r>
              <a:rPr lang="en-US" dirty="0" smtClean="0"/>
              <a:t>Programs that perform some predefined actions in an automated way.</a:t>
            </a:r>
          </a:p>
          <a:p>
            <a:r>
              <a:rPr lang="en-US" dirty="0"/>
              <a:t>A bot is a computer that has been compromised through a malware infection and can be controlled remotely by a cyber </a:t>
            </a:r>
            <a:r>
              <a:rPr lang="en-US" dirty="0" smtClean="0"/>
              <a:t>criminal.</a:t>
            </a:r>
            <a:endParaRPr lang="en-US" dirty="0"/>
          </a:p>
          <a:p>
            <a:r>
              <a:rPr lang="en-US" dirty="0" smtClean="0"/>
              <a:t>Cause: software vulnerabilities, IE misconfiguration, or opening an email attachment.</a:t>
            </a:r>
          </a:p>
          <a:p>
            <a:r>
              <a:rPr lang="en-US" dirty="0" smtClean="0"/>
              <a:t>Used for </a:t>
            </a:r>
            <a:r>
              <a:rPr lang="en-US" dirty="0" err="1" smtClean="0"/>
              <a:t>DDoS</a:t>
            </a:r>
            <a:r>
              <a:rPr lang="en-US" dirty="0" smtClean="0"/>
              <a:t> attacks – similar to zombies</a:t>
            </a:r>
          </a:p>
          <a:p>
            <a:endParaRPr lang="en-US" dirty="0"/>
          </a:p>
          <a:p>
            <a:r>
              <a:rPr lang="en-US" dirty="0" smtClean="0"/>
              <a:t>Spam: spammers pay to access bots that run email-gateways</a:t>
            </a:r>
          </a:p>
          <a:p>
            <a:r>
              <a:rPr lang="en-US" dirty="0" smtClean="0"/>
              <a:t>Harder to block is spam from multiple sources</a:t>
            </a:r>
          </a:p>
          <a:p>
            <a:r>
              <a:rPr lang="en-US" dirty="0" smtClean="0"/>
              <a:t>Harvesting valuable information – includes online banking credentials, software activation license keys, </a:t>
            </a:r>
            <a:r>
              <a:rPr lang="en-US" dirty="0" err="1" smtClean="0"/>
              <a:t>etc</a:t>
            </a:r>
            <a:endParaRPr lang="en-US" dirty="0" smtClean="0"/>
          </a:p>
          <a:p>
            <a:r>
              <a:rPr lang="en-US" dirty="0" smtClean="0"/>
              <a:t>Secondary infection – scanning and creating more zombies.</a:t>
            </a:r>
            <a:endParaRPr lang="en-US" dirty="0"/>
          </a:p>
        </p:txBody>
      </p:sp>
    </p:spTree>
    <p:extLst>
      <p:ext uri="{BB962C8B-B14F-4D97-AF65-F5344CB8AC3E}">
        <p14:creationId xmlns:p14="http://schemas.microsoft.com/office/powerpoint/2010/main" val="3329619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590"/>
            <a:ext cx="10515600" cy="437969"/>
          </a:xfrm>
        </p:spPr>
        <p:txBody>
          <a:bodyPr>
            <a:normAutofit fontScale="90000"/>
          </a:bodyPr>
          <a:lstStyle/>
          <a:p>
            <a:pPr algn="ctr"/>
            <a:r>
              <a:rPr lang="en-US" b="1" dirty="0" smtClean="0"/>
              <a:t>Botnet Example</a:t>
            </a:r>
            <a:endParaRPr lang="en-US" b="1" dirty="0"/>
          </a:p>
        </p:txBody>
      </p:sp>
      <p:sp>
        <p:nvSpPr>
          <p:cNvPr id="3" name="Content Placeholder 2"/>
          <p:cNvSpPr>
            <a:spLocks noGrp="1"/>
          </p:cNvSpPr>
          <p:nvPr>
            <p:ph idx="1"/>
          </p:nvPr>
        </p:nvSpPr>
        <p:spPr>
          <a:xfrm>
            <a:off x="511025" y="567560"/>
            <a:ext cx="11187545" cy="5953161"/>
          </a:xfrm>
        </p:spPr>
        <p:txBody>
          <a:bodyPr>
            <a:normAutofit lnSpcReduction="10000"/>
          </a:bodyPr>
          <a:lstStyle/>
          <a:p>
            <a:pPr marL="0" indent="0">
              <a:buNone/>
            </a:pPr>
            <a:r>
              <a:rPr lang="en-US" dirty="0" smtClean="0"/>
              <a:t>Zeus</a:t>
            </a:r>
          </a:p>
          <a:p>
            <a:r>
              <a:rPr lang="en-US" dirty="0" smtClean="0"/>
              <a:t>Began to spread in 2006</a:t>
            </a:r>
          </a:p>
          <a:p>
            <a:r>
              <a:rPr lang="en-US" dirty="0" smtClean="0"/>
              <a:t>Objective – stealing banking information by keystroke logging (tracking/ logging </a:t>
            </a:r>
            <a:r>
              <a:rPr lang="en-US" dirty="0"/>
              <a:t>the keys struck on a keyboard</a:t>
            </a:r>
            <a:r>
              <a:rPr lang="en-US" dirty="0" smtClean="0"/>
              <a:t>) and form grabbing</a:t>
            </a:r>
          </a:p>
          <a:p>
            <a:r>
              <a:rPr lang="en-US" dirty="0" smtClean="0"/>
              <a:t>Purchased for around $3000-4000</a:t>
            </a:r>
          </a:p>
          <a:p>
            <a:endParaRPr lang="en-US" dirty="0"/>
          </a:p>
          <a:p>
            <a:pPr marL="0" indent="0">
              <a:buNone/>
            </a:pPr>
            <a:r>
              <a:rPr lang="en-US" dirty="0" smtClean="0"/>
              <a:t>Storm</a:t>
            </a:r>
          </a:p>
          <a:p>
            <a:r>
              <a:rPr lang="en-US" dirty="0" smtClean="0"/>
              <a:t>Uses email spamming and phishing websites</a:t>
            </a:r>
          </a:p>
          <a:p>
            <a:r>
              <a:rPr lang="en-US" dirty="0" smtClean="0"/>
              <a:t>Begins gathering infected computers into the storm botnet</a:t>
            </a:r>
          </a:p>
          <a:p>
            <a:r>
              <a:rPr lang="en-US" dirty="0"/>
              <a:t>I</a:t>
            </a:r>
            <a:r>
              <a:rPr lang="en-US" dirty="0" smtClean="0"/>
              <a:t>nfected 1.7 million computers </a:t>
            </a:r>
          </a:p>
          <a:p>
            <a:r>
              <a:rPr lang="en-US" dirty="0" smtClean="0"/>
              <a:t>Responsible for blasting out 20 percent of spam sent worldwide</a:t>
            </a:r>
          </a:p>
          <a:p>
            <a:r>
              <a:rPr lang="en-US" dirty="0" smtClean="0"/>
              <a:t>Storm 2.0 strain 2010</a:t>
            </a:r>
          </a:p>
          <a:p>
            <a:pPr lvl="1">
              <a:buFont typeface="Wingdings" panose="05000000000000000000" pitchFamily="2" charset="2"/>
              <a:buChar char="Ø"/>
            </a:pPr>
            <a:r>
              <a:rPr lang="en-US" dirty="0" smtClean="0"/>
              <a:t>relays junk e-mail advertising male enhancement pills and adult websites</a:t>
            </a:r>
          </a:p>
        </p:txBody>
      </p:sp>
    </p:spTree>
    <p:extLst>
      <p:ext uri="{BB962C8B-B14F-4D97-AF65-F5344CB8AC3E}">
        <p14:creationId xmlns:p14="http://schemas.microsoft.com/office/powerpoint/2010/main" val="22159835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590"/>
            <a:ext cx="10515600" cy="485265"/>
          </a:xfrm>
        </p:spPr>
        <p:txBody>
          <a:bodyPr>
            <a:normAutofit fontScale="90000"/>
          </a:bodyPr>
          <a:lstStyle/>
          <a:p>
            <a:pPr algn="ctr"/>
            <a:r>
              <a:rPr lang="en-US" b="1" dirty="0" smtClean="0"/>
              <a:t>Action</a:t>
            </a:r>
            <a:endParaRPr lang="en-US" b="1" dirty="0"/>
          </a:p>
        </p:txBody>
      </p:sp>
      <p:sp>
        <p:nvSpPr>
          <p:cNvPr id="3" name="Content Placeholder 2"/>
          <p:cNvSpPr>
            <a:spLocks noGrp="1"/>
          </p:cNvSpPr>
          <p:nvPr>
            <p:ph idx="1"/>
          </p:nvPr>
        </p:nvSpPr>
        <p:spPr>
          <a:xfrm>
            <a:off x="838200" y="794479"/>
            <a:ext cx="10374444" cy="5636301"/>
          </a:xfrm>
        </p:spPr>
        <p:txBody>
          <a:bodyPr/>
          <a:lstStyle/>
          <a:p>
            <a:r>
              <a:rPr lang="en-US" dirty="0" smtClean="0"/>
              <a:t>Keystroke logging – passwords to get keys to decrypt the packets</a:t>
            </a:r>
          </a:p>
          <a:p>
            <a:r>
              <a:rPr lang="en-US" dirty="0" smtClean="0"/>
              <a:t>Sniffing Traffic – watching for clear text passwords</a:t>
            </a:r>
          </a:p>
          <a:p>
            <a:r>
              <a:rPr lang="en-US" dirty="0" smtClean="0"/>
              <a:t>Installing Advertisement Add-ons</a:t>
            </a:r>
          </a:p>
          <a:p>
            <a:pPr lvl="1">
              <a:buFont typeface="Wingdings" panose="05000000000000000000" pitchFamily="2" charset="2"/>
              <a:buChar char="Ø"/>
            </a:pPr>
            <a:r>
              <a:rPr lang="en-US" dirty="0" smtClean="0"/>
              <a:t>Set up a fake website with some advertisement</a:t>
            </a:r>
          </a:p>
          <a:p>
            <a:pPr lvl="1">
              <a:buFont typeface="Wingdings" panose="05000000000000000000" pitchFamily="2" charset="2"/>
              <a:buChar char="Ø"/>
            </a:pPr>
            <a:r>
              <a:rPr lang="en-US" dirty="0" smtClean="0"/>
              <a:t>Negotiate a deal with hosting companies that pay for clicks on adds</a:t>
            </a:r>
          </a:p>
          <a:p>
            <a:pPr lvl="1">
              <a:buFont typeface="Wingdings" panose="05000000000000000000" pitchFamily="2" charset="2"/>
              <a:buChar char="Ø"/>
            </a:pPr>
            <a:r>
              <a:rPr lang="en-US" dirty="0" smtClean="0"/>
              <a:t>Bots click on the pop-ups</a:t>
            </a:r>
            <a:endParaRPr lang="en-US" dirty="0"/>
          </a:p>
          <a:p>
            <a:r>
              <a:rPr lang="en-US" dirty="0" smtClean="0"/>
              <a:t>Manipulating online polls/games</a:t>
            </a:r>
          </a:p>
          <a:p>
            <a:r>
              <a:rPr lang="en-US" dirty="0" smtClean="0"/>
              <a:t>Mass identity theft – “phishing mails”</a:t>
            </a:r>
          </a:p>
          <a:p>
            <a:r>
              <a:rPr lang="en-US" dirty="0" smtClean="0"/>
              <a:t>Spreading new malware</a:t>
            </a:r>
          </a:p>
        </p:txBody>
      </p:sp>
    </p:spTree>
    <p:extLst>
      <p:ext uri="{BB962C8B-B14F-4D97-AF65-F5344CB8AC3E}">
        <p14:creationId xmlns:p14="http://schemas.microsoft.com/office/powerpoint/2010/main" val="1014739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590"/>
            <a:ext cx="10515600" cy="624790"/>
          </a:xfrm>
        </p:spPr>
        <p:txBody>
          <a:bodyPr>
            <a:normAutofit fontScale="90000"/>
          </a:bodyPr>
          <a:lstStyle/>
          <a:p>
            <a:pPr algn="ctr"/>
            <a:r>
              <a:rPr lang="en-US" b="1" dirty="0" smtClean="0"/>
              <a:t/>
            </a:r>
            <a:br>
              <a:rPr lang="en-US" b="1" dirty="0" smtClean="0"/>
            </a:br>
            <a:r>
              <a:rPr lang="en-US" b="1" dirty="0" smtClean="0"/>
              <a:t>How </a:t>
            </a:r>
            <a:r>
              <a:rPr lang="en-US" b="1" dirty="0"/>
              <a:t>Malware Spreads?</a:t>
            </a:r>
            <a:r>
              <a:rPr lang="en-US" dirty="0"/>
              <a:t/>
            </a:r>
            <a:br>
              <a:rPr lang="en-US" dirty="0"/>
            </a:br>
            <a:endParaRPr lang="en-US" dirty="0"/>
          </a:p>
        </p:txBody>
      </p:sp>
      <p:sp>
        <p:nvSpPr>
          <p:cNvPr id="3" name="Content Placeholder 2"/>
          <p:cNvSpPr>
            <a:spLocks noGrp="1"/>
          </p:cNvSpPr>
          <p:nvPr>
            <p:ph idx="1"/>
          </p:nvPr>
        </p:nvSpPr>
        <p:spPr>
          <a:xfrm>
            <a:off x="838200" y="1109272"/>
            <a:ext cx="10515600" cy="5366479"/>
          </a:xfrm>
        </p:spPr>
        <p:txBody>
          <a:bodyPr/>
          <a:lstStyle/>
          <a:p>
            <a:r>
              <a:rPr lang="en-US" dirty="0"/>
              <a:t>Malware  is  a  program  that  must  be  triggered  or somehow executed before it can infect your computer system and spread to others.</a:t>
            </a:r>
          </a:p>
          <a:p>
            <a:r>
              <a:rPr lang="en-US" dirty="0" smtClean="0"/>
              <a:t>Here   </a:t>
            </a:r>
            <a:r>
              <a:rPr lang="en-US" dirty="0"/>
              <a:t>are   some   examples   on   how   malware   is distributed:</a:t>
            </a:r>
          </a:p>
          <a:p>
            <a:pPr marL="0" indent="0">
              <a:buNone/>
            </a:pPr>
            <a:r>
              <a:rPr lang="en-US" dirty="0"/>
              <a:t> </a:t>
            </a:r>
            <a:r>
              <a:rPr lang="en-US" dirty="0" smtClean="0"/>
              <a:t>  a</a:t>
            </a:r>
            <a:r>
              <a:rPr lang="en-US" dirty="0"/>
              <a:t>)  Social network</a:t>
            </a:r>
          </a:p>
          <a:p>
            <a:pPr marL="0" indent="0">
              <a:buNone/>
            </a:pPr>
            <a:r>
              <a:rPr lang="en-US" dirty="0"/>
              <a:t> </a:t>
            </a:r>
            <a:r>
              <a:rPr lang="en-US" dirty="0" smtClean="0"/>
              <a:t>  b</a:t>
            </a:r>
            <a:r>
              <a:rPr lang="en-US" dirty="0"/>
              <a:t>)  Pirated software</a:t>
            </a:r>
          </a:p>
          <a:p>
            <a:pPr marL="0" indent="0">
              <a:buNone/>
            </a:pPr>
            <a:r>
              <a:rPr lang="en-US" dirty="0" smtClean="0"/>
              <a:t>   c</a:t>
            </a:r>
            <a:r>
              <a:rPr lang="en-US" dirty="0"/>
              <a:t>)  Removable media </a:t>
            </a:r>
            <a:endParaRPr lang="en-US" dirty="0" smtClean="0"/>
          </a:p>
          <a:p>
            <a:pPr marL="0" indent="0">
              <a:buNone/>
            </a:pPr>
            <a:r>
              <a:rPr lang="en-US" dirty="0" smtClean="0"/>
              <a:t>   d</a:t>
            </a:r>
            <a:r>
              <a:rPr lang="en-US" dirty="0"/>
              <a:t>)  Emails</a:t>
            </a:r>
          </a:p>
          <a:p>
            <a:pPr marL="0" indent="0">
              <a:buNone/>
            </a:pPr>
            <a:r>
              <a:rPr lang="en-US" dirty="0" smtClean="0"/>
              <a:t>   e</a:t>
            </a:r>
            <a:r>
              <a:rPr lang="en-US" dirty="0"/>
              <a:t>)  Websites</a:t>
            </a:r>
          </a:p>
          <a:p>
            <a:endParaRPr lang="en-US" dirty="0"/>
          </a:p>
        </p:txBody>
      </p:sp>
    </p:spTree>
    <p:extLst>
      <p:ext uri="{BB962C8B-B14F-4D97-AF65-F5344CB8AC3E}">
        <p14:creationId xmlns:p14="http://schemas.microsoft.com/office/powerpoint/2010/main" val="7716505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590"/>
            <a:ext cx="10515600" cy="624790"/>
          </a:xfrm>
        </p:spPr>
        <p:txBody>
          <a:bodyPr>
            <a:normAutofit fontScale="90000"/>
          </a:bodyPr>
          <a:lstStyle/>
          <a:p>
            <a:pPr algn="ctr"/>
            <a:r>
              <a:rPr lang="en-US" b="1" dirty="0" smtClean="0"/>
              <a:t/>
            </a:r>
            <a:br>
              <a:rPr lang="en-US" b="1" dirty="0" smtClean="0"/>
            </a:br>
            <a:r>
              <a:rPr lang="en-US" b="1" dirty="0" smtClean="0"/>
              <a:t>Damages</a:t>
            </a:r>
            <a:r>
              <a:rPr lang="en-US" dirty="0"/>
              <a:t/>
            </a:r>
            <a:br>
              <a:rPr lang="en-US" dirty="0"/>
            </a:br>
            <a:endParaRPr lang="en-US" dirty="0"/>
          </a:p>
        </p:txBody>
      </p:sp>
      <p:sp>
        <p:nvSpPr>
          <p:cNvPr id="3" name="Content Placeholder 2"/>
          <p:cNvSpPr>
            <a:spLocks noGrp="1"/>
          </p:cNvSpPr>
          <p:nvPr>
            <p:ph idx="1"/>
          </p:nvPr>
        </p:nvSpPr>
        <p:spPr>
          <a:xfrm>
            <a:off x="271186" y="754381"/>
            <a:ext cx="11616014" cy="5826302"/>
          </a:xfrm>
        </p:spPr>
        <p:txBody>
          <a:bodyPr>
            <a:normAutofit/>
          </a:bodyPr>
          <a:lstStyle/>
          <a:p>
            <a:pPr marL="457200" indent="-457200">
              <a:buAutoNum type="arabicPeriod"/>
            </a:pPr>
            <a:r>
              <a:rPr lang="en-US" sz="2400" b="1" dirty="0" smtClean="0"/>
              <a:t>Data Loss </a:t>
            </a:r>
            <a:r>
              <a:rPr lang="en-US" sz="2400" dirty="0" smtClean="0"/>
              <a:t>- Many </a:t>
            </a:r>
            <a:r>
              <a:rPr lang="en-US" sz="2400" dirty="0"/>
              <a:t>viruses and Trojans will attempt to delete files or wipe hard drives when activated, but even if you catch the infection early, you may have to delete infected files</a:t>
            </a:r>
            <a:r>
              <a:rPr lang="en-US" sz="2400" dirty="0" smtClean="0"/>
              <a:t>.</a:t>
            </a:r>
          </a:p>
          <a:p>
            <a:pPr marL="457200" indent="-457200">
              <a:buAutoNum type="arabicPeriod"/>
            </a:pPr>
            <a:endParaRPr lang="en-US" sz="1050" dirty="0" smtClean="0"/>
          </a:p>
          <a:p>
            <a:pPr marL="0" indent="0">
              <a:buNone/>
            </a:pPr>
            <a:r>
              <a:rPr lang="en-US" sz="2400" b="1" dirty="0" smtClean="0"/>
              <a:t>2. Account </a:t>
            </a:r>
            <a:r>
              <a:rPr lang="en-US" sz="2400" b="1" dirty="0"/>
              <a:t>Theft</a:t>
            </a:r>
            <a:endParaRPr lang="en-US" sz="2400" dirty="0"/>
          </a:p>
          <a:p>
            <a:r>
              <a:rPr lang="en-US" sz="2400" dirty="0"/>
              <a:t> </a:t>
            </a:r>
            <a:r>
              <a:rPr lang="en-US" sz="2400" dirty="0" smtClean="0"/>
              <a:t>Many </a:t>
            </a:r>
            <a:r>
              <a:rPr lang="en-US" sz="2400" dirty="0"/>
              <a:t>types of malware include </a:t>
            </a:r>
            <a:r>
              <a:rPr lang="en-US" sz="2400" dirty="0" err="1"/>
              <a:t>keylogger</a:t>
            </a:r>
            <a:r>
              <a:rPr lang="en-US" sz="2400" dirty="0"/>
              <a:t> functions, designed to steal accounts and passwords from their targets.</a:t>
            </a:r>
          </a:p>
          <a:p>
            <a:r>
              <a:rPr lang="en-US" sz="2400" dirty="0"/>
              <a:t> </a:t>
            </a:r>
            <a:r>
              <a:rPr lang="en-US" sz="2400" dirty="0" smtClean="0"/>
              <a:t>This </a:t>
            </a:r>
            <a:r>
              <a:rPr lang="en-US" sz="2400" dirty="0"/>
              <a:t>can give the malware author access to any of the user's online accounts, including email servers from which the hacker can launch new attacks</a:t>
            </a:r>
            <a:r>
              <a:rPr lang="en-US" sz="2400" dirty="0" smtClean="0"/>
              <a:t>.</a:t>
            </a:r>
          </a:p>
          <a:p>
            <a:endParaRPr lang="en-US" sz="1000" dirty="0" smtClean="0"/>
          </a:p>
          <a:p>
            <a:pPr marL="0" indent="0">
              <a:buNone/>
            </a:pPr>
            <a:r>
              <a:rPr lang="en-US" sz="2400" b="1" dirty="0" smtClean="0"/>
              <a:t>3. Botnets</a:t>
            </a:r>
            <a:endParaRPr lang="en-US" sz="2400" dirty="0"/>
          </a:p>
          <a:p>
            <a:r>
              <a:rPr lang="en-US" sz="2400" dirty="0" smtClean="0"/>
              <a:t> Many </a:t>
            </a:r>
            <a:r>
              <a:rPr lang="en-US" sz="2400" dirty="0"/>
              <a:t>types of malware also subvert control over the user's computer, turning it into a "bot" or "zombie."</a:t>
            </a:r>
          </a:p>
          <a:p>
            <a:r>
              <a:rPr lang="en-US" sz="2400" dirty="0" smtClean="0"/>
              <a:t>Hackers </a:t>
            </a:r>
            <a:r>
              <a:rPr lang="en-US" sz="2400" dirty="0"/>
              <a:t>build networks of these commandeered computers, using their combined processing power for tasks like cracking password files or sending out bulk emails</a:t>
            </a:r>
            <a:r>
              <a:rPr lang="en-US" sz="2400" dirty="0" smtClean="0"/>
              <a:t>.</a:t>
            </a:r>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19479128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590"/>
            <a:ext cx="10515600" cy="624790"/>
          </a:xfrm>
        </p:spPr>
        <p:txBody>
          <a:bodyPr>
            <a:normAutofit fontScale="90000"/>
          </a:bodyPr>
          <a:lstStyle/>
          <a:p>
            <a:pPr algn="ctr"/>
            <a:r>
              <a:rPr lang="en-US" b="1" dirty="0" smtClean="0"/>
              <a:t>Damages </a:t>
            </a:r>
            <a:r>
              <a:rPr lang="en-US" b="1" dirty="0" err="1" smtClean="0"/>
              <a:t>contd</a:t>
            </a:r>
            <a:endParaRPr lang="en-US" b="1" dirty="0"/>
          </a:p>
        </p:txBody>
      </p:sp>
      <p:sp>
        <p:nvSpPr>
          <p:cNvPr id="3" name="Content Placeholder 2"/>
          <p:cNvSpPr>
            <a:spLocks noGrp="1"/>
          </p:cNvSpPr>
          <p:nvPr>
            <p:ph idx="1"/>
          </p:nvPr>
        </p:nvSpPr>
        <p:spPr>
          <a:xfrm>
            <a:off x="914394" y="1019331"/>
            <a:ext cx="10747954" cy="5486400"/>
          </a:xfrm>
        </p:spPr>
        <p:txBody>
          <a:bodyPr/>
          <a:lstStyle/>
          <a:p>
            <a:pPr marL="0" indent="0">
              <a:buNone/>
            </a:pPr>
            <a:r>
              <a:rPr lang="en-US" b="1" dirty="0" smtClean="0"/>
              <a:t>4. Financial </a:t>
            </a:r>
            <a:r>
              <a:rPr lang="en-US" b="1" dirty="0"/>
              <a:t>Losses</a:t>
            </a:r>
            <a:endParaRPr lang="en-US" dirty="0"/>
          </a:p>
          <a:p>
            <a:r>
              <a:rPr lang="en-US" dirty="0" smtClean="0"/>
              <a:t> If </a:t>
            </a:r>
            <a:r>
              <a:rPr lang="en-US" dirty="0"/>
              <a:t>a hacker gains access to a credit card or bank account via a </a:t>
            </a:r>
            <a:r>
              <a:rPr lang="en-US" dirty="0" err="1"/>
              <a:t>keylogger</a:t>
            </a:r>
            <a:r>
              <a:rPr lang="en-US" dirty="0"/>
              <a:t>, he can then use that information to run up charges or drain the account.</a:t>
            </a:r>
          </a:p>
          <a:p>
            <a:r>
              <a:rPr lang="en-US" dirty="0" smtClean="0"/>
              <a:t> Given </a:t>
            </a:r>
            <a:r>
              <a:rPr lang="en-US" dirty="0"/>
              <a:t>the popularity of online banking and bill payment services, a hacker who manages to secrete a </a:t>
            </a:r>
            <a:r>
              <a:rPr lang="en-US" dirty="0" err="1"/>
              <a:t>keylogger</a:t>
            </a:r>
            <a:r>
              <a:rPr lang="en-US" dirty="0"/>
              <a:t> on a user's system for a full month may gain access to the user's entire financial portfolio, allowing him to do as much damage as possible in a single attack.</a:t>
            </a:r>
          </a:p>
          <a:p>
            <a:endParaRPr lang="en-US" dirty="0"/>
          </a:p>
        </p:txBody>
      </p:sp>
    </p:spTree>
    <p:extLst>
      <p:ext uri="{BB962C8B-B14F-4D97-AF65-F5344CB8AC3E}">
        <p14:creationId xmlns:p14="http://schemas.microsoft.com/office/powerpoint/2010/main" val="3063837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590"/>
            <a:ext cx="10515600" cy="647650"/>
          </a:xfrm>
        </p:spPr>
        <p:txBody>
          <a:bodyPr>
            <a:normAutofit fontScale="90000"/>
          </a:bodyPr>
          <a:lstStyle/>
          <a:p>
            <a:pPr algn="ctr"/>
            <a:r>
              <a:rPr lang="en-US" b="1" dirty="0" smtClean="0"/>
              <a:t>Types of Malware</a:t>
            </a:r>
            <a:endParaRPr lang="en-US" b="1" dirty="0"/>
          </a:p>
        </p:txBody>
      </p:sp>
      <p:sp>
        <p:nvSpPr>
          <p:cNvPr id="3" name="Content Placeholder 2"/>
          <p:cNvSpPr>
            <a:spLocks noGrp="1"/>
          </p:cNvSpPr>
          <p:nvPr>
            <p:ph idx="1"/>
          </p:nvPr>
        </p:nvSpPr>
        <p:spPr>
          <a:xfrm>
            <a:off x="1399909" y="1188721"/>
            <a:ext cx="9311637" cy="5133702"/>
          </a:xfrm>
        </p:spPr>
        <p:txBody>
          <a:bodyPr>
            <a:normAutofit/>
          </a:bodyPr>
          <a:lstStyle/>
          <a:p>
            <a:r>
              <a:rPr lang="en-US" dirty="0" smtClean="0"/>
              <a:t>Viruses</a:t>
            </a:r>
          </a:p>
          <a:p>
            <a:r>
              <a:rPr lang="en-US" dirty="0" smtClean="0"/>
              <a:t> </a:t>
            </a:r>
            <a:r>
              <a:rPr lang="en-US" dirty="0"/>
              <a:t>Trojan horses</a:t>
            </a:r>
          </a:p>
          <a:p>
            <a:r>
              <a:rPr lang="en-US" dirty="0" smtClean="0"/>
              <a:t> Worms</a:t>
            </a:r>
            <a:endParaRPr lang="en-US" dirty="0"/>
          </a:p>
          <a:p>
            <a:r>
              <a:rPr lang="en-US" dirty="0"/>
              <a:t> </a:t>
            </a:r>
            <a:r>
              <a:rPr lang="en-US" dirty="0" smtClean="0"/>
              <a:t> </a:t>
            </a:r>
            <a:r>
              <a:rPr lang="en-US" dirty="0"/>
              <a:t>Spyware</a:t>
            </a:r>
          </a:p>
          <a:p>
            <a:r>
              <a:rPr lang="en-US" dirty="0" smtClean="0"/>
              <a:t>  </a:t>
            </a:r>
            <a:r>
              <a:rPr lang="en-US" dirty="0"/>
              <a:t>Zombie</a:t>
            </a:r>
          </a:p>
          <a:p>
            <a:r>
              <a:rPr lang="en-US" dirty="0"/>
              <a:t> </a:t>
            </a:r>
            <a:r>
              <a:rPr lang="en-US" dirty="0" smtClean="0"/>
              <a:t> </a:t>
            </a:r>
            <a:r>
              <a:rPr lang="en-US" dirty="0"/>
              <a:t>Phishing</a:t>
            </a:r>
          </a:p>
          <a:p>
            <a:r>
              <a:rPr lang="en-US" dirty="0" smtClean="0"/>
              <a:t>  </a:t>
            </a:r>
            <a:r>
              <a:rPr lang="en-US" dirty="0"/>
              <a:t>Spam</a:t>
            </a:r>
          </a:p>
          <a:p>
            <a:r>
              <a:rPr lang="en-US" dirty="0"/>
              <a:t> </a:t>
            </a:r>
            <a:r>
              <a:rPr lang="en-US" dirty="0" smtClean="0"/>
              <a:t> </a:t>
            </a:r>
            <a:r>
              <a:rPr lang="en-US" dirty="0"/>
              <a:t>Adware</a:t>
            </a:r>
          </a:p>
          <a:p>
            <a:r>
              <a:rPr lang="en-US" dirty="0"/>
              <a:t> </a:t>
            </a:r>
            <a:r>
              <a:rPr lang="en-US" dirty="0" smtClean="0"/>
              <a:t> Ransomware</a:t>
            </a:r>
          </a:p>
          <a:p>
            <a:r>
              <a:rPr lang="en-US" dirty="0" smtClean="0"/>
              <a:t>  Botnet</a:t>
            </a:r>
            <a:endParaRPr lang="en-US" dirty="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1869" y="1449977"/>
            <a:ext cx="4501388" cy="3721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46628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590"/>
            <a:ext cx="10515600" cy="624790"/>
          </a:xfrm>
        </p:spPr>
        <p:txBody>
          <a:bodyPr>
            <a:normAutofit fontScale="90000"/>
          </a:bodyPr>
          <a:lstStyle/>
          <a:p>
            <a:pPr algn="ctr"/>
            <a:r>
              <a:rPr lang="en-US" b="1" dirty="0"/>
              <a:t>How Can You Protect Your Computer?</a:t>
            </a:r>
            <a:endParaRPr lang="en-US" dirty="0"/>
          </a:p>
        </p:txBody>
      </p:sp>
      <p:sp>
        <p:nvSpPr>
          <p:cNvPr id="3" name="Content Placeholder 2"/>
          <p:cNvSpPr>
            <a:spLocks noGrp="1"/>
          </p:cNvSpPr>
          <p:nvPr>
            <p:ph idx="1"/>
          </p:nvPr>
        </p:nvSpPr>
        <p:spPr>
          <a:xfrm>
            <a:off x="675923" y="960121"/>
            <a:ext cx="10911476" cy="5590582"/>
          </a:xfrm>
        </p:spPr>
        <p:txBody>
          <a:bodyPr>
            <a:normAutofit/>
          </a:bodyPr>
          <a:lstStyle/>
          <a:p>
            <a:r>
              <a:rPr lang="en-US" dirty="0"/>
              <a:t>Install protection software.</a:t>
            </a:r>
          </a:p>
          <a:p>
            <a:r>
              <a:rPr lang="en-US" dirty="0"/>
              <a:t> </a:t>
            </a:r>
            <a:r>
              <a:rPr lang="en-US" dirty="0" smtClean="0"/>
              <a:t>Practice   </a:t>
            </a:r>
            <a:r>
              <a:rPr lang="en-US" dirty="0"/>
              <a:t>caution   when   working   with   files   from unknown </a:t>
            </a:r>
            <a:r>
              <a:rPr lang="en-US" dirty="0" smtClean="0"/>
              <a:t>or questionable </a:t>
            </a:r>
            <a:r>
              <a:rPr lang="en-US" dirty="0"/>
              <a:t>sources.</a:t>
            </a:r>
          </a:p>
          <a:p>
            <a:r>
              <a:rPr lang="en-US" dirty="0" smtClean="0"/>
              <a:t> Do  </a:t>
            </a:r>
            <a:r>
              <a:rPr lang="en-US" dirty="0"/>
              <a:t>not  open  e-mail  if  you  do  not  recognize  </a:t>
            </a:r>
            <a:r>
              <a:rPr lang="en-US" dirty="0" smtClean="0"/>
              <a:t>the sender</a:t>
            </a:r>
            <a:r>
              <a:rPr lang="en-US" dirty="0"/>
              <a:t>.</a:t>
            </a:r>
          </a:p>
          <a:p>
            <a:r>
              <a:rPr lang="en-US" dirty="0"/>
              <a:t> </a:t>
            </a:r>
            <a:r>
              <a:rPr lang="en-US" dirty="0" smtClean="0"/>
              <a:t>Download </a:t>
            </a:r>
            <a:r>
              <a:rPr lang="en-US" dirty="0"/>
              <a:t>files only from reputable Internet sites.</a:t>
            </a:r>
          </a:p>
          <a:p>
            <a:r>
              <a:rPr lang="en-US" dirty="0" smtClean="0"/>
              <a:t> Install </a:t>
            </a:r>
            <a:r>
              <a:rPr lang="en-US" dirty="0"/>
              <a:t>firewall.</a:t>
            </a:r>
          </a:p>
          <a:p>
            <a:r>
              <a:rPr lang="en-US" dirty="0"/>
              <a:t> </a:t>
            </a:r>
            <a:r>
              <a:rPr lang="en-US" dirty="0" smtClean="0"/>
              <a:t>Scan </a:t>
            </a:r>
            <a:r>
              <a:rPr lang="en-US" dirty="0"/>
              <a:t>your hard drive for viruses monthly.</a:t>
            </a:r>
          </a:p>
          <a:p>
            <a:endParaRPr lang="en-US" dirty="0"/>
          </a:p>
        </p:txBody>
      </p:sp>
    </p:spTree>
    <p:extLst>
      <p:ext uri="{BB962C8B-B14F-4D97-AF65-F5344CB8AC3E}">
        <p14:creationId xmlns:p14="http://schemas.microsoft.com/office/powerpoint/2010/main" val="352575701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590"/>
            <a:ext cx="10515600" cy="464770"/>
          </a:xfrm>
        </p:spPr>
        <p:txBody>
          <a:bodyPr>
            <a:normAutofit fontScale="90000"/>
          </a:bodyPr>
          <a:lstStyle/>
          <a:p>
            <a:pPr algn="ctr"/>
            <a:r>
              <a:rPr lang="en-US" b="1" dirty="0" smtClean="0"/>
              <a:t>Symptoms</a:t>
            </a:r>
            <a:endParaRPr lang="en-US" b="1" dirty="0"/>
          </a:p>
        </p:txBody>
      </p:sp>
      <p:sp>
        <p:nvSpPr>
          <p:cNvPr id="3" name="Content Placeholder 2"/>
          <p:cNvSpPr>
            <a:spLocks noGrp="1"/>
          </p:cNvSpPr>
          <p:nvPr>
            <p:ph idx="1"/>
          </p:nvPr>
        </p:nvSpPr>
        <p:spPr>
          <a:xfrm>
            <a:off x="166255" y="754380"/>
            <a:ext cx="11817927" cy="6103620"/>
          </a:xfrm>
        </p:spPr>
        <p:txBody>
          <a:bodyPr>
            <a:normAutofit fontScale="92500" lnSpcReduction="20000"/>
          </a:bodyPr>
          <a:lstStyle/>
          <a:p>
            <a:r>
              <a:rPr lang="en-US" dirty="0" smtClean="0"/>
              <a:t>Increased </a:t>
            </a:r>
            <a:r>
              <a:rPr lang="en-US" dirty="0"/>
              <a:t>CPU </a:t>
            </a:r>
            <a:r>
              <a:rPr lang="en-US" dirty="0" smtClean="0"/>
              <a:t>usage</a:t>
            </a:r>
          </a:p>
          <a:p>
            <a:r>
              <a:rPr lang="en-US" dirty="0" smtClean="0"/>
              <a:t>Slow </a:t>
            </a:r>
            <a:r>
              <a:rPr lang="en-US" dirty="0"/>
              <a:t>computer or web browser speeds</a:t>
            </a:r>
          </a:p>
          <a:p>
            <a:r>
              <a:rPr lang="en-US" dirty="0" smtClean="0"/>
              <a:t>Problems </a:t>
            </a:r>
            <a:r>
              <a:rPr lang="en-US" dirty="0"/>
              <a:t>connecting to </a:t>
            </a:r>
            <a:r>
              <a:rPr lang="en-US" dirty="0" smtClean="0"/>
              <a:t>networks</a:t>
            </a:r>
          </a:p>
          <a:p>
            <a:r>
              <a:rPr lang="en-US" dirty="0" smtClean="0"/>
              <a:t>Freezing </a:t>
            </a:r>
            <a:r>
              <a:rPr lang="en-US" dirty="0"/>
              <a:t>or crashing</a:t>
            </a:r>
          </a:p>
          <a:p>
            <a:r>
              <a:rPr lang="en-US" dirty="0" smtClean="0"/>
              <a:t>Modified </a:t>
            </a:r>
            <a:r>
              <a:rPr lang="en-US" dirty="0"/>
              <a:t>or deleted files</a:t>
            </a:r>
          </a:p>
          <a:p>
            <a:r>
              <a:rPr lang="en-US" dirty="0" smtClean="0"/>
              <a:t>Appearance </a:t>
            </a:r>
            <a:r>
              <a:rPr lang="en-US" dirty="0"/>
              <a:t>of strange files, programs, or </a:t>
            </a:r>
            <a:r>
              <a:rPr lang="en-US" dirty="0" smtClean="0"/>
              <a:t>desktop icons</a:t>
            </a:r>
            <a:endParaRPr lang="en-US" dirty="0"/>
          </a:p>
          <a:p>
            <a:r>
              <a:rPr lang="en-US" dirty="0" smtClean="0"/>
              <a:t>Programs </a:t>
            </a:r>
            <a:r>
              <a:rPr lang="en-US" dirty="0"/>
              <a:t>running, turning off, or reconfiguring themselves (malware will often reconfigure or turn off antivirus and firewall programs</a:t>
            </a:r>
            <a:r>
              <a:rPr lang="en-US" dirty="0" smtClean="0"/>
              <a:t>)</a:t>
            </a:r>
          </a:p>
          <a:p>
            <a:r>
              <a:rPr lang="en-US" dirty="0" smtClean="0"/>
              <a:t>Strange computer behavior</a:t>
            </a:r>
          </a:p>
          <a:p>
            <a:r>
              <a:rPr lang="en-US" dirty="0" smtClean="0"/>
              <a:t>Emails/messages being sent automatically and without user’s knowledge (a friend receives a strange email from you that you did not send)</a:t>
            </a:r>
          </a:p>
          <a:p>
            <a:r>
              <a:rPr lang="en-US" dirty="0" smtClean="0"/>
              <a:t>There seems to be a lot of network activity when you are not using the network</a:t>
            </a:r>
          </a:p>
          <a:p>
            <a:r>
              <a:rPr lang="en-US" dirty="0" smtClean="0"/>
              <a:t>The available memory on your computer is lower than it should be</a:t>
            </a:r>
          </a:p>
          <a:p>
            <a:r>
              <a:rPr lang="en-US" dirty="0" smtClean="0"/>
              <a:t>Programs or files appear or disappear without your knowledge</a:t>
            </a:r>
          </a:p>
          <a:p>
            <a:r>
              <a:rPr lang="en-US" dirty="0" smtClean="0"/>
              <a:t>File names are changed</a:t>
            </a:r>
          </a:p>
          <a:p>
            <a:endParaRPr lang="en-US" dirty="0" smtClean="0"/>
          </a:p>
          <a:p>
            <a:endParaRPr lang="en-US" dirty="0" smtClean="0"/>
          </a:p>
          <a:p>
            <a:endParaRPr lang="en-US" dirty="0"/>
          </a:p>
        </p:txBody>
      </p:sp>
    </p:spTree>
    <p:extLst>
      <p:ext uri="{BB962C8B-B14F-4D97-AF65-F5344CB8AC3E}">
        <p14:creationId xmlns:p14="http://schemas.microsoft.com/office/powerpoint/2010/main" val="161827153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590"/>
            <a:ext cx="10515600" cy="624790"/>
          </a:xfrm>
        </p:spPr>
        <p:txBody>
          <a:bodyPr>
            <a:normAutofit fontScale="90000"/>
          </a:bodyPr>
          <a:lstStyle/>
          <a:p>
            <a:pPr algn="ctr"/>
            <a:r>
              <a:rPr lang="en-US" b="1" dirty="0" smtClean="0"/>
              <a:t/>
            </a:r>
            <a:br>
              <a:rPr lang="en-US" b="1" dirty="0" smtClean="0"/>
            </a:br>
            <a:r>
              <a:rPr lang="en-US" b="1" dirty="0" smtClean="0"/>
              <a:t>Anti-Malware </a:t>
            </a:r>
            <a:r>
              <a:rPr lang="en-US" b="1" dirty="0"/>
              <a:t>Program</a:t>
            </a:r>
            <a:r>
              <a:rPr lang="en-US" dirty="0"/>
              <a:t/>
            </a:r>
            <a:br>
              <a:rPr lang="en-US" dirty="0"/>
            </a:br>
            <a:endParaRPr lang="en-US" dirty="0"/>
          </a:p>
        </p:txBody>
      </p:sp>
      <p:sp>
        <p:nvSpPr>
          <p:cNvPr id="3" name="Content Placeholder 2"/>
          <p:cNvSpPr>
            <a:spLocks noGrp="1"/>
          </p:cNvSpPr>
          <p:nvPr>
            <p:ph idx="1"/>
          </p:nvPr>
        </p:nvSpPr>
        <p:spPr>
          <a:xfrm>
            <a:off x="166255" y="754380"/>
            <a:ext cx="11817927" cy="5909655"/>
          </a:xfrm>
        </p:spPr>
        <p:txBody>
          <a:bodyPr>
            <a:normAutofit fontScale="92500" lnSpcReduction="10000"/>
          </a:bodyPr>
          <a:lstStyle/>
          <a:p>
            <a:r>
              <a:rPr lang="en-US" dirty="0"/>
              <a:t>Anti-Malware  program  is  used  to  prevent,  detect, and remove computer viruses, worms, </a:t>
            </a:r>
            <a:r>
              <a:rPr lang="en-US" dirty="0" err="1"/>
              <a:t>trojan</a:t>
            </a:r>
            <a:r>
              <a:rPr lang="en-US" dirty="0"/>
              <a:t> horses and any other type of malware.</a:t>
            </a:r>
          </a:p>
          <a:p>
            <a:r>
              <a:rPr lang="en-US" dirty="0" smtClean="0"/>
              <a:t>Examples </a:t>
            </a:r>
            <a:r>
              <a:rPr lang="en-US" dirty="0"/>
              <a:t>of Anti-Malware program:</a:t>
            </a:r>
          </a:p>
          <a:p>
            <a:pPr marL="0" indent="0">
              <a:buNone/>
            </a:pPr>
            <a:r>
              <a:rPr lang="en-US" dirty="0"/>
              <a:t> </a:t>
            </a:r>
            <a:r>
              <a:rPr lang="en-US" dirty="0" smtClean="0"/>
              <a:t>  –   </a:t>
            </a:r>
            <a:r>
              <a:rPr lang="en-US" dirty="0"/>
              <a:t>Antivirus program</a:t>
            </a:r>
          </a:p>
          <a:p>
            <a:pPr marL="0" indent="0">
              <a:buNone/>
            </a:pPr>
            <a:r>
              <a:rPr lang="en-US" dirty="0" smtClean="0"/>
              <a:t>   –   </a:t>
            </a:r>
            <a:r>
              <a:rPr lang="en-US" dirty="0"/>
              <a:t>Anti-spyware program</a:t>
            </a:r>
          </a:p>
          <a:p>
            <a:pPr marL="0" indent="0">
              <a:buNone/>
            </a:pPr>
            <a:r>
              <a:rPr lang="en-US" dirty="0" smtClean="0"/>
              <a:t>   –   </a:t>
            </a:r>
            <a:r>
              <a:rPr lang="en-US" dirty="0"/>
              <a:t>Anti-spam program</a:t>
            </a:r>
          </a:p>
          <a:p>
            <a:pPr marL="0" indent="0">
              <a:buNone/>
            </a:pPr>
            <a:r>
              <a:rPr lang="en-US" dirty="0" smtClean="0"/>
              <a:t>   –   </a:t>
            </a:r>
            <a:r>
              <a:rPr lang="en-US" dirty="0"/>
              <a:t>Firewall</a:t>
            </a:r>
          </a:p>
          <a:p>
            <a:pPr marL="0" indent="0">
              <a:buNone/>
            </a:pPr>
            <a:endParaRPr lang="en-US" b="1" dirty="0" smtClean="0"/>
          </a:p>
          <a:p>
            <a:pPr marL="0" indent="0">
              <a:buNone/>
            </a:pPr>
            <a:r>
              <a:rPr lang="en-US" b="1" dirty="0" smtClean="0"/>
              <a:t>Antivirus </a:t>
            </a:r>
            <a:r>
              <a:rPr lang="en-US" b="1" dirty="0"/>
              <a:t>Program</a:t>
            </a:r>
            <a:endParaRPr lang="en-US" dirty="0"/>
          </a:p>
          <a:p>
            <a:r>
              <a:rPr lang="en-US" dirty="0" smtClean="0"/>
              <a:t>“</a:t>
            </a:r>
            <a:r>
              <a:rPr lang="en-US" dirty="0"/>
              <a:t>Antivirus" is protective software designed to </a:t>
            </a:r>
            <a:r>
              <a:rPr lang="en-US" dirty="0" smtClean="0"/>
              <a:t>defend your </a:t>
            </a:r>
            <a:r>
              <a:rPr lang="en-US" dirty="0"/>
              <a:t>computer against malicious software.</a:t>
            </a:r>
          </a:p>
          <a:p>
            <a:r>
              <a:rPr lang="en-US" dirty="0" smtClean="0"/>
              <a:t>In  </a:t>
            </a:r>
            <a:r>
              <a:rPr lang="en-US" dirty="0"/>
              <a:t>order  to  be  an  effective  defense,  the  antivirus software needs to run in the background at all times, </a:t>
            </a:r>
            <a:r>
              <a:rPr lang="en-US" dirty="0" smtClean="0"/>
              <a:t>and should </a:t>
            </a:r>
            <a:r>
              <a:rPr lang="en-US" dirty="0"/>
              <a:t>be kept updated so it recognizes new versions of malicious software.</a:t>
            </a:r>
          </a:p>
          <a:p>
            <a:endParaRPr lang="en-US" dirty="0"/>
          </a:p>
        </p:txBody>
      </p:sp>
    </p:spTree>
    <p:extLst>
      <p:ext uri="{BB962C8B-B14F-4D97-AF65-F5344CB8AC3E}">
        <p14:creationId xmlns:p14="http://schemas.microsoft.com/office/powerpoint/2010/main" val="12324347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590"/>
            <a:ext cx="10515600" cy="624790"/>
          </a:xfrm>
        </p:spPr>
        <p:txBody>
          <a:bodyPr>
            <a:normAutofit fontScale="90000"/>
          </a:bodyPr>
          <a:lstStyle/>
          <a:p>
            <a:pPr algn="ctr"/>
            <a:r>
              <a:rPr lang="en-US" b="1" dirty="0"/>
              <a:t>Examples of Antivirus Program</a:t>
            </a:r>
            <a:endParaRPr lang="en-US" dirty="0"/>
          </a:p>
        </p:txBody>
      </p:sp>
      <p:sp>
        <p:nvSpPr>
          <p:cNvPr id="3" name="Content Placeholder 2"/>
          <p:cNvSpPr>
            <a:spLocks noGrp="1"/>
          </p:cNvSpPr>
          <p:nvPr>
            <p:ph idx="1"/>
          </p:nvPr>
        </p:nvSpPr>
        <p:spPr>
          <a:xfrm>
            <a:off x="838200" y="1154243"/>
            <a:ext cx="10515600" cy="5373090"/>
          </a:xfrm>
        </p:spPr>
        <p:txBody>
          <a:bodyPr>
            <a:normAutofit/>
          </a:bodyPr>
          <a:lstStyle/>
          <a:p>
            <a:r>
              <a:rPr lang="en-US" sz="3200" dirty="0"/>
              <a:t>Norton Antivirus</a:t>
            </a:r>
          </a:p>
          <a:p>
            <a:r>
              <a:rPr lang="en-US" sz="3200" dirty="0"/>
              <a:t> </a:t>
            </a:r>
            <a:r>
              <a:rPr lang="en-US" sz="3200" dirty="0" smtClean="0"/>
              <a:t>AVG</a:t>
            </a:r>
            <a:endParaRPr lang="en-US" sz="3200" dirty="0"/>
          </a:p>
          <a:p>
            <a:r>
              <a:rPr lang="en-US" sz="3200" dirty="0"/>
              <a:t> </a:t>
            </a:r>
            <a:r>
              <a:rPr lang="en-US" sz="3200" dirty="0" smtClean="0"/>
              <a:t>Kaspersky</a:t>
            </a:r>
            <a:endParaRPr lang="en-US" sz="3200" dirty="0"/>
          </a:p>
          <a:p>
            <a:r>
              <a:rPr lang="en-US" sz="3200" dirty="0"/>
              <a:t> </a:t>
            </a:r>
            <a:r>
              <a:rPr lang="en-US" sz="3200" dirty="0" err="1" smtClean="0"/>
              <a:t>Avast</a:t>
            </a:r>
            <a:r>
              <a:rPr lang="en-US" sz="3200" dirty="0"/>
              <a:t>!</a:t>
            </a:r>
          </a:p>
          <a:p>
            <a:r>
              <a:rPr lang="en-US" sz="3200" dirty="0" smtClean="0"/>
              <a:t> PC-</a:t>
            </a:r>
            <a:r>
              <a:rPr lang="en-US" sz="3200" dirty="0" err="1" smtClean="0"/>
              <a:t>Cilin</a:t>
            </a:r>
            <a:endParaRPr lang="en-US" sz="3200" dirty="0"/>
          </a:p>
          <a:p>
            <a:r>
              <a:rPr lang="en-US" sz="3200" dirty="0"/>
              <a:t> </a:t>
            </a:r>
            <a:r>
              <a:rPr lang="en-US" sz="3200" dirty="0" err="1" smtClean="0"/>
              <a:t>McAffee</a:t>
            </a:r>
            <a:endParaRPr lang="en-US" sz="3200" dirty="0"/>
          </a:p>
          <a:p>
            <a:r>
              <a:rPr lang="en-US" sz="3200" dirty="0"/>
              <a:t> </a:t>
            </a:r>
            <a:r>
              <a:rPr lang="en-US" sz="3200" dirty="0" smtClean="0"/>
              <a:t>Avira</a:t>
            </a:r>
          </a:p>
          <a:p>
            <a:r>
              <a:rPr lang="en-US" sz="3200" dirty="0" smtClean="0"/>
              <a:t> Panda</a:t>
            </a:r>
          </a:p>
          <a:p>
            <a:r>
              <a:rPr lang="en-US" sz="3200" dirty="0" smtClean="0"/>
              <a:t>Etc.</a:t>
            </a:r>
            <a:endParaRPr lang="en-US" sz="3200" dirty="0"/>
          </a:p>
          <a:p>
            <a:endParaRPr lang="en-US" dirty="0"/>
          </a:p>
        </p:txBody>
      </p:sp>
      <p:pic>
        <p:nvPicPr>
          <p:cNvPr id="8" name="Picture 7"/>
          <p:cNvPicPr>
            <a:picLocks noChangeAspect="1"/>
          </p:cNvPicPr>
          <p:nvPr/>
        </p:nvPicPr>
        <p:blipFill>
          <a:blip r:embed="rId2"/>
          <a:stretch>
            <a:fillRect/>
          </a:stretch>
        </p:blipFill>
        <p:spPr>
          <a:xfrm>
            <a:off x="4823460" y="996488"/>
            <a:ext cx="5864527" cy="5288737"/>
          </a:xfrm>
          <a:prstGeom prst="rect">
            <a:avLst/>
          </a:prstGeom>
        </p:spPr>
      </p:pic>
    </p:spTree>
    <p:extLst>
      <p:ext uri="{BB962C8B-B14F-4D97-AF65-F5344CB8AC3E}">
        <p14:creationId xmlns:p14="http://schemas.microsoft.com/office/powerpoint/2010/main" val="42630456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590"/>
            <a:ext cx="10515600" cy="784810"/>
          </a:xfrm>
        </p:spPr>
        <p:txBody>
          <a:bodyPr>
            <a:normAutofit fontScale="90000"/>
          </a:bodyPr>
          <a:lstStyle/>
          <a:p>
            <a:pPr algn="ctr"/>
            <a:r>
              <a:rPr lang="en-US" b="1" dirty="0" smtClean="0"/>
              <a:t/>
            </a:r>
            <a:br>
              <a:rPr lang="en-US" b="1" dirty="0" smtClean="0"/>
            </a:br>
            <a:r>
              <a:rPr lang="en-US" b="1" dirty="0" smtClean="0"/>
              <a:t>Anti-Spyware </a:t>
            </a:r>
            <a:r>
              <a:rPr lang="en-US" b="1" dirty="0"/>
              <a:t>Program</a:t>
            </a:r>
            <a:r>
              <a:rPr lang="en-US" dirty="0"/>
              <a:t/>
            </a:r>
            <a:br>
              <a:rPr lang="en-US" dirty="0"/>
            </a:br>
            <a:endParaRPr lang="en-US" dirty="0"/>
          </a:p>
        </p:txBody>
      </p:sp>
      <p:sp>
        <p:nvSpPr>
          <p:cNvPr id="3" name="Content Placeholder 2"/>
          <p:cNvSpPr>
            <a:spLocks noGrp="1"/>
          </p:cNvSpPr>
          <p:nvPr>
            <p:ph idx="1"/>
          </p:nvPr>
        </p:nvSpPr>
        <p:spPr>
          <a:xfrm>
            <a:off x="301165" y="1074421"/>
            <a:ext cx="11496093" cy="5536242"/>
          </a:xfrm>
        </p:spPr>
        <p:txBody>
          <a:bodyPr/>
          <a:lstStyle/>
          <a:p>
            <a:r>
              <a:rPr lang="en-US" dirty="0"/>
              <a:t>Anti-spyware program is a type of program designed </a:t>
            </a:r>
            <a:r>
              <a:rPr lang="en-US" dirty="0" smtClean="0"/>
              <a:t>to prevent </a:t>
            </a:r>
            <a:r>
              <a:rPr lang="en-US" dirty="0"/>
              <a:t>and detect unwanted spyware program installations and to remove those programs if installed</a:t>
            </a:r>
            <a:r>
              <a:rPr lang="en-US" dirty="0" smtClean="0"/>
              <a:t>.</a:t>
            </a:r>
          </a:p>
          <a:p>
            <a:r>
              <a:rPr lang="en-US" dirty="0"/>
              <a:t>Examples of Anti-spyware program:</a:t>
            </a:r>
          </a:p>
          <a:p>
            <a:pPr lvl="1">
              <a:buFont typeface="Wingdings" panose="05000000000000000000" pitchFamily="2" charset="2"/>
              <a:buChar char="Ø"/>
            </a:pPr>
            <a:r>
              <a:rPr lang="en-US" sz="2800" dirty="0"/>
              <a:t>Spyware </a:t>
            </a:r>
            <a:r>
              <a:rPr lang="en-US" sz="2800" dirty="0" smtClean="0"/>
              <a:t>Doctor</a:t>
            </a:r>
          </a:p>
          <a:p>
            <a:pPr lvl="1">
              <a:buFont typeface="Wingdings" panose="05000000000000000000" pitchFamily="2" charset="2"/>
              <a:buChar char="Ø"/>
            </a:pPr>
            <a:r>
              <a:rPr lang="en-US" sz="2800" dirty="0"/>
              <a:t>AVG </a:t>
            </a:r>
            <a:r>
              <a:rPr lang="en-US" sz="2800" dirty="0" smtClean="0"/>
              <a:t>Anti-spyware</a:t>
            </a:r>
          </a:p>
          <a:p>
            <a:pPr lvl="1">
              <a:buFont typeface="Wingdings" panose="05000000000000000000" pitchFamily="2" charset="2"/>
              <a:buChar char="Ø"/>
            </a:pPr>
            <a:r>
              <a:rPr lang="en-US" sz="2800" dirty="0" err="1" smtClean="0"/>
              <a:t>STOPzilla</a:t>
            </a:r>
            <a:endParaRPr lang="en-US" sz="2800" dirty="0" smtClean="0"/>
          </a:p>
          <a:p>
            <a:pPr lvl="1">
              <a:buFont typeface="Wingdings" panose="05000000000000000000" pitchFamily="2" charset="2"/>
              <a:buChar char="Ø"/>
            </a:pPr>
            <a:r>
              <a:rPr lang="en-US" sz="2800" dirty="0" err="1" smtClean="0"/>
              <a:t>Spysweeper</a:t>
            </a:r>
            <a:endParaRPr lang="en-US" sz="2800" dirty="0"/>
          </a:p>
          <a:p>
            <a:endParaRPr lang="en-US" dirty="0" smtClean="0"/>
          </a:p>
          <a:p>
            <a:pPr marL="0" indent="0">
              <a:buNone/>
            </a:pPr>
            <a:r>
              <a:rPr lang="en-US" sz="3200" b="1" dirty="0" smtClean="0"/>
              <a:t>Anti-Spam Program</a:t>
            </a:r>
            <a:endParaRPr lang="en-US" sz="3200" b="1" dirty="0"/>
          </a:p>
          <a:p>
            <a:r>
              <a:rPr lang="en-US" dirty="0" smtClean="0"/>
              <a:t>Anti-spam  </a:t>
            </a:r>
            <a:r>
              <a:rPr lang="en-US" dirty="0"/>
              <a:t>software  tries  to  identify  useless </a:t>
            </a:r>
            <a:r>
              <a:rPr lang="en-US" dirty="0" smtClean="0"/>
              <a:t>or dangerous </a:t>
            </a:r>
            <a:r>
              <a:rPr lang="en-US" dirty="0"/>
              <a:t>messages for you.</a:t>
            </a:r>
            <a:endParaRPr lang="en-US" sz="1200" dirty="0"/>
          </a:p>
          <a:p>
            <a:pPr lvl="1">
              <a:buFont typeface="Wingdings" panose="05000000000000000000" pitchFamily="2" charset="2"/>
              <a:buChar char="Ø"/>
            </a:pPr>
            <a:endParaRPr lang="en-US" dirty="0"/>
          </a:p>
        </p:txBody>
      </p:sp>
      <p:pic>
        <p:nvPicPr>
          <p:cNvPr id="8" name="Picture 7"/>
          <p:cNvPicPr>
            <a:picLocks noChangeAspect="1"/>
          </p:cNvPicPr>
          <p:nvPr/>
        </p:nvPicPr>
        <p:blipFill>
          <a:blip r:embed="rId2"/>
          <a:stretch>
            <a:fillRect/>
          </a:stretch>
        </p:blipFill>
        <p:spPr>
          <a:xfrm>
            <a:off x="7257754" y="2057401"/>
            <a:ext cx="3829345" cy="3680460"/>
          </a:xfrm>
          <a:prstGeom prst="rect">
            <a:avLst/>
          </a:prstGeom>
        </p:spPr>
      </p:pic>
    </p:spTree>
    <p:extLst>
      <p:ext uri="{BB962C8B-B14F-4D97-AF65-F5344CB8AC3E}">
        <p14:creationId xmlns:p14="http://schemas.microsoft.com/office/powerpoint/2010/main" val="4696652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590"/>
            <a:ext cx="10515600" cy="853390"/>
          </a:xfrm>
        </p:spPr>
        <p:txBody>
          <a:bodyPr>
            <a:normAutofit fontScale="90000"/>
          </a:bodyPr>
          <a:lstStyle/>
          <a:p>
            <a:pPr algn="ctr"/>
            <a:r>
              <a:rPr lang="en-US" b="1" dirty="0" smtClean="0"/>
              <a:t/>
            </a:r>
            <a:br>
              <a:rPr lang="en-US" b="1" dirty="0" smtClean="0"/>
            </a:br>
            <a:r>
              <a:rPr lang="en-US" b="1" dirty="0" smtClean="0"/>
              <a:t>Firewall</a:t>
            </a:r>
            <a:r>
              <a:rPr lang="en-US" dirty="0"/>
              <a:t/>
            </a:r>
            <a:br>
              <a:rPr lang="en-US" dirty="0"/>
            </a:br>
            <a:endParaRPr lang="en-US" dirty="0"/>
          </a:p>
        </p:txBody>
      </p:sp>
      <p:sp>
        <p:nvSpPr>
          <p:cNvPr id="3" name="Content Placeholder 2"/>
          <p:cNvSpPr>
            <a:spLocks noGrp="1"/>
          </p:cNvSpPr>
          <p:nvPr>
            <p:ph idx="1"/>
          </p:nvPr>
        </p:nvSpPr>
        <p:spPr>
          <a:xfrm>
            <a:off x="689548" y="1094282"/>
            <a:ext cx="10664252" cy="5366479"/>
          </a:xfrm>
        </p:spPr>
        <p:txBody>
          <a:bodyPr>
            <a:normAutofit/>
          </a:bodyPr>
          <a:lstStyle/>
          <a:p>
            <a:r>
              <a:rPr lang="en-US" sz="3200" dirty="0"/>
              <a:t>A firewall blocks attempts to access your files over </a:t>
            </a:r>
            <a:r>
              <a:rPr lang="en-US" sz="3200" dirty="0" smtClean="0"/>
              <a:t>a network </a:t>
            </a:r>
            <a:r>
              <a:rPr lang="en-US" sz="3200" dirty="0"/>
              <a:t>or internet connection.</a:t>
            </a:r>
          </a:p>
          <a:p>
            <a:r>
              <a:rPr lang="en-US" sz="3200" dirty="0" smtClean="0"/>
              <a:t>It blocks </a:t>
            </a:r>
            <a:r>
              <a:rPr lang="en-US" sz="3200" dirty="0"/>
              <a:t>incoming attacks.</a:t>
            </a:r>
          </a:p>
          <a:p>
            <a:r>
              <a:rPr lang="en-US" sz="3200" dirty="0"/>
              <a:t> </a:t>
            </a:r>
            <a:r>
              <a:rPr lang="en-US" sz="3200" dirty="0" smtClean="0"/>
              <a:t>Your </a:t>
            </a:r>
            <a:r>
              <a:rPr lang="en-US" sz="3200" dirty="0"/>
              <a:t>computer can become infected through shared disks	or   even   from   another   computer   on   the </a:t>
            </a:r>
            <a:r>
              <a:rPr lang="en-US" sz="3200" dirty="0" smtClean="0"/>
              <a:t>network, so  </a:t>
            </a:r>
            <a:r>
              <a:rPr lang="en-US" sz="3200" dirty="0"/>
              <a:t>you  need  to  monitor  what  your  computer  is putting out over the network or internet also.</a:t>
            </a:r>
          </a:p>
          <a:p>
            <a:endParaRPr lang="en-US" sz="3200" dirty="0"/>
          </a:p>
        </p:txBody>
      </p:sp>
    </p:spTree>
    <p:extLst>
      <p:ext uri="{BB962C8B-B14F-4D97-AF65-F5344CB8AC3E}">
        <p14:creationId xmlns:p14="http://schemas.microsoft.com/office/powerpoint/2010/main" val="5098136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590"/>
            <a:ext cx="10515600" cy="624790"/>
          </a:xfrm>
        </p:spPr>
        <p:txBody>
          <a:bodyPr>
            <a:normAutofit fontScale="90000"/>
          </a:bodyPr>
          <a:lstStyle/>
          <a:p>
            <a:pPr algn="ctr"/>
            <a:r>
              <a:rPr lang="en-US" b="1" dirty="0" smtClean="0"/>
              <a:t>Summary</a:t>
            </a:r>
            <a:endParaRPr lang="en-US" b="1" dirty="0"/>
          </a:p>
        </p:txBody>
      </p:sp>
      <p:sp>
        <p:nvSpPr>
          <p:cNvPr id="3" name="Content Placeholder 2"/>
          <p:cNvSpPr>
            <a:spLocks noGrp="1"/>
          </p:cNvSpPr>
          <p:nvPr>
            <p:ph idx="1"/>
          </p:nvPr>
        </p:nvSpPr>
        <p:spPr>
          <a:xfrm>
            <a:off x="1124262" y="884420"/>
            <a:ext cx="10088381" cy="5756223"/>
          </a:xfrm>
        </p:spPr>
        <p:txBody>
          <a:bodyPr/>
          <a:lstStyle/>
          <a:p>
            <a:r>
              <a:rPr lang="en-US" dirty="0" smtClean="0"/>
              <a:t>Malicious code attacks work because of:</a:t>
            </a:r>
          </a:p>
          <a:p>
            <a:pPr lvl="1">
              <a:buFont typeface="Wingdings" panose="05000000000000000000" pitchFamily="2" charset="2"/>
              <a:buChar char="Ø"/>
            </a:pPr>
            <a:r>
              <a:rPr lang="en-US" dirty="0" smtClean="0"/>
              <a:t>Flaws in software design</a:t>
            </a:r>
          </a:p>
          <a:p>
            <a:pPr lvl="1">
              <a:buFont typeface="Wingdings" panose="05000000000000000000" pitchFamily="2" charset="2"/>
              <a:buChar char="Ø"/>
            </a:pPr>
            <a:r>
              <a:rPr lang="en-US" dirty="0" smtClean="0"/>
              <a:t>Vulnerabilities caused by insecure configurations </a:t>
            </a:r>
          </a:p>
          <a:p>
            <a:pPr lvl="1">
              <a:buFont typeface="Wingdings" panose="05000000000000000000" pitchFamily="2" charset="2"/>
              <a:buChar char="Ø"/>
            </a:pPr>
            <a:r>
              <a:rPr lang="en-US" dirty="0" smtClean="0"/>
              <a:t>Social engineering</a:t>
            </a:r>
          </a:p>
          <a:p>
            <a:pPr lvl="1">
              <a:buFont typeface="Wingdings" panose="05000000000000000000" pitchFamily="2" charset="2"/>
              <a:buChar char="Ø"/>
            </a:pPr>
            <a:r>
              <a:rPr lang="en-US" dirty="0" smtClean="0"/>
              <a:t>Human error and/or naïve users</a:t>
            </a:r>
          </a:p>
          <a:p>
            <a:pPr lvl="1">
              <a:buFont typeface="Wingdings" panose="05000000000000000000" pitchFamily="2" charset="2"/>
              <a:buChar char="Ø"/>
            </a:pPr>
            <a:r>
              <a:rPr lang="en-US" dirty="0" smtClean="0"/>
              <a:t>Persistence on the part of hackers </a:t>
            </a:r>
          </a:p>
        </p:txBody>
      </p:sp>
    </p:spTree>
    <p:extLst>
      <p:ext uri="{BB962C8B-B14F-4D97-AF65-F5344CB8AC3E}">
        <p14:creationId xmlns:p14="http://schemas.microsoft.com/office/powerpoint/2010/main" val="365099341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590"/>
            <a:ext cx="10515600" cy="496052"/>
          </a:xfrm>
        </p:spPr>
        <p:txBody>
          <a:bodyPr>
            <a:normAutofit fontScale="90000"/>
          </a:bodyPr>
          <a:lstStyle/>
          <a:p>
            <a:pPr algn="ctr"/>
            <a:r>
              <a:rPr lang="en-US" b="1" dirty="0" smtClean="0"/>
              <a:t>LAB – Ping of Death</a:t>
            </a:r>
            <a:endParaRPr lang="en-US" b="1" dirty="0"/>
          </a:p>
        </p:txBody>
      </p:sp>
      <p:sp>
        <p:nvSpPr>
          <p:cNvPr id="3" name="Content Placeholder 2"/>
          <p:cNvSpPr>
            <a:spLocks noGrp="1"/>
          </p:cNvSpPr>
          <p:nvPr>
            <p:ph idx="1"/>
          </p:nvPr>
        </p:nvSpPr>
        <p:spPr>
          <a:xfrm>
            <a:off x="571206" y="721894"/>
            <a:ext cx="11187545" cy="5757283"/>
          </a:xfrm>
        </p:spPr>
        <p:txBody>
          <a:bodyPr>
            <a:normAutofit/>
          </a:bodyPr>
          <a:lstStyle/>
          <a:p>
            <a:r>
              <a:rPr lang="en-US" dirty="0" smtClean="0"/>
              <a:t>Open a </a:t>
            </a:r>
            <a:r>
              <a:rPr lang="en-US" b="1" dirty="0" smtClean="0"/>
              <a:t>Command Prompt </a:t>
            </a:r>
            <a:r>
              <a:rPr lang="en-US" dirty="0" smtClean="0"/>
              <a:t>and set a </a:t>
            </a:r>
            <a:r>
              <a:rPr lang="en-US" b="1" dirty="0" smtClean="0"/>
              <a:t>VERY</a:t>
            </a:r>
            <a:r>
              <a:rPr lang="en-US" dirty="0" smtClean="0"/>
              <a:t> large sized, continuous Ping going, directed at a chosen IP address (website)</a:t>
            </a:r>
            <a:endParaRPr lang="en-US" dirty="0" smtClean="0">
              <a:solidFill>
                <a:srgbClr val="FF0000"/>
              </a:solidFill>
            </a:endParaRPr>
          </a:p>
          <a:p>
            <a:pPr marL="0" indent="0">
              <a:buNone/>
            </a:pPr>
            <a:r>
              <a:rPr lang="en-US" dirty="0"/>
              <a:t>	</a:t>
            </a:r>
            <a:r>
              <a:rPr lang="en-US" dirty="0" smtClean="0"/>
              <a:t>			</a:t>
            </a:r>
            <a:r>
              <a:rPr lang="en-US" b="1" dirty="0" smtClean="0"/>
              <a:t>Ping –t –l 65000 </a:t>
            </a:r>
            <a:r>
              <a:rPr lang="en-US" b="1" dirty="0" smtClean="0">
                <a:solidFill>
                  <a:srgbClr val="FF0000"/>
                </a:solidFill>
              </a:rPr>
              <a:t>(IP address)</a:t>
            </a:r>
          </a:p>
          <a:p>
            <a:r>
              <a:rPr lang="en-US" dirty="0" smtClean="0"/>
              <a:t>Repeat this ten more times in separate copies of the Command Prompt. </a:t>
            </a:r>
          </a:p>
          <a:p>
            <a:r>
              <a:rPr lang="en-US" dirty="0" smtClean="0"/>
              <a:t>Then</a:t>
            </a:r>
          </a:p>
          <a:p>
            <a:pPr lvl="1">
              <a:buFont typeface="Wingdings" panose="05000000000000000000" pitchFamily="2" charset="2"/>
              <a:buChar char="Ø"/>
            </a:pPr>
            <a:r>
              <a:rPr lang="en-US" sz="2800" dirty="0" smtClean="0"/>
              <a:t>Open a browser – visit the website and try to explore the site</a:t>
            </a:r>
          </a:p>
          <a:p>
            <a:pPr lvl="1">
              <a:buFont typeface="Wingdings" panose="05000000000000000000" pitchFamily="2" charset="2"/>
              <a:buChar char="Ø"/>
            </a:pPr>
            <a:r>
              <a:rPr lang="en-US" sz="2800" dirty="0" smtClean="0"/>
              <a:t>Observe the effect on the website as more students direct these Pings at the website</a:t>
            </a:r>
          </a:p>
          <a:p>
            <a:pPr lvl="1">
              <a:buFont typeface="Wingdings" panose="05000000000000000000" pitchFamily="2" charset="2"/>
              <a:buChar char="Ø"/>
            </a:pPr>
            <a:endParaRPr lang="en-US" sz="2800" dirty="0" smtClean="0"/>
          </a:p>
          <a:p>
            <a:r>
              <a:rPr lang="en-US" dirty="0" smtClean="0"/>
              <a:t>What was the effect on the website?</a:t>
            </a:r>
          </a:p>
        </p:txBody>
      </p:sp>
    </p:spTree>
    <p:extLst>
      <p:ext uri="{BB962C8B-B14F-4D97-AF65-F5344CB8AC3E}">
        <p14:creationId xmlns:p14="http://schemas.microsoft.com/office/powerpoint/2010/main" val="8462467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p:nvPr/>
        </p:nvSpPr>
        <p:spPr>
          <a:xfrm>
            <a:off x="1422261" y="68580"/>
            <a:ext cx="10007739" cy="6698203"/>
          </a:xfrm>
          <a:prstGeom prst="rect">
            <a:avLst/>
          </a:prstGeom>
          <a:blipFill>
            <a:blip r:embed="rId3" cstate="print"/>
            <a:stretch>
              <a:fillRect/>
            </a:stretch>
          </a:blipFill>
        </p:spPr>
        <p:txBody>
          <a:bodyPr wrap="square" lIns="0" tIns="0" rIns="0" bIns="0" rtlCol="0">
            <a:noAutofit/>
          </a:bodyPr>
          <a:lstStyle/>
          <a:p>
            <a:endParaRPr sz="3560"/>
          </a:p>
        </p:txBody>
      </p:sp>
      <p:sp>
        <p:nvSpPr>
          <p:cNvPr id="11" name="object 11"/>
          <p:cNvSpPr/>
          <p:nvPr/>
        </p:nvSpPr>
        <p:spPr>
          <a:xfrm>
            <a:off x="7562961" y="6668359"/>
            <a:ext cx="85093" cy="60065"/>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sz="3560"/>
          </a:p>
        </p:txBody>
      </p:sp>
      <p:sp>
        <p:nvSpPr>
          <p:cNvPr id="12" name="object 12"/>
          <p:cNvSpPr/>
          <p:nvPr/>
        </p:nvSpPr>
        <p:spPr>
          <a:xfrm>
            <a:off x="7405476" y="6660522"/>
            <a:ext cx="50242" cy="75363"/>
          </a:xfrm>
          <a:custGeom>
            <a:avLst/>
            <a:gdLst/>
            <a:ahLst/>
            <a:cxnLst/>
            <a:rect l="l" t="t" r="r" b="b"/>
            <a:pathLst>
              <a:path w="25400" h="38100">
                <a:moveTo>
                  <a:pt x="25400" y="38100"/>
                </a:moveTo>
                <a:lnTo>
                  <a:pt x="25400" y="0"/>
                </a:lnTo>
                <a:lnTo>
                  <a:pt x="0" y="19050"/>
                </a:lnTo>
                <a:lnTo>
                  <a:pt x="25400" y="38100"/>
                </a:lnTo>
                <a:close/>
              </a:path>
            </a:pathLst>
          </a:custGeom>
          <a:solidFill>
            <a:srgbClr val="D6D6EF"/>
          </a:solidFill>
        </p:spPr>
        <p:txBody>
          <a:bodyPr wrap="square" lIns="0" tIns="0" rIns="0" bIns="0" rtlCol="0">
            <a:noAutofit/>
          </a:bodyPr>
          <a:lstStyle/>
          <a:p>
            <a:endParaRPr sz="3560"/>
          </a:p>
        </p:txBody>
      </p:sp>
      <p:sp>
        <p:nvSpPr>
          <p:cNvPr id="13" name="object 13"/>
          <p:cNvSpPr/>
          <p:nvPr/>
        </p:nvSpPr>
        <p:spPr>
          <a:xfrm>
            <a:off x="7757172" y="6660522"/>
            <a:ext cx="50242" cy="75363"/>
          </a:xfrm>
          <a:custGeom>
            <a:avLst/>
            <a:gdLst/>
            <a:ahLst/>
            <a:cxnLst/>
            <a:rect l="l" t="t" r="r" b="b"/>
            <a:pathLst>
              <a:path w="25400" h="38100">
                <a:moveTo>
                  <a:pt x="0" y="38100"/>
                </a:moveTo>
                <a:lnTo>
                  <a:pt x="25400" y="19050"/>
                </a:lnTo>
                <a:lnTo>
                  <a:pt x="0" y="0"/>
                </a:lnTo>
                <a:lnTo>
                  <a:pt x="0" y="38100"/>
                </a:lnTo>
                <a:close/>
              </a:path>
            </a:pathLst>
          </a:custGeom>
          <a:solidFill>
            <a:srgbClr val="D6D6EF"/>
          </a:solidFill>
        </p:spPr>
        <p:txBody>
          <a:bodyPr wrap="square" lIns="0" tIns="0" rIns="0" bIns="0" rtlCol="0">
            <a:noAutofit/>
          </a:bodyPr>
          <a:lstStyle/>
          <a:p>
            <a:endParaRPr sz="3560"/>
          </a:p>
        </p:txBody>
      </p:sp>
      <p:sp>
        <p:nvSpPr>
          <p:cNvPr id="14" name="object 14"/>
          <p:cNvSpPr/>
          <p:nvPr/>
        </p:nvSpPr>
        <p:spPr>
          <a:xfrm>
            <a:off x="8075297" y="6688380"/>
            <a:ext cx="85093" cy="60065"/>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sz="3560"/>
          </a:p>
        </p:txBody>
      </p:sp>
      <p:sp>
        <p:nvSpPr>
          <p:cNvPr id="15" name="object 15"/>
          <p:cNvSpPr/>
          <p:nvPr/>
        </p:nvSpPr>
        <p:spPr>
          <a:xfrm>
            <a:off x="8096049" y="6668059"/>
            <a:ext cx="85411" cy="6029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sz="3560"/>
          </a:p>
        </p:txBody>
      </p:sp>
      <p:sp>
        <p:nvSpPr>
          <p:cNvPr id="16" name="object 16"/>
          <p:cNvSpPr/>
          <p:nvPr/>
        </p:nvSpPr>
        <p:spPr>
          <a:xfrm>
            <a:off x="8116148" y="6647962"/>
            <a:ext cx="85411" cy="60290"/>
          </a:xfrm>
          <a:custGeom>
            <a:avLst/>
            <a:gdLst/>
            <a:ahLst/>
            <a:cxnLst/>
            <a:rect l="l" t="t" r="r" b="b"/>
            <a:pathLst>
              <a:path w="43180"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noAutofit/>
          </a:bodyPr>
          <a:lstStyle/>
          <a:p>
            <a:endParaRPr sz="3560"/>
          </a:p>
        </p:txBody>
      </p:sp>
      <p:sp>
        <p:nvSpPr>
          <p:cNvPr id="17" name="object 17"/>
          <p:cNvSpPr/>
          <p:nvPr/>
        </p:nvSpPr>
        <p:spPr>
          <a:xfrm>
            <a:off x="7950348" y="6660522"/>
            <a:ext cx="401938" cy="75363"/>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sz="3560"/>
          </a:p>
        </p:txBody>
      </p:sp>
      <p:sp>
        <p:nvSpPr>
          <p:cNvPr id="18" name="object 18"/>
          <p:cNvSpPr/>
          <p:nvPr/>
        </p:nvSpPr>
        <p:spPr>
          <a:xfrm>
            <a:off x="8671042" y="6673083"/>
            <a:ext cx="75363"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sz="3560"/>
          </a:p>
        </p:txBody>
      </p:sp>
      <p:sp>
        <p:nvSpPr>
          <p:cNvPr id="19" name="object 19"/>
          <p:cNvSpPr/>
          <p:nvPr/>
        </p:nvSpPr>
        <p:spPr>
          <a:xfrm>
            <a:off x="8495194" y="6660522"/>
            <a:ext cx="401938" cy="75363"/>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sz="3560"/>
          </a:p>
        </p:txBody>
      </p:sp>
      <p:sp>
        <p:nvSpPr>
          <p:cNvPr id="20" name="object 20"/>
          <p:cNvSpPr/>
          <p:nvPr/>
        </p:nvSpPr>
        <p:spPr>
          <a:xfrm>
            <a:off x="8645921" y="6647962"/>
            <a:ext cx="75363"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sz="3560"/>
          </a:p>
        </p:txBody>
      </p:sp>
      <p:sp>
        <p:nvSpPr>
          <p:cNvPr id="21" name="object 21"/>
          <p:cNvSpPr/>
          <p:nvPr/>
        </p:nvSpPr>
        <p:spPr>
          <a:xfrm>
            <a:off x="8671042" y="6698205"/>
            <a:ext cx="75363"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sz="3560"/>
          </a:p>
        </p:txBody>
      </p:sp>
      <p:sp>
        <p:nvSpPr>
          <p:cNvPr id="22" name="object 22"/>
          <p:cNvSpPr/>
          <p:nvPr/>
        </p:nvSpPr>
        <p:spPr>
          <a:xfrm>
            <a:off x="8645921" y="6723326"/>
            <a:ext cx="75363"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sz="3560"/>
          </a:p>
        </p:txBody>
      </p:sp>
      <p:sp>
        <p:nvSpPr>
          <p:cNvPr id="23" name="object 23"/>
          <p:cNvSpPr/>
          <p:nvPr/>
        </p:nvSpPr>
        <p:spPr>
          <a:xfrm>
            <a:off x="8671042" y="6748447"/>
            <a:ext cx="75363"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sz="3560"/>
          </a:p>
        </p:txBody>
      </p:sp>
      <p:sp>
        <p:nvSpPr>
          <p:cNvPr id="24" name="object 24"/>
          <p:cNvSpPr/>
          <p:nvPr/>
        </p:nvSpPr>
        <p:spPr>
          <a:xfrm>
            <a:off x="9190793" y="6647962"/>
            <a:ext cx="75363"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sz="3560"/>
          </a:p>
        </p:txBody>
      </p:sp>
      <p:sp>
        <p:nvSpPr>
          <p:cNvPr id="25" name="object 25"/>
          <p:cNvSpPr/>
          <p:nvPr/>
        </p:nvSpPr>
        <p:spPr>
          <a:xfrm>
            <a:off x="9215914" y="6673083"/>
            <a:ext cx="75363"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sz="3560"/>
          </a:p>
        </p:txBody>
      </p:sp>
      <p:sp>
        <p:nvSpPr>
          <p:cNvPr id="26" name="object 26"/>
          <p:cNvSpPr/>
          <p:nvPr/>
        </p:nvSpPr>
        <p:spPr>
          <a:xfrm>
            <a:off x="9215914" y="6698205"/>
            <a:ext cx="75363"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sz="3560"/>
          </a:p>
        </p:txBody>
      </p:sp>
      <p:sp>
        <p:nvSpPr>
          <p:cNvPr id="27" name="object 27"/>
          <p:cNvSpPr/>
          <p:nvPr/>
        </p:nvSpPr>
        <p:spPr>
          <a:xfrm>
            <a:off x="9040066" y="6660522"/>
            <a:ext cx="401938" cy="75363"/>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sz="3560"/>
          </a:p>
        </p:txBody>
      </p:sp>
      <p:sp>
        <p:nvSpPr>
          <p:cNvPr id="28" name="object 28"/>
          <p:cNvSpPr/>
          <p:nvPr/>
        </p:nvSpPr>
        <p:spPr>
          <a:xfrm>
            <a:off x="9190793" y="6723326"/>
            <a:ext cx="75363"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sz="3560"/>
          </a:p>
        </p:txBody>
      </p:sp>
      <p:sp>
        <p:nvSpPr>
          <p:cNvPr id="29" name="object 29"/>
          <p:cNvSpPr/>
          <p:nvPr/>
        </p:nvSpPr>
        <p:spPr>
          <a:xfrm>
            <a:off x="9215914" y="6748447"/>
            <a:ext cx="75363"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sz="3560"/>
          </a:p>
        </p:txBody>
      </p:sp>
      <p:sp>
        <p:nvSpPr>
          <p:cNvPr id="30" name="object 30"/>
          <p:cNvSpPr/>
          <p:nvPr/>
        </p:nvSpPr>
        <p:spPr>
          <a:xfrm>
            <a:off x="9735639" y="6647962"/>
            <a:ext cx="75363"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sz="3560"/>
          </a:p>
        </p:txBody>
      </p:sp>
      <p:sp>
        <p:nvSpPr>
          <p:cNvPr id="31" name="object 31"/>
          <p:cNvSpPr/>
          <p:nvPr/>
        </p:nvSpPr>
        <p:spPr>
          <a:xfrm>
            <a:off x="9760760" y="6673083"/>
            <a:ext cx="75363"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sz="3560"/>
          </a:p>
        </p:txBody>
      </p:sp>
      <p:sp>
        <p:nvSpPr>
          <p:cNvPr id="32" name="object 32"/>
          <p:cNvSpPr/>
          <p:nvPr/>
        </p:nvSpPr>
        <p:spPr>
          <a:xfrm>
            <a:off x="9760760" y="6698205"/>
            <a:ext cx="75363"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sz="3560"/>
          </a:p>
        </p:txBody>
      </p:sp>
      <p:sp>
        <p:nvSpPr>
          <p:cNvPr id="33" name="object 33"/>
          <p:cNvSpPr/>
          <p:nvPr/>
        </p:nvSpPr>
        <p:spPr>
          <a:xfrm>
            <a:off x="9735639" y="6723326"/>
            <a:ext cx="75363"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sz="3560"/>
          </a:p>
        </p:txBody>
      </p:sp>
      <p:sp>
        <p:nvSpPr>
          <p:cNvPr id="34" name="object 34"/>
          <p:cNvSpPr/>
          <p:nvPr/>
        </p:nvSpPr>
        <p:spPr>
          <a:xfrm>
            <a:off x="9760760" y="6748447"/>
            <a:ext cx="75363"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sz="3560"/>
          </a:p>
        </p:txBody>
      </p:sp>
      <p:sp>
        <p:nvSpPr>
          <p:cNvPr id="35" name="object 35"/>
          <p:cNvSpPr/>
          <p:nvPr/>
        </p:nvSpPr>
        <p:spPr>
          <a:xfrm>
            <a:off x="10340802" y="6708254"/>
            <a:ext cx="40193" cy="40193"/>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noAutofit/>
          </a:bodyPr>
          <a:lstStyle/>
          <a:p>
            <a:endParaRPr sz="3560"/>
          </a:p>
        </p:txBody>
      </p:sp>
      <p:sp>
        <p:nvSpPr>
          <p:cNvPr id="36" name="object 36"/>
          <p:cNvSpPr/>
          <p:nvPr/>
        </p:nvSpPr>
        <p:spPr>
          <a:xfrm>
            <a:off x="10287268" y="6655846"/>
            <a:ext cx="60065" cy="60065"/>
          </a:xfrm>
          <a:custGeom>
            <a:avLst/>
            <a:gdLst/>
            <a:ahLst/>
            <a:cxnLst/>
            <a:rect l="l" t="t" r="r" b="b"/>
            <a:pathLst>
              <a:path w="30366" h="30366">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noAutofit/>
          </a:bodyPr>
          <a:lstStyle/>
          <a:p>
            <a:endParaRPr sz="3560"/>
          </a:p>
        </p:txBody>
      </p:sp>
      <p:sp>
        <p:nvSpPr>
          <p:cNvPr id="37" name="object 37"/>
          <p:cNvSpPr/>
          <p:nvPr/>
        </p:nvSpPr>
        <p:spPr>
          <a:xfrm>
            <a:off x="10129784" y="6647962"/>
            <a:ext cx="100484" cy="100484"/>
          </a:xfrm>
          <a:custGeom>
            <a:avLst/>
            <a:gdLst/>
            <a:ahLst/>
            <a:cxnLst/>
            <a:rect l="l" t="t" r="r" b="b"/>
            <a:pathLst>
              <a:path w="50800" h="50800">
                <a:moveTo>
                  <a:pt x="25400" y="50800"/>
                </a:moveTo>
                <a:lnTo>
                  <a:pt x="38765" y="46907"/>
                </a:lnTo>
                <a:lnTo>
                  <a:pt x="48038" y="36798"/>
                </a:lnTo>
                <a:lnTo>
                  <a:pt x="50800" y="25400"/>
                </a:lnTo>
                <a:lnTo>
                  <a:pt x="46907" y="11928"/>
                </a:lnTo>
                <a:lnTo>
                  <a:pt x="36798" y="2718"/>
                </a:lnTo>
                <a:lnTo>
                  <a:pt x="25400" y="0"/>
                </a:lnTo>
                <a:lnTo>
                  <a:pt x="11928" y="3893"/>
                </a:lnTo>
                <a:lnTo>
                  <a:pt x="2718" y="14001"/>
                </a:lnTo>
                <a:lnTo>
                  <a:pt x="0" y="25400"/>
                </a:lnTo>
              </a:path>
            </a:pathLst>
          </a:custGeom>
          <a:ln w="5060">
            <a:solidFill>
              <a:srgbClr val="ADADE0"/>
            </a:solidFill>
          </a:ln>
        </p:spPr>
        <p:txBody>
          <a:bodyPr wrap="square" lIns="0" tIns="0" rIns="0" bIns="0" rtlCol="0">
            <a:noAutofit/>
          </a:bodyPr>
          <a:lstStyle/>
          <a:p>
            <a:endParaRPr sz="3560"/>
          </a:p>
        </p:txBody>
      </p:sp>
      <p:sp>
        <p:nvSpPr>
          <p:cNvPr id="38" name="object 38"/>
          <p:cNvSpPr/>
          <p:nvPr/>
        </p:nvSpPr>
        <p:spPr>
          <a:xfrm>
            <a:off x="10099639" y="6683134"/>
            <a:ext cx="60290" cy="25119"/>
          </a:xfrm>
          <a:custGeom>
            <a:avLst/>
            <a:gdLst/>
            <a:ahLst/>
            <a:cxnLst/>
            <a:rect l="l" t="t" r="r" b="b"/>
            <a:pathLst>
              <a:path w="30480" h="12700">
                <a:moveTo>
                  <a:pt x="30480" y="0"/>
                </a:moveTo>
                <a:lnTo>
                  <a:pt x="15240" y="12699"/>
                </a:lnTo>
                <a:lnTo>
                  <a:pt x="0" y="0"/>
                </a:lnTo>
              </a:path>
            </a:pathLst>
          </a:custGeom>
          <a:ln w="5060">
            <a:solidFill>
              <a:srgbClr val="ADADE0"/>
            </a:solidFill>
          </a:ln>
        </p:spPr>
        <p:txBody>
          <a:bodyPr wrap="square" lIns="0" tIns="0" rIns="0" bIns="0" rtlCol="0">
            <a:noAutofit/>
          </a:bodyPr>
          <a:lstStyle/>
          <a:p>
            <a:endParaRPr sz="3560"/>
          </a:p>
        </p:txBody>
      </p:sp>
      <p:sp>
        <p:nvSpPr>
          <p:cNvPr id="39" name="object 39"/>
          <p:cNvSpPr/>
          <p:nvPr/>
        </p:nvSpPr>
        <p:spPr>
          <a:xfrm>
            <a:off x="10431238" y="6647962"/>
            <a:ext cx="100484" cy="100484"/>
          </a:xfrm>
          <a:custGeom>
            <a:avLst/>
            <a:gdLst/>
            <a:ahLst/>
            <a:cxnLst/>
            <a:rect l="l" t="t" r="r" b="b"/>
            <a:pathLst>
              <a:path w="50800" h="50800">
                <a:moveTo>
                  <a:pt x="25400" y="50800"/>
                </a:moveTo>
                <a:lnTo>
                  <a:pt x="11928" y="46907"/>
                </a:lnTo>
                <a:lnTo>
                  <a:pt x="2718" y="36798"/>
                </a:lnTo>
                <a:lnTo>
                  <a:pt x="0" y="25400"/>
                </a:lnTo>
                <a:lnTo>
                  <a:pt x="3893" y="11928"/>
                </a:lnTo>
                <a:lnTo>
                  <a:pt x="14001" y="2718"/>
                </a:lnTo>
                <a:lnTo>
                  <a:pt x="25400" y="0"/>
                </a:lnTo>
                <a:lnTo>
                  <a:pt x="38872" y="3893"/>
                </a:lnTo>
                <a:lnTo>
                  <a:pt x="48082" y="14001"/>
                </a:lnTo>
                <a:lnTo>
                  <a:pt x="50800" y="25400"/>
                </a:lnTo>
              </a:path>
            </a:pathLst>
          </a:custGeom>
          <a:ln w="5060">
            <a:solidFill>
              <a:srgbClr val="ADADE0"/>
            </a:solidFill>
          </a:ln>
        </p:spPr>
        <p:txBody>
          <a:bodyPr wrap="square" lIns="0" tIns="0" rIns="0" bIns="0" rtlCol="0">
            <a:noAutofit/>
          </a:bodyPr>
          <a:lstStyle/>
          <a:p>
            <a:endParaRPr sz="3560"/>
          </a:p>
        </p:txBody>
      </p:sp>
      <p:sp>
        <p:nvSpPr>
          <p:cNvPr id="40" name="object 40"/>
          <p:cNvSpPr/>
          <p:nvPr/>
        </p:nvSpPr>
        <p:spPr>
          <a:xfrm>
            <a:off x="10501579" y="6683134"/>
            <a:ext cx="60290" cy="25119"/>
          </a:xfrm>
          <a:custGeom>
            <a:avLst/>
            <a:gdLst/>
            <a:ahLst/>
            <a:cxnLst/>
            <a:rect l="l" t="t" r="r" b="b"/>
            <a:pathLst>
              <a:path w="30480" h="12700">
                <a:moveTo>
                  <a:pt x="30480" y="0"/>
                </a:moveTo>
                <a:lnTo>
                  <a:pt x="15240" y="12699"/>
                </a:lnTo>
                <a:lnTo>
                  <a:pt x="0" y="0"/>
                </a:lnTo>
              </a:path>
            </a:pathLst>
          </a:custGeom>
          <a:ln w="5060">
            <a:solidFill>
              <a:srgbClr val="ADADE0"/>
            </a:solidFill>
          </a:ln>
        </p:spPr>
        <p:txBody>
          <a:bodyPr wrap="square" lIns="0" tIns="0" rIns="0" bIns="0" rtlCol="0">
            <a:noAutofit/>
          </a:bodyPr>
          <a:lstStyle/>
          <a:p>
            <a:endParaRPr sz="3560"/>
          </a:p>
        </p:txBody>
      </p:sp>
      <p:sp>
        <p:nvSpPr>
          <p:cNvPr id="8" name="object 8"/>
          <p:cNvSpPr txBox="1"/>
          <p:nvPr/>
        </p:nvSpPr>
        <p:spPr>
          <a:xfrm>
            <a:off x="2865160" y="233110"/>
            <a:ext cx="7515835" cy="5155319"/>
          </a:xfrm>
          <a:prstGeom prst="rect">
            <a:avLst/>
          </a:prstGeom>
        </p:spPr>
        <p:txBody>
          <a:bodyPr wrap="square" lIns="0" tIns="19404" rIns="0" bIns="0" rtlCol="0">
            <a:noAutofit/>
          </a:bodyPr>
          <a:lstStyle/>
          <a:p>
            <a:pPr marL="25121" marR="41105">
              <a:lnSpc>
                <a:spcPts val="3056"/>
              </a:lnSpc>
            </a:pPr>
            <a:r>
              <a:rPr sz="2868" spc="45" dirty="0">
                <a:solidFill>
                  <a:srgbClr val="3333B2"/>
                </a:solidFill>
                <a:latin typeface="Garamond"/>
                <a:cs typeface="Garamond"/>
              </a:rPr>
              <a:t>IP Addressing Example</a:t>
            </a:r>
            <a:endParaRPr sz="2868" dirty="0">
              <a:latin typeface="Garamond"/>
              <a:cs typeface="Garamond"/>
            </a:endParaRPr>
          </a:p>
          <a:p>
            <a:pPr marL="167529">
              <a:lnSpc>
                <a:spcPct val="95825"/>
              </a:lnSpc>
              <a:spcBef>
                <a:spcPts val="1230"/>
              </a:spcBef>
            </a:pPr>
            <a:r>
              <a:rPr sz="2176" spc="28" dirty="0">
                <a:latin typeface="Times New Roman"/>
                <a:cs typeface="Times New Roman"/>
              </a:rPr>
              <a:t>View the IP address on your own computer</a:t>
            </a:r>
            <a:r>
              <a:rPr lang="en-US" sz="2176" spc="28" dirty="0">
                <a:latin typeface="Times New Roman"/>
                <a:cs typeface="Times New Roman"/>
              </a:rPr>
              <a:t>:</a:t>
            </a:r>
          </a:p>
          <a:p>
            <a:pPr marL="167529">
              <a:lnSpc>
                <a:spcPct val="95825"/>
              </a:lnSpc>
              <a:spcBef>
                <a:spcPts val="1230"/>
              </a:spcBef>
            </a:pPr>
            <a:r>
              <a:rPr lang="en-US" sz="2176" spc="28" dirty="0">
                <a:latin typeface="Times New Roman"/>
                <a:cs typeface="Times New Roman"/>
              </a:rPr>
              <a:t>Ipconfig, ipconfig /all, </a:t>
            </a:r>
          </a:p>
          <a:p>
            <a:pPr marL="167529">
              <a:lnSpc>
                <a:spcPct val="95825"/>
              </a:lnSpc>
              <a:spcBef>
                <a:spcPts val="1230"/>
              </a:spcBef>
            </a:pPr>
            <a:r>
              <a:rPr lang="en-US" sz="2176" spc="28" dirty="0">
                <a:latin typeface="Times New Roman"/>
                <a:cs typeface="Times New Roman"/>
              </a:rPr>
              <a:t>To find a computer name from an IP address or vice versa</a:t>
            </a:r>
          </a:p>
          <a:p>
            <a:pPr marL="167529">
              <a:lnSpc>
                <a:spcPct val="95825"/>
              </a:lnSpc>
              <a:spcBef>
                <a:spcPts val="1230"/>
              </a:spcBef>
            </a:pPr>
            <a:r>
              <a:rPr lang="en-US" sz="2176" spc="28" dirty="0">
                <a:latin typeface="Times New Roman"/>
                <a:cs typeface="Times New Roman"/>
              </a:rPr>
              <a:t>“</a:t>
            </a:r>
            <a:r>
              <a:rPr lang="en-US" sz="2176" spc="28" dirty="0" err="1">
                <a:latin typeface="Times New Roman"/>
                <a:cs typeface="Times New Roman"/>
              </a:rPr>
              <a:t>nslookup</a:t>
            </a:r>
            <a:r>
              <a:rPr lang="en-US" sz="2176" spc="28" dirty="0">
                <a:latin typeface="Times New Roman"/>
                <a:cs typeface="Times New Roman"/>
              </a:rPr>
              <a:t> IP address/domain name” </a:t>
            </a:r>
            <a:r>
              <a:rPr lang="en-US" sz="2176" spc="28" dirty="0" err="1">
                <a:latin typeface="Times New Roman"/>
                <a:cs typeface="Times New Roman"/>
              </a:rPr>
              <a:t>e.g</a:t>
            </a:r>
            <a:r>
              <a:rPr lang="en-US" sz="2176" spc="28" dirty="0">
                <a:latin typeface="Times New Roman"/>
                <a:cs typeface="Times New Roman"/>
              </a:rPr>
              <a:t> </a:t>
            </a:r>
            <a:r>
              <a:rPr lang="en-US" sz="2176" spc="28" dirty="0" err="1">
                <a:latin typeface="Times New Roman"/>
                <a:cs typeface="Times New Roman"/>
              </a:rPr>
              <a:t>nslookup</a:t>
            </a:r>
            <a:r>
              <a:rPr lang="en-US" sz="2176" spc="28" dirty="0">
                <a:latin typeface="Times New Roman"/>
                <a:cs typeface="Times New Roman"/>
              </a:rPr>
              <a:t> abuad.edu.ng</a:t>
            </a:r>
          </a:p>
          <a:p>
            <a:pPr marL="167529">
              <a:lnSpc>
                <a:spcPct val="95825"/>
              </a:lnSpc>
              <a:spcBef>
                <a:spcPts val="1230"/>
              </a:spcBef>
            </a:pPr>
            <a:r>
              <a:rPr lang="en-US" sz="2176" dirty="0">
                <a:latin typeface="Times New Roman"/>
                <a:cs typeface="Times New Roman"/>
              </a:rPr>
              <a:t>To list all servers IP address between your computer and your website: e.g. “</a:t>
            </a:r>
            <a:r>
              <a:rPr lang="en-US" sz="2176" dirty="0" err="1">
                <a:latin typeface="Times New Roman"/>
                <a:cs typeface="Times New Roman"/>
              </a:rPr>
              <a:t>tracert</a:t>
            </a:r>
            <a:r>
              <a:rPr lang="en-US" sz="2176" dirty="0">
                <a:latin typeface="Times New Roman"/>
                <a:cs typeface="Times New Roman"/>
              </a:rPr>
              <a:t> google.com”</a:t>
            </a:r>
            <a:endParaRPr sz="2176" dirty="0">
              <a:latin typeface="Times New Roman"/>
              <a:cs typeface="Times New Roman"/>
            </a:endParaRPr>
          </a:p>
        </p:txBody>
      </p:sp>
      <p:sp>
        <p:nvSpPr>
          <p:cNvPr id="7" name="object 7"/>
          <p:cNvSpPr txBox="1"/>
          <p:nvPr/>
        </p:nvSpPr>
        <p:spPr>
          <a:xfrm>
            <a:off x="2150389" y="580080"/>
            <a:ext cx="196348" cy="200403"/>
          </a:xfrm>
          <a:prstGeom prst="rect">
            <a:avLst/>
          </a:prstGeom>
        </p:spPr>
        <p:txBody>
          <a:bodyPr wrap="square" lIns="0" tIns="8541" rIns="0" bIns="0" rtlCol="0">
            <a:noAutofit/>
          </a:bodyPr>
          <a:lstStyle/>
          <a:p>
            <a:pPr marL="25121">
              <a:lnSpc>
                <a:spcPts val="1345"/>
              </a:lnSpc>
            </a:pPr>
            <a:r>
              <a:rPr sz="1187" spc="45" dirty="0">
                <a:latin typeface="Times New Roman"/>
                <a:cs typeface="Times New Roman"/>
              </a:rPr>
              <a:t>IP</a:t>
            </a:r>
            <a:endParaRPr sz="1187">
              <a:latin typeface="Times New Roman"/>
              <a:cs typeface="Times New Roman"/>
            </a:endParaRPr>
          </a:p>
        </p:txBody>
      </p:sp>
      <p:sp>
        <p:nvSpPr>
          <p:cNvPr id="6" name="object 6"/>
          <p:cNvSpPr txBox="1"/>
          <p:nvPr/>
        </p:nvSpPr>
        <p:spPr>
          <a:xfrm>
            <a:off x="1586526" y="1021428"/>
            <a:ext cx="772222" cy="200403"/>
          </a:xfrm>
          <a:prstGeom prst="rect">
            <a:avLst/>
          </a:prstGeom>
        </p:spPr>
        <p:txBody>
          <a:bodyPr wrap="square" lIns="0" tIns="8541" rIns="0" bIns="0" rtlCol="0">
            <a:noAutofit/>
          </a:bodyPr>
          <a:lstStyle/>
          <a:p>
            <a:pPr marL="25121">
              <a:lnSpc>
                <a:spcPts val="1345"/>
              </a:lnSpc>
            </a:pPr>
            <a:r>
              <a:rPr sz="1187" spc="34" dirty="0">
                <a:solidFill>
                  <a:srgbClr val="ADADE0"/>
                </a:solidFill>
                <a:latin typeface="Times New Roman"/>
                <a:cs typeface="Times New Roman"/>
              </a:rPr>
              <a:t>Motivation</a:t>
            </a:r>
            <a:endParaRPr sz="1187">
              <a:latin typeface="Times New Roman"/>
              <a:cs typeface="Times New Roman"/>
            </a:endParaRPr>
          </a:p>
        </p:txBody>
      </p:sp>
      <p:sp>
        <p:nvSpPr>
          <p:cNvPr id="5" name="object 5"/>
          <p:cNvSpPr txBox="1"/>
          <p:nvPr/>
        </p:nvSpPr>
        <p:spPr>
          <a:xfrm>
            <a:off x="1586526" y="1338453"/>
            <a:ext cx="196348" cy="200403"/>
          </a:xfrm>
          <a:prstGeom prst="rect">
            <a:avLst/>
          </a:prstGeom>
        </p:spPr>
        <p:txBody>
          <a:bodyPr wrap="square" lIns="0" tIns="8541" rIns="0" bIns="0" rtlCol="0">
            <a:noAutofit/>
          </a:bodyPr>
          <a:lstStyle/>
          <a:p>
            <a:pPr marL="25121">
              <a:lnSpc>
                <a:spcPts val="1345"/>
              </a:lnSpc>
            </a:pPr>
            <a:r>
              <a:rPr sz="1187" spc="45" dirty="0">
                <a:solidFill>
                  <a:srgbClr val="ADADE0"/>
                </a:solidFill>
                <a:latin typeface="Times New Roman"/>
                <a:cs typeface="Times New Roman"/>
              </a:rPr>
              <a:t>IP</a:t>
            </a:r>
            <a:endParaRPr sz="1187">
              <a:latin typeface="Times New Roman"/>
              <a:cs typeface="Times New Roman"/>
            </a:endParaRPr>
          </a:p>
        </p:txBody>
      </p:sp>
      <p:sp>
        <p:nvSpPr>
          <p:cNvPr id="4" name="object 4"/>
          <p:cNvSpPr txBox="1"/>
          <p:nvPr/>
        </p:nvSpPr>
        <p:spPr>
          <a:xfrm>
            <a:off x="1586525" y="1655455"/>
            <a:ext cx="899996" cy="200403"/>
          </a:xfrm>
          <a:prstGeom prst="rect">
            <a:avLst/>
          </a:prstGeom>
        </p:spPr>
        <p:txBody>
          <a:bodyPr wrap="square" lIns="0" tIns="8541" rIns="0" bIns="0" rtlCol="0">
            <a:noAutofit/>
          </a:bodyPr>
          <a:lstStyle/>
          <a:p>
            <a:pPr marL="25121">
              <a:lnSpc>
                <a:spcPts val="1345"/>
              </a:lnSpc>
            </a:pPr>
            <a:r>
              <a:rPr sz="1187" spc="36" dirty="0">
                <a:solidFill>
                  <a:srgbClr val="3333B2"/>
                </a:solidFill>
                <a:latin typeface="Times New Roman"/>
                <a:cs typeface="Times New Roman"/>
              </a:rPr>
              <a:t>IP Addresses</a:t>
            </a:r>
            <a:endParaRPr sz="1187">
              <a:latin typeface="Times New Roman"/>
              <a:cs typeface="Times New Roman"/>
            </a:endParaRPr>
          </a:p>
        </p:txBody>
      </p:sp>
      <p:sp>
        <p:nvSpPr>
          <p:cNvPr id="3" name="object 3"/>
          <p:cNvSpPr txBox="1"/>
          <p:nvPr/>
        </p:nvSpPr>
        <p:spPr>
          <a:xfrm>
            <a:off x="8095723" y="6698203"/>
            <a:ext cx="105836" cy="50242"/>
          </a:xfrm>
          <a:prstGeom prst="rect">
            <a:avLst/>
          </a:prstGeom>
        </p:spPr>
        <p:txBody>
          <a:bodyPr wrap="square" lIns="0" tIns="0" rIns="0" bIns="0" rtlCol="0">
            <a:noAutofit/>
          </a:bodyPr>
          <a:lstStyle/>
          <a:p>
            <a:endParaRPr sz="3560"/>
          </a:p>
        </p:txBody>
      </p:sp>
      <p:sp>
        <p:nvSpPr>
          <p:cNvPr id="2" name="object 2"/>
          <p:cNvSpPr txBox="1"/>
          <p:nvPr/>
        </p:nvSpPr>
        <p:spPr>
          <a:xfrm>
            <a:off x="7562961" y="6698395"/>
            <a:ext cx="85093" cy="30032"/>
          </a:xfrm>
          <a:prstGeom prst="rect">
            <a:avLst/>
          </a:prstGeom>
        </p:spPr>
        <p:txBody>
          <a:bodyPr wrap="square" lIns="0" tIns="0" rIns="0" bIns="0" rtlCol="0">
            <a:noAutofit/>
          </a:bodyPr>
          <a:lstStyle/>
          <a:p>
            <a:endParaRPr sz="3560"/>
          </a:p>
        </p:txBody>
      </p:sp>
      <p:sp>
        <p:nvSpPr>
          <p:cNvPr id="41" name="object 15"/>
          <p:cNvSpPr txBox="1"/>
          <p:nvPr/>
        </p:nvSpPr>
        <p:spPr>
          <a:xfrm>
            <a:off x="2629319" y="861848"/>
            <a:ext cx="235842" cy="250457"/>
          </a:xfrm>
          <a:prstGeom prst="rect">
            <a:avLst/>
          </a:prstGeom>
        </p:spPr>
        <p:txBody>
          <a:bodyPr wrap="square" lIns="0" tIns="10300" rIns="0" bIns="0" rtlCol="0">
            <a:noAutofit/>
          </a:bodyPr>
          <a:lstStyle/>
          <a:p>
            <a:pPr marL="25121">
              <a:lnSpc>
                <a:spcPts val="1620"/>
              </a:lnSpc>
            </a:pPr>
            <a:r>
              <a:rPr sz="1582" spc="692" dirty="0">
                <a:solidFill>
                  <a:srgbClr val="3333B2"/>
                </a:solidFill>
                <a:latin typeface="Times New Roman"/>
                <a:cs typeface="Times New Roman"/>
              </a:rPr>
              <a:t>I</a:t>
            </a:r>
            <a:endParaRPr sz="1582" dirty="0">
              <a:latin typeface="Times New Roman"/>
              <a:cs typeface="Times New Roman"/>
            </a:endParaRPr>
          </a:p>
        </p:txBody>
      </p:sp>
      <p:sp>
        <p:nvSpPr>
          <p:cNvPr id="42" name="object 15"/>
          <p:cNvSpPr txBox="1"/>
          <p:nvPr/>
        </p:nvSpPr>
        <p:spPr>
          <a:xfrm>
            <a:off x="2629319" y="1822015"/>
            <a:ext cx="235842" cy="250457"/>
          </a:xfrm>
          <a:prstGeom prst="rect">
            <a:avLst/>
          </a:prstGeom>
        </p:spPr>
        <p:txBody>
          <a:bodyPr wrap="square" lIns="0" tIns="10300" rIns="0" bIns="0" rtlCol="0">
            <a:noAutofit/>
          </a:bodyPr>
          <a:lstStyle/>
          <a:p>
            <a:pPr marL="25121">
              <a:lnSpc>
                <a:spcPts val="1620"/>
              </a:lnSpc>
            </a:pPr>
            <a:r>
              <a:rPr sz="1582" spc="692" dirty="0">
                <a:solidFill>
                  <a:srgbClr val="3333B2"/>
                </a:solidFill>
                <a:latin typeface="Times New Roman"/>
                <a:cs typeface="Times New Roman"/>
              </a:rPr>
              <a:t>I</a:t>
            </a:r>
            <a:endParaRPr sz="1582" dirty="0">
              <a:latin typeface="Times New Roman"/>
              <a:cs typeface="Times New Roman"/>
            </a:endParaRPr>
          </a:p>
        </p:txBody>
      </p:sp>
      <p:sp>
        <p:nvSpPr>
          <p:cNvPr id="43" name="object 15"/>
          <p:cNvSpPr txBox="1"/>
          <p:nvPr/>
        </p:nvSpPr>
        <p:spPr>
          <a:xfrm>
            <a:off x="2629319" y="2782183"/>
            <a:ext cx="235842" cy="250457"/>
          </a:xfrm>
          <a:prstGeom prst="rect">
            <a:avLst/>
          </a:prstGeom>
        </p:spPr>
        <p:txBody>
          <a:bodyPr wrap="square" lIns="0" tIns="10300" rIns="0" bIns="0" rtlCol="0">
            <a:noAutofit/>
          </a:bodyPr>
          <a:lstStyle/>
          <a:p>
            <a:pPr marL="25121">
              <a:lnSpc>
                <a:spcPts val="1620"/>
              </a:lnSpc>
            </a:pPr>
            <a:r>
              <a:rPr sz="1582" spc="692" dirty="0">
                <a:solidFill>
                  <a:srgbClr val="3333B2"/>
                </a:solidFill>
                <a:latin typeface="Times New Roman"/>
                <a:cs typeface="Times New Roman"/>
              </a:rPr>
              <a:t>I</a:t>
            </a:r>
            <a:endParaRPr sz="1582" dirty="0">
              <a:latin typeface="Times New Roman"/>
              <a:cs typeface="Times New Roman"/>
            </a:endParaRPr>
          </a:p>
        </p:txBody>
      </p:sp>
    </p:spTree>
    <p:extLst>
      <p:ext uri="{BB962C8B-B14F-4D97-AF65-F5344CB8AC3E}">
        <p14:creationId xmlns:p14="http://schemas.microsoft.com/office/powerpoint/2010/main" val="312460066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9177"/>
          </a:xfrm>
        </p:spPr>
        <p:txBody>
          <a:bodyPr/>
          <a:lstStyle/>
          <a:p>
            <a:r>
              <a:rPr lang="en-US" dirty="0" smtClean="0"/>
              <a:t>References</a:t>
            </a:r>
            <a:endParaRPr lang="en-US" dirty="0"/>
          </a:p>
        </p:txBody>
      </p:sp>
      <p:sp>
        <p:nvSpPr>
          <p:cNvPr id="3" name="Content Placeholder 2"/>
          <p:cNvSpPr>
            <a:spLocks noGrp="1"/>
          </p:cNvSpPr>
          <p:nvPr>
            <p:ph idx="1"/>
          </p:nvPr>
        </p:nvSpPr>
        <p:spPr>
          <a:xfrm>
            <a:off x="838200" y="1349115"/>
            <a:ext cx="10515600" cy="5051684"/>
          </a:xfrm>
        </p:spPr>
        <p:txBody>
          <a:bodyPr/>
          <a:lstStyle/>
          <a:p>
            <a:pPr marL="0" indent="0">
              <a:buNone/>
            </a:pPr>
            <a:r>
              <a:rPr lang="en-US" dirty="0" smtClean="0"/>
              <a:t>[1] Class note by </a:t>
            </a:r>
            <a:r>
              <a:rPr lang="en-US" dirty="0"/>
              <a:t>Adam C. Champion, Ph.D</a:t>
            </a:r>
            <a:r>
              <a:rPr lang="en-US" dirty="0" smtClean="0"/>
              <a:t>.</a:t>
            </a:r>
          </a:p>
          <a:p>
            <a:pPr marL="0" indent="0">
              <a:buNone/>
            </a:pPr>
            <a:r>
              <a:rPr lang="en-US" dirty="0" smtClean="0">
                <a:latin typeface="Times New Roman" panose="02020603050405020304" pitchFamily="18" charset="0"/>
                <a:ea typeface="Calibri" panose="020F0502020204030204" pitchFamily="34" charset="0"/>
                <a:cs typeface="Times New Roman" panose="02020603050405020304" pitchFamily="18" charset="0"/>
              </a:rPr>
              <a:t>[</a:t>
            </a:r>
            <a:r>
              <a:rPr lang="en-US" dirty="0">
                <a:latin typeface="Times New Roman" panose="02020603050405020304" pitchFamily="18" charset="0"/>
                <a:ea typeface="Calibri" panose="020F0502020204030204" pitchFamily="34" charset="0"/>
                <a:cs typeface="Times New Roman" panose="02020603050405020304" pitchFamily="18" charset="0"/>
              </a:rPr>
              <a:t>2</a:t>
            </a: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Principle of Information Security by Michael E. Whitman, 5</a:t>
            </a:r>
            <a:r>
              <a:rPr lang="en-US" baseline="30000" dirty="0">
                <a:latin typeface="Times New Roman" panose="02020603050405020304" pitchFamily="18" charset="0"/>
                <a:ea typeface="Calibri" panose="020F0502020204030204" pitchFamily="34" charset="0"/>
                <a:cs typeface="Times New Roman" panose="02020603050405020304" pitchFamily="18" charset="0"/>
              </a:rPr>
              <a:t>th</a:t>
            </a:r>
            <a:r>
              <a:rPr lang="en-US" dirty="0">
                <a:latin typeface="Times New Roman" panose="02020603050405020304" pitchFamily="18" charset="0"/>
                <a:ea typeface="Calibri" panose="020F0502020204030204" pitchFamily="34" charset="0"/>
                <a:cs typeface="Times New Roman" panose="02020603050405020304" pitchFamily="18" charset="0"/>
              </a:rPr>
              <a:t> Edition, Herbert J. </a:t>
            </a:r>
            <a:r>
              <a:rPr lang="en-US" dirty="0" err="1">
                <a:latin typeface="Times New Roman" panose="02020603050405020304" pitchFamily="18" charset="0"/>
                <a:ea typeface="Calibri" panose="020F0502020204030204" pitchFamily="34" charset="0"/>
                <a:cs typeface="Times New Roman" panose="02020603050405020304" pitchFamily="18" charset="0"/>
              </a:rPr>
              <a:t>Mattord</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dirty="0" smtClean="0">
                <a:latin typeface="Times New Roman" panose="02020603050405020304" pitchFamily="18" charset="0"/>
                <a:ea typeface="Calibri" panose="020F0502020204030204" pitchFamily="34" charset="0"/>
              </a:rPr>
              <a:t>[3] </a:t>
            </a:r>
            <a:r>
              <a:rPr lang="en-US" dirty="0">
                <a:latin typeface="Times New Roman" panose="02020603050405020304" pitchFamily="18" charset="0"/>
                <a:ea typeface="Calibri" panose="020F0502020204030204" pitchFamily="34" charset="0"/>
              </a:rPr>
              <a:t>Network Security Essentials: Applications and Standards, 4</a:t>
            </a:r>
            <a:r>
              <a:rPr lang="en-US" baseline="30000" dirty="0">
                <a:latin typeface="Times New Roman" panose="02020603050405020304" pitchFamily="18" charset="0"/>
                <a:ea typeface="Calibri" panose="020F0502020204030204" pitchFamily="34" charset="0"/>
              </a:rPr>
              <a:t>th</a:t>
            </a:r>
            <a:r>
              <a:rPr lang="en-US" dirty="0">
                <a:latin typeface="Times New Roman" panose="02020603050405020304" pitchFamily="18" charset="0"/>
                <a:ea typeface="Calibri" panose="020F0502020204030204" pitchFamily="34" charset="0"/>
              </a:rPr>
              <a:t> Edition, William Stallings.</a:t>
            </a:r>
            <a:endParaRPr lang="en-US" dirty="0"/>
          </a:p>
        </p:txBody>
      </p:sp>
    </p:spTree>
    <p:extLst>
      <p:ext uri="{BB962C8B-B14F-4D97-AF65-F5344CB8AC3E}">
        <p14:creationId xmlns:p14="http://schemas.microsoft.com/office/powerpoint/2010/main" val="1869959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590"/>
            <a:ext cx="10515600" cy="647650"/>
          </a:xfrm>
        </p:spPr>
        <p:txBody>
          <a:bodyPr>
            <a:normAutofit fontScale="90000"/>
          </a:bodyPr>
          <a:lstStyle/>
          <a:p>
            <a:pPr algn="ctr"/>
            <a:r>
              <a:rPr lang="en-US" b="1" dirty="0" smtClean="0"/>
              <a:t>Viruses</a:t>
            </a:r>
            <a:endParaRPr lang="en-US" b="1" dirty="0"/>
          </a:p>
        </p:txBody>
      </p:sp>
      <p:sp>
        <p:nvSpPr>
          <p:cNvPr id="3" name="Content Placeholder 2"/>
          <p:cNvSpPr>
            <a:spLocks noGrp="1"/>
          </p:cNvSpPr>
          <p:nvPr>
            <p:ph idx="1"/>
          </p:nvPr>
        </p:nvSpPr>
        <p:spPr>
          <a:xfrm>
            <a:off x="1123406" y="1201783"/>
            <a:ext cx="9966960" cy="5185954"/>
          </a:xfrm>
        </p:spPr>
        <p:txBody>
          <a:bodyPr/>
          <a:lstStyle/>
          <a:p>
            <a:r>
              <a:rPr lang="en-US" dirty="0"/>
              <a:t>A computer virus is a malicious piece of executable code </a:t>
            </a:r>
            <a:r>
              <a:rPr lang="en-US" dirty="0" smtClean="0"/>
              <a:t>that propagates </a:t>
            </a:r>
            <a:r>
              <a:rPr lang="en-US" dirty="0"/>
              <a:t>typically by attaching itself to a host document </a:t>
            </a:r>
            <a:r>
              <a:rPr lang="en-US" dirty="0" smtClean="0"/>
              <a:t>that will </a:t>
            </a:r>
            <a:r>
              <a:rPr lang="en-US" dirty="0"/>
              <a:t>generally be an executable file.</a:t>
            </a:r>
            <a:endParaRPr lang="en-US" dirty="0" smtClean="0"/>
          </a:p>
          <a:p>
            <a:r>
              <a:rPr lang="en-US" dirty="0" smtClean="0"/>
              <a:t>A </a:t>
            </a:r>
            <a:r>
              <a:rPr lang="en-US" dirty="0"/>
              <a:t>program or piece of code that is loaded onto your computer without your knowledge and runs against your wishes.</a:t>
            </a:r>
          </a:p>
          <a:p>
            <a:r>
              <a:rPr lang="en-US" dirty="0"/>
              <a:t> </a:t>
            </a:r>
            <a:r>
              <a:rPr lang="en-US" dirty="0" smtClean="0"/>
              <a:t>Viruses </a:t>
            </a:r>
            <a:r>
              <a:rPr lang="en-US" dirty="0"/>
              <a:t>can also replicate themselves.</a:t>
            </a:r>
          </a:p>
          <a:p>
            <a:r>
              <a:rPr lang="en-US" dirty="0" smtClean="0"/>
              <a:t> </a:t>
            </a:r>
            <a:r>
              <a:rPr lang="en-US" dirty="0"/>
              <a:t>All computer viruses are manmade.</a:t>
            </a:r>
          </a:p>
          <a:p>
            <a:r>
              <a:rPr lang="en-US" dirty="0"/>
              <a:t> </a:t>
            </a:r>
            <a:r>
              <a:rPr lang="en-US" dirty="0" smtClean="0"/>
              <a:t>Viruses </a:t>
            </a:r>
            <a:r>
              <a:rPr lang="en-US" dirty="0"/>
              <a:t>copy themselves to other disks to spread to other computers.</a:t>
            </a:r>
          </a:p>
          <a:p>
            <a:r>
              <a:rPr lang="en-US" dirty="0"/>
              <a:t> </a:t>
            </a:r>
            <a:r>
              <a:rPr lang="en-US" dirty="0" smtClean="0"/>
              <a:t>They </a:t>
            </a:r>
            <a:r>
              <a:rPr lang="en-US" dirty="0"/>
              <a:t>can be merely annoying or they can be vastly destructive to your files.</a:t>
            </a:r>
          </a:p>
          <a:p>
            <a:endParaRPr lang="en-US" dirty="0"/>
          </a:p>
        </p:txBody>
      </p:sp>
    </p:spTree>
    <p:extLst>
      <p:ext uri="{BB962C8B-B14F-4D97-AF65-F5344CB8AC3E}">
        <p14:creationId xmlns:p14="http://schemas.microsoft.com/office/powerpoint/2010/main" val="36474276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591"/>
            <a:ext cx="10515600" cy="556210"/>
          </a:xfrm>
        </p:spPr>
        <p:txBody>
          <a:bodyPr>
            <a:normAutofit fontScale="90000"/>
          </a:bodyPr>
          <a:lstStyle/>
          <a:p>
            <a:pPr algn="ctr"/>
            <a:r>
              <a:rPr lang="en-US" b="1" dirty="0" smtClean="0"/>
              <a:t>Virus go through four stages</a:t>
            </a:r>
            <a:endParaRPr lang="en-US" b="1" dirty="0"/>
          </a:p>
        </p:txBody>
      </p:sp>
      <p:sp>
        <p:nvSpPr>
          <p:cNvPr id="3" name="Content Placeholder 2"/>
          <p:cNvSpPr>
            <a:spLocks noGrp="1"/>
          </p:cNvSpPr>
          <p:nvPr>
            <p:ph idx="1"/>
          </p:nvPr>
        </p:nvSpPr>
        <p:spPr>
          <a:xfrm>
            <a:off x="1410794" y="1227909"/>
            <a:ext cx="9522823" cy="4689566"/>
          </a:xfrm>
        </p:spPr>
        <p:txBody>
          <a:bodyPr/>
          <a:lstStyle/>
          <a:p>
            <a:pPr marL="514350" indent="-514350">
              <a:buAutoNum type="arabicPeriod"/>
            </a:pPr>
            <a:r>
              <a:rPr lang="en-US" dirty="0" smtClean="0"/>
              <a:t>Dormant phase – not all have this stage.</a:t>
            </a:r>
          </a:p>
          <a:p>
            <a:pPr marL="514350" indent="-514350">
              <a:buAutoNum type="arabicPeriod"/>
            </a:pPr>
            <a:r>
              <a:rPr lang="en-US" dirty="0" smtClean="0"/>
              <a:t>Propagation phase – copies itself</a:t>
            </a:r>
          </a:p>
          <a:p>
            <a:pPr marL="514350" indent="-514350">
              <a:buAutoNum type="arabicPeriod"/>
            </a:pPr>
            <a:r>
              <a:rPr lang="en-US" dirty="0" smtClean="0"/>
              <a:t>Triggering phase – caused by some event</a:t>
            </a:r>
          </a:p>
          <a:p>
            <a:pPr lvl="1"/>
            <a:r>
              <a:rPr lang="en-US" dirty="0" smtClean="0"/>
              <a:t>count of the number of copies made</a:t>
            </a:r>
          </a:p>
          <a:p>
            <a:pPr lvl="1"/>
            <a:r>
              <a:rPr lang="en-US" dirty="0" smtClean="0"/>
              <a:t>A particular date, </a:t>
            </a:r>
            <a:r>
              <a:rPr lang="en-US" dirty="0" err="1" smtClean="0"/>
              <a:t>etc</a:t>
            </a:r>
            <a:endParaRPr lang="en-US" dirty="0" smtClean="0"/>
          </a:p>
          <a:p>
            <a:pPr marL="514350" indent="-514350">
              <a:buAutoNum type="arabicPeriod"/>
            </a:pPr>
            <a:r>
              <a:rPr lang="en-US" dirty="0" smtClean="0"/>
              <a:t>Execution phase – do damage!</a:t>
            </a:r>
          </a:p>
        </p:txBody>
      </p:sp>
    </p:spTree>
    <p:extLst>
      <p:ext uri="{BB962C8B-B14F-4D97-AF65-F5344CB8AC3E}">
        <p14:creationId xmlns:p14="http://schemas.microsoft.com/office/powerpoint/2010/main" val="39143969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590"/>
            <a:ext cx="10515600" cy="452293"/>
          </a:xfrm>
        </p:spPr>
        <p:txBody>
          <a:bodyPr>
            <a:normAutofit fontScale="90000"/>
          </a:bodyPr>
          <a:lstStyle/>
          <a:p>
            <a:pPr algn="ctr"/>
            <a:r>
              <a:rPr lang="en-US" b="1" dirty="0" smtClean="0"/>
              <a:t>Examples of famous viruses</a:t>
            </a:r>
            <a:endParaRPr lang="en-US" b="1" dirty="0"/>
          </a:p>
        </p:txBody>
      </p:sp>
      <p:sp>
        <p:nvSpPr>
          <p:cNvPr id="3" name="Content Placeholder 2"/>
          <p:cNvSpPr>
            <a:spLocks noGrp="1"/>
          </p:cNvSpPr>
          <p:nvPr>
            <p:ph idx="1"/>
          </p:nvPr>
        </p:nvSpPr>
        <p:spPr>
          <a:xfrm>
            <a:off x="496389" y="679269"/>
            <a:ext cx="11273247" cy="5773782"/>
          </a:xfrm>
        </p:spPr>
        <p:txBody>
          <a:bodyPr>
            <a:normAutofit/>
          </a:bodyPr>
          <a:lstStyle/>
          <a:p>
            <a:r>
              <a:rPr lang="en-US" dirty="0" smtClean="0"/>
              <a:t>1981 – first computer virus</a:t>
            </a:r>
          </a:p>
          <a:p>
            <a:pPr lvl="1">
              <a:buFont typeface="Wingdings" panose="05000000000000000000" pitchFamily="2" charset="2"/>
              <a:buChar char="Ø"/>
            </a:pPr>
            <a:r>
              <a:rPr lang="en-US" dirty="0" smtClean="0"/>
              <a:t>written by 15 </a:t>
            </a:r>
            <a:r>
              <a:rPr lang="en-US" dirty="0" err="1" smtClean="0"/>
              <a:t>yr</a:t>
            </a:r>
            <a:r>
              <a:rPr lang="en-US" dirty="0" smtClean="0"/>
              <a:t> old student named Richard </a:t>
            </a:r>
            <a:r>
              <a:rPr lang="en-US" dirty="0" err="1" smtClean="0"/>
              <a:t>Skernta</a:t>
            </a:r>
            <a:endParaRPr lang="en-US" dirty="0" smtClean="0"/>
          </a:p>
          <a:p>
            <a:pPr lvl="1">
              <a:buFont typeface="Wingdings" panose="05000000000000000000" pitchFamily="2" charset="2"/>
              <a:buChar char="Ø"/>
            </a:pPr>
            <a:r>
              <a:rPr lang="en-US" dirty="0"/>
              <a:t>u</a:t>
            </a:r>
            <a:r>
              <a:rPr lang="en-US" dirty="0" smtClean="0"/>
              <a:t>sed floppy disk to travel between machines</a:t>
            </a:r>
          </a:p>
          <a:p>
            <a:pPr marL="457200" lvl="1" indent="0">
              <a:buNone/>
            </a:pPr>
            <a:endParaRPr lang="en-US" dirty="0" smtClean="0"/>
          </a:p>
          <a:p>
            <a:r>
              <a:rPr lang="en-US" dirty="0" smtClean="0"/>
              <a:t>1988 – Jerusalem</a:t>
            </a:r>
          </a:p>
          <a:p>
            <a:pPr lvl="1">
              <a:buFont typeface="Wingdings" panose="05000000000000000000" pitchFamily="2" charset="2"/>
              <a:buChar char="Ø"/>
            </a:pPr>
            <a:r>
              <a:rPr lang="en-US" dirty="0" smtClean="0"/>
              <a:t>Infected both .EXE and .COM files</a:t>
            </a:r>
          </a:p>
          <a:p>
            <a:pPr lvl="1">
              <a:buFont typeface="Wingdings" panose="05000000000000000000" pitchFamily="2" charset="2"/>
              <a:buChar char="Ø"/>
            </a:pPr>
            <a:r>
              <a:rPr lang="en-US" dirty="0" smtClean="0"/>
              <a:t>Friday 13</a:t>
            </a:r>
            <a:r>
              <a:rPr lang="en-US" baseline="30000" dirty="0" smtClean="0"/>
              <a:t>th</a:t>
            </a:r>
            <a:r>
              <a:rPr lang="en-US" dirty="0" smtClean="0"/>
              <a:t> it deleted all programs in the infected system</a:t>
            </a:r>
          </a:p>
          <a:p>
            <a:pPr lvl="1">
              <a:buFont typeface="Wingdings" panose="05000000000000000000" pitchFamily="2" charset="2"/>
              <a:buChar char="Ø"/>
            </a:pPr>
            <a:r>
              <a:rPr lang="en-US" dirty="0" smtClean="0"/>
              <a:t>Boot sector viruses – Yale from USA, Stoned form New Zealand, Ping Pong from Italy</a:t>
            </a:r>
          </a:p>
          <a:p>
            <a:pPr lvl="1">
              <a:buFont typeface="Wingdings" panose="05000000000000000000" pitchFamily="2" charset="2"/>
              <a:buChar char="Ø"/>
            </a:pPr>
            <a:r>
              <a:rPr lang="en-US" dirty="0" smtClean="0"/>
              <a:t>first self-encrypting virus</a:t>
            </a:r>
          </a:p>
          <a:p>
            <a:endParaRPr lang="en-US" dirty="0" smtClean="0"/>
          </a:p>
          <a:p>
            <a:r>
              <a:rPr lang="en-US" dirty="0" smtClean="0"/>
              <a:t>1991 – first polymorphic virus (Tequila): change pattern and encrypt itself. </a:t>
            </a:r>
          </a:p>
          <a:p>
            <a:r>
              <a:rPr lang="en-US" dirty="0" smtClean="0"/>
              <a:t>Michelangelo (traditional virus)</a:t>
            </a:r>
          </a:p>
        </p:txBody>
      </p:sp>
    </p:spTree>
    <p:extLst>
      <p:ext uri="{BB962C8B-B14F-4D97-AF65-F5344CB8AC3E}">
        <p14:creationId xmlns:p14="http://schemas.microsoft.com/office/powerpoint/2010/main" val="31242969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1703" y="300446"/>
            <a:ext cx="11077303" cy="6296297"/>
          </a:xfrm>
        </p:spPr>
        <p:txBody>
          <a:bodyPr>
            <a:normAutofit lnSpcReduction="10000"/>
          </a:bodyPr>
          <a:lstStyle/>
          <a:p>
            <a:r>
              <a:rPr lang="en-US" dirty="0" smtClean="0"/>
              <a:t>1998 – Chernobyl</a:t>
            </a:r>
          </a:p>
          <a:p>
            <a:pPr lvl="1">
              <a:buFont typeface="Wingdings" panose="05000000000000000000" pitchFamily="2" charset="2"/>
              <a:buChar char="Ø"/>
            </a:pPr>
            <a:r>
              <a:rPr lang="en-US" dirty="0"/>
              <a:t>l</a:t>
            </a:r>
            <a:r>
              <a:rPr lang="en-US" dirty="0" smtClean="0"/>
              <a:t>aunched in Taiwan – infecting .exe files</a:t>
            </a:r>
          </a:p>
          <a:p>
            <a:pPr lvl="1">
              <a:buFont typeface="Wingdings" panose="05000000000000000000" pitchFamily="2" charset="2"/>
              <a:buChar char="Ø"/>
            </a:pPr>
            <a:r>
              <a:rPr lang="en-US" dirty="0"/>
              <a:t>r</a:t>
            </a:r>
            <a:r>
              <a:rPr lang="en-US" dirty="0" smtClean="0"/>
              <a:t>emained resident in the memory</a:t>
            </a:r>
          </a:p>
          <a:p>
            <a:pPr lvl="1">
              <a:buFont typeface="Wingdings" panose="05000000000000000000" pitchFamily="2" charset="2"/>
              <a:buChar char="Ø"/>
            </a:pPr>
            <a:r>
              <a:rPr lang="en-US" dirty="0" smtClean="0"/>
              <a:t>overwrite data on the hard drive making it inoperable</a:t>
            </a:r>
          </a:p>
          <a:p>
            <a:pPr lvl="1">
              <a:buFont typeface="Wingdings" panose="05000000000000000000" pitchFamily="2" charset="2"/>
              <a:buChar char="Ø"/>
            </a:pPr>
            <a:r>
              <a:rPr lang="en-US" dirty="0"/>
              <a:t>o</a:t>
            </a:r>
            <a:r>
              <a:rPr lang="en-US" dirty="0" smtClean="0"/>
              <a:t>verwrites BIOS preventing boot-up</a:t>
            </a:r>
          </a:p>
          <a:p>
            <a:pPr lvl="1">
              <a:buFont typeface="Wingdings" panose="05000000000000000000" pitchFamily="2" charset="2"/>
              <a:buChar char="Ø"/>
            </a:pPr>
            <a:r>
              <a:rPr lang="en-US" dirty="0"/>
              <a:t>e</a:t>
            </a:r>
            <a:r>
              <a:rPr lang="en-US" dirty="0" smtClean="0"/>
              <a:t>stimated damage $20 to $80 million</a:t>
            </a:r>
          </a:p>
          <a:p>
            <a:pPr marL="457200" lvl="1" indent="0">
              <a:buNone/>
            </a:pPr>
            <a:endParaRPr lang="en-US" dirty="0" smtClean="0"/>
          </a:p>
          <a:p>
            <a:r>
              <a:rPr lang="en-US" dirty="0" smtClean="0"/>
              <a:t>1999 – Melissa – mass mailer</a:t>
            </a:r>
          </a:p>
          <a:p>
            <a:pPr lvl="1">
              <a:buFont typeface="Wingdings" panose="05000000000000000000" pitchFamily="2" charset="2"/>
              <a:buChar char="Ø"/>
            </a:pPr>
            <a:r>
              <a:rPr lang="en-US" dirty="0" smtClean="0"/>
              <a:t>Used Outlook to send email messages of itself to 50 names on the contact list of a user</a:t>
            </a:r>
          </a:p>
          <a:p>
            <a:pPr lvl="1">
              <a:buFont typeface="Wingdings" panose="05000000000000000000" pitchFamily="2" charset="2"/>
              <a:buChar char="Ø"/>
            </a:pPr>
            <a:r>
              <a:rPr lang="en-US" dirty="0" smtClean="0"/>
              <a:t>Message read: “Here is that document you asked for don’t show anyone else.”</a:t>
            </a:r>
          </a:p>
          <a:p>
            <a:pPr lvl="1">
              <a:buFont typeface="Wingdings" panose="05000000000000000000" pitchFamily="2" charset="2"/>
              <a:buChar char="Ø"/>
            </a:pPr>
            <a:r>
              <a:rPr lang="en-US" dirty="0" smtClean="0"/>
              <a:t>Infected 15 to 20 percent of all business PCs</a:t>
            </a:r>
          </a:p>
          <a:p>
            <a:pPr lvl="1">
              <a:buFont typeface="Wingdings" panose="05000000000000000000" pitchFamily="2" charset="2"/>
              <a:buChar char="Ø"/>
            </a:pPr>
            <a:r>
              <a:rPr lang="en-US" dirty="0" smtClean="0"/>
              <a:t>Estimated damage between $300 and $600 million</a:t>
            </a:r>
          </a:p>
          <a:p>
            <a:pPr marL="457200" lvl="1" indent="0">
              <a:buNone/>
            </a:pPr>
            <a:endParaRPr lang="en-US" dirty="0" smtClean="0"/>
          </a:p>
          <a:p>
            <a:r>
              <a:rPr lang="en-US" dirty="0" smtClean="0"/>
              <a:t>2000 – I love You Virus – spread via Outlook</a:t>
            </a:r>
          </a:p>
          <a:p>
            <a:pPr lvl="1">
              <a:buFont typeface="Wingdings" panose="05000000000000000000" pitchFamily="2" charset="2"/>
              <a:buChar char="Ø"/>
            </a:pPr>
            <a:r>
              <a:rPr lang="en-US" dirty="0" smtClean="0"/>
              <a:t>file attachment, over-written files</a:t>
            </a:r>
          </a:p>
          <a:p>
            <a:endParaRPr lang="en-US" dirty="0"/>
          </a:p>
        </p:txBody>
      </p:sp>
    </p:spTree>
    <p:extLst>
      <p:ext uri="{BB962C8B-B14F-4D97-AF65-F5344CB8AC3E}">
        <p14:creationId xmlns:p14="http://schemas.microsoft.com/office/powerpoint/2010/main" val="41794211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590"/>
            <a:ext cx="10515600" cy="579070"/>
          </a:xfrm>
        </p:spPr>
        <p:txBody>
          <a:bodyPr>
            <a:normAutofit fontScale="90000"/>
          </a:bodyPr>
          <a:lstStyle/>
          <a:p>
            <a:pPr algn="ctr"/>
            <a:r>
              <a:rPr lang="en-US" b="1" dirty="0" smtClean="0"/>
              <a:t>Types of viruses</a:t>
            </a:r>
            <a:endParaRPr lang="en-US" b="1" dirty="0"/>
          </a:p>
        </p:txBody>
      </p:sp>
      <p:sp>
        <p:nvSpPr>
          <p:cNvPr id="3" name="Content Placeholder 2"/>
          <p:cNvSpPr>
            <a:spLocks noGrp="1"/>
          </p:cNvSpPr>
          <p:nvPr>
            <p:ph idx="1"/>
          </p:nvPr>
        </p:nvSpPr>
        <p:spPr>
          <a:xfrm>
            <a:off x="940526" y="992777"/>
            <a:ext cx="10413274" cy="5381898"/>
          </a:xfrm>
        </p:spPr>
        <p:txBody>
          <a:bodyPr>
            <a:normAutofit/>
          </a:bodyPr>
          <a:lstStyle/>
          <a:p>
            <a:r>
              <a:rPr lang="en-US" dirty="0" smtClean="0"/>
              <a:t>Parasitic – traditional</a:t>
            </a:r>
          </a:p>
          <a:p>
            <a:r>
              <a:rPr lang="en-US" dirty="0" smtClean="0"/>
              <a:t>Memory-resident: infects every program that runs </a:t>
            </a:r>
          </a:p>
          <a:p>
            <a:r>
              <a:rPr lang="en-US" dirty="0" smtClean="0"/>
              <a:t>Boot sector – infects the master boot record</a:t>
            </a:r>
          </a:p>
          <a:p>
            <a:r>
              <a:rPr lang="en-US" dirty="0" smtClean="0"/>
              <a:t>Polymorphic – mutates with each infection</a:t>
            </a:r>
          </a:p>
          <a:p>
            <a:pPr lvl="1">
              <a:buFont typeface="Wingdings" panose="05000000000000000000" pitchFamily="2" charset="2"/>
              <a:buChar char="Ø"/>
            </a:pPr>
            <a:r>
              <a:rPr lang="en-US" dirty="0"/>
              <a:t>c</a:t>
            </a:r>
            <a:r>
              <a:rPr lang="en-US" dirty="0" smtClean="0"/>
              <a:t>reates copies that are functionally equivalent, but have different bit patterns</a:t>
            </a:r>
          </a:p>
          <a:p>
            <a:pPr lvl="1">
              <a:buFont typeface="Wingdings" panose="05000000000000000000" pitchFamily="2" charset="2"/>
              <a:buChar char="Ø"/>
            </a:pPr>
            <a:r>
              <a:rPr lang="en-US" dirty="0" smtClean="0"/>
              <a:t>may randomly insert superfluous instructions or interchange the order</a:t>
            </a:r>
          </a:p>
          <a:p>
            <a:pPr lvl="1">
              <a:buFont typeface="Wingdings" panose="05000000000000000000" pitchFamily="2" charset="2"/>
              <a:buChar char="Ø"/>
            </a:pPr>
            <a:r>
              <a:rPr lang="en-US" dirty="0" smtClean="0"/>
              <a:t>May use encryption – each infection generates a different random key </a:t>
            </a:r>
          </a:p>
          <a:p>
            <a:r>
              <a:rPr lang="en-US" dirty="0" smtClean="0"/>
              <a:t>Stealth – uses compression – intercept I/O </a:t>
            </a:r>
            <a:r>
              <a:rPr lang="en-US" dirty="0" smtClean="0"/>
              <a:t>subroutines</a:t>
            </a:r>
          </a:p>
          <a:p>
            <a:pPr lvl="1"/>
            <a:r>
              <a:rPr lang="en-US" dirty="0" smtClean="0"/>
              <a:t>Slowly, deliberately, and secretly to escape observation</a:t>
            </a:r>
            <a:endParaRPr lang="en-US" dirty="0" smtClean="0"/>
          </a:p>
          <a:p>
            <a:r>
              <a:rPr lang="en-US" dirty="0" smtClean="0"/>
              <a:t>Macro Viruses – two thirds of all computer viruses</a:t>
            </a:r>
          </a:p>
          <a:p>
            <a:pPr lvl="1">
              <a:buFont typeface="Wingdings" panose="05000000000000000000" pitchFamily="2" charset="2"/>
              <a:buChar char="Ø"/>
            </a:pPr>
            <a:r>
              <a:rPr lang="en-US" dirty="0" smtClean="0"/>
              <a:t>Aimed at MS Word docs</a:t>
            </a:r>
            <a:endParaRPr lang="en-US" dirty="0"/>
          </a:p>
        </p:txBody>
      </p:sp>
    </p:spTree>
    <p:extLst>
      <p:ext uri="{BB962C8B-B14F-4D97-AF65-F5344CB8AC3E}">
        <p14:creationId xmlns:p14="http://schemas.microsoft.com/office/powerpoint/2010/main" val="26466096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5908</TotalTime>
  <Words>4171</Words>
  <Application>Microsoft Office PowerPoint</Application>
  <PresentationFormat>Widescreen</PresentationFormat>
  <Paragraphs>466</Paragraphs>
  <Slides>49</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Arial</vt:lpstr>
      <vt:lpstr>Calibri</vt:lpstr>
      <vt:lpstr>Calibri Light</vt:lpstr>
      <vt:lpstr>Garamond</vt:lpstr>
      <vt:lpstr>Times New Roman</vt:lpstr>
      <vt:lpstr>Wingdings</vt:lpstr>
      <vt:lpstr>Office Theme</vt:lpstr>
      <vt:lpstr>MALWARE</vt:lpstr>
      <vt:lpstr> Malware </vt:lpstr>
      <vt:lpstr> Usage of Malware </vt:lpstr>
      <vt:lpstr>Types of Malware</vt:lpstr>
      <vt:lpstr>Viruses</vt:lpstr>
      <vt:lpstr>Virus go through four stages</vt:lpstr>
      <vt:lpstr>Examples of famous viruses</vt:lpstr>
      <vt:lpstr>PowerPoint Presentation</vt:lpstr>
      <vt:lpstr>Types of viruses</vt:lpstr>
      <vt:lpstr>Antivirus Protection</vt:lpstr>
      <vt:lpstr>Trojan Horses</vt:lpstr>
      <vt:lpstr>Example of Trojan Horses</vt:lpstr>
      <vt:lpstr>Example of Trojan Horses</vt:lpstr>
      <vt:lpstr>WORMS</vt:lpstr>
      <vt:lpstr>Example of a Typical Worm</vt:lpstr>
      <vt:lpstr>Morris worm</vt:lpstr>
      <vt:lpstr>Code Red – July 2001</vt:lpstr>
      <vt:lpstr>Code Red II</vt:lpstr>
      <vt:lpstr>PowerPoint Presentation</vt:lpstr>
      <vt:lpstr>Blaster Worm – August 2003</vt:lpstr>
      <vt:lpstr>Conflicker Worm</vt:lpstr>
      <vt:lpstr>Stuxnet Worm – July 13, 2010</vt:lpstr>
      <vt:lpstr>Defences Against Worms</vt:lpstr>
      <vt:lpstr>Adware and Spyware </vt:lpstr>
      <vt:lpstr>Spyware </vt:lpstr>
      <vt:lpstr>Spyware does not directly spread like a virus or worm</vt:lpstr>
      <vt:lpstr>PowerPoint Presentation</vt:lpstr>
      <vt:lpstr>Spam</vt:lpstr>
      <vt:lpstr>Zombie </vt:lpstr>
      <vt:lpstr>Phishing</vt:lpstr>
      <vt:lpstr>PowerPoint Presentation</vt:lpstr>
      <vt:lpstr>Ransomware</vt:lpstr>
      <vt:lpstr>Buffer Overflow</vt:lpstr>
      <vt:lpstr>Bots</vt:lpstr>
      <vt:lpstr>Botnet Example</vt:lpstr>
      <vt:lpstr>Action</vt:lpstr>
      <vt:lpstr> How Malware Spreads? </vt:lpstr>
      <vt:lpstr> Damages </vt:lpstr>
      <vt:lpstr>Damages contd</vt:lpstr>
      <vt:lpstr>How Can You Protect Your Computer?</vt:lpstr>
      <vt:lpstr>Symptoms</vt:lpstr>
      <vt:lpstr> Anti-Malware Program </vt:lpstr>
      <vt:lpstr>Examples of Antivirus Program</vt:lpstr>
      <vt:lpstr> Anti-Spyware Program </vt:lpstr>
      <vt:lpstr> Firewall </vt:lpstr>
      <vt:lpstr>Summary</vt:lpstr>
      <vt:lpstr>LAB – Ping of Death</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MALWARE</dc:title>
  <dc:creator>Olusegun Omitola (216073471)</dc:creator>
  <cp:lastModifiedBy>User</cp:lastModifiedBy>
  <cp:revision>107</cp:revision>
  <dcterms:created xsi:type="dcterms:W3CDTF">2019-02-21T21:31:12Z</dcterms:created>
  <dcterms:modified xsi:type="dcterms:W3CDTF">2021-04-06T22:52:45Z</dcterms:modified>
</cp:coreProperties>
</file>