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51" autoAdjust="0"/>
  </p:normalViewPr>
  <p:slideViewPr>
    <p:cSldViewPr>
      <p:cViewPr varScale="1">
        <p:scale>
          <a:sx n="66" d="100"/>
          <a:sy n="66" d="100"/>
        </p:scale>
        <p:origin x="150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0F27F5-1CFF-409A-8A94-8619878BACE5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D40DB-7337-4A45-9962-DB6D2D3CF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1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1" spc="-78" dirty="0" smtClean="0">
                <a:solidFill>
                  <a:srgbClr val="E61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D40DB-7337-4A45-9962-DB6D2D3CF2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71" dirty="0" smtClean="0">
                <a:latin typeface="Arial Unicode MS"/>
                <a:cs typeface="Arial Unicode MS"/>
              </a:rPr>
              <a:t>Civil laws</a:t>
            </a:r>
          </a:p>
          <a:p>
            <a:r>
              <a:rPr lang="en-US" dirty="0" smtClean="0"/>
              <a:t>Criminal laws</a:t>
            </a:r>
          </a:p>
          <a:p>
            <a:r>
              <a:rPr lang="en-US" dirty="0" smtClean="0"/>
              <a:t>Law of Tort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D40DB-7337-4A45-9962-DB6D2D3CF2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6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0" dirty="0" smtClean="0">
                <a:latin typeface="Arial Unicode MS"/>
                <a:cs typeface="Arial Unicode MS"/>
              </a:rPr>
              <a:t>litigation</a:t>
            </a:r>
            <a:endParaRPr lang="en-US" sz="1200" dirty="0" smtClean="0">
              <a:latin typeface="Arial Unicode MS"/>
              <a:cs typeface="Arial Unicode M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D40DB-7337-4A45-9962-DB6D2D3CF2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7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D40DB-7337-4A45-9962-DB6D2D3CF2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82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pc="-86" dirty="0" smtClean="0">
                <a:latin typeface="Arial Unicode MS"/>
                <a:cs typeface="Arial Unicode MS"/>
              </a:rPr>
              <a:t>information warfare (IW)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D40DB-7337-4A45-9962-DB6D2D3CF2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8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Very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D40DB-7337-4A45-9962-DB6D2D3CF2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5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0ADA-8D8B-4563-9D86-4AACD13BBE76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7BAE-57C9-4AF1-9481-B95FCBE48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6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ocio.os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12811" y="2330869"/>
            <a:ext cx="7355668" cy="1143000"/>
          </a:xfrm>
          <a:prstGeom prst="rect">
            <a:avLst/>
          </a:prstGeom>
        </p:spPr>
        <p:txBody>
          <a:bodyPr wrap="square" lIns="0" tIns="27971" rIns="0" bIns="0" rtlCol="0">
            <a:noAutofit/>
          </a:bodyPr>
          <a:lstStyle/>
          <a:p>
            <a:pPr marL="1004888" marR="1042417" algn="ctr">
              <a:lnSpc>
                <a:spcPts val="4405"/>
              </a:lnSpc>
            </a:pPr>
            <a:r>
              <a:rPr sz="4000" spc="-89" dirty="0" smtClean="0">
                <a:latin typeface="Arial Unicode MS"/>
                <a:cs typeface="Arial Unicode MS"/>
              </a:rPr>
              <a:t>Law &amp; Ethics, Policies &amp;</a:t>
            </a:r>
            <a:endParaRPr sz="4000">
              <a:latin typeface="Arial Unicode MS"/>
              <a:cs typeface="Arial Unicode MS"/>
            </a:endParaRPr>
          </a:p>
          <a:p>
            <a:pPr algn="ctr">
              <a:lnSpc>
                <a:spcPts val="4595"/>
              </a:lnSpc>
              <a:spcBef>
                <a:spcPts val="9"/>
              </a:spcBef>
            </a:pPr>
            <a:r>
              <a:rPr sz="4000" spc="-212" dirty="0" smtClean="0">
                <a:latin typeface="Arial Unicode MS"/>
                <a:cs typeface="Arial Unicode MS"/>
              </a:rPr>
              <a:t>Guidelines, and Security Awareness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7264" y="3985392"/>
            <a:ext cx="6219828" cy="1599183"/>
          </a:xfrm>
          <a:prstGeom prst="rect">
            <a:avLst/>
          </a:prstGeom>
        </p:spPr>
        <p:txBody>
          <a:bodyPr wrap="square" lIns="0" tIns="22479" rIns="0" bIns="0" rtlCol="0">
            <a:noAutofit/>
          </a:bodyPr>
          <a:lstStyle/>
          <a:p>
            <a:pPr marL="417068" marR="447629" algn="ctr">
              <a:lnSpc>
                <a:spcPts val="3540"/>
              </a:lnSpc>
            </a:pP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1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02593" y="614845"/>
            <a:ext cx="5814193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96" dirty="0" smtClean="0">
                <a:latin typeface="Arial Unicode MS"/>
                <a:cs typeface="Arial Unicode MS"/>
              </a:rPr>
              <a:t>State and Local Regulations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13880"/>
            <a:ext cx="7960465" cy="3302990"/>
          </a:xfrm>
          <a:prstGeom prst="rect">
            <a:avLst/>
          </a:prstGeom>
        </p:spPr>
        <p:txBody>
          <a:bodyPr wrap="square" lIns="0" tIns="19875" rIns="0" bIns="0" rtlCol="0">
            <a:noAutofit/>
          </a:bodyPr>
          <a:lstStyle/>
          <a:p>
            <a:pPr marL="12700" marR="53640">
              <a:lnSpc>
                <a:spcPts val="3130"/>
              </a:lnSpc>
            </a:pPr>
            <a:r>
              <a:rPr sz="2800" spc="-111" dirty="0" smtClean="0">
                <a:latin typeface="Arial Unicode MS"/>
                <a:cs typeface="Arial Unicode MS"/>
              </a:rPr>
              <a:t>•  Restrictions on organizational computer technology</a:t>
            </a:r>
            <a:endParaRPr sz="2800" dirty="0">
              <a:latin typeface="Arial Unicode MS"/>
              <a:cs typeface="Arial Unicode MS"/>
            </a:endParaRPr>
          </a:p>
          <a:p>
            <a:pPr marL="355600" marR="53640">
              <a:lnSpc>
                <a:spcPts val="3790"/>
              </a:lnSpc>
              <a:spcBef>
                <a:spcPts val="32"/>
              </a:spcBef>
            </a:pPr>
            <a:r>
              <a:rPr sz="2800" spc="-137" dirty="0" smtClean="0">
                <a:latin typeface="Arial Unicode MS"/>
                <a:cs typeface="Arial Unicode MS"/>
              </a:rPr>
              <a:t>use at state, local levels</a:t>
            </a:r>
            <a:endParaRPr sz="2800" dirty="0">
              <a:latin typeface="Arial Unicode MS"/>
              <a:cs typeface="Arial Unicode MS"/>
            </a:endParaRPr>
          </a:p>
          <a:p>
            <a:pPr marL="12700" marR="53640">
              <a:lnSpc>
                <a:spcPts val="3790"/>
              </a:lnSpc>
            </a:pPr>
            <a:r>
              <a:rPr sz="2800" spc="-92" dirty="0" smtClean="0">
                <a:latin typeface="Arial Unicode MS"/>
                <a:cs typeface="Arial Unicode MS"/>
              </a:rPr>
              <a:t>•  Information security professional responsible for</a:t>
            </a:r>
            <a:endParaRPr sz="2800" dirty="0">
              <a:latin typeface="Arial Unicode MS"/>
              <a:cs typeface="Arial Unicode MS"/>
            </a:endParaRPr>
          </a:p>
          <a:p>
            <a:pPr marL="355600" marR="53640">
              <a:lnSpc>
                <a:spcPts val="3910"/>
              </a:lnSpc>
              <a:spcBef>
                <a:spcPts val="6"/>
              </a:spcBef>
            </a:pPr>
            <a:r>
              <a:rPr sz="2800" spc="-130" dirty="0" smtClean="0">
                <a:latin typeface="Arial Unicode MS"/>
                <a:cs typeface="Arial Unicode MS"/>
              </a:rPr>
              <a:t>understanding applicable regulations, compliance</a:t>
            </a:r>
            <a:endParaRPr sz="2800" dirty="0">
              <a:latin typeface="Arial Unicode MS"/>
              <a:cs typeface="Arial Unicode MS"/>
            </a:endParaRPr>
          </a:p>
          <a:p>
            <a:pPr marL="12700" marR="53640">
              <a:lnSpc>
                <a:spcPts val="3790"/>
              </a:lnSpc>
            </a:pPr>
            <a:r>
              <a:rPr sz="2800" spc="-56" dirty="0" smtClean="0">
                <a:latin typeface="Arial Unicode MS"/>
                <a:cs typeface="Arial Unicode MS"/>
              </a:rPr>
              <a:t>•  State </a:t>
            </a:r>
            <a:r>
              <a:rPr lang="en-US" sz="2800" spc="-56" dirty="0" smtClean="0">
                <a:latin typeface="Arial Unicode MS"/>
                <a:cs typeface="Arial Unicode MS"/>
              </a:rPr>
              <a:t>regulations</a:t>
            </a:r>
            <a:r>
              <a:rPr sz="2800" spc="-56" dirty="0" smtClean="0">
                <a:latin typeface="Arial Unicode MS"/>
                <a:cs typeface="Arial Unicode MS"/>
              </a:rPr>
              <a:t>:</a:t>
            </a:r>
            <a:endParaRPr sz="2800" dirty="0">
              <a:latin typeface="Arial Unicode MS"/>
              <a:cs typeface="Arial Unicode MS"/>
            </a:endParaRPr>
          </a:p>
          <a:p>
            <a:pPr marL="469900">
              <a:lnSpc>
                <a:spcPts val="3815"/>
              </a:lnSpc>
              <a:spcBef>
                <a:spcPts val="1"/>
              </a:spcBef>
            </a:pPr>
            <a:r>
              <a:rPr sz="2800" spc="-113" dirty="0" smtClean="0">
                <a:latin typeface="Arial Unicode MS"/>
                <a:cs typeface="Arial Unicode MS"/>
              </a:rPr>
              <a:t>– </a:t>
            </a:r>
            <a:r>
              <a:rPr lang="en-US" sz="2800" spc="-113" dirty="0" smtClean="0">
                <a:latin typeface="Arial Unicode MS"/>
                <a:cs typeface="Arial Unicode MS"/>
              </a:rPr>
              <a:t>state</a:t>
            </a:r>
            <a:r>
              <a:rPr sz="2800" spc="-113" dirty="0" smtClean="0">
                <a:latin typeface="Arial Unicode MS"/>
                <a:cs typeface="Arial Unicode MS"/>
              </a:rPr>
              <a:t> notify data breach victims</a:t>
            </a:r>
            <a:endParaRPr sz="2800" dirty="0">
              <a:latin typeface="Arial Unicode MS"/>
              <a:cs typeface="Arial Unicode MS"/>
            </a:endParaRPr>
          </a:p>
          <a:p>
            <a:pPr marL="469900" marR="53640">
              <a:lnSpc>
                <a:spcPts val="3775"/>
              </a:lnSpc>
            </a:pPr>
            <a:r>
              <a:rPr sz="2800" spc="-135" dirty="0" smtClean="0">
                <a:latin typeface="Arial Unicode MS"/>
                <a:cs typeface="Arial Unicode MS"/>
              </a:rPr>
              <a:t>– Open records, anti-spam laws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10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88340" y="492925"/>
            <a:ext cx="7915180" cy="2304221"/>
          </a:xfrm>
          <a:prstGeom prst="rect">
            <a:avLst/>
          </a:prstGeom>
        </p:spPr>
        <p:txBody>
          <a:bodyPr wrap="square" lIns="0" tIns="27971" rIns="0" bIns="0" rtlCol="0">
            <a:noAutofit/>
          </a:bodyPr>
          <a:lstStyle/>
          <a:p>
            <a:pPr marL="321309">
              <a:lnSpc>
                <a:spcPts val="4405"/>
              </a:lnSpc>
            </a:pPr>
            <a:r>
              <a:rPr sz="4000" spc="-164" dirty="0" smtClean="0">
                <a:latin typeface="Arial Unicode MS"/>
                <a:cs typeface="Arial Unicode MS"/>
              </a:rPr>
              <a:t>International Laws and Legal Bodies</a:t>
            </a:r>
            <a:endParaRPr sz="4000">
              <a:latin typeface="Arial Unicode MS"/>
              <a:cs typeface="Arial Unicode MS"/>
            </a:endParaRPr>
          </a:p>
          <a:p>
            <a:pPr marL="12700" marR="76200">
              <a:lnSpc>
                <a:spcPct val="144364"/>
              </a:lnSpc>
              <a:spcBef>
                <a:spcPts val="1352"/>
              </a:spcBef>
            </a:pPr>
            <a:r>
              <a:rPr sz="2600" spc="-66" dirty="0" smtClean="0">
                <a:latin typeface="Arial Unicode MS"/>
                <a:cs typeface="Arial Unicode MS"/>
              </a:rPr>
              <a:t>•  European Council Cyber-Crime Convention:</a:t>
            </a:r>
            <a:endParaRPr sz="2600">
              <a:latin typeface="Arial Unicode MS"/>
              <a:cs typeface="Arial Unicode MS"/>
            </a:endParaRPr>
          </a:p>
          <a:p>
            <a:pPr marL="755650" marR="224593" indent="-285750">
              <a:lnSpc>
                <a:spcPts val="4157"/>
              </a:lnSpc>
              <a:spcBef>
                <a:spcPts val="1919"/>
              </a:spcBef>
            </a:pPr>
            <a:r>
              <a:rPr sz="2400" spc="-92" dirty="0" smtClean="0">
                <a:latin typeface="Arial Unicode MS"/>
                <a:cs typeface="Arial Unicode MS"/>
              </a:rPr>
              <a:t>– International task force oversees Internet security </a:t>
            </a:r>
            <a:endParaRPr sz="2400">
              <a:latin typeface="Arial Unicode MS"/>
              <a:cs typeface="Arial Unicode MS"/>
            </a:endParaRPr>
          </a:p>
          <a:p>
            <a:pPr marL="755650" marR="224593">
              <a:lnSpc>
                <a:spcPts val="4157"/>
              </a:lnSpc>
            </a:pPr>
            <a:r>
              <a:rPr sz="2400" spc="-93" dirty="0" smtClean="0">
                <a:latin typeface="Arial Unicode MS"/>
                <a:cs typeface="Arial Unicode MS"/>
              </a:rPr>
              <a:t>functions for standardized international technology laws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40" y="3087020"/>
            <a:ext cx="6479655" cy="700727"/>
          </a:xfrm>
          <a:prstGeom prst="rect">
            <a:avLst/>
          </a:prstGeom>
        </p:spPr>
        <p:txBody>
          <a:bodyPr wrap="square" lIns="0" tIns="17113" rIns="0" bIns="0" rtlCol="0">
            <a:noAutofit/>
          </a:bodyPr>
          <a:lstStyle/>
          <a:p>
            <a:pPr marL="12700">
              <a:lnSpc>
                <a:spcPts val="2695"/>
              </a:lnSpc>
            </a:pPr>
            <a:r>
              <a:rPr sz="2400" spc="-78" dirty="0" smtClean="0">
                <a:latin typeface="Arial Unicode MS"/>
                <a:cs typeface="Arial Unicode MS"/>
              </a:rPr>
              <a:t>– Attempts to improve effectiveness of international</a:t>
            </a:r>
            <a:endParaRPr sz="2400">
              <a:latin typeface="Arial Unicode MS"/>
              <a:cs typeface="Arial Unicode MS"/>
            </a:endParaRPr>
          </a:p>
          <a:p>
            <a:pPr marL="298450" marR="45977">
              <a:lnSpc>
                <a:spcPts val="2820"/>
              </a:lnSpc>
              <a:spcBef>
                <a:spcPts val="6"/>
              </a:spcBef>
            </a:pPr>
            <a:r>
              <a:rPr sz="2400" spc="-98" dirty="0" smtClean="0">
                <a:latin typeface="Arial Unicode MS"/>
                <a:cs typeface="Arial Unicode MS"/>
              </a:rPr>
              <a:t>investigations into breaches of technology law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4124848"/>
            <a:ext cx="7402070" cy="1236446"/>
          </a:xfrm>
          <a:prstGeom prst="rect">
            <a:avLst/>
          </a:prstGeom>
        </p:spPr>
        <p:txBody>
          <a:bodyPr wrap="square" lIns="0" tIns="19875" rIns="0" bIns="0" rtlCol="0">
            <a:noAutofit/>
          </a:bodyPr>
          <a:lstStyle/>
          <a:p>
            <a:pPr marL="12700" marR="53340">
              <a:lnSpc>
                <a:spcPts val="3130"/>
              </a:lnSpc>
            </a:pPr>
            <a:r>
              <a:rPr sz="2800" spc="-111" dirty="0" smtClean="0">
                <a:latin typeface="Arial Unicode MS"/>
                <a:cs typeface="Arial Unicode MS"/>
              </a:rPr>
              <a:t>•  General Data Protection Regulation (GDPR):</a:t>
            </a:r>
            <a:endParaRPr sz="2800">
              <a:latin typeface="Arial Unicode MS"/>
              <a:cs typeface="Arial Unicode MS"/>
            </a:endParaRPr>
          </a:p>
          <a:p>
            <a:pPr marL="355600">
              <a:lnSpc>
                <a:spcPts val="3410"/>
              </a:lnSpc>
              <a:spcBef>
                <a:spcPts val="13"/>
              </a:spcBef>
            </a:pPr>
            <a:r>
              <a:rPr sz="2800" spc="-132" dirty="0" smtClean="0">
                <a:latin typeface="Arial Unicode MS"/>
                <a:cs typeface="Arial Unicode MS"/>
              </a:rPr>
              <a:t>requires website disclosure about data collection,</a:t>
            </a:r>
            <a:endParaRPr sz="2800">
              <a:latin typeface="Arial Unicode MS"/>
              <a:cs typeface="Arial Unicode MS"/>
            </a:endParaRPr>
          </a:p>
          <a:p>
            <a:pPr marL="355600" marR="53340">
              <a:lnSpc>
                <a:spcPts val="3200"/>
              </a:lnSpc>
            </a:pPr>
            <a:r>
              <a:rPr sz="2800" spc="-107" dirty="0" smtClean="0">
                <a:latin typeface="Arial Unicode MS"/>
                <a:cs typeface="Arial Unicode MS"/>
              </a:rPr>
              <a:t>user consent (Europe)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10194" y="6455341"/>
            <a:ext cx="216677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spc="-5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11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52625" y="583112"/>
            <a:ext cx="5322939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87" dirty="0" smtClean="0">
                <a:latin typeface="Arial Unicode MS"/>
                <a:cs typeface="Arial Unicode MS"/>
              </a:rPr>
              <a:t>United Nations Charter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21484"/>
            <a:ext cx="7993762" cy="3762508"/>
          </a:xfrm>
          <a:prstGeom prst="rect">
            <a:avLst/>
          </a:prstGeom>
        </p:spPr>
        <p:txBody>
          <a:bodyPr wrap="square" lIns="0" tIns="22606" rIns="0" bIns="0" rtlCol="0">
            <a:noAutofit/>
          </a:bodyPr>
          <a:lstStyle/>
          <a:p>
            <a:pPr marL="12700">
              <a:lnSpc>
                <a:spcPts val="3560"/>
              </a:lnSpc>
            </a:pPr>
            <a:r>
              <a:rPr sz="3200" spc="-104" dirty="0" smtClean="0">
                <a:latin typeface="Arial Unicode MS"/>
                <a:cs typeface="Arial Unicode MS"/>
              </a:rPr>
              <a:t>• Makes provisions, to a degree, for information</a:t>
            </a:r>
            <a:endParaRPr sz="3200" dirty="0">
              <a:latin typeface="Arial Unicode MS"/>
              <a:cs typeface="Arial Unicode MS"/>
            </a:endParaRPr>
          </a:p>
          <a:p>
            <a:pPr marL="355600" marR="61303">
              <a:lnSpc>
                <a:spcPts val="4415"/>
              </a:lnSpc>
              <a:spcBef>
                <a:spcPts val="42"/>
              </a:spcBef>
            </a:pPr>
            <a:r>
              <a:rPr sz="3200" spc="-86" dirty="0" smtClean="0">
                <a:latin typeface="Arial Unicode MS"/>
                <a:cs typeface="Arial Unicode MS"/>
              </a:rPr>
              <a:t>security during information warfare (IW)</a:t>
            </a:r>
            <a:endParaRPr sz="3200" dirty="0">
              <a:latin typeface="Arial Unicode MS"/>
              <a:cs typeface="Arial Unicode MS"/>
            </a:endParaRPr>
          </a:p>
          <a:p>
            <a:pPr marL="12700" marR="61303">
              <a:lnSpc>
                <a:spcPts val="4295"/>
              </a:lnSpc>
            </a:pPr>
            <a:r>
              <a:rPr sz="3200" spc="-73" dirty="0" smtClean="0">
                <a:latin typeface="Arial Unicode MS"/>
                <a:cs typeface="Arial Unicode MS"/>
              </a:rPr>
              <a:t>• IW uses information technology to conduct</a:t>
            </a:r>
            <a:endParaRPr sz="3200" dirty="0">
              <a:latin typeface="Arial Unicode MS"/>
              <a:cs typeface="Arial Unicode MS"/>
            </a:endParaRPr>
          </a:p>
          <a:p>
            <a:pPr marL="355600" marR="61303">
              <a:lnSpc>
                <a:spcPts val="4390"/>
              </a:lnSpc>
              <a:spcBef>
                <a:spcPts val="4"/>
              </a:spcBef>
            </a:pPr>
            <a:r>
              <a:rPr sz="3200" spc="-111" dirty="0" smtClean="0">
                <a:latin typeface="Arial Unicode MS"/>
                <a:cs typeface="Arial Unicode MS"/>
              </a:rPr>
              <a:t>organized and lawful military operations</a:t>
            </a:r>
            <a:endParaRPr sz="3200" dirty="0">
              <a:latin typeface="Arial Unicode MS"/>
              <a:cs typeface="Arial Unicode MS"/>
            </a:endParaRPr>
          </a:p>
          <a:p>
            <a:pPr marL="12700" marR="61303">
              <a:lnSpc>
                <a:spcPts val="4415"/>
              </a:lnSpc>
              <a:spcBef>
                <a:spcPts val="1"/>
              </a:spcBef>
            </a:pPr>
            <a:r>
              <a:rPr sz="3200" spc="-71" dirty="0" smtClean="0">
                <a:latin typeface="Arial Unicode MS"/>
                <a:cs typeface="Arial Unicode MS"/>
              </a:rPr>
              <a:t>• IW is fairly new type of warfare, although</a:t>
            </a:r>
            <a:endParaRPr sz="3200" dirty="0">
              <a:latin typeface="Arial Unicode MS"/>
              <a:cs typeface="Arial Unicode MS"/>
            </a:endParaRPr>
          </a:p>
          <a:p>
            <a:pPr marL="355600" marR="61303">
              <a:lnSpc>
                <a:spcPts val="4390"/>
              </a:lnSpc>
            </a:pPr>
            <a:r>
              <a:rPr sz="3200" spc="-126" dirty="0" smtClean="0">
                <a:latin typeface="Arial Unicode MS"/>
                <a:cs typeface="Arial Unicode MS"/>
              </a:rPr>
              <a:t>military has been conducting electronic</a:t>
            </a:r>
            <a:endParaRPr sz="3200" dirty="0">
              <a:latin typeface="Arial Unicode MS"/>
              <a:cs typeface="Arial Unicode MS"/>
            </a:endParaRPr>
          </a:p>
          <a:p>
            <a:pPr marL="355600" marR="61303">
              <a:lnSpc>
                <a:spcPts val="4155"/>
              </a:lnSpc>
            </a:pPr>
            <a:r>
              <a:rPr sz="3200" spc="-164" dirty="0" smtClean="0">
                <a:latin typeface="Arial Unicode MS"/>
                <a:cs typeface="Arial Unicode MS"/>
              </a:rPr>
              <a:t>warfare operations for decades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12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457201" y="1219200"/>
            <a:ext cx="8176258" cy="480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93850" y="512467"/>
            <a:ext cx="1237098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45" dirty="0" smtClean="0">
                <a:latin typeface="Arial Unicode MS"/>
                <a:cs typeface="Arial Unicode MS"/>
              </a:rPr>
              <a:t>Ethics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1150" y="512467"/>
            <a:ext cx="754359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287" dirty="0" smtClean="0">
                <a:latin typeface="Arial Unicode MS"/>
                <a:cs typeface="Arial Unicode MS"/>
              </a:rPr>
              <a:t>and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5829" y="512467"/>
            <a:ext cx="2278344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81" dirty="0" smtClean="0">
                <a:latin typeface="Arial Unicode MS"/>
                <a:cs typeface="Arial Unicode MS"/>
              </a:rPr>
              <a:t>Information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24494" y="512467"/>
            <a:ext cx="1617964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33" dirty="0" smtClean="0">
                <a:latin typeface="Arial Unicode MS"/>
                <a:cs typeface="Arial Unicode MS"/>
              </a:rPr>
              <a:t>Security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13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64424" y="492925"/>
            <a:ext cx="7795495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b="1" spc="-68" dirty="0" smtClean="0">
                <a:solidFill>
                  <a:srgbClr val="E61A0A"/>
                </a:solidFill>
                <a:latin typeface="Arial Unicode MS"/>
                <a:cs typeface="Arial Unicode MS"/>
              </a:rPr>
              <a:t>Ethical Differences Across Cultures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69084"/>
            <a:ext cx="7859715" cy="3762508"/>
          </a:xfrm>
          <a:prstGeom prst="rect">
            <a:avLst/>
          </a:prstGeom>
        </p:spPr>
        <p:txBody>
          <a:bodyPr wrap="square" lIns="0" tIns="22606" rIns="0" bIns="0" rtlCol="0">
            <a:noAutofit/>
          </a:bodyPr>
          <a:lstStyle/>
          <a:p>
            <a:pPr marL="12700" marR="61303">
              <a:lnSpc>
                <a:spcPts val="3560"/>
              </a:lnSpc>
            </a:pPr>
            <a:r>
              <a:rPr sz="3200" spc="-67" dirty="0" smtClean="0">
                <a:latin typeface="Arial Unicode MS"/>
                <a:cs typeface="Arial Unicode MS"/>
              </a:rPr>
              <a:t>• Cultural differences create difficulty in</a:t>
            </a:r>
            <a:endParaRPr sz="3200">
              <a:latin typeface="Arial Unicode MS"/>
              <a:cs typeface="Arial Unicode MS"/>
            </a:endParaRPr>
          </a:p>
          <a:p>
            <a:pPr marL="355600" marR="61303">
              <a:lnSpc>
                <a:spcPts val="4415"/>
              </a:lnSpc>
              <a:spcBef>
                <a:spcPts val="42"/>
              </a:spcBef>
            </a:pPr>
            <a:r>
              <a:rPr sz="3200" spc="-82" dirty="0" smtClean="0">
                <a:latin typeface="Arial Unicode MS"/>
                <a:cs typeface="Arial Unicode MS"/>
              </a:rPr>
              <a:t>determining ethical behavior</a:t>
            </a:r>
            <a:endParaRPr sz="3200">
              <a:latin typeface="Arial Unicode MS"/>
              <a:cs typeface="Arial Unicode MS"/>
            </a:endParaRPr>
          </a:p>
          <a:p>
            <a:pPr marL="12700" marR="61303">
              <a:lnSpc>
                <a:spcPts val="4295"/>
              </a:lnSpc>
            </a:pPr>
            <a:r>
              <a:rPr sz="3200" spc="-59" dirty="0" smtClean="0">
                <a:latin typeface="Arial Unicode MS"/>
                <a:cs typeface="Arial Unicode MS"/>
              </a:rPr>
              <a:t>• Difficulties arise when one nationality’s</a:t>
            </a:r>
            <a:endParaRPr sz="3200">
              <a:latin typeface="Arial Unicode MS"/>
              <a:cs typeface="Arial Unicode MS"/>
            </a:endParaRPr>
          </a:p>
          <a:p>
            <a:pPr marL="355600" marR="61303">
              <a:lnSpc>
                <a:spcPts val="4390"/>
              </a:lnSpc>
              <a:spcBef>
                <a:spcPts val="4"/>
              </a:spcBef>
            </a:pPr>
            <a:r>
              <a:rPr sz="3200" spc="-96" dirty="0" smtClean="0">
                <a:latin typeface="Arial Unicode MS"/>
                <a:cs typeface="Arial Unicode MS"/>
              </a:rPr>
              <a:t>ethical behavior conflicts with ethics of</a:t>
            </a:r>
            <a:endParaRPr sz="3200">
              <a:latin typeface="Arial Unicode MS"/>
              <a:cs typeface="Arial Unicode MS"/>
            </a:endParaRPr>
          </a:p>
          <a:p>
            <a:pPr marL="355600" marR="61303">
              <a:lnSpc>
                <a:spcPts val="4415"/>
              </a:lnSpc>
              <a:spcBef>
                <a:spcPts val="1"/>
              </a:spcBef>
            </a:pPr>
            <a:r>
              <a:rPr sz="3200" spc="-112" dirty="0" smtClean="0">
                <a:latin typeface="Arial Unicode MS"/>
                <a:cs typeface="Arial Unicode MS"/>
              </a:rPr>
              <a:t>another national group</a:t>
            </a:r>
            <a:endParaRPr sz="3200">
              <a:latin typeface="Arial Unicode MS"/>
              <a:cs typeface="Arial Unicode MS"/>
            </a:endParaRPr>
          </a:p>
          <a:p>
            <a:pPr marL="12700">
              <a:lnSpc>
                <a:spcPts val="4390"/>
              </a:lnSpc>
            </a:pPr>
            <a:r>
              <a:rPr sz="3200" spc="-109" dirty="0" smtClean="0">
                <a:latin typeface="Arial Unicode MS"/>
                <a:cs typeface="Arial Unicode MS"/>
              </a:rPr>
              <a:t>• Example: many ways in which Asian cultures</a:t>
            </a:r>
            <a:endParaRPr sz="3200">
              <a:latin typeface="Arial Unicode MS"/>
              <a:cs typeface="Arial Unicode MS"/>
            </a:endParaRPr>
          </a:p>
          <a:p>
            <a:pPr marL="355600" marR="61303">
              <a:lnSpc>
                <a:spcPts val="4155"/>
              </a:lnSpc>
            </a:pPr>
            <a:r>
              <a:rPr sz="3200" spc="-154" dirty="0" smtClean="0">
                <a:latin typeface="Arial Unicode MS"/>
                <a:cs typeface="Arial Unicode MS"/>
              </a:rPr>
              <a:t>use computer technology considered piracy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14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16200" y="634387"/>
            <a:ext cx="3980134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72" dirty="0" smtClean="0">
                <a:latin typeface="Arial Unicode MS"/>
                <a:cs typeface="Arial Unicode MS"/>
              </a:rPr>
              <a:t>Ethics and Education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88540"/>
            <a:ext cx="7823949" cy="4320292"/>
          </a:xfrm>
          <a:prstGeom prst="rect">
            <a:avLst/>
          </a:prstGeom>
        </p:spPr>
        <p:txBody>
          <a:bodyPr wrap="square" lIns="0" tIns="22606" rIns="0" bIns="0" rtlCol="0">
            <a:noAutofit/>
          </a:bodyPr>
          <a:lstStyle/>
          <a:p>
            <a:pPr marL="12700" marR="60959">
              <a:lnSpc>
                <a:spcPts val="3560"/>
              </a:lnSpc>
            </a:pPr>
            <a:r>
              <a:rPr sz="3200" spc="-103" dirty="0" smtClean="0">
                <a:latin typeface="Arial Unicode MS"/>
                <a:cs typeface="Arial Unicode MS"/>
              </a:rPr>
              <a:t>• Education levels ethical perceptions within a</a:t>
            </a:r>
            <a:endParaRPr sz="3200">
              <a:latin typeface="Arial Unicode MS"/>
              <a:cs typeface="Arial Unicode MS"/>
            </a:endParaRPr>
          </a:p>
          <a:p>
            <a:pPr marL="355600" marR="60959">
              <a:lnSpc>
                <a:spcPts val="4390"/>
              </a:lnSpc>
              <a:spcBef>
                <a:spcPts val="41"/>
              </a:spcBef>
            </a:pPr>
            <a:r>
              <a:rPr sz="3200" spc="-132" dirty="0" smtClean="0">
                <a:latin typeface="Arial Unicode MS"/>
                <a:cs typeface="Arial Unicode MS"/>
              </a:rPr>
              <a:t>small group of people</a:t>
            </a:r>
            <a:endParaRPr sz="3200">
              <a:latin typeface="Arial Unicode MS"/>
              <a:cs typeface="Arial Unicode MS"/>
            </a:endParaRPr>
          </a:p>
          <a:p>
            <a:pPr marL="12700" marR="60959">
              <a:lnSpc>
                <a:spcPts val="4295"/>
              </a:lnSpc>
            </a:pPr>
            <a:r>
              <a:rPr sz="3200" spc="-144" dirty="0" smtClean="0">
                <a:latin typeface="Arial Unicode MS"/>
                <a:cs typeface="Arial Unicode MS"/>
              </a:rPr>
              <a:t>• Employees must be trained in expected</a:t>
            </a:r>
            <a:endParaRPr sz="3200">
              <a:latin typeface="Arial Unicode MS"/>
              <a:cs typeface="Arial Unicode MS"/>
            </a:endParaRPr>
          </a:p>
          <a:p>
            <a:pPr marL="355600" marR="60959">
              <a:lnSpc>
                <a:spcPts val="4415"/>
              </a:lnSpc>
              <a:spcBef>
                <a:spcPts val="5"/>
              </a:spcBef>
            </a:pPr>
            <a:r>
              <a:rPr sz="3200" spc="-124" dirty="0" smtClean="0">
                <a:latin typeface="Arial Unicode MS"/>
                <a:cs typeface="Arial Unicode MS"/>
              </a:rPr>
              <a:t>behaviors, especially regarding information</a:t>
            </a:r>
            <a:endParaRPr sz="3200">
              <a:latin typeface="Arial Unicode MS"/>
              <a:cs typeface="Arial Unicode MS"/>
            </a:endParaRPr>
          </a:p>
          <a:p>
            <a:pPr marL="355600" marR="60959">
              <a:lnSpc>
                <a:spcPts val="4390"/>
              </a:lnSpc>
            </a:pPr>
            <a:r>
              <a:rPr sz="3200" spc="-118" dirty="0" smtClean="0">
                <a:latin typeface="Arial Unicode MS"/>
                <a:cs typeface="Arial Unicode MS"/>
              </a:rPr>
              <a:t>security</a:t>
            </a:r>
            <a:endParaRPr sz="3200">
              <a:latin typeface="Arial Unicode MS"/>
              <a:cs typeface="Arial Unicode MS"/>
            </a:endParaRPr>
          </a:p>
          <a:p>
            <a:pPr marL="12700" marR="60959">
              <a:lnSpc>
                <a:spcPts val="4390"/>
              </a:lnSpc>
            </a:pPr>
            <a:r>
              <a:rPr sz="3200" spc="-84" dirty="0" smtClean="0">
                <a:latin typeface="Arial Unicode MS"/>
                <a:cs typeface="Arial Unicode MS"/>
              </a:rPr>
              <a:t>• Proper ethical training vital to creating</a:t>
            </a:r>
            <a:endParaRPr sz="3200">
              <a:latin typeface="Arial Unicode MS"/>
              <a:cs typeface="Arial Unicode MS"/>
            </a:endParaRPr>
          </a:p>
          <a:p>
            <a:pPr marL="355600">
              <a:lnSpc>
                <a:spcPts val="4320"/>
              </a:lnSpc>
            </a:pPr>
            <a:r>
              <a:rPr sz="3200" spc="-121" dirty="0" smtClean="0">
                <a:latin typeface="Arial Unicode MS"/>
                <a:cs typeface="Arial Unicode MS"/>
              </a:rPr>
              <a:t>informed, well prepared, and low-risk system</a:t>
            </a:r>
            <a:endParaRPr sz="3200">
              <a:latin typeface="Arial Unicode MS"/>
              <a:cs typeface="Arial Unicode MS"/>
            </a:endParaRPr>
          </a:p>
          <a:p>
            <a:pPr marL="355600" marR="60959">
              <a:lnSpc>
                <a:spcPts val="4250"/>
              </a:lnSpc>
            </a:pPr>
            <a:r>
              <a:rPr sz="3200" spc="-226" dirty="0" smtClean="0">
                <a:latin typeface="Arial Unicode MS"/>
                <a:cs typeface="Arial Unicode MS"/>
              </a:rPr>
              <a:t>user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15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368300" y="588667"/>
            <a:ext cx="4920000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27" dirty="0" smtClean="0">
                <a:latin typeface="Arial Unicode MS"/>
                <a:cs typeface="Arial Unicode MS"/>
              </a:rPr>
              <a:t>Association of Computing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8620" y="588667"/>
            <a:ext cx="3535465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76" dirty="0" smtClean="0">
                <a:latin typeface="Arial Unicode MS"/>
                <a:cs typeface="Arial Unicode MS"/>
              </a:rPr>
              <a:t>Machinery (ACM)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40" y="1697100"/>
            <a:ext cx="4598291" cy="915676"/>
          </a:xfrm>
          <a:prstGeom prst="rect">
            <a:avLst/>
          </a:prstGeom>
        </p:spPr>
        <p:txBody>
          <a:bodyPr wrap="square" lIns="0" tIns="22606" rIns="0" bIns="0" rtlCol="0">
            <a:noAutofit/>
          </a:bodyPr>
          <a:lstStyle/>
          <a:p>
            <a:pPr marL="12700">
              <a:lnSpc>
                <a:spcPts val="3560"/>
              </a:lnSpc>
            </a:pPr>
            <a:r>
              <a:rPr sz="3200" spc="-59" dirty="0" smtClean="0">
                <a:latin typeface="Arial Unicode MS"/>
                <a:cs typeface="Arial Unicode MS"/>
              </a:rPr>
              <a:t>• ACM established in 1947</a:t>
            </a:r>
            <a:endParaRPr sz="3200">
              <a:latin typeface="Arial Unicode MS"/>
              <a:cs typeface="Arial Unicode MS"/>
            </a:endParaRPr>
          </a:p>
          <a:p>
            <a:pPr marL="355600" marR="13735">
              <a:lnSpc>
                <a:spcPts val="3650"/>
              </a:lnSpc>
              <a:spcBef>
                <a:spcPts val="4"/>
              </a:spcBef>
            </a:pPr>
            <a:r>
              <a:rPr sz="3200" spc="-123" dirty="0" smtClean="0">
                <a:latin typeface="Arial Unicode MS"/>
                <a:cs typeface="Arial Unicode MS"/>
              </a:rPr>
              <a:t>educational and scientific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88725" y="1699392"/>
            <a:ext cx="3259062" cy="913383"/>
          </a:xfrm>
          <a:prstGeom prst="rect">
            <a:avLst/>
          </a:prstGeom>
        </p:spPr>
        <p:txBody>
          <a:bodyPr wrap="square" lIns="0" tIns="22479" rIns="0" bIns="0" rtlCol="0">
            <a:noAutofit/>
          </a:bodyPr>
          <a:lstStyle/>
          <a:p>
            <a:pPr marL="25501" marR="60959">
              <a:lnSpc>
                <a:spcPts val="3540"/>
              </a:lnSpc>
            </a:pPr>
            <a:r>
              <a:rPr sz="3200" spc="-57" dirty="0" smtClean="0">
                <a:latin typeface="Arial Unicode MS"/>
                <a:cs typeface="Arial Unicode MS"/>
              </a:rPr>
              <a:t>as “world’s first</a:t>
            </a:r>
            <a:endParaRPr sz="3200">
              <a:latin typeface="Arial Unicode MS"/>
              <a:cs typeface="Arial Unicode MS"/>
            </a:endParaRPr>
          </a:p>
          <a:p>
            <a:pPr marL="12700">
              <a:lnSpc>
                <a:spcPts val="3650"/>
              </a:lnSpc>
              <a:spcBef>
                <a:spcPts val="5"/>
              </a:spcBef>
            </a:pPr>
            <a:r>
              <a:rPr sz="3200" spc="-103" dirty="0" smtClean="0">
                <a:latin typeface="Arial Unicode MS"/>
                <a:cs typeface="Arial Unicode MS"/>
              </a:rPr>
              <a:t>computing society”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3157092"/>
            <a:ext cx="7564010" cy="1894084"/>
          </a:xfrm>
          <a:prstGeom prst="rect">
            <a:avLst/>
          </a:prstGeom>
        </p:spPr>
        <p:txBody>
          <a:bodyPr wrap="square" lIns="0" tIns="22606" rIns="0" bIns="0" rtlCol="0">
            <a:noAutofit/>
          </a:bodyPr>
          <a:lstStyle/>
          <a:p>
            <a:pPr marL="12700" marR="60959">
              <a:lnSpc>
                <a:spcPts val="3560"/>
              </a:lnSpc>
            </a:pPr>
            <a:r>
              <a:rPr sz="3200" spc="-127" dirty="0" smtClean="0">
                <a:latin typeface="Arial Unicode MS"/>
                <a:cs typeface="Arial Unicode MS"/>
              </a:rPr>
              <a:t>• Code of ethics contains references to</a:t>
            </a:r>
            <a:endParaRPr sz="3200">
              <a:latin typeface="Arial Unicode MS"/>
              <a:cs typeface="Arial Unicode MS"/>
            </a:endParaRPr>
          </a:p>
          <a:p>
            <a:pPr marL="355600" marR="60959">
              <a:lnSpc>
                <a:spcPts val="3910"/>
              </a:lnSpc>
              <a:spcBef>
                <a:spcPts val="17"/>
              </a:spcBef>
            </a:pPr>
            <a:r>
              <a:rPr sz="3200" spc="-83" dirty="0" smtClean="0">
                <a:latin typeface="Arial Unicode MS"/>
                <a:cs typeface="Arial Unicode MS"/>
              </a:rPr>
              <a:t>protecting information confidentiality,</a:t>
            </a:r>
            <a:endParaRPr sz="3200">
              <a:latin typeface="Arial Unicode MS"/>
              <a:cs typeface="Arial Unicode MS"/>
            </a:endParaRPr>
          </a:p>
          <a:p>
            <a:pPr marL="355600">
              <a:lnSpc>
                <a:spcPts val="3790"/>
              </a:lnSpc>
            </a:pPr>
            <a:r>
              <a:rPr sz="3200" spc="-121" dirty="0" smtClean="0">
                <a:latin typeface="Arial Unicode MS"/>
                <a:cs typeface="Arial Unicode MS"/>
              </a:rPr>
              <a:t>causing no harm, protecting others’ privacy,</a:t>
            </a:r>
            <a:endParaRPr sz="3200">
              <a:latin typeface="Arial Unicode MS"/>
              <a:cs typeface="Arial Unicode MS"/>
            </a:endParaRPr>
          </a:p>
          <a:p>
            <a:pPr marL="355600" marR="60959">
              <a:lnSpc>
                <a:spcPts val="3650"/>
              </a:lnSpc>
            </a:pPr>
            <a:r>
              <a:rPr sz="3200" spc="-112" dirty="0" smtClean="0">
                <a:latin typeface="Arial Unicode MS"/>
                <a:cs typeface="Arial Unicode MS"/>
              </a:rPr>
              <a:t>and respecting others’ intellectual property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16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64380" y="583112"/>
            <a:ext cx="7699403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54" dirty="0" smtClean="0">
                <a:latin typeface="Arial Unicode MS"/>
                <a:cs typeface="Arial Unicode MS"/>
              </a:rPr>
              <a:t>Computer Security Institute (CSI)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1721484"/>
            <a:ext cx="8097597" cy="1540516"/>
          </a:xfrm>
          <a:prstGeom prst="rect">
            <a:avLst/>
          </a:prstGeom>
        </p:spPr>
        <p:txBody>
          <a:bodyPr wrap="square" lIns="0" tIns="22606" rIns="0" bIns="0" rtlCol="0">
            <a:noAutofit/>
          </a:bodyPr>
          <a:lstStyle/>
          <a:p>
            <a:pPr marL="12700" marR="61303">
              <a:lnSpc>
                <a:spcPts val="3560"/>
              </a:lnSpc>
            </a:pPr>
            <a:r>
              <a:rPr sz="3200" spc="-117" dirty="0" smtClean="0">
                <a:latin typeface="Arial Unicode MS"/>
                <a:cs typeface="Arial Unicode MS"/>
              </a:rPr>
              <a:t>• Provides training to support computer,</a:t>
            </a:r>
            <a:endParaRPr sz="3200">
              <a:latin typeface="Arial Unicode MS"/>
              <a:cs typeface="Arial Unicode MS"/>
            </a:endParaRPr>
          </a:p>
          <a:p>
            <a:pPr marL="355600" marR="61303">
              <a:lnSpc>
                <a:spcPts val="4415"/>
              </a:lnSpc>
              <a:spcBef>
                <a:spcPts val="42"/>
              </a:spcBef>
            </a:pPr>
            <a:r>
              <a:rPr sz="3200" spc="-120" dirty="0" smtClean="0">
                <a:latin typeface="Arial Unicode MS"/>
                <a:cs typeface="Arial Unicode MS"/>
              </a:rPr>
              <a:t>networking, and info. security professionals</a:t>
            </a:r>
            <a:endParaRPr sz="3200">
              <a:latin typeface="Arial Unicode MS"/>
              <a:cs typeface="Arial Unicode MS"/>
            </a:endParaRPr>
          </a:p>
          <a:p>
            <a:pPr marL="12700">
              <a:lnSpc>
                <a:spcPts val="4155"/>
              </a:lnSpc>
            </a:pPr>
            <a:r>
              <a:rPr sz="3200" spc="-104" dirty="0" smtClean="0">
                <a:latin typeface="Arial Unicode MS"/>
                <a:cs typeface="Arial Unicode MS"/>
              </a:rPr>
              <a:t>• Argued for adoption of ethical behavior among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3387984"/>
            <a:ext cx="841979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0" dirty="0" smtClean="0">
                <a:latin typeface="Arial Unicode MS"/>
                <a:cs typeface="Arial Unicode MS"/>
              </a:rPr>
              <a:t>info.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6059" y="3387984"/>
            <a:ext cx="1373753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-118" dirty="0" smtClean="0">
                <a:latin typeface="Arial Unicode MS"/>
                <a:cs typeface="Arial Unicode MS"/>
              </a:rPr>
              <a:t>security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5052" y="3387984"/>
            <a:ext cx="2231972" cy="431799"/>
          </a:xfrm>
          <a:prstGeom prst="rect">
            <a:avLst/>
          </a:prstGeom>
        </p:spPr>
        <p:txBody>
          <a:bodyPr wrap="square" lIns="0" tIns="21590" rIns="0" bIns="0" rtlCol="0">
            <a:noAutofit/>
          </a:bodyPr>
          <a:lstStyle/>
          <a:p>
            <a:pPr marL="12700">
              <a:lnSpc>
                <a:spcPts val="3400"/>
              </a:lnSpc>
            </a:pPr>
            <a:r>
              <a:rPr sz="3200" spc="-158" dirty="0" smtClean="0">
                <a:latin typeface="Arial Unicode MS"/>
                <a:cs typeface="Arial Unicode MS"/>
              </a:rPr>
              <a:t>professionals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17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070641" y="583112"/>
            <a:ext cx="7086540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42" dirty="0" smtClean="0">
                <a:latin typeface="Arial Unicode MS"/>
                <a:cs typeface="Arial Unicode MS"/>
              </a:rPr>
              <a:t>Policy, Standards and Practices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1787786"/>
            <a:ext cx="7072360" cy="829173"/>
          </a:xfrm>
          <a:prstGeom prst="rect">
            <a:avLst/>
          </a:prstGeom>
        </p:spPr>
        <p:txBody>
          <a:bodyPr wrap="square" lIns="0" tIns="21240" rIns="0" bIns="0" rtlCol="0">
            <a:noAutofit/>
          </a:bodyPr>
          <a:lstStyle/>
          <a:p>
            <a:pPr marL="12700" marR="57150">
              <a:lnSpc>
                <a:spcPts val="3345"/>
              </a:lnSpc>
            </a:pPr>
            <a:r>
              <a:rPr sz="3000" spc="-77" dirty="0" smtClean="0">
                <a:latin typeface="Arial Unicode MS"/>
                <a:cs typeface="Arial Unicode MS"/>
              </a:rPr>
              <a:t>• Communities of interest need to consider</a:t>
            </a:r>
            <a:endParaRPr sz="3000">
              <a:latin typeface="Arial Unicode MS"/>
              <a:cs typeface="Arial Unicode MS"/>
            </a:endParaRPr>
          </a:p>
          <a:p>
            <a:pPr marL="355600">
              <a:lnSpc>
                <a:spcPts val="3185"/>
              </a:lnSpc>
            </a:pPr>
            <a:r>
              <a:rPr sz="3000" spc="-98" dirty="0" smtClean="0">
                <a:latin typeface="Arial Unicode MS"/>
                <a:cs typeface="Arial Unicode MS"/>
              </a:rPr>
              <a:t>policies as starting point for security efforts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3070994"/>
            <a:ext cx="7520259" cy="408549"/>
          </a:xfrm>
          <a:prstGeom prst="rect">
            <a:avLst/>
          </a:prstGeom>
        </p:spPr>
        <p:txBody>
          <a:bodyPr wrap="square" lIns="0" tIns="20415" rIns="0" bIns="0" rtlCol="0">
            <a:noAutofit/>
          </a:bodyPr>
          <a:lstStyle/>
          <a:p>
            <a:pPr marL="12700">
              <a:lnSpc>
                <a:spcPts val="3215"/>
              </a:lnSpc>
            </a:pPr>
            <a:r>
              <a:rPr sz="3000" spc="-136" dirty="0" smtClean="0">
                <a:latin typeface="Arial Unicode MS"/>
                <a:cs typeface="Arial Unicode MS"/>
              </a:rPr>
              <a:t>• Policies direct how issues should be addressed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40" y="3490719"/>
            <a:ext cx="2658094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spc="-166" dirty="0" smtClean="0">
                <a:latin typeface="Arial Unicode MS"/>
                <a:cs typeface="Arial Unicode MS"/>
              </a:rPr>
              <a:t>and technologies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1402" y="3490719"/>
            <a:ext cx="781037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3000" spc="-260" dirty="0" smtClean="0">
                <a:latin typeface="Arial Unicode MS"/>
                <a:cs typeface="Arial Unicode MS"/>
              </a:rPr>
              <a:t>used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4354202"/>
            <a:ext cx="3010966" cy="813933"/>
          </a:xfrm>
          <a:prstGeom prst="rect">
            <a:avLst/>
          </a:prstGeom>
        </p:spPr>
        <p:txBody>
          <a:bodyPr wrap="square" lIns="0" tIns="21113" rIns="0" bIns="0" rtlCol="0">
            <a:noAutofit/>
          </a:bodyPr>
          <a:lstStyle/>
          <a:p>
            <a:pPr marL="12700" marR="30261">
              <a:lnSpc>
                <a:spcPts val="3325"/>
              </a:lnSpc>
            </a:pPr>
            <a:r>
              <a:rPr sz="3000" spc="-45" dirty="0" smtClean="0">
                <a:latin typeface="Arial Unicode MS"/>
                <a:cs typeface="Arial Unicode MS"/>
              </a:rPr>
              <a:t>• Security policies</a:t>
            </a:r>
            <a:endParaRPr sz="3000">
              <a:latin typeface="Arial Unicode MS"/>
              <a:cs typeface="Arial Unicode MS"/>
            </a:endParaRPr>
          </a:p>
          <a:p>
            <a:pPr marL="355600">
              <a:lnSpc>
                <a:spcPts val="3080"/>
              </a:lnSpc>
            </a:pPr>
            <a:r>
              <a:rPr sz="3000" spc="-162" dirty="0" smtClean="0">
                <a:latin typeface="Arial Unicode MS"/>
                <a:cs typeface="Arial Unicode MS"/>
              </a:rPr>
              <a:t>execute but most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0790" y="4356351"/>
            <a:ext cx="1344053" cy="811783"/>
          </a:xfrm>
          <a:prstGeom prst="rect">
            <a:avLst/>
          </a:prstGeom>
        </p:spPr>
        <p:txBody>
          <a:bodyPr wrap="square" lIns="0" tIns="21018" rIns="0" bIns="0" rtlCol="0">
            <a:noAutofit/>
          </a:bodyPr>
          <a:lstStyle/>
          <a:p>
            <a:pPr marL="12700">
              <a:lnSpc>
                <a:spcPts val="3310"/>
              </a:lnSpc>
            </a:pPr>
            <a:r>
              <a:rPr sz="3000" spc="-182" dirty="0" smtClean="0">
                <a:latin typeface="Arial Unicode MS"/>
                <a:cs typeface="Arial Unicode MS"/>
              </a:rPr>
              <a:t>are least</a:t>
            </a:r>
            <a:endParaRPr sz="3000">
              <a:latin typeface="Arial Unicode MS"/>
              <a:cs typeface="Arial Unicode MS"/>
            </a:endParaRPr>
          </a:p>
          <a:p>
            <a:pPr marL="44437" marR="6819">
              <a:lnSpc>
                <a:spcPts val="3080"/>
              </a:lnSpc>
            </a:pPr>
            <a:r>
              <a:rPr sz="3000" spc="26" dirty="0" smtClean="0">
                <a:latin typeface="Arial Unicode MS"/>
                <a:cs typeface="Arial Unicode MS"/>
              </a:rPr>
              <a:t>difficult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1244" y="4356351"/>
            <a:ext cx="3331032" cy="811783"/>
          </a:xfrm>
          <a:prstGeom prst="rect">
            <a:avLst/>
          </a:prstGeom>
        </p:spPr>
        <p:txBody>
          <a:bodyPr wrap="square" lIns="0" tIns="21018" rIns="0" bIns="0" rtlCol="0">
            <a:noAutofit/>
          </a:bodyPr>
          <a:lstStyle/>
          <a:p>
            <a:pPr marL="19519">
              <a:lnSpc>
                <a:spcPts val="3310"/>
              </a:lnSpc>
            </a:pPr>
            <a:r>
              <a:rPr sz="3000" spc="-125" dirty="0" smtClean="0">
                <a:latin typeface="Arial Unicode MS"/>
                <a:cs typeface="Arial Unicode MS"/>
              </a:rPr>
              <a:t>expensive controls to</a:t>
            </a:r>
            <a:endParaRPr sz="3000">
              <a:latin typeface="Arial Unicode MS"/>
              <a:cs typeface="Arial Unicode MS"/>
            </a:endParaRPr>
          </a:p>
          <a:p>
            <a:pPr marL="12700" marR="57150">
              <a:lnSpc>
                <a:spcPts val="3080"/>
              </a:lnSpc>
            </a:pPr>
            <a:r>
              <a:rPr sz="3000" spc="-109" dirty="0" smtClean="0">
                <a:latin typeface="Arial Unicode MS"/>
                <a:cs typeface="Arial Unicode MS"/>
              </a:rPr>
              <a:t>to implement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5637410"/>
            <a:ext cx="4391956" cy="408549"/>
          </a:xfrm>
          <a:prstGeom prst="rect">
            <a:avLst/>
          </a:prstGeom>
        </p:spPr>
        <p:txBody>
          <a:bodyPr wrap="square" lIns="0" tIns="20415" rIns="0" bIns="0" rtlCol="0">
            <a:noAutofit/>
          </a:bodyPr>
          <a:lstStyle/>
          <a:p>
            <a:pPr marL="12700">
              <a:lnSpc>
                <a:spcPts val="3215"/>
              </a:lnSpc>
            </a:pPr>
            <a:r>
              <a:rPr sz="3000" spc="-28" dirty="0" smtClean="0">
                <a:latin typeface="Arial Unicode MS"/>
                <a:cs typeface="Arial Unicode MS"/>
              </a:rPr>
              <a:t>• Shaping policy is difficult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19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 txBox="1"/>
          <p:nvPr/>
        </p:nvSpPr>
        <p:spPr>
          <a:xfrm>
            <a:off x="535940" y="583112"/>
            <a:ext cx="4001580" cy="1456996"/>
          </a:xfrm>
          <a:prstGeom prst="rect">
            <a:avLst/>
          </a:prstGeom>
        </p:spPr>
        <p:txBody>
          <a:bodyPr wrap="square" lIns="0" tIns="30702" rIns="0" bIns="0" rtlCol="0">
            <a:noAutofit/>
          </a:bodyPr>
          <a:lstStyle/>
          <a:p>
            <a:pPr marL="877728">
              <a:lnSpc>
                <a:spcPts val="4835"/>
              </a:lnSpc>
            </a:pPr>
            <a:r>
              <a:rPr sz="4400" spc="-185" dirty="0" smtClean="0">
                <a:latin typeface="Arial Unicode MS"/>
                <a:cs typeface="Arial Unicode MS"/>
              </a:rPr>
              <a:t>OSU Policies</a:t>
            </a:r>
            <a:endParaRPr sz="4400">
              <a:latin typeface="Arial Unicode MS"/>
              <a:cs typeface="Arial Unicode MS"/>
            </a:endParaRPr>
          </a:p>
          <a:p>
            <a:pPr marL="12700" marR="83819">
              <a:lnSpc>
                <a:spcPts val="4405"/>
              </a:lnSpc>
              <a:spcBef>
                <a:spcPts val="2210"/>
              </a:spcBef>
            </a:pPr>
            <a:r>
              <a:rPr sz="2600" spc="-38" dirty="0" smtClean="0">
                <a:latin typeface="Arial Unicode MS"/>
                <a:cs typeface="Arial Unicode MS"/>
              </a:rPr>
              <a:t>•  Policies</a:t>
            </a:r>
            <a:endParaRPr sz="2600">
              <a:latin typeface="Arial Unicode MS"/>
              <a:cs typeface="Arial Unicode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68023" y="583112"/>
            <a:ext cx="325881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305" dirty="0" smtClean="0">
                <a:latin typeface="Arial Unicode MS"/>
                <a:cs typeface="Arial Unicode MS"/>
              </a:rPr>
              <a:t>and Standards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5040" y="1610248"/>
            <a:ext cx="20323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Arial Unicode MS"/>
                <a:cs typeface="Arial Unicode MS"/>
              </a:rPr>
              <a:t>•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07940" y="1612253"/>
            <a:ext cx="1480785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197" dirty="0" smtClean="0">
                <a:latin typeface="Arial Unicode MS"/>
                <a:cs typeface="Arial Unicode MS"/>
              </a:rPr>
              <a:t>Standards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2240" y="2108612"/>
            <a:ext cx="240635" cy="330200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131" dirty="0" smtClean="0">
                <a:latin typeface="Arial Unicode MS"/>
                <a:cs typeface="Arial Unicode MS"/>
              </a:rPr>
              <a:t>–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07990" y="2110331"/>
            <a:ext cx="2935540" cy="2960624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38314">
              <a:lnSpc>
                <a:spcPts val="2680"/>
              </a:lnSpc>
            </a:pPr>
            <a:r>
              <a:rPr sz="2400" spc="-81" dirty="0" smtClean="0">
                <a:latin typeface="Arial Unicode MS"/>
                <a:cs typeface="Arial Unicode MS"/>
              </a:rPr>
              <a:t>University Computer</a:t>
            </a:r>
            <a:endParaRPr sz="2400">
              <a:latin typeface="Arial Unicode MS"/>
              <a:cs typeface="Arial Unicode MS"/>
            </a:endParaRPr>
          </a:p>
          <a:p>
            <a:pPr marL="12700" marR="38314">
              <a:lnSpc>
                <a:spcPts val="2810"/>
              </a:lnSpc>
              <a:spcBef>
                <a:spcPts val="6"/>
              </a:spcBef>
            </a:pPr>
            <a:r>
              <a:rPr sz="2400" spc="-121" dirty="0" smtClean="0">
                <a:latin typeface="Arial Unicode MS"/>
                <a:cs typeface="Arial Unicode MS"/>
              </a:rPr>
              <a:t>Security Standards:</a:t>
            </a:r>
            <a:endParaRPr sz="2400">
              <a:latin typeface="Arial Unicode MS"/>
              <a:cs typeface="Arial Unicode MS"/>
            </a:endParaRPr>
          </a:p>
          <a:p>
            <a:pPr marL="184150">
              <a:lnSpc>
                <a:spcPts val="2890"/>
              </a:lnSpc>
              <a:spcBef>
                <a:spcPts val="3"/>
              </a:spcBef>
            </a:pPr>
            <a:r>
              <a:rPr sz="2000" spc="-41" dirty="0" smtClean="0">
                <a:latin typeface="Arial Unicode MS"/>
                <a:cs typeface="Arial Unicode MS"/>
              </a:rPr>
              <a:t>• Min. Computer Security</a:t>
            </a:r>
            <a:endParaRPr sz="2000">
              <a:latin typeface="Arial Unicode MS"/>
              <a:cs typeface="Arial Unicode MS"/>
            </a:endParaRPr>
          </a:p>
          <a:p>
            <a:pPr marL="184150" marR="38314">
              <a:lnSpc>
                <a:spcPts val="2905"/>
              </a:lnSpc>
              <a:spcBef>
                <a:spcPts val="0"/>
              </a:spcBef>
            </a:pPr>
            <a:r>
              <a:rPr sz="2000" spc="-39" dirty="0" smtClean="0">
                <a:latin typeface="Arial Unicode MS"/>
                <a:cs typeface="Arial Unicode MS"/>
              </a:rPr>
              <a:t>• Critical Server Security</a:t>
            </a:r>
            <a:endParaRPr sz="2000">
              <a:latin typeface="Arial Unicode MS"/>
              <a:cs typeface="Arial Unicode MS"/>
            </a:endParaRPr>
          </a:p>
          <a:p>
            <a:pPr marL="184150" marR="38314">
              <a:lnSpc>
                <a:spcPts val="2905"/>
              </a:lnSpc>
            </a:pPr>
            <a:r>
              <a:rPr sz="2000" spc="-66" dirty="0" smtClean="0">
                <a:latin typeface="Arial Unicode MS"/>
                <a:cs typeface="Arial Unicode MS"/>
              </a:rPr>
              <a:t>• Web Server Security</a:t>
            </a:r>
            <a:endParaRPr sz="2000">
              <a:latin typeface="Arial Unicode MS"/>
              <a:cs typeface="Arial Unicode MS"/>
            </a:endParaRPr>
          </a:p>
          <a:p>
            <a:pPr marL="184150" marR="38314">
              <a:lnSpc>
                <a:spcPts val="2785"/>
              </a:lnSpc>
            </a:pPr>
            <a:r>
              <a:rPr sz="2000" spc="-43" dirty="0" smtClean="0">
                <a:latin typeface="Arial Unicode MS"/>
                <a:cs typeface="Arial Unicode MS"/>
              </a:rPr>
              <a:t>• DB Server Security</a:t>
            </a:r>
            <a:endParaRPr sz="2000">
              <a:latin typeface="Arial Unicode MS"/>
              <a:cs typeface="Arial Unicode MS"/>
            </a:endParaRPr>
          </a:p>
          <a:p>
            <a:pPr marL="12700" marR="38314">
              <a:lnSpc>
                <a:spcPts val="3515"/>
              </a:lnSpc>
              <a:spcBef>
                <a:spcPts val="36"/>
              </a:spcBef>
            </a:pPr>
            <a:r>
              <a:rPr sz="2400" spc="-65" dirty="0" smtClean="0">
                <a:latin typeface="Arial Unicode MS"/>
                <a:cs typeface="Arial Unicode MS"/>
              </a:rPr>
              <a:t>Local Administrative</a:t>
            </a:r>
            <a:endParaRPr sz="2400">
              <a:latin typeface="Arial Unicode MS"/>
              <a:cs typeface="Arial Unicode MS"/>
            </a:endParaRPr>
          </a:p>
          <a:p>
            <a:pPr marL="12700" marR="38314">
              <a:lnSpc>
                <a:spcPts val="2820"/>
              </a:lnSpc>
            </a:pPr>
            <a:r>
              <a:rPr sz="2400" spc="-108" dirty="0" smtClean="0">
                <a:latin typeface="Arial Unicode MS"/>
                <a:cs typeface="Arial Unicode MS"/>
              </a:rPr>
              <a:t>Privilege Standard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93140" y="2144434"/>
            <a:ext cx="222698" cy="304799"/>
          </a:xfrm>
          <a:prstGeom prst="rect">
            <a:avLst/>
          </a:prstGeom>
        </p:spPr>
        <p:txBody>
          <a:bodyPr wrap="square" lIns="0" tIns="15240" rIns="0" bIns="0" rtlCol="0">
            <a:noAutofit/>
          </a:bodyPr>
          <a:lstStyle/>
          <a:p>
            <a:pPr marL="12700">
              <a:lnSpc>
                <a:spcPts val="2400"/>
              </a:lnSpc>
            </a:pPr>
            <a:r>
              <a:rPr sz="2200" spc="120" dirty="0" smtClean="0">
                <a:latin typeface="Arial Unicode MS"/>
                <a:cs typeface="Arial Unicode MS"/>
              </a:rPr>
              <a:t>–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8890" y="2146010"/>
            <a:ext cx="2573974" cy="1371599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 marR="41909">
              <a:lnSpc>
                <a:spcPts val="2465"/>
              </a:lnSpc>
            </a:pPr>
            <a:r>
              <a:rPr sz="2200" spc="-114" dirty="0" smtClean="0">
                <a:latin typeface="Arial Unicode MS"/>
                <a:cs typeface="Arial Unicode MS"/>
              </a:rPr>
              <a:t>Responsible Use of</a:t>
            </a:r>
            <a:endParaRPr sz="2200">
              <a:latin typeface="Arial Unicode MS"/>
              <a:cs typeface="Arial Unicode MS"/>
            </a:endParaRPr>
          </a:p>
          <a:p>
            <a:pPr marL="12700">
              <a:lnSpc>
                <a:spcPts val="2590"/>
              </a:lnSpc>
              <a:spcBef>
                <a:spcPts val="6"/>
              </a:spcBef>
            </a:pPr>
            <a:r>
              <a:rPr sz="2200" spc="-64" dirty="0" smtClean="0">
                <a:latin typeface="Arial Unicode MS"/>
                <a:cs typeface="Arial Unicode MS"/>
              </a:rPr>
              <a:t>University Computing</a:t>
            </a:r>
            <a:endParaRPr sz="2200">
              <a:latin typeface="Arial Unicode MS"/>
              <a:cs typeface="Arial Unicode MS"/>
            </a:endParaRPr>
          </a:p>
          <a:p>
            <a:pPr marL="12700" marR="41909">
              <a:lnSpc>
                <a:spcPts val="2690"/>
              </a:lnSpc>
              <a:spcBef>
                <a:spcPts val="5"/>
              </a:spcBef>
            </a:pPr>
            <a:r>
              <a:rPr sz="2200" spc="-116" dirty="0" smtClean="0">
                <a:latin typeface="Arial Unicode MS"/>
                <a:cs typeface="Arial Unicode MS"/>
              </a:rPr>
              <a:t>Network Resources</a:t>
            </a:r>
            <a:endParaRPr sz="2200">
              <a:latin typeface="Arial Unicode MS"/>
              <a:cs typeface="Arial Unicode MS"/>
            </a:endParaRPr>
          </a:p>
          <a:p>
            <a:pPr marL="12700" marR="41909">
              <a:lnSpc>
                <a:spcPts val="3055"/>
              </a:lnSpc>
              <a:spcBef>
                <a:spcPts val="18"/>
              </a:spcBef>
            </a:pPr>
            <a:r>
              <a:rPr sz="2200" spc="-67" dirty="0" smtClean="0">
                <a:latin typeface="Arial Unicode MS"/>
                <a:cs typeface="Arial Unicode MS"/>
              </a:rPr>
              <a:t>Archives &amp; Retention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5404" y="2475194"/>
            <a:ext cx="284636" cy="304799"/>
          </a:xfrm>
          <a:prstGeom prst="rect">
            <a:avLst/>
          </a:prstGeom>
        </p:spPr>
        <p:txBody>
          <a:bodyPr wrap="square" lIns="0" tIns="15240" rIns="0" bIns="0" rtlCol="0">
            <a:noAutofit/>
          </a:bodyPr>
          <a:lstStyle/>
          <a:p>
            <a:pPr marL="12700">
              <a:lnSpc>
                <a:spcPts val="2400"/>
              </a:lnSpc>
            </a:pPr>
            <a:r>
              <a:rPr sz="2200" spc="233" dirty="0" smtClean="0">
                <a:latin typeface="Arial Unicode MS"/>
                <a:cs typeface="Arial Unicode MS"/>
              </a:rPr>
              <a:t>&amp;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40" y="3211234"/>
            <a:ext cx="222698" cy="710183"/>
          </a:xfrm>
          <a:prstGeom prst="rect">
            <a:avLst/>
          </a:prstGeom>
        </p:spPr>
        <p:txBody>
          <a:bodyPr wrap="square" lIns="0" tIns="15748" rIns="0" bIns="0" rtlCol="0">
            <a:noAutofit/>
          </a:bodyPr>
          <a:lstStyle/>
          <a:p>
            <a:pPr marL="12700" marR="0">
              <a:lnSpc>
                <a:spcPts val="2480"/>
              </a:lnSpc>
            </a:pPr>
            <a:r>
              <a:rPr sz="2200" spc="120" dirty="0" smtClean="0">
                <a:latin typeface="Arial Unicode MS"/>
                <a:cs typeface="Arial Unicode MS"/>
              </a:rPr>
              <a:t>–</a:t>
            </a:r>
            <a:endParaRPr sz="2200">
              <a:latin typeface="Arial Unicode MS"/>
              <a:cs typeface="Arial Unicode MS"/>
            </a:endParaRPr>
          </a:p>
          <a:p>
            <a:pPr marL="12700">
              <a:lnSpc>
                <a:spcPts val="3115"/>
              </a:lnSpc>
              <a:spcBef>
                <a:spcPts val="31"/>
              </a:spcBef>
            </a:pPr>
            <a:r>
              <a:rPr sz="2200" spc="120" dirty="0" smtClean="0">
                <a:latin typeface="Arial Unicode MS"/>
                <a:cs typeface="Arial Unicode MS"/>
              </a:rPr>
              <a:t>–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78890" y="3618194"/>
            <a:ext cx="2944081" cy="2578607"/>
          </a:xfrm>
          <a:prstGeom prst="rect">
            <a:avLst/>
          </a:prstGeom>
        </p:spPr>
        <p:txBody>
          <a:bodyPr wrap="square" lIns="0" tIns="15652" rIns="0" bIns="0" rtlCol="0">
            <a:noAutofit/>
          </a:bodyPr>
          <a:lstStyle/>
          <a:p>
            <a:pPr marL="12700">
              <a:lnSpc>
                <a:spcPts val="2465"/>
              </a:lnSpc>
            </a:pPr>
            <a:r>
              <a:rPr sz="2200" spc="-100" dirty="0" smtClean="0">
                <a:latin typeface="Arial Unicode MS"/>
                <a:cs typeface="Arial Unicode MS"/>
              </a:rPr>
              <a:t>Merchant Services &amp; Use</a:t>
            </a:r>
            <a:endParaRPr sz="2200">
              <a:latin typeface="Arial Unicode MS"/>
              <a:cs typeface="Arial Unicode MS"/>
            </a:endParaRPr>
          </a:p>
          <a:p>
            <a:pPr marL="12700" marR="41909">
              <a:lnSpc>
                <a:spcPts val="2590"/>
              </a:lnSpc>
              <a:spcBef>
                <a:spcPts val="6"/>
              </a:spcBef>
            </a:pPr>
            <a:r>
              <a:rPr sz="2200" spc="-84" dirty="0" smtClean="0">
                <a:latin typeface="Arial Unicode MS"/>
                <a:cs typeface="Arial Unicode MS"/>
              </a:rPr>
              <a:t>of Credit Cards</a:t>
            </a:r>
            <a:endParaRPr sz="2200">
              <a:latin typeface="Arial Unicode MS"/>
              <a:cs typeface="Arial Unicode MS"/>
            </a:endParaRPr>
          </a:p>
          <a:p>
            <a:pPr marL="12700" marR="140226">
              <a:lnSpc>
                <a:spcPts val="3811"/>
              </a:lnSpc>
              <a:spcBef>
                <a:spcPts val="50"/>
              </a:spcBef>
            </a:pPr>
            <a:r>
              <a:rPr sz="2200" spc="-84" dirty="0" smtClean="0">
                <a:latin typeface="Arial Unicode MS"/>
                <a:cs typeface="Arial Unicode MS"/>
              </a:rPr>
              <a:t>Deployment, Use of </a:t>
            </a:r>
            <a:endParaRPr sz="2200">
              <a:latin typeface="Arial Unicode MS"/>
              <a:cs typeface="Arial Unicode MS"/>
            </a:endParaRPr>
          </a:p>
          <a:p>
            <a:pPr marL="12700" marR="140226">
              <a:lnSpc>
                <a:spcPts val="3811"/>
              </a:lnSpc>
            </a:pPr>
            <a:r>
              <a:rPr sz="2200" spc="-105" dirty="0" smtClean="0">
                <a:latin typeface="Arial Unicode MS"/>
                <a:cs typeface="Arial Unicode MS"/>
              </a:rPr>
              <a:t>Wireless Data Networks </a:t>
            </a:r>
            <a:endParaRPr sz="2200">
              <a:latin typeface="Arial Unicode MS"/>
              <a:cs typeface="Arial Unicode MS"/>
            </a:endParaRPr>
          </a:p>
          <a:p>
            <a:pPr marL="12700" marR="140226">
              <a:lnSpc>
                <a:spcPts val="3811"/>
              </a:lnSpc>
            </a:pPr>
            <a:r>
              <a:rPr sz="2200" spc="-106" dirty="0" smtClean="0">
                <a:latin typeface="Arial Unicode MS"/>
                <a:cs typeface="Arial Unicode MS"/>
              </a:rPr>
              <a:t>Public Records</a:t>
            </a:r>
            <a:endParaRPr sz="2200">
              <a:latin typeface="Arial Unicode MS"/>
              <a:cs typeface="Arial Unicode MS"/>
            </a:endParaRPr>
          </a:p>
          <a:p>
            <a:pPr marL="12700" marR="41909">
              <a:lnSpc>
                <a:spcPts val="3360"/>
              </a:lnSpc>
            </a:pPr>
            <a:r>
              <a:rPr sz="2200" spc="-77" dirty="0" smtClean="0">
                <a:latin typeface="Arial Unicode MS"/>
                <a:cs typeface="Arial Unicode MS"/>
              </a:rPr>
              <a:t>Data Policy</a:t>
            </a:r>
            <a:endParaRPr sz="2200">
              <a:latin typeface="Arial Unicode MS"/>
              <a:cs typeface="Arial Unicode MS"/>
            </a:endParaRPr>
          </a:p>
          <a:p>
            <a:pPr marL="12700" marR="41909">
              <a:lnSpc>
                <a:spcPts val="3030"/>
              </a:lnSpc>
            </a:pPr>
            <a:r>
              <a:rPr sz="2200" spc="-91" dirty="0" smtClean="0">
                <a:latin typeface="Arial Unicode MS"/>
                <a:cs typeface="Arial Unicode MS"/>
              </a:rPr>
              <a:t>Personal Info Disclosure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3140" y="4354234"/>
            <a:ext cx="222698" cy="304799"/>
          </a:xfrm>
          <a:prstGeom prst="rect">
            <a:avLst/>
          </a:prstGeom>
        </p:spPr>
        <p:txBody>
          <a:bodyPr wrap="square" lIns="0" tIns="15240" rIns="0" bIns="0" rtlCol="0">
            <a:noAutofit/>
          </a:bodyPr>
          <a:lstStyle/>
          <a:p>
            <a:pPr marL="12700">
              <a:lnSpc>
                <a:spcPts val="2400"/>
              </a:lnSpc>
            </a:pPr>
            <a:r>
              <a:rPr sz="2200" spc="120" dirty="0" smtClean="0">
                <a:latin typeface="Arial Unicode MS"/>
                <a:cs typeface="Arial Unicode MS"/>
              </a:rPr>
              <a:t>–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2240" y="4370228"/>
            <a:ext cx="240635" cy="330200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r>
              <a:rPr sz="2400" spc="131" dirty="0" smtClean="0">
                <a:latin typeface="Arial Unicode MS"/>
                <a:cs typeface="Arial Unicode MS"/>
              </a:rPr>
              <a:t>–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40" y="5088802"/>
            <a:ext cx="222698" cy="1106423"/>
          </a:xfrm>
          <a:prstGeom prst="rect">
            <a:avLst/>
          </a:prstGeom>
        </p:spPr>
        <p:txBody>
          <a:bodyPr wrap="square" lIns="0" tIns="15748" rIns="0" bIns="0" rtlCol="0">
            <a:noAutofit/>
          </a:bodyPr>
          <a:lstStyle/>
          <a:p>
            <a:pPr marL="12700">
              <a:lnSpc>
                <a:spcPts val="2480"/>
              </a:lnSpc>
            </a:pPr>
            <a:r>
              <a:rPr sz="2200" spc="120" dirty="0" smtClean="0">
                <a:latin typeface="Arial Unicode MS"/>
                <a:cs typeface="Arial Unicode MS"/>
              </a:rPr>
              <a:t>–</a:t>
            </a:r>
            <a:endParaRPr sz="2200">
              <a:latin typeface="Arial Unicode MS"/>
              <a:cs typeface="Arial Unicode MS"/>
            </a:endParaRPr>
          </a:p>
          <a:p>
            <a:pPr marL="12700">
              <a:lnSpc>
                <a:spcPts val="3215"/>
              </a:lnSpc>
              <a:spcBef>
                <a:spcPts val="36"/>
              </a:spcBef>
            </a:pPr>
            <a:r>
              <a:rPr sz="2200" spc="120" dirty="0" smtClean="0">
                <a:latin typeface="Arial Unicode MS"/>
                <a:cs typeface="Arial Unicode MS"/>
              </a:rPr>
              <a:t>–</a:t>
            </a:r>
            <a:endParaRPr sz="2200">
              <a:latin typeface="Arial Unicode MS"/>
              <a:cs typeface="Arial Unicode MS"/>
            </a:endParaRPr>
          </a:p>
          <a:p>
            <a:pPr marL="12700">
              <a:lnSpc>
                <a:spcPts val="3015"/>
              </a:lnSpc>
            </a:pPr>
            <a:r>
              <a:rPr sz="2200" spc="120" dirty="0" smtClean="0">
                <a:latin typeface="Arial Unicode MS"/>
                <a:cs typeface="Arial Unicode MS"/>
              </a:rPr>
              <a:t>–</a:t>
            </a:r>
            <a:endParaRPr sz="2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5040" y="5191648"/>
            <a:ext cx="20323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Arial Unicode MS"/>
                <a:cs typeface="Arial Unicode MS"/>
              </a:rPr>
              <a:t>•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07940" y="5193653"/>
            <a:ext cx="3323649" cy="813816"/>
          </a:xfrm>
          <a:prstGeom prst="rect">
            <a:avLst/>
          </a:prstGeom>
        </p:spPr>
        <p:txBody>
          <a:bodyPr wrap="square" lIns="0" tIns="19748" rIns="0" bIns="0" rtlCol="0">
            <a:noAutofit/>
          </a:bodyPr>
          <a:lstStyle/>
          <a:p>
            <a:pPr marL="12700">
              <a:lnSpc>
                <a:spcPts val="3110"/>
              </a:lnSpc>
            </a:pPr>
            <a:r>
              <a:rPr sz="2800" spc="-151" dirty="0" smtClean="0">
                <a:latin typeface="Arial Unicode MS"/>
                <a:cs typeface="Arial Unicode MS"/>
              </a:rPr>
              <a:t>See </a:t>
            </a:r>
            <a:r>
              <a:rPr sz="2800" u="heavy" spc="-151" dirty="0" smtClean="0">
                <a:solidFill>
                  <a:srgbClr val="0000FF"/>
                </a:solidFill>
                <a:latin typeface="Arial Unicode MS"/>
                <a:cs typeface="Arial Unicode MS"/>
                <a:hlinkClick r:id="rId2"/>
              </a:rPr>
              <a:t>http://ocio.osu.edu</a:t>
            </a:r>
            <a:endParaRPr sz="2800">
              <a:latin typeface="Arial Unicode MS"/>
              <a:cs typeface="Arial Unicode MS"/>
            </a:endParaRPr>
          </a:p>
          <a:p>
            <a:pPr marL="12700" marR="53340">
              <a:lnSpc>
                <a:spcPts val="3295"/>
              </a:lnSpc>
              <a:spcBef>
                <a:spcPts val="9"/>
              </a:spcBef>
            </a:pPr>
            <a:r>
              <a:rPr sz="2800" spc="-105" dirty="0" smtClean="0">
                <a:latin typeface="Arial Unicode MS"/>
                <a:cs typeface="Arial Unicode MS"/>
              </a:rPr>
              <a:t>for more details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20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429000" y="634387"/>
            <a:ext cx="2354559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92" dirty="0" smtClean="0">
                <a:latin typeface="Arial Unicode MS"/>
                <a:cs typeface="Arial Unicode MS"/>
              </a:rPr>
              <a:t>Introduction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21484"/>
            <a:ext cx="8139410" cy="3563609"/>
          </a:xfrm>
          <a:prstGeom prst="rect">
            <a:avLst/>
          </a:prstGeom>
        </p:spPr>
        <p:txBody>
          <a:bodyPr wrap="square" lIns="0" tIns="22606" rIns="0" bIns="0" rtlCol="0">
            <a:noAutofit/>
          </a:bodyPr>
          <a:lstStyle/>
          <a:p>
            <a:pPr marL="12700">
              <a:lnSpc>
                <a:spcPts val="3560"/>
              </a:lnSpc>
            </a:pPr>
            <a:r>
              <a:rPr sz="3200" spc="-138" dirty="0" smtClean="0">
                <a:latin typeface="Arial Unicode MS"/>
                <a:cs typeface="Arial Unicode MS"/>
              </a:rPr>
              <a:t>• You need to understand an organization’s legal,</a:t>
            </a:r>
            <a:endParaRPr sz="3200">
              <a:latin typeface="Arial Unicode MS"/>
              <a:cs typeface="Arial Unicode MS"/>
            </a:endParaRPr>
          </a:p>
          <a:p>
            <a:pPr marL="355600" marR="61303">
              <a:lnSpc>
                <a:spcPts val="4415"/>
              </a:lnSpc>
              <a:spcBef>
                <a:spcPts val="42"/>
              </a:spcBef>
            </a:pPr>
            <a:r>
              <a:rPr sz="3200" spc="-106" dirty="0" smtClean="0">
                <a:latin typeface="Arial Unicode MS"/>
                <a:cs typeface="Arial Unicode MS"/>
              </a:rPr>
              <a:t>ethical responsibilities</a:t>
            </a:r>
            <a:endParaRPr sz="3200">
              <a:latin typeface="Arial Unicode MS"/>
              <a:cs typeface="Arial Unicode MS"/>
            </a:endParaRPr>
          </a:p>
          <a:p>
            <a:pPr marL="12700" marR="61303">
              <a:lnSpc>
                <a:spcPts val="4295"/>
              </a:lnSpc>
            </a:pPr>
            <a:r>
              <a:rPr sz="3200" spc="-84" dirty="0" smtClean="0">
                <a:latin typeface="Arial Unicode MS"/>
                <a:cs typeface="Arial Unicode MS"/>
              </a:rPr>
              <a:t>• To minimize liabilities and reduce risks, the</a:t>
            </a:r>
            <a:endParaRPr sz="3200">
              <a:latin typeface="Arial Unicode MS"/>
              <a:cs typeface="Arial Unicode MS"/>
            </a:endParaRPr>
          </a:p>
          <a:p>
            <a:pPr marL="355600" marR="61303">
              <a:lnSpc>
                <a:spcPts val="4390"/>
              </a:lnSpc>
              <a:spcBef>
                <a:spcPts val="4"/>
              </a:spcBef>
            </a:pPr>
            <a:r>
              <a:rPr sz="3200" spc="-80" dirty="0" smtClean="0">
                <a:latin typeface="Arial Unicode MS"/>
                <a:cs typeface="Arial Unicode MS"/>
              </a:rPr>
              <a:t>information security practitioner must:</a:t>
            </a:r>
            <a:endParaRPr sz="3200">
              <a:latin typeface="Arial Unicode MS"/>
              <a:cs typeface="Arial Unicode MS"/>
            </a:endParaRPr>
          </a:p>
          <a:p>
            <a:pPr marL="469900" marR="61303">
              <a:lnSpc>
                <a:spcPts val="3900"/>
              </a:lnSpc>
            </a:pPr>
            <a:r>
              <a:rPr sz="2800" spc="-119" dirty="0" smtClean="0">
                <a:latin typeface="Arial Unicode MS"/>
                <a:cs typeface="Arial Unicode MS"/>
              </a:rPr>
              <a:t>– Understand current legal environment</a:t>
            </a:r>
            <a:endParaRPr sz="2800">
              <a:latin typeface="Arial Unicode MS"/>
              <a:cs typeface="Arial Unicode MS"/>
            </a:endParaRPr>
          </a:p>
          <a:p>
            <a:pPr marL="469900" marR="61303">
              <a:lnSpc>
                <a:spcPts val="3790"/>
              </a:lnSpc>
            </a:pPr>
            <a:r>
              <a:rPr sz="2800" spc="-111" dirty="0" smtClean="0">
                <a:latin typeface="Arial Unicode MS"/>
                <a:cs typeface="Arial Unicode MS"/>
              </a:rPr>
              <a:t>– Stay current with laws and regulations</a:t>
            </a:r>
            <a:endParaRPr sz="2800">
              <a:latin typeface="Arial Unicode MS"/>
              <a:cs typeface="Arial Unicode MS"/>
            </a:endParaRPr>
          </a:p>
          <a:p>
            <a:pPr marL="469900" marR="61303">
              <a:lnSpc>
                <a:spcPts val="3704"/>
              </a:lnSpc>
            </a:pPr>
            <a:r>
              <a:rPr sz="2800" spc="-135" dirty="0" smtClean="0">
                <a:latin typeface="Arial Unicode MS"/>
                <a:cs typeface="Arial Unicode MS"/>
              </a:rPr>
              <a:t>– Watch for emerging issues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2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16956" y="583112"/>
            <a:ext cx="459360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210" dirty="0" smtClean="0">
                <a:latin typeface="Arial Unicode MS"/>
                <a:cs typeface="Arial Unicode MS"/>
              </a:rPr>
              <a:t>Policy Management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63009"/>
            <a:ext cx="8133962" cy="3347214"/>
          </a:xfrm>
          <a:prstGeom prst="rect">
            <a:avLst/>
          </a:prstGeom>
        </p:spPr>
        <p:txBody>
          <a:bodyPr wrap="square" lIns="0" tIns="23304" rIns="0" bIns="0" rtlCol="0">
            <a:noAutofit/>
          </a:bodyPr>
          <a:lstStyle/>
          <a:p>
            <a:pPr marL="12700" marR="63219">
              <a:lnSpc>
                <a:spcPts val="3670"/>
              </a:lnSpc>
            </a:pPr>
            <a:r>
              <a:rPr sz="3300" spc="-145" dirty="0" smtClean="0">
                <a:latin typeface="Arial Unicode MS"/>
                <a:cs typeface="Arial Unicode MS"/>
              </a:rPr>
              <a:t>• Policies management needed due to change</a:t>
            </a:r>
            <a:endParaRPr sz="3300">
              <a:latin typeface="Arial Unicode MS"/>
              <a:cs typeface="Arial Unicode MS"/>
            </a:endParaRPr>
          </a:p>
          <a:p>
            <a:pPr marL="12700">
              <a:lnSpc>
                <a:spcPts val="4895"/>
              </a:lnSpc>
              <a:spcBef>
                <a:spcPts val="61"/>
              </a:spcBef>
            </a:pPr>
            <a:r>
              <a:rPr sz="3300" spc="-117" dirty="0" smtClean="0">
                <a:latin typeface="Arial Unicode MS"/>
                <a:cs typeface="Arial Unicode MS"/>
              </a:rPr>
              <a:t>• To remain viable, security policies must have:</a:t>
            </a:r>
            <a:endParaRPr sz="3300">
              <a:latin typeface="Arial Unicode MS"/>
              <a:cs typeface="Arial Unicode MS"/>
            </a:endParaRPr>
          </a:p>
          <a:p>
            <a:pPr marL="469900" marR="63219">
              <a:lnSpc>
                <a:spcPts val="4525"/>
              </a:lnSpc>
            </a:pPr>
            <a:r>
              <a:rPr sz="3000" spc="-135" dirty="0" smtClean="0">
                <a:latin typeface="Arial Unicode MS"/>
                <a:cs typeface="Arial Unicode MS"/>
              </a:rPr>
              <a:t>– People responsible for reviews</a:t>
            </a:r>
            <a:endParaRPr sz="3000">
              <a:latin typeface="Arial Unicode MS"/>
              <a:cs typeface="Arial Unicode MS"/>
            </a:endParaRPr>
          </a:p>
          <a:p>
            <a:pPr marL="469900" marR="63219">
              <a:lnSpc>
                <a:spcPts val="4390"/>
              </a:lnSpc>
            </a:pPr>
            <a:r>
              <a:rPr sz="3000" spc="-122" dirty="0" smtClean="0">
                <a:latin typeface="Arial Unicode MS"/>
                <a:cs typeface="Arial Unicode MS"/>
              </a:rPr>
              <a:t>– A schedule of reviews</a:t>
            </a:r>
            <a:endParaRPr sz="3000">
              <a:latin typeface="Arial Unicode MS"/>
              <a:cs typeface="Arial Unicode MS"/>
            </a:endParaRPr>
          </a:p>
          <a:p>
            <a:pPr marL="469900" marR="63219">
              <a:lnSpc>
                <a:spcPts val="4510"/>
              </a:lnSpc>
              <a:spcBef>
                <a:spcPts val="6"/>
              </a:spcBef>
            </a:pPr>
            <a:r>
              <a:rPr sz="3000" spc="-123" dirty="0" smtClean="0">
                <a:latin typeface="Arial Unicode MS"/>
                <a:cs typeface="Arial Unicode MS"/>
              </a:rPr>
              <a:t>– Method for recommending reviews</a:t>
            </a:r>
            <a:endParaRPr sz="3000">
              <a:latin typeface="Arial Unicode MS"/>
              <a:cs typeface="Arial Unicode MS"/>
            </a:endParaRPr>
          </a:p>
          <a:p>
            <a:pPr marL="469900" marR="63219">
              <a:lnSpc>
                <a:spcPts val="4360"/>
              </a:lnSpc>
            </a:pPr>
            <a:r>
              <a:rPr sz="3000" spc="-127" dirty="0" smtClean="0">
                <a:latin typeface="Arial Unicode MS"/>
                <a:cs typeface="Arial Unicode MS"/>
              </a:rPr>
              <a:t>– Specific policy issuance and revision date</a:t>
            </a:r>
            <a:endParaRPr sz="30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21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152650" y="634387"/>
            <a:ext cx="4907244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97" dirty="0" smtClean="0">
                <a:latin typeface="Arial Unicode MS"/>
                <a:cs typeface="Arial Unicode MS"/>
              </a:rPr>
              <a:t>Information Classification</a:t>
            </a:r>
            <a:endParaRPr sz="36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1711979"/>
            <a:ext cx="8039914" cy="2235610"/>
          </a:xfrm>
          <a:prstGeom prst="rect">
            <a:avLst/>
          </a:prstGeom>
        </p:spPr>
        <p:txBody>
          <a:bodyPr wrap="square" lIns="0" tIns="19177" rIns="0" bIns="0" rtlCol="0">
            <a:noAutofit/>
          </a:bodyPr>
          <a:lstStyle/>
          <a:p>
            <a:pPr marL="12700">
              <a:lnSpc>
                <a:spcPts val="3020"/>
              </a:lnSpc>
            </a:pPr>
            <a:r>
              <a:rPr sz="2700" spc="-77" dirty="0" smtClean="0">
                <a:latin typeface="Arial Unicode MS"/>
                <a:cs typeface="Arial Unicode MS"/>
              </a:rPr>
              <a:t>•  Information classification an important aspect of policy</a:t>
            </a:r>
            <a:endParaRPr sz="2700">
              <a:latin typeface="Arial Unicode MS"/>
              <a:cs typeface="Arial Unicode MS"/>
            </a:endParaRPr>
          </a:p>
          <a:p>
            <a:pPr marL="355600" marR="51725">
              <a:lnSpc>
                <a:spcPts val="3695"/>
              </a:lnSpc>
              <a:spcBef>
                <a:spcPts val="33"/>
              </a:spcBef>
            </a:pPr>
            <a:r>
              <a:rPr sz="2700" spc="-84" dirty="0" smtClean="0">
                <a:latin typeface="Arial Unicode MS"/>
                <a:cs typeface="Arial Unicode MS"/>
              </a:rPr>
              <a:t>(</a:t>
            </a:r>
            <a:r>
              <a:rPr sz="2700" i="1" spc="-84" dirty="0" smtClean="0">
                <a:latin typeface="Arial Unicode MS"/>
                <a:cs typeface="Arial Unicode MS"/>
              </a:rPr>
              <a:t>e.g.</a:t>
            </a:r>
            <a:r>
              <a:rPr sz="2700" spc="-84" dirty="0" smtClean="0">
                <a:latin typeface="Arial Unicode MS"/>
                <a:cs typeface="Arial Unicode MS"/>
              </a:rPr>
              <a:t>, public, internal, classified)</a:t>
            </a:r>
            <a:endParaRPr sz="2700">
              <a:latin typeface="Arial Unicode MS"/>
              <a:cs typeface="Arial Unicode MS"/>
            </a:endParaRPr>
          </a:p>
          <a:p>
            <a:pPr marL="12700" marR="51725">
              <a:lnSpc>
                <a:spcPts val="3695"/>
              </a:lnSpc>
            </a:pPr>
            <a:r>
              <a:rPr sz="2700" spc="-91" dirty="0" smtClean="0">
                <a:latin typeface="Arial Unicode MS"/>
                <a:cs typeface="Arial Unicode MS"/>
              </a:rPr>
              <a:t>•  Specific company policies may be classified, but</a:t>
            </a:r>
            <a:endParaRPr sz="2700">
              <a:latin typeface="Arial Unicode MS"/>
              <a:cs typeface="Arial Unicode MS"/>
            </a:endParaRPr>
          </a:p>
          <a:p>
            <a:pPr marL="355600" marR="51725">
              <a:lnSpc>
                <a:spcPts val="3695"/>
              </a:lnSpc>
            </a:pPr>
            <a:r>
              <a:rPr sz="2700" spc="-157" dirty="0" smtClean="0">
                <a:latin typeface="Arial Unicode MS"/>
                <a:cs typeface="Arial Unicode MS"/>
              </a:rPr>
              <a:t>general guidelines shared among companies</a:t>
            </a:r>
            <a:endParaRPr sz="2700">
              <a:latin typeface="Arial Unicode MS"/>
              <a:cs typeface="Arial Unicode MS"/>
            </a:endParaRPr>
          </a:p>
          <a:p>
            <a:pPr marL="12700" marR="51725">
              <a:lnSpc>
                <a:spcPts val="3495"/>
              </a:lnSpc>
            </a:pPr>
            <a:r>
              <a:rPr sz="2700" spc="-114" dirty="0" smtClean="0">
                <a:latin typeface="Arial Unicode MS"/>
                <a:cs typeface="Arial Unicode MS"/>
              </a:rPr>
              <a:t>•  A clean desk policy stipulates that at end of business</a:t>
            </a:r>
            <a:endParaRPr sz="27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048681"/>
            <a:ext cx="4064521" cy="1683690"/>
          </a:xfrm>
          <a:prstGeom prst="rect">
            <a:avLst/>
          </a:prstGeom>
        </p:spPr>
        <p:txBody>
          <a:bodyPr wrap="square" lIns="0" tIns="19081" rIns="0" bIns="0" rtlCol="0">
            <a:noAutofit/>
          </a:bodyPr>
          <a:lstStyle/>
          <a:p>
            <a:pPr marL="355600">
              <a:lnSpc>
                <a:spcPts val="3005"/>
              </a:lnSpc>
            </a:pPr>
            <a:r>
              <a:rPr sz="2700" spc="-94" dirty="0" smtClean="0">
                <a:latin typeface="Arial Unicode MS"/>
                <a:cs typeface="Arial Unicode MS"/>
              </a:rPr>
              <a:t>day, classified information</a:t>
            </a:r>
            <a:endParaRPr sz="2700">
              <a:latin typeface="Arial Unicode MS"/>
              <a:cs typeface="Arial Unicode MS"/>
            </a:endParaRPr>
          </a:p>
          <a:p>
            <a:pPr marL="12700" marR="51435">
              <a:lnSpc>
                <a:spcPts val="3695"/>
              </a:lnSpc>
              <a:spcBef>
                <a:spcPts val="34"/>
              </a:spcBef>
            </a:pPr>
            <a:r>
              <a:rPr sz="2700" spc="-89" dirty="0" smtClean="0">
                <a:latin typeface="Arial Unicode MS"/>
                <a:cs typeface="Arial Unicode MS"/>
              </a:rPr>
              <a:t>•  Questions:</a:t>
            </a:r>
            <a:endParaRPr sz="2700">
              <a:latin typeface="Arial Unicode MS"/>
              <a:cs typeface="Arial Unicode MS"/>
            </a:endParaRPr>
          </a:p>
          <a:p>
            <a:pPr marL="469900" marR="51435">
              <a:lnSpc>
                <a:spcPts val="3325"/>
              </a:lnSpc>
            </a:pPr>
            <a:r>
              <a:rPr sz="2400" spc="-58" dirty="0" smtClean="0">
                <a:latin typeface="Arial Unicode MS"/>
                <a:cs typeface="Arial Unicode MS"/>
              </a:rPr>
              <a:t>– Feasibilities?</a:t>
            </a:r>
            <a:endParaRPr sz="2400">
              <a:latin typeface="Arial Unicode MS"/>
              <a:cs typeface="Arial Unicode MS"/>
            </a:endParaRPr>
          </a:p>
          <a:p>
            <a:pPr marL="469900" marR="51435">
              <a:lnSpc>
                <a:spcPts val="3229"/>
              </a:lnSpc>
            </a:pPr>
            <a:r>
              <a:rPr sz="2400" spc="-57" dirty="0" smtClean="0">
                <a:latin typeface="Arial Unicode MS"/>
                <a:cs typeface="Arial Unicode MS"/>
              </a:rPr>
              <a:t>– Benefits?</a:t>
            </a:r>
            <a:endParaRPr sz="24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09351" y="4048681"/>
            <a:ext cx="305535" cy="368300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2700" spc="-80" dirty="0" smtClean="0">
                <a:latin typeface="Arial Unicode MS"/>
                <a:cs typeface="Arial Unicode MS"/>
              </a:rPr>
              <a:t>is</a:t>
            </a:r>
            <a:endParaRPr sz="27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23688" y="4048681"/>
            <a:ext cx="1238854" cy="368300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2700" spc="-81" dirty="0" smtClean="0">
                <a:latin typeface="Arial Unicode MS"/>
                <a:cs typeface="Arial Unicode MS"/>
              </a:rPr>
              <a:t>properly</a:t>
            </a:r>
            <a:endParaRPr sz="27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71432" y="4048681"/>
            <a:ext cx="1124531" cy="368300"/>
          </a:xfrm>
          <a:prstGeom prst="rect">
            <a:avLst/>
          </a:prstGeom>
        </p:spPr>
        <p:txBody>
          <a:bodyPr wrap="square" lIns="0" tIns="18415" rIns="0" bIns="0" rtlCol="0">
            <a:noAutofit/>
          </a:bodyPr>
          <a:lstStyle/>
          <a:p>
            <a:pPr marL="12700">
              <a:lnSpc>
                <a:spcPts val="2900"/>
              </a:lnSpc>
            </a:pPr>
            <a:r>
              <a:rPr sz="2700" spc="-205" dirty="0" smtClean="0">
                <a:latin typeface="Arial Unicode MS"/>
                <a:cs typeface="Arial Unicode MS"/>
              </a:rPr>
              <a:t>secured</a:t>
            </a:r>
            <a:endParaRPr sz="27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22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340" y="188125"/>
            <a:ext cx="7823458" cy="4548328"/>
          </a:xfrm>
          <a:prstGeom prst="rect">
            <a:avLst/>
          </a:prstGeom>
        </p:spPr>
        <p:txBody>
          <a:bodyPr wrap="square" lIns="0" tIns="27971" rIns="0" bIns="0" rtlCol="0">
            <a:noAutofit/>
          </a:bodyPr>
          <a:lstStyle/>
          <a:p>
            <a:pPr marL="484059" marR="394173" algn="ctr">
              <a:lnSpc>
                <a:spcPts val="4405"/>
              </a:lnSpc>
            </a:pPr>
            <a:r>
              <a:rPr sz="4000" spc="-163" dirty="0" smtClean="0">
                <a:latin typeface="Arial Unicode MS"/>
                <a:cs typeface="Arial Unicode MS"/>
              </a:rPr>
              <a:t>Security Education, Training, and</a:t>
            </a:r>
            <a:endParaRPr sz="4000">
              <a:latin typeface="Arial Unicode MS"/>
              <a:cs typeface="Arial Unicode MS"/>
            </a:endParaRPr>
          </a:p>
          <a:p>
            <a:pPr marL="1874963" marR="1785214" algn="ctr">
              <a:lnSpc>
                <a:spcPts val="4800"/>
              </a:lnSpc>
              <a:spcBef>
                <a:spcPts val="19"/>
              </a:spcBef>
            </a:pPr>
            <a:r>
              <a:rPr sz="4000" spc="-260" dirty="0" smtClean="0">
                <a:latin typeface="Arial Unicode MS"/>
                <a:cs typeface="Arial Unicode MS"/>
              </a:rPr>
              <a:t>Awareness Program</a:t>
            </a:r>
            <a:endParaRPr sz="4000">
              <a:latin typeface="Arial Unicode MS"/>
              <a:cs typeface="Arial Unicode MS"/>
            </a:endParaRPr>
          </a:p>
          <a:p>
            <a:pPr marL="355600" marR="395517" indent="-342900">
              <a:lnSpc>
                <a:spcPts val="5543"/>
              </a:lnSpc>
              <a:spcBef>
                <a:spcPts val="1657"/>
              </a:spcBef>
              <a:tabLst>
                <a:tab pos="355600" algn="l"/>
              </a:tabLst>
            </a:pPr>
            <a:r>
              <a:rPr sz="3200" dirty="0" smtClean="0">
                <a:latin typeface="Arial Unicode MS"/>
                <a:cs typeface="Arial Unicode MS"/>
              </a:rPr>
              <a:t>	</a:t>
            </a:r>
            <a:r>
              <a:rPr sz="3200" spc="-160" dirty="0" smtClean="0">
                <a:latin typeface="Arial Unicode MS"/>
                <a:cs typeface="Arial Unicode MS"/>
              </a:rPr>
              <a:t>Security education, training and awareness </a:t>
            </a:r>
            <a:endParaRPr sz="3200">
              <a:latin typeface="Arial Unicode MS"/>
              <a:cs typeface="Arial Unicode MS"/>
            </a:endParaRPr>
          </a:p>
          <a:p>
            <a:pPr marL="355600" marR="395517">
              <a:lnSpc>
                <a:spcPts val="5543"/>
              </a:lnSpc>
              <a:tabLst>
                <a:tab pos="355600" algn="l"/>
              </a:tabLst>
            </a:pPr>
            <a:r>
              <a:rPr sz="3200" spc="-97" dirty="0" smtClean="0">
                <a:latin typeface="Arial Unicode MS"/>
                <a:cs typeface="Arial Unicode MS"/>
              </a:rPr>
              <a:t>(SETA) implementation should follow </a:t>
            </a:r>
            <a:endParaRPr sz="3200">
              <a:latin typeface="Arial Unicode MS"/>
              <a:cs typeface="Arial Unicode MS"/>
            </a:endParaRPr>
          </a:p>
          <a:p>
            <a:pPr marL="355600" marR="395517">
              <a:lnSpc>
                <a:spcPts val="5543"/>
              </a:lnSpc>
              <a:tabLst>
                <a:tab pos="355600" algn="l"/>
              </a:tabLst>
            </a:pPr>
            <a:r>
              <a:rPr sz="3200" spc="-68" dirty="0" smtClean="0">
                <a:latin typeface="Arial Unicode MS"/>
                <a:cs typeface="Arial Unicode MS"/>
              </a:rPr>
              <a:t>security policy</a:t>
            </a:r>
            <a:endParaRPr sz="3200">
              <a:latin typeface="Arial Unicode MS"/>
              <a:cs typeface="Arial Unicode MS"/>
            </a:endParaRPr>
          </a:p>
          <a:p>
            <a:pPr marL="430379" marR="217422" algn="ctr">
              <a:lnSpc>
                <a:spcPts val="4085"/>
              </a:lnSpc>
            </a:pPr>
            <a:r>
              <a:rPr sz="2800" spc="-143" dirty="0" smtClean="0">
                <a:latin typeface="Arial Unicode MS"/>
                <a:cs typeface="Arial Unicode MS"/>
              </a:rPr>
              <a:t>– Designed to reduce accidental security breaches</a:t>
            </a:r>
            <a:endParaRPr sz="2800">
              <a:latin typeface="Arial Unicode MS"/>
              <a:cs typeface="Arial Unicode MS"/>
            </a:endParaRPr>
          </a:p>
          <a:p>
            <a:pPr marL="469900">
              <a:lnSpc>
                <a:spcPts val="3790"/>
              </a:lnSpc>
            </a:pPr>
            <a:r>
              <a:rPr sz="2800" spc="-121" dirty="0" smtClean="0">
                <a:latin typeface="Arial Unicode MS"/>
                <a:cs typeface="Arial Unicode MS"/>
              </a:rPr>
              <a:t>– Training builds on general knowledge employees</a:t>
            </a:r>
            <a:endParaRPr sz="2800">
              <a:latin typeface="Arial Unicode MS"/>
              <a:cs typeface="Arial Unicode MS"/>
            </a:endParaRPr>
          </a:p>
          <a:p>
            <a:pPr marL="716279" marR="231281" algn="ctr">
              <a:lnSpc>
                <a:spcPts val="3800"/>
              </a:lnSpc>
              <a:spcBef>
                <a:spcPts val="0"/>
              </a:spcBef>
            </a:pPr>
            <a:r>
              <a:rPr sz="2800" spc="-130" dirty="0" smtClean="0">
                <a:latin typeface="Arial Unicode MS"/>
                <a:cs typeface="Arial Unicode MS"/>
              </a:rPr>
              <a:t>need for their jobs (focused on security aspects)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23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304800" y="457200"/>
            <a:ext cx="8610600" cy="6075428"/>
          </a:xfrm>
          <a:prstGeom prst="rect">
            <a:avLst/>
          </a:prstGeom>
        </p:spPr>
        <p:txBody>
          <a:bodyPr wrap="square" lIns="0" tIns="30702" rIns="0" bIns="0" rtlCol="0">
            <a:noAutofit/>
          </a:bodyPr>
          <a:lstStyle/>
          <a:p>
            <a:pPr marL="1407160" marR="86305">
              <a:lnSpc>
                <a:spcPts val="4835"/>
              </a:lnSpc>
            </a:pPr>
            <a:r>
              <a:rPr sz="4400" spc="-183" dirty="0" smtClean="0">
                <a:latin typeface="Arial Unicode MS"/>
                <a:cs typeface="Arial Unicode MS"/>
              </a:rPr>
              <a:t>Security Education</a:t>
            </a:r>
            <a:endParaRPr sz="4400" dirty="0">
              <a:latin typeface="Arial Unicode MS"/>
              <a:cs typeface="Arial Unicode MS"/>
            </a:endParaRPr>
          </a:p>
          <a:p>
            <a:pPr marL="12700">
              <a:lnSpc>
                <a:spcPct val="150000"/>
              </a:lnSpc>
              <a:spcBef>
                <a:spcPts val="2486"/>
              </a:spcBef>
            </a:pPr>
            <a:r>
              <a:rPr sz="24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in an organization needs to be trained </a:t>
            </a:r>
            <a:r>
              <a:rPr sz="2400" spc="-10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aware of information security; not every </a:t>
            </a:r>
            <a:r>
              <a:rPr sz="2400" spc="-13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member needs formal degree or certificate in </a:t>
            </a:r>
            <a:r>
              <a:rPr sz="2400" spc="-8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security</a:t>
            </a:r>
            <a:endParaRPr lang="en-US" sz="2400" spc="-84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2486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formal education for individuals in security is needed, an employee can identify curriculum available from local institutions of higher learning or continuing education.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2486"/>
              </a:spcBef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number of universities have formal coursework in information security.</a:t>
            </a:r>
            <a:endParaRPr lang="en-US" sz="3000" dirty="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24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611215" y="583112"/>
            <a:ext cx="4005396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48" dirty="0" smtClean="0">
                <a:latin typeface="Arial Unicode MS"/>
                <a:cs typeface="Arial Unicode MS"/>
              </a:rPr>
              <a:t>Security Training</a:t>
            </a:r>
            <a:endParaRPr sz="44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721484"/>
            <a:ext cx="7668927" cy="4526916"/>
          </a:xfrm>
          <a:prstGeom prst="rect">
            <a:avLst/>
          </a:prstGeom>
        </p:spPr>
        <p:txBody>
          <a:bodyPr wrap="square" lIns="0" tIns="22606" rIns="0" bIns="0" rtlCol="0">
            <a:noAutofit/>
          </a:bodyPr>
          <a:lstStyle/>
          <a:p>
            <a:pPr marL="12700">
              <a:lnSpc>
                <a:spcPts val="3560"/>
              </a:lnSpc>
            </a:pPr>
            <a:r>
              <a:rPr sz="3200" spc="-100" dirty="0" smtClean="0">
                <a:latin typeface="Arial Unicode MS"/>
                <a:cs typeface="Arial Unicode MS"/>
              </a:rPr>
              <a:t>• </a:t>
            </a:r>
            <a:r>
              <a:rPr sz="32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Involves providing members of organization</a:t>
            </a:r>
            <a:endParaRPr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1303">
              <a:lnSpc>
                <a:spcPts val="4415"/>
              </a:lnSpc>
              <a:spcBef>
                <a:spcPts val="42"/>
              </a:spcBef>
            </a:pPr>
            <a:r>
              <a:rPr sz="3200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detailed information and hands-on</a:t>
            </a:r>
            <a:endParaRPr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1303">
              <a:lnSpc>
                <a:spcPts val="4295"/>
              </a:lnSpc>
            </a:pPr>
            <a:r>
              <a:rPr sz="3200" spc="-14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designed to prepare them to</a:t>
            </a:r>
            <a:endParaRPr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1303">
              <a:lnSpc>
                <a:spcPts val="4390"/>
              </a:lnSpc>
              <a:spcBef>
                <a:spcPts val="4"/>
              </a:spcBef>
            </a:pPr>
            <a:r>
              <a:rPr sz="3200" spc="-12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their duties securely</a:t>
            </a:r>
            <a:endParaRPr lang="en-US" sz="3200" spc="-128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1303">
              <a:lnSpc>
                <a:spcPts val="4390"/>
              </a:lnSpc>
              <a:spcBef>
                <a:spcPts val="4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631310" algn="ctr">
              <a:lnSpc>
                <a:spcPts val="4415"/>
              </a:lnSpc>
              <a:spcBef>
                <a:spcPts val="1"/>
              </a:spcBef>
            </a:pPr>
            <a:r>
              <a:rPr sz="32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Management of information security can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1303">
              <a:lnSpc>
                <a:spcPts val="4390"/>
              </a:lnSpc>
            </a:pPr>
            <a:r>
              <a:rPr sz="32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customized in-house training or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1303">
              <a:lnSpc>
                <a:spcPts val="4155"/>
              </a:lnSpc>
            </a:pPr>
            <a:r>
              <a:rPr sz="32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outsource the training program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25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440792" y="1630362"/>
            <a:ext cx="8262414" cy="44656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1743" y="1611312"/>
            <a:ext cx="8300513" cy="4503737"/>
          </a:xfrm>
          <a:custGeom>
            <a:avLst/>
            <a:gdLst/>
            <a:ahLst/>
            <a:cxnLst/>
            <a:rect l="l" t="t" r="r" b="b"/>
            <a:pathLst>
              <a:path w="8300513" h="4503737">
                <a:moveTo>
                  <a:pt x="0" y="0"/>
                </a:moveTo>
                <a:lnTo>
                  <a:pt x="8300513" y="0"/>
                </a:lnTo>
                <a:lnTo>
                  <a:pt x="8300513" y="4503737"/>
                </a:lnTo>
                <a:lnTo>
                  <a:pt x="0" y="4503737"/>
                </a:lnTo>
                <a:lnTo>
                  <a:pt x="0" y="0"/>
                </a:lnTo>
                <a:close/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91405" y="583112"/>
            <a:ext cx="1877687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365" dirty="0" smtClean="0">
                <a:latin typeface="Arial Unicode MS"/>
                <a:cs typeface="Arial Unicode MS"/>
              </a:rPr>
              <a:t>Spheres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99581" y="583112"/>
            <a:ext cx="57470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dirty="0" smtClean="0">
                <a:latin typeface="Arial Unicode MS"/>
                <a:cs typeface="Arial Unicode MS"/>
              </a:rPr>
              <a:t>of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4418" y="583112"/>
            <a:ext cx="1971364" cy="584199"/>
          </a:xfrm>
          <a:prstGeom prst="rect">
            <a:avLst/>
          </a:prstGeom>
        </p:spPr>
        <p:txBody>
          <a:bodyPr wrap="square" lIns="0" tIns="29210" rIns="0" bIns="0" rtlCol="0">
            <a:noAutofit/>
          </a:bodyPr>
          <a:lstStyle/>
          <a:p>
            <a:pPr marL="12700">
              <a:lnSpc>
                <a:spcPts val="4600"/>
              </a:lnSpc>
            </a:pPr>
            <a:r>
              <a:rPr sz="4400" spc="-164" dirty="0" smtClean="0">
                <a:latin typeface="Arial Unicode MS"/>
                <a:cs typeface="Arial Unicode MS"/>
              </a:rPr>
              <a:t>Security</a:t>
            </a:r>
            <a:endParaRPr sz="44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26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1743" y="1611312"/>
            <a:ext cx="8300513" cy="45037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657254" y="228600"/>
            <a:ext cx="5897698" cy="482600"/>
          </a:xfrm>
          <a:prstGeom prst="rect">
            <a:avLst/>
          </a:prstGeom>
        </p:spPr>
        <p:txBody>
          <a:bodyPr wrap="square" lIns="0" tIns="24130" rIns="0" bIns="0" rtlCol="0">
            <a:noAutofit/>
          </a:bodyPr>
          <a:lstStyle/>
          <a:p>
            <a:pPr marL="12700">
              <a:lnSpc>
                <a:spcPts val="3800"/>
              </a:lnSpc>
            </a:pPr>
            <a:r>
              <a:rPr sz="3600" spc="-128" dirty="0" smtClean="0">
                <a:latin typeface="Arial Unicode MS"/>
                <a:cs typeface="Arial Unicode MS"/>
              </a:rPr>
              <a:t>Design of Security Architecture</a:t>
            </a:r>
            <a:endParaRPr sz="36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198" y="762000"/>
            <a:ext cx="8509001" cy="6019800"/>
          </a:xfrm>
          <a:prstGeom prst="rect">
            <a:avLst/>
          </a:prstGeom>
        </p:spPr>
        <p:txBody>
          <a:bodyPr wrap="square" lIns="0" tIns="22606" rIns="0" bIns="0" rtlCol="0">
            <a:noAutofit/>
          </a:bodyPr>
          <a:lstStyle/>
          <a:p>
            <a:pPr marL="12700" marR="79704">
              <a:lnSpc>
                <a:spcPts val="3560"/>
              </a:lnSpc>
            </a:pPr>
            <a:r>
              <a:rPr sz="3200" spc="-53" dirty="0" smtClean="0">
                <a:latin typeface="Arial Unicode MS"/>
                <a:cs typeface="Arial Unicode MS"/>
              </a:rPr>
              <a:t>• Defense in depth</a:t>
            </a:r>
            <a:endParaRPr sz="3200" dirty="0">
              <a:latin typeface="Arial Unicode MS"/>
              <a:cs typeface="Arial Unicode MS"/>
            </a:endParaRPr>
          </a:p>
          <a:p>
            <a:pPr marL="469900" marR="79704">
              <a:lnSpc>
                <a:spcPts val="3995"/>
              </a:lnSpc>
              <a:spcBef>
                <a:spcPts val="21"/>
              </a:spcBef>
            </a:pPr>
            <a:r>
              <a:rPr sz="2800" spc="-91" dirty="0" smtClean="0">
                <a:latin typeface="Arial Unicode MS"/>
                <a:cs typeface="Arial Unicode MS"/>
              </a:rPr>
              <a:t>– Implementation of security in layers</a:t>
            </a:r>
            <a:endParaRPr sz="2800" dirty="0">
              <a:latin typeface="Arial Unicode MS"/>
              <a:cs typeface="Arial Unicode MS"/>
            </a:endParaRPr>
          </a:p>
          <a:p>
            <a:pPr marL="755650" indent="-285750">
              <a:lnSpc>
                <a:spcPts val="4850"/>
              </a:lnSpc>
              <a:spcBef>
                <a:spcPts val="842"/>
              </a:spcBef>
            </a:pPr>
            <a:r>
              <a:rPr sz="2800" spc="-110" dirty="0" smtClean="0">
                <a:latin typeface="Arial Unicode MS"/>
                <a:cs typeface="Arial Unicode MS"/>
              </a:rPr>
              <a:t>– Requires that organization establish sufficient </a:t>
            </a:r>
            <a:endParaRPr sz="2800" dirty="0">
              <a:latin typeface="Arial Unicode MS"/>
              <a:cs typeface="Arial Unicode MS"/>
            </a:endParaRPr>
          </a:p>
          <a:p>
            <a:pPr marL="755650">
              <a:lnSpc>
                <a:spcPts val="4850"/>
              </a:lnSpc>
            </a:pPr>
            <a:r>
              <a:rPr sz="2800" spc="-120" dirty="0" smtClean="0">
                <a:latin typeface="Arial Unicode MS"/>
                <a:cs typeface="Arial Unicode MS"/>
              </a:rPr>
              <a:t>security controls and safeguards so that an intruder </a:t>
            </a:r>
            <a:endParaRPr sz="2800" dirty="0">
              <a:latin typeface="Arial Unicode MS"/>
              <a:cs typeface="Arial Unicode MS"/>
            </a:endParaRPr>
          </a:p>
          <a:p>
            <a:pPr marL="755650">
              <a:lnSpc>
                <a:spcPts val="4850"/>
              </a:lnSpc>
            </a:pPr>
            <a:r>
              <a:rPr sz="2800" spc="-103" dirty="0" smtClean="0">
                <a:latin typeface="Arial Unicode MS"/>
                <a:cs typeface="Arial Unicode MS"/>
              </a:rPr>
              <a:t>faces multiple layers of controls</a:t>
            </a:r>
            <a:endParaRPr sz="2800" dirty="0">
              <a:latin typeface="Arial Unicode MS"/>
              <a:cs typeface="Arial Unicode MS"/>
            </a:endParaRPr>
          </a:p>
          <a:p>
            <a:pPr marL="12700" marR="79704">
              <a:lnSpc>
                <a:spcPts val="4955"/>
              </a:lnSpc>
            </a:pPr>
            <a:r>
              <a:rPr sz="3200" spc="-83" dirty="0" smtClean="0">
                <a:latin typeface="Arial Unicode MS"/>
                <a:cs typeface="Arial Unicode MS"/>
              </a:rPr>
              <a:t>• Security perimeter</a:t>
            </a:r>
            <a:endParaRPr sz="3200" dirty="0">
              <a:latin typeface="Arial Unicode MS"/>
              <a:cs typeface="Arial Unicode MS"/>
            </a:endParaRPr>
          </a:p>
          <a:p>
            <a:pPr marL="755650" marR="1399303" indent="-285750">
              <a:lnSpc>
                <a:spcPts val="4850"/>
              </a:lnSpc>
              <a:spcBef>
                <a:spcPts val="722"/>
              </a:spcBef>
            </a:pPr>
            <a:r>
              <a:rPr sz="2800" spc="-102" dirty="0" smtClean="0">
                <a:latin typeface="Arial Unicode MS"/>
                <a:cs typeface="Arial Unicode MS"/>
              </a:rPr>
              <a:t>– Point at which an organization’s security </a:t>
            </a:r>
            <a:endParaRPr sz="2800" dirty="0">
              <a:latin typeface="Arial Unicode MS"/>
              <a:cs typeface="Arial Unicode MS"/>
            </a:endParaRPr>
          </a:p>
          <a:p>
            <a:pPr marL="755650" marR="1399303">
              <a:lnSpc>
                <a:spcPts val="4850"/>
              </a:lnSpc>
            </a:pPr>
            <a:r>
              <a:rPr sz="2800" spc="-107" dirty="0" smtClean="0">
                <a:latin typeface="Arial Unicode MS"/>
                <a:cs typeface="Arial Unicode MS"/>
              </a:rPr>
              <a:t>protection ends and outside world</a:t>
            </a:r>
            <a:r>
              <a:rPr lang="en-US" sz="2800" spc="-107" dirty="0" smtClean="0">
                <a:latin typeface="Arial Unicode MS"/>
                <a:cs typeface="Arial Unicode MS"/>
              </a:rPr>
              <a:t> </a:t>
            </a:r>
            <a:r>
              <a:rPr sz="2800" spc="-107" dirty="0" smtClean="0">
                <a:latin typeface="Arial Unicode MS"/>
                <a:cs typeface="Arial Unicode MS"/>
              </a:rPr>
              <a:t>begins</a:t>
            </a:r>
            <a:endParaRPr sz="2800" dirty="0">
              <a:latin typeface="Arial Unicode MS"/>
              <a:cs typeface="Arial Unicode MS"/>
            </a:endParaRPr>
          </a:p>
          <a:p>
            <a:pPr marL="755650" marR="217755" indent="-285750">
              <a:lnSpc>
                <a:spcPts val="4850"/>
              </a:lnSpc>
            </a:pPr>
            <a:r>
              <a:rPr sz="2800" spc="-116" dirty="0" smtClean="0">
                <a:latin typeface="Arial Unicode MS"/>
                <a:cs typeface="Arial Unicode MS"/>
              </a:rPr>
              <a:t>– Does not apply to internal attacks from employee </a:t>
            </a:r>
            <a:endParaRPr sz="2800" dirty="0">
              <a:latin typeface="Arial Unicode MS"/>
              <a:cs typeface="Arial Unicode MS"/>
            </a:endParaRPr>
          </a:p>
          <a:p>
            <a:pPr marL="755650" marR="217755">
              <a:lnSpc>
                <a:spcPts val="4850"/>
              </a:lnSpc>
            </a:pPr>
            <a:r>
              <a:rPr sz="2800" spc="-128" dirty="0" smtClean="0">
                <a:latin typeface="Arial Unicode MS"/>
                <a:cs typeface="Arial Unicode MS"/>
              </a:rPr>
              <a:t>threats or on-site physical threats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27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535940" y="583112"/>
            <a:ext cx="8379460" cy="5589088"/>
          </a:xfrm>
          <a:prstGeom prst="rect">
            <a:avLst/>
          </a:prstGeom>
        </p:spPr>
        <p:txBody>
          <a:bodyPr wrap="square" lIns="0" tIns="30702" rIns="0" bIns="0" rtlCol="0">
            <a:noAutofit/>
          </a:bodyPr>
          <a:lstStyle/>
          <a:p>
            <a:pPr marL="242664">
              <a:lnSpc>
                <a:spcPts val="4835"/>
              </a:lnSpc>
            </a:pPr>
            <a:r>
              <a:rPr sz="4400" spc="-219" dirty="0" smtClean="0">
                <a:latin typeface="Arial Unicode MS"/>
                <a:cs typeface="Arial Unicode MS"/>
              </a:rPr>
              <a:t>Security Technology Components</a:t>
            </a:r>
            <a:endParaRPr sz="4400" dirty="0">
              <a:latin typeface="Arial Unicode MS"/>
              <a:cs typeface="Arial Unicode MS"/>
            </a:endParaRPr>
          </a:p>
          <a:p>
            <a:pPr marL="355600" marR="1512816" indent="-342900">
              <a:lnSpc>
                <a:spcPts val="5197"/>
              </a:lnSpc>
              <a:spcBef>
                <a:spcPts val="2997"/>
              </a:spcBef>
              <a:tabLst>
                <a:tab pos="355600" algn="l"/>
              </a:tabLst>
            </a:pPr>
            <a:r>
              <a:rPr sz="3000" dirty="0" smtClean="0">
                <a:latin typeface="Arial Unicode MS"/>
                <a:cs typeface="Arial Unicode MS"/>
              </a:rPr>
              <a:t>	</a:t>
            </a:r>
            <a:r>
              <a:rPr sz="2800" spc="-9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Firewall: device that selectively allows</a:t>
            </a:r>
            <a:r>
              <a:rPr lang="en-US" sz="2800" spc="-9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into/out of organization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924690"/>
            <a:ext cx="7312810" cy="826125"/>
          </a:xfrm>
          <a:prstGeom prst="rect">
            <a:avLst/>
          </a:prstGeom>
        </p:spPr>
        <p:txBody>
          <a:bodyPr wrap="square" lIns="0" tIns="21240" rIns="0" bIns="0" rtlCol="0">
            <a:noAutofit/>
          </a:bodyPr>
          <a:lstStyle/>
          <a:p>
            <a:pPr marL="12700">
              <a:lnSpc>
                <a:spcPts val="3345"/>
              </a:lnSpc>
            </a:pPr>
            <a:r>
              <a:rPr sz="3000" spc="-48" dirty="0" smtClean="0">
                <a:latin typeface="Arial Unicode MS"/>
                <a:cs typeface="Arial Unicode MS"/>
              </a:rPr>
              <a:t>• </a:t>
            </a:r>
            <a:r>
              <a:rPr sz="2800" spc="-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Demilitarized Zone (DMZ): “no-man’s land”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7472">
              <a:lnSpc>
                <a:spcPts val="3160"/>
              </a:lnSpc>
            </a:pPr>
            <a:r>
              <a:rPr sz="28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between inside, outside networks; some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840" y="3752847"/>
            <a:ext cx="4570117" cy="406400"/>
          </a:xfrm>
          <a:prstGeom prst="rect">
            <a:avLst/>
          </a:prstGeom>
        </p:spPr>
        <p:txBody>
          <a:bodyPr wrap="square" lIns="0" tIns="20320" rIns="0" bIns="0" rtlCol="0">
            <a:noAutofit/>
          </a:bodyPr>
          <a:lstStyle/>
          <a:p>
            <a:pPr marL="12700">
              <a:lnSpc>
                <a:spcPts val="3200"/>
              </a:lnSpc>
            </a:pPr>
            <a:r>
              <a:rPr sz="2800" spc="-18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place Web servers</a:t>
            </a:r>
            <a:r>
              <a:rPr lang="en-US" sz="2800" spc="-18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here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613282"/>
            <a:ext cx="7858619" cy="1234557"/>
          </a:xfrm>
          <a:prstGeom prst="rect">
            <a:avLst/>
          </a:prstGeom>
        </p:spPr>
        <p:txBody>
          <a:bodyPr wrap="square" lIns="0" tIns="21240" rIns="0" bIns="0" rtlCol="0">
            <a:noAutofit/>
          </a:bodyPr>
          <a:lstStyle/>
          <a:p>
            <a:pPr marL="12700" marR="57150">
              <a:lnSpc>
                <a:spcPts val="3345"/>
              </a:lnSpc>
            </a:pPr>
            <a:r>
              <a:rPr sz="3000" spc="-108" dirty="0" smtClean="0">
                <a:latin typeface="Arial Unicode MS"/>
                <a:cs typeface="Arial Unicode MS"/>
              </a:rPr>
              <a:t>• </a:t>
            </a:r>
            <a:r>
              <a:rPr sz="2800" spc="-10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Systems (IDSs): detects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ts val="3295"/>
              </a:lnSpc>
            </a:pPr>
            <a:r>
              <a:rPr sz="2800" spc="-1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(strange) activity on organizational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7150">
              <a:lnSpc>
                <a:spcPts val="3080"/>
              </a:lnSpc>
            </a:pPr>
            <a:r>
              <a:rPr sz="2800" spc="-9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network, individual machines, or both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28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762000" y="1576613"/>
            <a:ext cx="7391400" cy="4951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75144" y="614845"/>
            <a:ext cx="1879600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01" dirty="0" smtClean="0">
                <a:latin typeface="Arial Unicode MS"/>
                <a:cs typeface="Arial Unicode MS"/>
              </a:rPr>
              <a:t>Network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0145" y="614845"/>
            <a:ext cx="1795373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47" dirty="0" smtClean="0">
                <a:latin typeface="Arial Unicode MS"/>
                <a:cs typeface="Arial Unicode MS"/>
              </a:rPr>
              <a:t>Security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2928" y="614845"/>
            <a:ext cx="2641726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22" dirty="0" smtClean="0">
                <a:latin typeface="Arial Unicode MS"/>
                <a:cs typeface="Arial Unicode MS"/>
              </a:rPr>
              <a:t>Architecture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29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64540" y="583112"/>
            <a:ext cx="7650308" cy="5741488"/>
          </a:xfrm>
          <a:prstGeom prst="rect">
            <a:avLst/>
          </a:prstGeom>
        </p:spPr>
        <p:txBody>
          <a:bodyPr wrap="square" lIns="0" tIns="30702" rIns="0" bIns="0" rtlCol="0">
            <a:noAutofit/>
          </a:bodyPr>
          <a:lstStyle/>
          <a:p>
            <a:pPr marL="2666206" marR="2701597" algn="ctr">
              <a:lnSpc>
                <a:spcPts val="4835"/>
              </a:lnSpc>
            </a:pPr>
            <a:r>
              <a:rPr sz="4400" spc="-260" dirty="0" smtClean="0">
                <a:latin typeface="Arial Unicode MS"/>
                <a:cs typeface="Arial Unicode MS"/>
              </a:rPr>
              <a:t>Summary</a:t>
            </a:r>
            <a:endParaRPr sz="4400" dirty="0">
              <a:latin typeface="Arial Unicode MS"/>
              <a:cs typeface="Arial Unicode MS"/>
            </a:endParaRPr>
          </a:p>
          <a:p>
            <a:pPr marL="355600" indent="-342900">
              <a:lnSpc>
                <a:spcPts val="5543"/>
              </a:lnSpc>
              <a:spcBef>
                <a:spcPts val="1826"/>
              </a:spcBef>
              <a:tabLst>
                <a:tab pos="355600" algn="l"/>
              </a:tabLst>
            </a:pPr>
            <a:r>
              <a:rPr sz="3200" dirty="0" smtClean="0">
                <a:latin typeface="Arial Unicode MS"/>
                <a:cs typeface="Arial Unicode MS"/>
              </a:rPr>
              <a:t>	</a:t>
            </a:r>
            <a:r>
              <a:rPr sz="3200" spc="-150" dirty="0" smtClean="0">
                <a:latin typeface="Arial Unicode MS"/>
                <a:cs typeface="Arial Unicode MS"/>
              </a:rPr>
              <a:t>Laws: state-enforced rules that mandate or </a:t>
            </a:r>
            <a:endParaRPr sz="3200" dirty="0">
              <a:latin typeface="Arial Unicode MS"/>
              <a:cs typeface="Arial Unicode MS"/>
            </a:endParaRPr>
          </a:p>
          <a:p>
            <a:pPr marL="355600">
              <a:lnSpc>
                <a:spcPts val="5543"/>
              </a:lnSpc>
              <a:tabLst>
                <a:tab pos="355600" algn="l"/>
              </a:tabLst>
            </a:pPr>
            <a:r>
              <a:rPr sz="3200" spc="-112" dirty="0" smtClean="0">
                <a:latin typeface="Arial Unicode MS"/>
                <a:cs typeface="Arial Unicode MS"/>
              </a:rPr>
              <a:t>prohibit certain behavior; drawn from ethics</a:t>
            </a:r>
            <a:endParaRPr sz="320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4540" y="2864484"/>
            <a:ext cx="7544142" cy="866908"/>
          </a:xfrm>
          <a:prstGeom prst="rect">
            <a:avLst/>
          </a:prstGeom>
        </p:spPr>
        <p:txBody>
          <a:bodyPr wrap="square" lIns="0" tIns="22510" rIns="0" bIns="0" rtlCol="0">
            <a:noAutofit/>
          </a:bodyPr>
          <a:lstStyle/>
          <a:p>
            <a:pPr marL="12700">
              <a:lnSpc>
                <a:spcPts val="3545"/>
              </a:lnSpc>
            </a:pPr>
            <a:r>
              <a:rPr sz="3200" spc="-117" dirty="0" smtClean="0">
                <a:latin typeface="Arial Unicode MS"/>
                <a:cs typeface="Arial Unicode MS"/>
              </a:rPr>
              <a:t>• Ethics: define socially acceptable behaviors</a:t>
            </a:r>
            <a:endParaRPr sz="3200">
              <a:latin typeface="Arial Unicode MS"/>
              <a:cs typeface="Arial Unicode MS"/>
            </a:endParaRPr>
          </a:p>
          <a:p>
            <a:pPr marL="355600" marR="61303">
              <a:lnSpc>
                <a:spcPts val="3285"/>
              </a:lnSpc>
            </a:pPr>
            <a:r>
              <a:rPr sz="3200" spc="-101" dirty="0" smtClean="0">
                <a:latin typeface="Arial Unicode MS"/>
                <a:cs typeface="Arial Unicode MS"/>
              </a:rPr>
              <a:t>(may vary among groups)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4540" y="4223892"/>
            <a:ext cx="5096643" cy="434092"/>
          </a:xfrm>
          <a:prstGeom prst="rect">
            <a:avLst/>
          </a:prstGeom>
        </p:spPr>
        <p:txBody>
          <a:bodyPr wrap="square" lIns="0" tIns="21717" rIns="0" bIns="0" rtlCol="0">
            <a:noAutofit/>
          </a:bodyPr>
          <a:lstStyle/>
          <a:p>
            <a:pPr marL="12700">
              <a:lnSpc>
                <a:spcPts val="3420"/>
              </a:lnSpc>
            </a:pPr>
            <a:r>
              <a:rPr sz="3200" spc="-90" dirty="0" smtClean="0">
                <a:latin typeface="Arial Unicode MS"/>
                <a:cs typeface="Arial Unicode MS"/>
              </a:rPr>
              <a:t>• Policies: organizational laws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540" y="5150484"/>
            <a:ext cx="7681234" cy="879100"/>
          </a:xfrm>
          <a:prstGeom prst="rect">
            <a:avLst/>
          </a:prstGeom>
        </p:spPr>
        <p:txBody>
          <a:bodyPr wrap="square" lIns="0" tIns="22606" rIns="0" bIns="0" rtlCol="0">
            <a:noAutofit/>
          </a:bodyPr>
          <a:lstStyle/>
          <a:p>
            <a:pPr marL="12700">
              <a:lnSpc>
                <a:spcPts val="3560"/>
              </a:lnSpc>
            </a:pPr>
            <a:r>
              <a:rPr sz="3200" spc="-118" dirty="0" smtClean="0">
                <a:latin typeface="Arial Unicode MS"/>
                <a:cs typeface="Arial Unicode MS"/>
              </a:rPr>
              <a:t>• Management needs to “set tone” for security</a:t>
            </a:r>
            <a:endParaRPr sz="3200">
              <a:latin typeface="Arial Unicode MS"/>
              <a:cs typeface="Arial Unicode MS"/>
            </a:endParaRPr>
          </a:p>
          <a:p>
            <a:pPr marL="355600" marR="61303">
              <a:lnSpc>
                <a:spcPts val="3360"/>
              </a:lnSpc>
            </a:pPr>
            <a:r>
              <a:rPr sz="3200" spc="-141" dirty="0" smtClean="0">
                <a:latin typeface="Arial Unicode MS"/>
                <a:cs typeface="Arial Unicode MS"/>
              </a:rPr>
              <a:t>practices, support their deployment</a:t>
            </a:r>
            <a:endParaRPr sz="32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03590" y="6455341"/>
            <a:ext cx="2298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30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52400"/>
            <a:ext cx="8579365" cy="6553200"/>
          </a:xfrm>
          <a:prstGeom prst="rect">
            <a:avLst/>
          </a:prstGeom>
        </p:spPr>
        <p:txBody>
          <a:bodyPr wrap="square" lIns="0" tIns="30702" rIns="0" bIns="0" rtlCol="0">
            <a:noAutofit/>
          </a:bodyPr>
          <a:lstStyle/>
          <a:p>
            <a:pPr marL="2358326" marR="66504">
              <a:lnSpc>
                <a:spcPct val="150000"/>
              </a:lnSpc>
            </a:pPr>
            <a:r>
              <a:rPr sz="3200" b="1" spc="-41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Terminology (1)</a:t>
            </a:r>
            <a:endParaRPr sz="3200" dirty="0">
              <a:latin typeface="Arial Unicode MS"/>
              <a:cs typeface="Arial Unicode MS"/>
            </a:endParaRPr>
          </a:p>
          <a:p>
            <a:pPr marL="12700" marR="66504">
              <a:lnSpc>
                <a:spcPct val="150000"/>
              </a:lnSpc>
              <a:spcBef>
                <a:spcPts val="1490"/>
              </a:spcBef>
            </a:pPr>
            <a:r>
              <a:rPr sz="2400" spc="-99" dirty="0" smtClean="0">
                <a:latin typeface="Arial Unicode MS"/>
                <a:cs typeface="Arial Unicode MS"/>
              </a:rPr>
              <a:t>• </a:t>
            </a:r>
            <a:r>
              <a:rPr sz="2000" b="1" i="1" spc="-83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Cultural mores: </a:t>
            </a:r>
            <a:r>
              <a:rPr sz="2000" spc="-8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morals or customs of a group of people, </a:t>
            </a:r>
            <a:r>
              <a:rPr sz="2000" spc="-9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 basis of ethics</a:t>
            </a:r>
            <a:endParaRPr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57095" indent="-342900">
              <a:lnSpc>
                <a:spcPct val="150000"/>
              </a:lnSpc>
              <a:tabLst>
                <a:tab pos="355600" algn="l"/>
              </a:tabLst>
            </a:pPr>
            <a:r>
              <a:rPr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b="1" i="1" spc="-92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Ethics: </a:t>
            </a:r>
            <a:r>
              <a:rPr sz="2000" spc="-9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that define socially acceptable behavior, not </a:t>
            </a:r>
            <a:r>
              <a:rPr sz="2000" spc="-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necessarily criminal,</a:t>
            </a:r>
            <a:r>
              <a:rPr lang="en-US" sz="2000" spc="-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enforced (via authority/courts)</a:t>
            </a:r>
            <a:endParaRPr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876665" indent="-342900">
              <a:lnSpc>
                <a:spcPct val="150000"/>
              </a:lnSpc>
              <a:tabLst>
                <a:tab pos="355600" algn="l"/>
              </a:tabLst>
            </a:pPr>
            <a:r>
              <a:rPr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b="1" i="1" spc="-99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Laws: </a:t>
            </a:r>
            <a:r>
              <a:rPr sz="2000" spc="-9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Rules that mandate or prohibit behavior, enforced by </a:t>
            </a:r>
            <a:r>
              <a:rPr sz="2000" spc="-8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governing authority</a:t>
            </a:r>
            <a:r>
              <a:rPr lang="en-US" sz="2000" spc="-8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8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(courts)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6504">
              <a:lnSpc>
                <a:spcPct val="150000"/>
              </a:lnSpc>
            </a:pPr>
            <a:r>
              <a:rPr sz="2000" spc="-8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Laws carry sanctions of governing authority, ethics do not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6504">
              <a:lnSpc>
                <a:spcPct val="150000"/>
              </a:lnSpc>
            </a:pPr>
            <a:r>
              <a:rPr sz="2000" spc="-34" dirty="0" smtClean="0">
                <a:solidFill>
                  <a:srgbClr val="E61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sz="2000" b="1" i="1" spc="-34" dirty="0" smtClean="0">
                <a:solidFill>
                  <a:srgbClr val="E61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Policy: </a:t>
            </a:r>
            <a:r>
              <a:rPr sz="2000" spc="-3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“Organizational laws”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6504">
              <a:lnSpc>
                <a:spcPct val="150000"/>
              </a:lnSpc>
            </a:pPr>
            <a:r>
              <a:rPr sz="2000" spc="-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Expectations that define acceptable workplace behavior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marR="872518" indent="-285750">
              <a:lnSpc>
                <a:spcPct val="150000"/>
              </a:lnSpc>
              <a:spcBef>
                <a:spcPts val="169"/>
              </a:spcBef>
            </a:pPr>
            <a:r>
              <a:rPr sz="20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General and broad, not aimed at specific technologies or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marR="872518">
              <a:lnSpc>
                <a:spcPct val="150000"/>
              </a:lnSpc>
            </a:pPr>
            <a:r>
              <a:rPr sz="2000" spc="-14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indent="-285750">
              <a:lnSpc>
                <a:spcPct val="150000"/>
              </a:lnSpc>
            </a:pPr>
            <a:r>
              <a:rPr sz="2000" spc="-8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To be enforceable, policy must be distributed, readily available,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>
              <a:lnSpc>
                <a:spcPct val="150000"/>
              </a:lnSpc>
            </a:pPr>
            <a:r>
              <a:rPr sz="2000" spc="-12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easily understood, and acknowledged by employees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292615" algn="r">
              <a:lnSpc>
                <a:spcPts val="2420"/>
              </a:lnSpc>
            </a:pPr>
            <a:r>
              <a:rPr sz="1400" spc="-85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3</a:t>
            </a:r>
            <a:endParaRPr sz="1400" dirty="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737992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69086"/>
            <a:ext cx="7886700" cy="3788763"/>
          </a:xfrm>
        </p:spPr>
        <p:txBody>
          <a:bodyPr/>
          <a:lstStyle/>
          <a:p>
            <a:r>
              <a:rPr lang="en-US" dirty="0" smtClean="0"/>
              <a:t>Class note by </a:t>
            </a:r>
            <a:r>
              <a:rPr lang="en-US" dirty="0"/>
              <a:t>Adam C. Champion, Ph.D.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100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52400" y="152400"/>
            <a:ext cx="8763000" cy="6506140"/>
          </a:xfrm>
          <a:prstGeom prst="rect">
            <a:avLst/>
          </a:prstGeom>
        </p:spPr>
        <p:txBody>
          <a:bodyPr wrap="square" lIns="0" tIns="30702" rIns="0" bIns="0" rtlCol="0">
            <a:noAutofit/>
          </a:bodyPr>
          <a:lstStyle/>
          <a:p>
            <a:pPr marL="1732216" marR="2026005" algn="ctr">
              <a:lnSpc>
                <a:spcPts val="4835"/>
              </a:lnSpc>
            </a:pPr>
            <a:r>
              <a:rPr sz="4400" b="1" spc="-59" dirty="0" smtClean="0">
                <a:solidFill>
                  <a:srgbClr val="E61A0A"/>
                </a:solidFill>
                <a:latin typeface="Arial Unicode MS"/>
                <a:cs typeface="Arial Unicode MS"/>
              </a:rPr>
              <a:t>Terminology (2)</a:t>
            </a:r>
            <a:endParaRPr sz="4400" dirty="0">
              <a:latin typeface="Arial Unicode MS"/>
              <a:cs typeface="Arial Unicode MS"/>
            </a:endParaRPr>
          </a:p>
          <a:p>
            <a:pPr marL="12700" marR="189372">
              <a:lnSpc>
                <a:spcPts val="4504"/>
              </a:lnSpc>
              <a:spcBef>
                <a:spcPts val="3153"/>
              </a:spcBef>
            </a:pPr>
            <a:r>
              <a:rPr sz="2400" b="1" i="1" spc="-98" dirty="0" smtClean="0">
                <a:solidFill>
                  <a:srgbClr val="E61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Standards, guidelines, best practices: </a:t>
            </a:r>
            <a:r>
              <a:rPr sz="2400" spc="-9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what must be done to comply with policy, how to do so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706">
              <a:lnSpc>
                <a:spcPts val="4504"/>
              </a:lnSpc>
            </a:pPr>
            <a:r>
              <a:rPr sz="2400" b="1" i="1" spc="-97" dirty="0" smtClean="0">
                <a:solidFill>
                  <a:srgbClr val="E61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Jurisdiction: </a:t>
            </a:r>
            <a:r>
              <a:rPr sz="2400" spc="-9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court’s right to hear a case if a wrong was </a:t>
            </a:r>
            <a:r>
              <a:rPr sz="2400" spc="-8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committed in its territory or against its citizens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9529">
              <a:lnSpc>
                <a:spcPts val="3050"/>
              </a:lnSpc>
            </a:pPr>
            <a:r>
              <a:rPr sz="2400" b="1" i="1" spc="-48" dirty="0" smtClean="0">
                <a:solidFill>
                  <a:srgbClr val="E61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Long-arm jurisdiction: </a:t>
            </a:r>
            <a:r>
              <a:rPr sz="2400" spc="-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court’s ability to “reach far” 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law (another state, country)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9529">
              <a:lnSpc>
                <a:spcPts val="2810"/>
              </a:lnSpc>
            </a:pPr>
            <a:r>
              <a:rPr sz="2400" b="1" i="1" spc="-98" dirty="0" smtClean="0">
                <a:solidFill>
                  <a:srgbClr val="E61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law: </a:t>
            </a:r>
            <a:r>
              <a:rPr sz="2400" spc="-9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about application of law 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cases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810"/>
              </a:lnSpc>
            </a:pPr>
            <a:r>
              <a:rPr sz="2400" b="1" i="1" spc="-78" dirty="0" smtClean="0">
                <a:solidFill>
                  <a:srgbClr val="E61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Liability: </a:t>
            </a:r>
            <a:r>
              <a:rPr sz="2400" spc="-7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legal obligation beyond what’s required by law,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if you fail to take due care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9529">
              <a:lnSpc>
                <a:spcPts val="2790"/>
              </a:lnSpc>
            </a:pPr>
            <a:r>
              <a:rPr sz="2400" b="1" i="1" spc="-126" dirty="0" smtClean="0">
                <a:solidFill>
                  <a:srgbClr val="E61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care: </a:t>
            </a:r>
            <a:r>
              <a:rPr sz="2400" spc="-12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has been taken when employees know what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is/isn’t acceptable, what the consequences are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9529">
              <a:lnSpc>
                <a:spcPts val="2710"/>
              </a:lnSpc>
            </a:pPr>
            <a:r>
              <a:rPr sz="2400" b="1" i="1" spc="-103" dirty="0" smtClean="0">
                <a:solidFill>
                  <a:srgbClr val="E61A0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diligence: </a:t>
            </a:r>
            <a:r>
              <a:rPr sz="2400" spc="-10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sustained efforts to protect others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940" y="1646070"/>
            <a:ext cx="190532" cy="355599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12700">
              <a:lnSpc>
                <a:spcPts val="2800"/>
              </a:lnSpc>
            </a:pPr>
            <a:endParaRPr sz="26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2356254"/>
            <a:ext cx="190532" cy="355599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12700">
              <a:lnSpc>
                <a:spcPts val="2800"/>
              </a:lnSpc>
            </a:pPr>
            <a:endParaRPr sz="26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940" y="3066438"/>
            <a:ext cx="190532" cy="355599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12700">
              <a:lnSpc>
                <a:spcPts val="2800"/>
              </a:lnSpc>
            </a:pPr>
            <a:endParaRPr sz="26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3779670"/>
            <a:ext cx="190532" cy="355599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12700">
              <a:lnSpc>
                <a:spcPts val="2800"/>
              </a:lnSpc>
            </a:pPr>
            <a:endParaRPr sz="260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4502046"/>
            <a:ext cx="190532" cy="355599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12700">
              <a:lnSpc>
                <a:spcPts val="2800"/>
              </a:lnSpc>
            </a:pPr>
            <a:endParaRPr sz="26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212230"/>
            <a:ext cx="190532" cy="355599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12700">
              <a:lnSpc>
                <a:spcPts val="2800"/>
              </a:lnSpc>
            </a:pPr>
            <a:endParaRPr sz="26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925462"/>
            <a:ext cx="190532" cy="355599"/>
          </a:xfrm>
          <a:prstGeom prst="rect">
            <a:avLst/>
          </a:prstGeom>
        </p:spPr>
        <p:txBody>
          <a:bodyPr wrap="square" lIns="0" tIns="17780" rIns="0" bIns="0" rtlCol="0">
            <a:noAutofit/>
          </a:bodyPr>
          <a:lstStyle/>
          <a:p>
            <a:pPr marL="12700">
              <a:lnSpc>
                <a:spcPts val="2800"/>
              </a:lnSpc>
            </a:pPr>
            <a:endParaRPr sz="2600" dirty="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4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66553" y="614845"/>
            <a:ext cx="2887202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spc="-160" dirty="0" smtClean="0">
                <a:latin typeface="Arial Unicode MS"/>
                <a:cs typeface="Arial Unicode MS"/>
              </a:rPr>
              <a:t>Types of Law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819806"/>
            <a:ext cx="7737363" cy="3521286"/>
          </a:xfrm>
          <a:prstGeom prst="rect">
            <a:avLst/>
          </a:prstGeom>
        </p:spPr>
        <p:txBody>
          <a:bodyPr wrap="square" lIns="0" tIns="18478" rIns="0" bIns="0" rtlCol="0">
            <a:noAutofit/>
          </a:bodyPr>
          <a:lstStyle/>
          <a:p>
            <a:pPr marL="12700" marR="49809">
              <a:lnSpc>
                <a:spcPts val="2910"/>
              </a:lnSpc>
            </a:pPr>
            <a:r>
              <a:rPr sz="2600" spc="-71" dirty="0" smtClean="0">
                <a:latin typeface="Arial Unicode MS"/>
                <a:cs typeface="Arial Unicode MS"/>
              </a:rPr>
              <a:t>•  Civil: laws governing nation or state</a:t>
            </a:r>
            <a:endParaRPr sz="2600" dirty="0">
              <a:latin typeface="Arial Unicode MS"/>
              <a:cs typeface="Arial Unicode MS"/>
            </a:endParaRPr>
          </a:p>
          <a:p>
            <a:pPr marL="12700" marR="4584">
              <a:lnSpc>
                <a:spcPts val="3504"/>
              </a:lnSpc>
              <a:spcBef>
                <a:spcPts val="29"/>
              </a:spcBef>
            </a:pPr>
            <a:r>
              <a:rPr sz="2600" spc="-73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•  </a:t>
            </a:r>
            <a:r>
              <a:rPr sz="2600" b="1" i="1" spc="-73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Criminal: </a:t>
            </a:r>
            <a:r>
              <a:rPr sz="2600" spc="-73" dirty="0" smtClean="0">
                <a:latin typeface="Arial Unicode MS"/>
                <a:cs typeface="Arial Unicode MS"/>
              </a:rPr>
              <a:t>harmful actions to society, prosecuted by the</a:t>
            </a:r>
            <a:endParaRPr sz="2600" dirty="0">
              <a:latin typeface="Arial Unicode MS"/>
              <a:cs typeface="Arial Unicode MS"/>
            </a:endParaRPr>
          </a:p>
          <a:p>
            <a:pPr marL="355600" marR="49809">
              <a:lnSpc>
                <a:spcPts val="3600"/>
              </a:lnSpc>
              <a:spcBef>
                <a:spcPts val="4"/>
              </a:spcBef>
            </a:pPr>
            <a:r>
              <a:rPr sz="2600" spc="-179" dirty="0" smtClean="0">
                <a:latin typeface="Arial Unicode MS"/>
                <a:cs typeface="Arial Unicode MS"/>
              </a:rPr>
              <a:t>state</a:t>
            </a:r>
            <a:endParaRPr sz="2600" dirty="0">
              <a:latin typeface="Arial Unicode MS"/>
              <a:cs typeface="Arial Unicode MS"/>
            </a:endParaRPr>
          </a:p>
          <a:p>
            <a:pPr marL="12700" marR="49809">
              <a:lnSpc>
                <a:spcPts val="3504"/>
              </a:lnSpc>
            </a:pPr>
            <a:r>
              <a:rPr sz="2600" spc="-70" dirty="0" smtClean="0">
                <a:latin typeface="Arial Unicode MS"/>
                <a:cs typeface="Arial Unicode MS"/>
              </a:rPr>
              <a:t>•  Tort: individual lawsuits as recourse for “wrongs”,</a:t>
            </a:r>
            <a:endParaRPr sz="2600" dirty="0">
              <a:latin typeface="Arial Unicode MS"/>
              <a:cs typeface="Arial Unicode MS"/>
            </a:endParaRPr>
          </a:p>
          <a:p>
            <a:pPr marL="355600" marR="49809">
              <a:lnSpc>
                <a:spcPts val="3600"/>
              </a:lnSpc>
              <a:spcBef>
                <a:spcPts val="4"/>
              </a:spcBef>
            </a:pPr>
            <a:r>
              <a:rPr sz="2600" spc="-107" dirty="0" smtClean="0">
                <a:latin typeface="Arial Unicode MS"/>
                <a:cs typeface="Arial Unicode MS"/>
              </a:rPr>
              <a:t>prosecuted by individual attorneys</a:t>
            </a:r>
            <a:endParaRPr sz="2600" dirty="0">
              <a:latin typeface="Arial Unicode MS"/>
              <a:cs typeface="Arial Unicode MS"/>
            </a:endParaRPr>
          </a:p>
          <a:p>
            <a:pPr marL="12700" marR="49809">
              <a:lnSpc>
                <a:spcPts val="3600"/>
              </a:lnSpc>
            </a:pPr>
            <a:r>
              <a:rPr sz="2600" spc="-75" dirty="0" smtClean="0">
                <a:latin typeface="Arial Unicode MS"/>
                <a:cs typeface="Arial Unicode MS"/>
              </a:rPr>
              <a:t>•  Private: includes family, commercial, labor law</a:t>
            </a:r>
            <a:endParaRPr sz="2600" dirty="0">
              <a:latin typeface="Arial Unicode MS"/>
              <a:cs typeface="Arial Unicode MS"/>
            </a:endParaRPr>
          </a:p>
          <a:p>
            <a:pPr marL="12700">
              <a:lnSpc>
                <a:spcPts val="3504"/>
              </a:lnSpc>
            </a:pPr>
            <a:r>
              <a:rPr sz="2600" spc="-68" dirty="0" smtClean="0">
                <a:latin typeface="Arial Unicode MS"/>
                <a:cs typeface="Arial Unicode MS"/>
              </a:rPr>
              <a:t>•  Public: includes criminal, administrative, constitutional</a:t>
            </a:r>
            <a:endParaRPr sz="2600" dirty="0">
              <a:latin typeface="Arial Unicode MS"/>
              <a:cs typeface="Arial Unicode MS"/>
            </a:endParaRPr>
          </a:p>
          <a:p>
            <a:pPr marL="355600" marR="49809">
              <a:lnSpc>
                <a:spcPts val="3504"/>
              </a:lnSpc>
            </a:pPr>
            <a:r>
              <a:rPr sz="2600" spc="-1" dirty="0" smtClean="0">
                <a:latin typeface="Arial Unicode MS"/>
                <a:cs typeface="Arial Unicode MS"/>
              </a:rPr>
              <a:t>law</a:t>
            </a:r>
            <a:endParaRPr sz="2600" dirty="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5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1000" y="152400"/>
            <a:ext cx="8458200" cy="6506140"/>
          </a:xfrm>
          <a:prstGeom prst="rect">
            <a:avLst/>
          </a:prstGeom>
        </p:spPr>
        <p:txBody>
          <a:bodyPr wrap="square" lIns="0" tIns="30702" rIns="0" bIns="0" rtlCol="0">
            <a:noAutofit/>
          </a:bodyPr>
          <a:lstStyle/>
          <a:p>
            <a:pPr marL="661828" marR="92905">
              <a:lnSpc>
                <a:spcPts val="4835"/>
              </a:lnSpc>
            </a:pPr>
            <a:r>
              <a:rPr sz="4400" spc="-148" dirty="0" smtClean="0">
                <a:latin typeface="Arial Unicode MS"/>
                <a:cs typeface="Arial Unicode MS"/>
              </a:rPr>
              <a:t>Law and Information Security</a:t>
            </a:r>
            <a:endParaRPr sz="4400" dirty="0">
              <a:latin typeface="Arial Unicode MS"/>
              <a:cs typeface="Arial Unicode MS"/>
            </a:endParaRPr>
          </a:p>
          <a:p>
            <a:pPr marL="355600" marR="676252" indent="-342900">
              <a:lnSpc>
                <a:spcPct val="150000"/>
              </a:lnSpc>
              <a:spcBef>
                <a:spcPts val="2388"/>
              </a:spcBef>
              <a:tabLst>
                <a:tab pos="355600" algn="l"/>
              </a:tabLst>
            </a:pPr>
            <a:r>
              <a:rPr sz="3200" dirty="0" smtClean="0">
                <a:latin typeface="Arial Unicode MS"/>
                <a:cs typeface="Arial Unicode MS"/>
              </a:rPr>
              <a:t>	</a:t>
            </a:r>
            <a:r>
              <a:rPr sz="2400" spc="-140" dirty="0" smtClean="0">
                <a:latin typeface="Arial Unicode MS"/>
                <a:cs typeface="Arial Unicode MS"/>
              </a:rPr>
              <a:t>In practice, you can be sued for almost </a:t>
            </a:r>
            <a:r>
              <a:rPr sz="2400" spc="-115" dirty="0" smtClean="0">
                <a:latin typeface="Arial Unicode MS"/>
                <a:cs typeface="Arial Unicode MS"/>
              </a:rPr>
              <a:t>anything; no “absolute” protection against </a:t>
            </a:r>
            <a:r>
              <a:rPr sz="2400" spc="0" dirty="0" smtClean="0">
                <a:latin typeface="Arial Unicode MS"/>
                <a:cs typeface="Arial Unicode MS"/>
              </a:rPr>
              <a:t>litigation</a:t>
            </a:r>
            <a:endParaRPr sz="2400" dirty="0">
              <a:latin typeface="Arial Unicode MS"/>
              <a:cs typeface="Arial Unicode MS"/>
            </a:endParaRPr>
          </a:p>
          <a:p>
            <a:pPr marL="12700" marR="92905">
              <a:lnSpc>
                <a:spcPct val="150000"/>
              </a:lnSpc>
            </a:pPr>
            <a:r>
              <a:rPr sz="2400" spc="-96" dirty="0" smtClean="0">
                <a:latin typeface="Arial Unicode MS"/>
                <a:cs typeface="Arial Unicode MS"/>
              </a:rPr>
              <a:t>• Information security practices can:</a:t>
            </a:r>
            <a:endParaRPr sz="2400" dirty="0">
              <a:latin typeface="Arial Unicode MS"/>
              <a:cs typeface="Arial Unicode MS"/>
            </a:endParaRPr>
          </a:p>
          <a:p>
            <a:pPr marL="469900" marR="92905">
              <a:lnSpc>
                <a:spcPct val="150000"/>
              </a:lnSpc>
            </a:pPr>
            <a:r>
              <a:rPr sz="2400" spc="-98" dirty="0" smtClean="0">
                <a:latin typeface="Arial Unicode MS"/>
                <a:cs typeface="Arial Unicode MS"/>
              </a:rPr>
              <a:t>– Reduce likelihood that incidents result in lawsuits</a:t>
            </a:r>
            <a:endParaRPr sz="2400" dirty="0">
              <a:latin typeface="Arial Unicode MS"/>
              <a:cs typeface="Arial Unicode MS"/>
            </a:endParaRPr>
          </a:p>
          <a:p>
            <a:pPr marL="755650" marR="199672" indent="-285750">
              <a:lnSpc>
                <a:spcPct val="150000"/>
              </a:lnSpc>
              <a:spcBef>
                <a:spcPts val="115"/>
              </a:spcBef>
            </a:pPr>
            <a:r>
              <a:rPr sz="2400" spc="-94" dirty="0" smtClean="0">
                <a:latin typeface="Arial Unicode MS"/>
                <a:cs typeface="Arial Unicode MS"/>
              </a:rPr>
              <a:t>– Reduce likelihood that you lose (by showing due </a:t>
            </a:r>
            <a:r>
              <a:rPr sz="2400" spc="-130" dirty="0" smtClean="0">
                <a:latin typeface="Arial Unicode MS"/>
                <a:cs typeface="Arial Unicode MS"/>
              </a:rPr>
              <a:t>care, due diligence)</a:t>
            </a:r>
            <a:endParaRPr sz="2400" dirty="0">
              <a:latin typeface="Arial Unicode MS"/>
              <a:cs typeface="Arial Unicode MS"/>
            </a:endParaRPr>
          </a:p>
          <a:p>
            <a:pPr marL="469900" marR="92905">
              <a:lnSpc>
                <a:spcPct val="150000"/>
              </a:lnSpc>
            </a:pPr>
            <a:r>
              <a:rPr sz="2400" spc="-129" dirty="0" smtClean="0">
                <a:latin typeface="Arial Unicode MS"/>
                <a:cs typeface="Arial Unicode MS"/>
              </a:rPr>
              <a:t>– Minimize damages/awards</a:t>
            </a:r>
            <a:endParaRPr sz="2400" dirty="0">
              <a:latin typeface="Arial Unicode MS"/>
              <a:cs typeface="Arial Unicode MS"/>
            </a:endParaRPr>
          </a:p>
          <a:p>
            <a:pPr marL="469900" marR="92905">
              <a:lnSpc>
                <a:spcPct val="150000"/>
              </a:lnSpc>
            </a:pPr>
            <a:r>
              <a:rPr sz="2400" spc="-95" dirty="0" smtClean="0">
                <a:latin typeface="Arial Unicode MS"/>
                <a:cs typeface="Arial Unicode MS"/>
              </a:rPr>
              <a:t>– Help you respond effectively to incidents</a:t>
            </a:r>
            <a:endParaRPr sz="2400" dirty="0">
              <a:latin typeface="Arial Unicode MS"/>
              <a:cs typeface="Arial Unicode MS"/>
            </a:endParaRPr>
          </a:p>
          <a:p>
            <a:pPr marL="355600" indent="-342900">
              <a:lnSpc>
                <a:spcPct val="150000"/>
              </a:lnSpc>
              <a:spcBef>
                <a:spcPts val="362"/>
              </a:spcBef>
              <a:tabLst>
                <a:tab pos="355600" algn="l"/>
              </a:tabLst>
            </a:pPr>
            <a:r>
              <a:rPr sz="2400" dirty="0" smtClean="0">
                <a:latin typeface="Arial Unicode MS"/>
                <a:cs typeface="Arial Unicode MS"/>
              </a:rPr>
              <a:t>	</a:t>
            </a:r>
            <a:r>
              <a:rPr sz="2400" spc="-85" dirty="0" smtClean="0">
                <a:latin typeface="Arial Unicode MS"/>
                <a:cs typeface="Arial Unicode MS"/>
              </a:rPr>
              <a:t>We’ll focus on </a:t>
            </a:r>
            <a:r>
              <a:rPr sz="2400" i="1" spc="-85" dirty="0" smtClean="0">
                <a:latin typeface="Arial Unicode MS"/>
                <a:cs typeface="Arial Unicode MS"/>
              </a:rPr>
              <a:t>criminal </a:t>
            </a:r>
            <a:r>
              <a:rPr sz="2400" spc="-85" dirty="0" smtClean="0">
                <a:latin typeface="Arial Unicode MS"/>
                <a:cs typeface="Arial Unicode MS"/>
              </a:rPr>
              <a:t>laws. 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6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54086" y="492925"/>
            <a:ext cx="7311192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b="1" spc="-80" dirty="0" smtClean="0">
                <a:solidFill>
                  <a:srgbClr val="E61A0A"/>
                </a:solidFill>
                <a:latin typeface="Arial Unicode MS"/>
                <a:cs typeface="Arial Unicode MS"/>
              </a:rPr>
              <a:t>Relevant Federal Laws (General)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4800" y="1219200"/>
            <a:ext cx="8610600" cy="5439340"/>
          </a:xfrm>
          <a:prstGeom prst="rect">
            <a:avLst/>
          </a:prstGeom>
        </p:spPr>
        <p:txBody>
          <a:bodyPr wrap="square" lIns="0" tIns="15748" rIns="0" bIns="0" rtlCol="0">
            <a:noAutofit/>
          </a:bodyPr>
          <a:lstStyle/>
          <a:p>
            <a:pPr marL="12700" marR="42146">
              <a:lnSpc>
                <a:spcPts val="2480"/>
              </a:lnSpc>
            </a:pPr>
            <a:r>
              <a:rPr sz="2200" spc="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•  </a:t>
            </a:r>
            <a:r>
              <a:rPr sz="2200" spc="1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200" b="1" i="1" spc="-132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b="1" i="1" spc="-137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2200" b="1" i="1" spc="-73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sz="2200" b="1" i="1" spc="-6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b="1" i="1" spc="-256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i="1" spc="116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i="1" spc="-69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spc="-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sz="2200" b="1" i="1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</a:t>
            </a:r>
            <a:r>
              <a:rPr sz="2200" b="1" i="1" spc="-103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spc="-122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b="1" i="1" spc="-6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spc="-15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i="1" spc="-122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sz="2200" b="1" i="1" spc="-11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b="1" i="1" spc="-122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b="1" i="1" spc="-19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spc="-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i="1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sz="2200" b="1" i="1" spc="-212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b="1" i="1" spc="-73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spc="-13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1986</a:t>
            </a:r>
            <a:r>
              <a:rPr sz="2200" b="1" i="1" spc="-6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spc="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b="1" i="1" spc="-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b="1" i="1" spc="-20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00" b="1" i="1" spc="-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sz="2200" b="1" i="1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2146">
              <a:lnSpc>
                <a:spcPts val="3095"/>
              </a:lnSpc>
              <a:spcBef>
                <a:spcPts val="30"/>
              </a:spcBef>
            </a:pP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sz="22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-2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1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7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ona</a:t>
            </a:r>
            <a:r>
              <a:rPr sz="2200" spc="1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spc="-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20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spc="-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12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2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1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3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-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sz="2200" spc="-2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-25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12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spc="-4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2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6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</a:t>
            </a:r>
            <a:r>
              <a:rPr sz="2200" spc="-2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3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1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3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-17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2200" spc="-7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1996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2146">
              <a:lnSpc>
                <a:spcPts val="3095"/>
              </a:lnSpc>
            </a:pPr>
            <a:r>
              <a:rPr sz="2200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sz="2200" spc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spc="-95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200" b="1" i="1" spc="-88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</a:t>
            </a:r>
            <a:r>
              <a:rPr sz="2200" b="1" i="1" spc="-182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spc="-292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200" b="1" i="1" spc="-139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i="1" spc="-8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b="1" i="1" spc="-132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b="1" i="1" spc="233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b="1" i="1" spc="-136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200" b="1" i="1" spc="-13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b="1" i="1" spc="-13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spc="-4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b="1" i="1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r>
              <a:rPr sz="2200" b="1" i="1" spc="-212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spc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b="1" i="1" spc="-73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i="1" spc="-159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2001</a:t>
            </a:r>
            <a:r>
              <a:rPr sz="2200" b="1" i="1" spc="37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9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-23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1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ade</a:t>
            </a:r>
            <a:r>
              <a:rPr sz="2200" spc="-2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sz="2200" spc="-9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23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1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</a:t>
            </a:r>
            <a:r>
              <a:rPr sz="2200" spc="-11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sz="22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-7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2006)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42146">
              <a:lnSpc>
                <a:spcPts val="2945"/>
              </a:lnSpc>
            </a:pPr>
            <a:r>
              <a:rPr sz="2000" spc="-9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Broadens reach of law enforcement agencies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42146">
              <a:lnSpc>
                <a:spcPts val="2905"/>
              </a:lnSpc>
            </a:pPr>
            <a:r>
              <a:rPr sz="20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Broadens “protected” information regarding open records law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42146">
              <a:lnSpc>
                <a:spcPts val="2905"/>
              </a:lnSpc>
            </a:pPr>
            <a:r>
              <a:rPr sz="2000" spc="-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 Increased accountability, sanctions against money laundering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marR="232544" indent="-285750">
              <a:lnSpc>
                <a:spcPts val="3464"/>
              </a:lnSpc>
              <a:spcBef>
                <a:spcPts val="491"/>
              </a:spcBef>
              <a:tabLst>
                <a:tab pos="749300" algn="l"/>
              </a:tabLst>
            </a:pPr>
            <a:r>
              <a:rPr sz="2000" spc="-9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0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9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Security Letters: administrative subpoenas with permanent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5650" marR="232544">
              <a:lnSpc>
                <a:spcPts val="3464"/>
              </a:lnSpc>
              <a:tabLst>
                <a:tab pos="749300" algn="l"/>
              </a:tabLst>
            </a:pPr>
            <a:r>
              <a:rPr sz="20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gag orders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42146">
              <a:lnSpc>
                <a:spcPts val="3279"/>
              </a:lnSpc>
            </a:pP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sz="22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2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1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spc="-2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3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2200" spc="-12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sz="2200" spc="-13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2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1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sz="2200" spc="-6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2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2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gul</a:t>
            </a:r>
            <a:r>
              <a:rPr sz="2200" spc="-2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1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3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-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8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3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3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22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1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1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3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200" spc="-17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2200" spc="-7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1996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3095"/>
              </a:lnSpc>
            </a:pP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sz="2200" spc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3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13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2200" spc="-12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200" spc="-4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sz="2200" spc="-13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256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1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200" spc="-1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ons</a:t>
            </a:r>
            <a:r>
              <a:rPr sz="2200" spc="-6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200" spc="-13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-13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200" spc="-12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sz="2200" spc="-1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</a:t>
            </a:r>
            <a:r>
              <a:rPr sz="2200" spc="-7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3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1996</a:t>
            </a:r>
            <a:r>
              <a:rPr sz="22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-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DA)</a:t>
            </a:r>
            <a:r>
              <a:rPr sz="2200" spc="-6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2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sz="2200" spc="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12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200" spc="-5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200" spc="-5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200" spc="-6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200" spc="-1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sz="2200" spc="-98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2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down)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7709" indent="-342900">
              <a:lnSpc>
                <a:spcPts val="3811"/>
              </a:lnSpc>
              <a:spcBef>
                <a:spcPts val="659"/>
              </a:spcBef>
              <a:tabLst>
                <a:tab pos="355600" algn="l"/>
              </a:tabLst>
            </a:pPr>
            <a:r>
              <a:rPr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200" spc="-8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Security Act of 1987: sets minimal federal government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7709">
              <a:lnSpc>
                <a:spcPts val="3811"/>
              </a:lnSpc>
              <a:tabLst>
                <a:tab pos="355600" algn="l"/>
              </a:tabLst>
            </a:pPr>
            <a:r>
              <a:rPr sz="2200" spc="-11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standards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7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73150" y="304800"/>
            <a:ext cx="7225492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b="1" spc="-64" dirty="0" smtClean="0">
                <a:solidFill>
                  <a:srgbClr val="E61A0A"/>
                </a:solidFill>
                <a:latin typeface="Arial Unicode MS"/>
                <a:cs typeface="Arial Unicode MS"/>
              </a:rPr>
              <a:t>Relevant Federal Laws (Privacy)</a:t>
            </a:r>
            <a:endParaRPr sz="4000" dirty="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602644"/>
            <a:ext cx="177829" cy="699008"/>
          </a:xfrm>
          <a:prstGeom prst="rect">
            <a:avLst/>
          </a:prstGeom>
        </p:spPr>
        <p:txBody>
          <a:bodyPr wrap="square" lIns="0" tIns="17113" rIns="0" bIns="0" rtlCol="0">
            <a:noAutofit/>
          </a:bodyPr>
          <a:lstStyle/>
          <a:p>
            <a:pPr marL="12700">
              <a:lnSpc>
                <a:spcPts val="2695"/>
              </a:lnSpc>
            </a:pPr>
            <a:endParaRPr sz="2400" dirty="0">
              <a:latin typeface="Arial Unicode MS"/>
              <a:cs typeface="Arial Unicode MS"/>
            </a:endParaRPr>
          </a:p>
          <a:p>
            <a:pPr marL="12700">
              <a:lnSpc>
                <a:spcPts val="2810"/>
              </a:lnSpc>
              <a:spcBef>
                <a:spcPts val="5"/>
              </a:spcBef>
            </a:pP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1033733"/>
            <a:ext cx="8610600" cy="5624807"/>
          </a:xfrm>
          <a:prstGeom prst="rect">
            <a:avLst/>
          </a:prstGeom>
        </p:spPr>
        <p:txBody>
          <a:bodyPr wrap="square" lIns="0" tIns="17018" rIns="0" bIns="0" rtlCol="0">
            <a:noAutofit/>
          </a:bodyPr>
          <a:lstStyle/>
          <a:p>
            <a:pPr marL="12700" marR="45720">
              <a:lnSpc>
                <a:spcPts val="2680"/>
              </a:lnSpc>
            </a:pPr>
            <a:r>
              <a:rPr sz="2400" spc="-105" dirty="0" smtClean="0">
                <a:latin typeface="Arial Unicode MS"/>
                <a:cs typeface="Arial Unicode MS"/>
              </a:rPr>
              <a:t>Federal Privacy Act of 1974: Federal government</a:t>
            </a:r>
            <a:r>
              <a:rPr lang="en-US" sz="2400" dirty="0">
                <a:latin typeface="Arial Unicode MS"/>
                <a:cs typeface="Arial Unicode MS"/>
              </a:rPr>
              <a:t> </a:t>
            </a:r>
            <a:r>
              <a:rPr sz="2400" spc="-98" dirty="0" smtClean="0">
                <a:latin typeface="Arial Unicode MS"/>
                <a:cs typeface="Arial Unicode MS"/>
              </a:rPr>
              <a:t>Electronic Communications Privacy Act of 1986: Regulates </a:t>
            </a:r>
            <a:r>
              <a:rPr sz="2400" spc="-92" dirty="0" smtClean="0">
                <a:latin typeface="Arial Unicode MS"/>
                <a:cs typeface="Arial Unicode MS"/>
              </a:rPr>
              <a:t>interception of electronic communications</a:t>
            </a:r>
            <a:endParaRPr sz="2400" dirty="0">
              <a:latin typeface="Arial Unicode MS"/>
              <a:cs typeface="Arial Unicode MS"/>
            </a:endParaRPr>
          </a:p>
          <a:p>
            <a:pPr marL="12700" marR="38225">
              <a:lnSpc>
                <a:spcPts val="4157"/>
              </a:lnSpc>
            </a:pPr>
            <a:r>
              <a:rPr sz="2400" b="1" i="1" spc="116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H</a:t>
            </a:r>
            <a:r>
              <a:rPr sz="2400" b="1" i="1" spc="-28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400" b="1" i="1" spc="-13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a</a:t>
            </a:r>
            <a:r>
              <a:rPr sz="2400" b="1" i="1" spc="-1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l</a:t>
            </a:r>
            <a:r>
              <a:rPr sz="2400" b="1" i="1" spc="-11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sz="2400" b="1" i="1" spc="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h</a:t>
            </a:r>
            <a:r>
              <a:rPr sz="2400" b="1" i="1" spc="-6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b="1" i="1" spc="26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I</a:t>
            </a:r>
            <a:r>
              <a:rPr sz="2400" b="1" i="1" spc="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n</a:t>
            </a:r>
            <a:r>
              <a:rPr sz="2400" b="1" i="1" spc="-27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s</a:t>
            </a:r>
            <a:r>
              <a:rPr sz="2400" b="1" i="1" spc="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u</a:t>
            </a:r>
            <a:r>
              <a:rPr sz="2400" b="1" i="1" spc="131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r</a:t>
            </a:r>
            <a:r>
              <a:rPr sz="2400" b="1" i="1" spc="-8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a</a:t>
            </a:r>
            <a:r>
              <a:rPr sz="2400" b="1" i="1" spc="-7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n</a:t>
            </a:r>
            <a:r>
              <a:rPr sz="2400" b="1" i="1" spc="-148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c</a:t>
            </a:r>
            <a:r>
              <a:rPr sz="2400" b="1" i="1" spc="-28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e</a:t>
            </a:r>
            <a:r>
              <a:rPr sz="2400" b="1" i="1" spc="-6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b="1" i="1" spc="-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P</a:t>
            </a:r>
            <a:r>
              <a:rPr sz="2400" b="1" i="1" spc="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2400" b="1" i="1" spc="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r</a:t>
            </a:r>
            <a:r>
              <a:rPr sz="2400" b="1" i="1" spc="-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sz="2400" b="1" i="1" spc="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ab</a:t>
            </a:r>
            <a:r>
              <a:rPr sz="2400" b="1" i="1" spc="-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ilit</a:t>
            </a:r>
            <a:r>
              <a:rPr sz="2400" b="1" i="1" spc="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2400" b="1" i="1" spc="-26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b="1" i="1" spc="-106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a</a:t>
            </a:r>
            <a:r>
              <a:rPr sz="2400" b="1" i="1" spc="-102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n</a:t>
            </a:r>
            <a:r>
              <a:rPr sz="2400" b="1" i="1" spc="-106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d</a:t>
            </a:r>
            <a:r>
              <a:rPr sz="2400" b="1" i="1" spc="-141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b="1" i="1" spc="-16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A</a:t>
            </a:r>
            <a:r>
              <a:rPr sz="2400" b="1" i="1" spc="-148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cc</a:t>
            </a:r>
            <a:r>
              <a:rPr sz="2400" b="1" i="1" spc="-8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o</a:t>
            </a:r>
            <a:r>
              <a:rPr sz="2400" b="1" i="1" spc="-75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u</a:t>
            </a:r>
            <a:r>
              <a:rPr sz="2400" b="1" i="1" spc="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n</a:t>
            </a:r>
            <a:r>
              <a:rPr sz="2400" b="1" i="1" spc="-11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sz="2400" b="1" i="1" spc="-66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ab</a:t>
            </a:r>
            <a:r>
              <a:rPr sz="2400" b="1" i="1" spc="-31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i</a:t>
            </a:r>
            <a:r>
              <a:rPr sz="2400" b="1" i="1" spc="127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li</a:t>
            </a:r>
            <a:r>
              <a:rPr sz="2400" b="1" i="1" spc="-11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sz="2400" b="1" i="1" spc="-143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y</a:t>
            </a:r>
            <a:r>
              <a:rPr sz="2400" b="1" i="1" spc="-15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b="1" i="1" spc="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A</a:t>
            </a:r>
            <a:r>
              <a:rPr sz="2400" b="1" i="1" spc="-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c</a:t>
            </a:r>
            <a:r>
              <a:rPr sz="2400" b="1" i="1" spc="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t</a:t>
            </a:r>
            <a:r>
              <a:rPr sz="2400" b="1" i="1" spc="-236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b="1" i="1" spc="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of</a:t>
            </a:r>
            <a:r>
              <a:rPr sz="2400" b="1" i="1" spc="-8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 </a:t>
            </a:r>
            <a:r>
              <a:rPr sz="2400" b="1" i="1" spc="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1996 </a:t>
            </a:r>
            <a:endParaRPr sz="2400" dirty="0">
              <a:latin typeface="Arial Unicode MS"/>
              <a:cs typeface="Arial Unicode MS"/>
            </a:endParaRPr>
          </a:p>
          <a:p>
            <a:pPr marL="12700" marR="38225">
              <a:lnSpc>
                <a:spcPts val="4157"/>
              </a:lnSpc>
            </a:pPr>
            <a:r>
              <a:rPr sz="2400" b="1" i="1" spc="-4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(HIPAA), Gramm-Leach-Bliley Act of 1999 (GLBA): </a:t>
            </a:r>
            <a:endParaRPr sz="2400" dirty="0">
              <a:latin typeface="Arial Unicode MS"/>
              <a:cs typeface="Arial Unicode MS"/>
            </a:endParaRPr>
          </a:p>
          <a:p>
            <a:pPr marL="12700" marR="38225">
              <a:lnSpc>
                <a:spcPts val="4157"/>
              </a:lnSpc>
            </a:pPr>
            <a:r>
              <a:rPr sz="2400" spc="-92" dirty="0" smtClean="0">
                <a:latin typeface="Arial Unicode MS"/>
                <a:cs typeface="Arial Unicode MS"/>
              </a:rPr>
              <a:t>Requires privacy policies in healthcare and financial industries, restricts sharing &amp; use of customer info</a:t>
            </a:r>
            <a:endParaRPr sz="2400" dirty="0">
              <a:latin typeface="Arial Unicode MS"/>
              <a:cs typeface="Arial Unicode MS"/>
            </a:endParaRPr>
          </a:p>
          <a:p>
            <a:pPr marL="12700" marR="45720">
              <a:lnSpc>
                <a:spcPts val="3045"/>
              </a:lnSpc>
            </a:pPr>
            <a:r>
              <a:rPr sz="2400" b="1" i="1" spc="-54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Family Education Rights and Privacy Act (FERPA):</a:t>
            </a:r>
            <a:endParaRPr sz="2400" dirty="0">
              <a:latin typeface="Arial Unicode MS"/>
              <a:cs typeface="Arial Unicode MS"/>
            </a:endParaRPr>
          </a:p>
          <a:p>
            <a:pPr marL="12700">
              <a:lnSpc>
                <a:spcPts val="2290"/>
              </a:lnSpc>
            </a:pPr>
            <a:r>
              <a:rPr sz="2400" spc="-76" dirty="0" smtClean="0">
                <a:latin typeface="Arial Unicode MS"/>
                <a:cs typeface="Arial Unicode MS"/>
              </a:rPr>
              <a:t>Restricts distribution of “student academic records” (including</a:t>
            </a:r>
            <a:endParaRPr sz="2400" dirty="0">
              <a:latin typeface="Arial Unicode MS"/>
              <a:cs typeface="Arial Unicode MS"/>
            </a:endParaRPr>
          </a:p>
          <a:p>
            <a:pPr marL="12700" marR="45720">
              <a:lnSpc>
                <a:spcPts val="2445"/>
              </a:lnSpc>
              <a:spcBef>
                <a:spcPts val="7"/>
              </a:spcBef>
            </a:pPr>
            <a:r>
              <a:rPr sz="2400" spc="-175" dirty="0" smtClean="0">
                <a:latin typeface="Arial Unicode MS"/>
                <a:cs typeface="Arial Unicode MS"/>
              </a:rPr>
              <a:t>names and grades)</a:t>
            </a:r>
            <a:endParaRPr sz="2400" dirty="0">
              <a:latin typeface="Arial Unicode MS"/>
              <a:cs typeface="Arial Unicode MS"/>
            </a:endParaRPr>
          </a:p>
          <a:p>
            <a:pPr marL="12700" marR="371636">
              <a:lnSpc>
                <a:spcPts val="4157"/>
              </a:lnSpc>
              <a:spcBef>
                <a:spcPts val="187"/>
              </a:spcBef>
            </a:pPr>
            <a:r>
              <a:rPr sz="2400" spc="-82" dirty="0" smtClean="0">
                <a:latin typeface="Arial Unicode MS"/>
                <a:cs typeface="Arial Unicode MS"/>
              </a:rPr>
              <a:t>Freedom of Information Act of 1966: can request info from </a:t>
            </a:r>
            <a:endParaRPr sz="2400" dirty="0">
              <a:latin typeface="Arial Unicode MS"/>
              <a:cs typeface="Arial Unicode MS"/>
            </a:endParaRPr>
          </a:p>
          <a:p>
            <a:pPr marL="12700" marR="371636">
              <a:lnSpc>
                <a:spcPts val="4157"/>
              </a:lnSpc>
            </a:pPr>
            <a:r>
              <a:rPr sz="2400" spc="-90" dirty="0" smtClean="0">
                <a:latin typeface="Arial Unicode MS"/>
                <a:cs typeface="Arial Unicode MS"/>
              </a:rPr>
              <a:t>gov’t, some info is protected</a:t>
            </a:r>
            <a:endParaRPr sz="2400" dirty="0">
              <a:latin typeface="Arial Unicode MS"/>
              <a:cs typeface="Arial Unicode MS"/>
            </a:endParaRPr>
          </a:p>
          <a:p>
            <a:pPr marL="12700" marR="45720">
              <a:lnSpc>
                <a:spcPts val="3110"/>
              </a:lnSpc>
            </a:pPr>
            <a:r>
              <a:rPr sz="2400" spc="-75" dirty="0" smtClean="0">
                <a:latin typeface="Arial Unicode MS"/>
                <a:cs typeface="Arial Unicode MS"/>
              </a:rPr>
              <a:t>FACTA Red Flag regulation of 2009 (ID theft)</a:t>
            </a: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2629820"/>
            <a:ext cx="177829" cy="330200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876452"/>
            <a:ext cx="177829" cy="330200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827428"/>
            <a:ext cx="177829" cy="330200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488844"/>
            <a:ext cx="177829" cy="330200"/>
          </a:xfrm>
          <a:prstGeom prst="rect">
            <a:avLst/>
          </a:prstGeom>
        </p:spPr>
        <p:txBody>
          <a:bodyPr wrap="square" lIns="0" tIns="16510" rIns="0" bIns="0" rtlCol="0">
            <a:noAutofit/>
          </a:bodyPr>
          <a:lstStyle/>
          <a:p>
            <a:pPr marL="12700">
              <a:lnSpc>
                <a:spcPts val="2600"/>
              </a:lnSpc>
            </a:pPr>
            <a:endParaRPr sz="2400" dirty="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492490" y="6455341"/>
            <a:ext cx="140969" cy="203199"/>
          </a:xfrm>
          <a:prstGeom prst="rect">
            <a:avLst/>
          </a:prstGeom>
        </p:spPr>
        <p:txBody>
          <a:bodyPr wrap="square" lIns="0" tIns="10160" rIns="0" bIns="0" rtlCol="0">
            <a:noAutofit/>
          </a:bodyPr>
          <a:lstStyle/>
          <a:p>
            <a:pPr marL="12700">
              <a:lnSpc>
                <a:spcPts val="1600"/>
              </a:lnSpc>
            </a:pPr>
            <a:r>
              <a:rPr sz="1400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8</a:t>
            </a:r>
            <a:endParaRPr sz="14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13580" y="614845"/>
            <a:ext cx="5095017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b="1" spc="-87" dirty="0" smtClean="0">
                <a:solidFill>
                  <a:srgbClr val="E61A0A"/>
                </a:solidFill>
                <a:latin typeface="Arial Unicode MS"/>
                <a:cs typeface="Arial Unicode MS"/>
              </a:rPr>
              <a:t>Relevant Federal Laws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34730" y="614845"/>
            <a:ext cx="2671068" cy="533400"/>
          </a:xfrm>
          <a:prstGeom prst="rect">
            <a:avLst/>
          </a:prstGeom>
        </p:spPr>
        <p:txBody>
          <a:bodyPr wrap="square" lIns="0" tIns="26670" rIns="0" bIns="0" rtlCol="0">
            <a:noAutofit/>
          </a:bodyPr>
          <a:lstStyle/>
          <a:p>
            <a:pPr marL="12700">
              <a:lnSpc>
                <a:spcPts val="4200"/>
              </a:lnSpc>
            </a:pPr>
            <a:r>
              <a:rPr sz="4000" b="1" spc="30" dirty="0" smtClean="0">
                <a:solidFill>
                  <a:srgbClr val="E61A0A"/>
                </a:solidFill>
                <a:latin typeface="Arial Unicode MS"/>
                <a:cs typeface="Arial Unicode MS"/>
              </a:rPr>
              <a:t>(Copyright)</a:t>
            </a:r>
            <a:endParaRPr sz="4000">
              <a:latin typeface="Arial Unicode MS"/>
              <a:cs typeface="Arial Unicode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1713880"/>
            <a:ext cx="20323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Arial Unicode MS"/>
                <a:cs typeface="Arial Unicode MS"/>
              </a:rPr>
              <a:t>•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0240" y="1715885"/>
            <a:ext cx="5148405" cy="1344168"/>
          </a:xfrm>
          <a:prstGeom prst="rect">
            <a:avLst/>
          </a:prstGeom>
        </p:spPr>
        <p:txBody>
          <a:bodyPr wrap="square" lIns="0" tIns="19748" rIns="0" bIns="0" rtlCol="0">
            <a:noAutofit/>
          </a:bodyPr>
          <a:lstStyle/>
          <a:p>
            <a:pPr marL="12700" marR="7057">
              <a:lnSpc>
                <a:spcPts val="3110"/>
              </a:lnSpc>
            </a:pPr>
            <a:r>
              <a:rPr sz="2800" spc="-85" dirty="0" smtClean="0">
                <a:latin typeface="Arial Unicode MS"/>
                <a:cs typeface="Arial Unicode MS"/>
              </a:rPr>
              <a:t>Intellectual property (IP) protection</a:t>
            </a:r>
            <a:endParaRPr sz="2800" dirty="0">
              <a:latin typeface="Arial Unicode MS"/>
              <a:cs typeface="Arial Unicode MS"/>
            </a:endParaRPr>
          </a:p>
          <a:p>
            <a:pPr marL="12700" marR="53340">
              <a:lnSpc>
                <a:spcPts val="3790"/>
              </a:lnSpc>
              <a:spcBef>
                <a:spcPts val="33"/>
              </a:spcBef>
            </a:pPr>
            <a:r>
              <a:rPr sz="2800" spc="-129" dirty="0" smtClean="0">
                <a:latin typeface="Arial Unicode MS"/>
                <a:cs typeface="Arial Unicode MS"/>
              </a:rPr>
              <a:t>countries</a:t>
            </a:r>
            <a:endParaRPr sz="2800" dirty="0">
              <a:latin typeface="Arial Unicode MS"/>
              <a:cs typeface="Arial Unicode MS"/>
            </a:endParaRPr>
          </a:p>
          <a:p>
            <a:pPr marL="12700">
              <a:lnSpc>
                <a:spcPts val="3679"/>
              </a:lnSpc>
            </a:pPr>
            <a:r>
              <a:rPr sz="2800" spc="-105" dirty="0" smtClean="0">
                <a:latin typeface="Arial Unicode MS"/>
                <a:cs typeface="Arial Unicode MS"/>
              </a:rPr>
              <a:t>Copyright law extends to electronic</a:t>
            </a:r>
            <a:endParaRPr sz="2800" dirty="0">
              <a:latin typeface="Arial Unicode MS"/>
              <a:cs typeface="Arial Unicode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1747" y="1715885"/>
            <a:ext cx="1984688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99" dirty="0" smtClean="0">
                <a:latin typeface="Arial Unicode MS"/>
                <a:cs typeface="Arial Unicode MS"/>
              </a:rPr>
              <a:t>in U.S., other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2677048"/>
            <a:ext cx="203234" cy="877824"/>
          </a:xfrm>
          <a:prstGeom prst="rect">
            <a:avLst/>
          </a:prstGeom>
        </p:spPr>
        <p:txBody>
          <a:bodyPr wrap="square" lIns="0" tIns="19875" rIns="0" bIns="0" rtlCol="0">
            <a:noAutofit/>
          </a:bodyPr>
          <a:lstStyle/>
          <a:p>
            <a:pPr marL="12700">
              <a:lnSpc>
                <a:spcPts val="3130"/>
              </a:lnSpc>
            </a:pPr>
            <a:r>
              <a:rPr sz="2800" dirty="0" smtClean="0">
                <a:latin typeface="Arial Unicode MS"/>
                <a:cs typeface="Arial Unicode MS"/>
              </a:rPr>
              <a:t>•</a:t>
            </a:r>
            <a:endParaRPr sz="2800">
              <a:latin typeface="Arial Unicode MS"/>
              <a:cs typeface="Arial Unicode MS"/>
            </a:endParaRPr>
          </a:p>
          <a:p>
            <a:pPr marL="12700">
              <a:lnSpc>
                <a:spcPts val="3785"/>
              </a:lnSpc>
              <a:spcBef>
                <a:spcPts val="32"/>
              </a:spcBef>
            </a:pPr>
            <a:r>
              <a:rPr sz="2800" dirty="0" smtClean="0">
                <a:latin typeface="Arial Unicode MS"/>
                <a:cs typeface="Arial Unicode MS"/>
              </a:rPr>
              <a:t>•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08148" y="2679053"/>
            <a:ext cx="1164870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spc="-119" dirty="0" smtClean="0">
                <a:latin typeface="Arial Unicode MS"/>
                <a:cs typeface="Arial Unicode MS"/>
              </a:rPr>
              <a:t>formats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3175877"/>
            <a:ext cx="7956549" cy="3482663"/>
          </a:xfrm>
          <a:prstGeom prst="rect">
            <a:avLst/>
          </a:prstGeom>
        </p:spPr>
        <p:txBody>
          <a:bodyPr wrap="square" lIns="0" tIns="19748" rIns="0" bIns="0" rtlCol="0">
            <a:noAutofit/>
          </a:bodyPr>
          <a:lstStyle/>
          <a:p>
            <a:pPr marL="12700">
              <a:lnSpc>
                <a:spcPts val="3110"/>
              </a:lnSpc>
            </a:pPr>
            <a:r>
              <a:rPr sz="2800" spc="-88" dirty="0" smtClean="0">
                <a:latin typeface="Arial Unicode MS"/>
                <a:cs typeface="Arial Unicode MS"/>
              </a:rPr>
              <a:t>With citations, you can include brief portions of others’</a:t>
            </a:r>
            <a:endParaRPr sz="2800" dirty="0">
              <a:latin typeface="Arial Unicode MS"/>
              <a:cs typeface="Arial Unicode MS"/>
            </a:endParaRPr>
          </a:p>
          <a:p>
            <a:pPr marL="12700">
              <a:lnSpc>
                <a:spcPts val="3790"/>
              </a:lnSpc>
              <a:spcBef>
                <a:spcPts val="33"/>
              </a:spcBef>
            </a:pPr>
            <a:r>
              <a:rPr sz="2800" spc="-101" dirty="0" smtClean="0">
                <a:latin typeface="Arial Unicode MS"/>
                <a:cs typeface="Arial Unicode MS"/>
              </a:rPr>
              <a:t>work as reference (“fair use”)</a:t>
            </a:r>
            <a:endParaRPr sz="2800" dirty="0">
              <a:latin typeface="Arial Unicode MS"/>
              <a:cs typeface="Arial Unicode MS"/>
            </a:endParaRPr>
          </a:p>
          <a:p>
            <a:pPr marL="12700">
              <a:lnSpc>
                <a:spcPts val="3815"/>
              </a:lnSpc>
              <a:spcBef>
                <a:spcPts val="1"/>
              </a:spcBef>
            </a:pPr>
            <a:r>
              <a:rPr lang="en-US" sz="2800" spc="-87" dirty="0" smtClean="0">
                <a:latin typeface="Arial Unicode MS"/>
                <a:cs typeface="Arial Unicode MS"/>
              </a:rPr>
              <a:t>Nigeria</a:t>
            </a:r>
            <a:r>
              <a:rPr sz="2800" spc="-87" dirty="0" smtClean="0">
                <a:latin typeface="Arial Unicode MS"/>
                <a:cs typeface="Arial Unicode MS"/>
              </a:rPr>
              <a:t> Copyright Office website:</a:t>
            </a:r>
            <a:endParaRPr sz="2800" dirty="0">
              <a:latin typeface="Arial Unicode MS"/>
              <a:cs typeface="Arial Unicode MS"/>
            </a:endParaRPr>
          </a:p>
          <a:p>
            <a:pPr marL="12700">
              <a:lnSpc>
                <a:spcPts val="3890"/>
              </a:lnSpc>
              <a:spcBef>
                <a:spcPts val="3"/>
              </a:spcBef>
            </a:pPr>
            <a:r>
              <a:rPr lang="en-US" sz="2800" u="heavy" spc="-8" dirty="0">
                <a:solidFill>
                  <a:srgbClr val="0000FF"/>
                </a:solidFill>
                <a:latin typeface="Arial Unicode MS"/>
                <a:cs typeface="Arial Unicode MS"/>
              </a:rPr>
              <a:t>https://www.eregistration.copyright.gov.ng/ </a:t>
            </a:r>
            <a:endParaRPr lang="en-US" sz="2800" u="heavy" spc="-8" dirty="0" smtClean="0">
              <a:solidFill>
                <a:srgbClr val="0000FF"/>
              </a:solidFill>
              <a:latin typeface="Arial Unicode MS"/>
              <a:cs typeface="Arial Unicode MS"/>
            </a:endParaRPr>
          </a:p>
          <a:p>
            <a:pPr marL="12700">
              <a:lnSpc>
                <a:spcPts val="3890"/>
              </a:lnSpc>
              <a:spcBef>
                <a:spcPts val="3"/>
              </a:spcBef>
            </a:pPr>
            <a:r>
              <a:rPr sz="2800" b="1" i="1" spc="-39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Digital Millennium Copyright Act of 1998 (DMCA):</a:t>
            </a:r>
            <a:endParaRPr sz="2800" dirty="0">
              <a:latin typeface="Arial Unicode MS"/>
              <a:cs typeface="Arial Unicode MS"/>
            </a:endParaRPr>
          </a:p>
          <a:p>
            <a:pPr marL="12700">
              <a:lnSpc>
                <a:spcPts val="3815"/>
              </a:lnSpc>
              <a:spcBef>
                <a:spcPts val="1"/>
              </a:spcBef>
            </a:pPr>
            <a:r>
              <a:rPr sz="2800" spc="-75" dirty="0" smtClean="0">
                <a:latin typeface="Arial Unicode MS"/>
                <a:cs typeface="Arial Unicode MS"/>
              </a:rPr>
              <a:t>criminalizes circumvention of technological copyright</a:t>
            </a:r>
            <a:endParaRPr sz="2800" dirty="0">
              <a:latin typeface="Arial Unicode MS"/>
              <a:cs typeface="Arial Unicode MS"/>
            </a:endParaRPr>
          </a:p>
          <a:p>
            <a:pPr marL="12700">
              <a:lnSpc>
                <a:spcPts val="3750"/>
              </a:lnSpc>
            </a:pPr>
            <a:r>
              <a:rPr sz="2800" spc="-155" dirty="0" smtClean="0">
                <a:latin typeface="Arial Unicode MS"/>
                <a:cs typeface="Arial Unicode MS"/>
              </a:rPr>
              <a:t>protection measures (some exceptions)</a:t>
            </a:r>
            <a:endParaRPr sz="2800" dirty="0">
              <a:latin typeface="Arial Unicode MS"/>
              <a:cs typeface="Arial Unicode MS"/>
            </a:endParaRPr>
          </a:p>
          <a:p>
            <a:pPr marR="12700" algn="r">
              <a:lnSpc>
                <a:spcPts val="1455"/>
              </a:lnSpc>
            </a:pPr>
            <a:r>
              <a:rPr sz="1400" spc="-85" dirty="0" smtClean="0">
                <a:solidFill>
                  <a:srgbClr val="003366"/>
                </a:solidFill>
                <a:latin typeface="Arial Unicode MS"/>
                <a:cs typeface="Arial Unicode MS"/>
              </a:rPr>
              <a:t>9</a:t>
            </a:r>
            <a:endParaRPr sz="1400" dirty="0">
              <a:latin typeface="Arial Unicode MS"/>
              <a:cs typeface="Arial Unicode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4140088"/>
            <a:ext cx="20323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latin typeface="Arial Unicode MS"/>
                <a:cs typeface="Arial Unicode MS"/>
              </a:rPr>
              <a:t>•</a:t>
            </a:r>
            <a:endParaRPr sz="2800">
              <a:latin typeface="Arial Unicode MS"/>
              <a:cs typeface="Arial Unicode M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07340" y="5115448"/>
            <a:ext cx="203234" cy="381000"/>
          </a:xfrm>
          <a:prstGeom prst="rect">
            <a:avLst/>
          </a:prstGeom>
        </p:spPr>
        <p:txBody>
          <a:bodyPr wrap="square" lIns="0" tIns="1905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sz="2800" dirty="0" smtClean="0">
                <a:solidFill>
                  <a:srgbClr val="FF0000"/>
                </a:solidFill>
                <a:latin typeface="Arial Unicode MS"/>
                <a:cs typeface="Arial Unicode MS"/>
              </a:rPr>
              <a:t>•</a:t>
            </a:r>
            <a:endParaRPr sz="2800">
              <a:latin typeface="Arial Unicode MS"/>
              <a:cs typeface="Arial Unicode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15129</TotalTime>
  <Words>1379</Words>
  <Application>Microsoft Office PowerPoint</Application>
  <PresentationFormat>On-screen Show (4:3)</PresentationFormat>
  <Paragraphs>320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 Unicode MS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22</cp:revision>
  <dcterms:modified xsi:type="dcterms:W3CDTF">2021-04-26T00:59:55Z</dcterms:modified>
</cp:coreProperties>
</file>