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3" r:id="rId7"/>
    <p:sldId id="264" r:id="rId8"/>
    <p:sldId id="265" r:id="rId9"/>
    <p:sldId id="266" r:id="rId10"/>
    <p:sldId id="271" r:id="rId11"/>
    <p:sldId id="273" r:id="rId12"/>
    <p:sldId id="274" r:id="rId13"/>
    <p:sldId id="275" r:id="rId14"/>
    <p:sldId id="27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88"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E4BF64-13B5-4F86-9C62-0399AC408C0C}" type="datetimeFigureOut">
              <a:rPr lang="en-US" smtClean="0"/>
              <a:t>5/21/2021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EA0CF-7DFB-4B5D-9CBE-8EFDEE8C6C75}" type="slidenum">
              <a:rPr lang="en-US" smtClean="0"/>
              <a:t>‹#›</a:t>
            </a:fld>
            <a:endParaRPr lang="en-US"/>
          </a:p>
        </p:txBody>
      </p:sp>
    </p:spTree>
    <p:extLst>
      <p:ext uri="{BB962C8B-B14F-4D97-AF65-F5344CB8AC3E}">
        <p14:creationId xmlns:p14="http://schemas.microsoft.com/office/powerpoint/2010/main" val="283378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Hieroglyph</a:t>
            </a:r>
            <a:r>
              <a:rPr lang="en-US" baseline="0" dirty="0" smtClean="0"/>
              <a:t> – a stylized picture of an object representing a word, syllable, or sound, as found in ancient Egyptian and certain other writing systems. </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2</a:t>
            </a:fld>
            <a:endParaRPr lang="en-US"/>
          </a:p>
        </p:txBody>
      </p:sp>
    </p:spTree>
    <p:extLst>
      <p:ext uri="{BB962C8B-B14F-4D97-AF65-F5344CB8AC3E}">
        <p14:creationId xmlns:p14="http://schemas.microsoft.com/office/powerpoint/2010/main" val="1904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invisible watermarking</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4</a:t>
            </a:fld>
            <a:endParaRPr lang="en-US"/>
          </a:p>
        </p:txBody>
      </p:sp>
    </p:spTree>
    <p:extLst>
      <p:ext uri="{BB962C8B-B14F-4D97-AF65-F5344CB8AC3E}">
        <p14:creationId xmlns:p14="http://schemas.microsoft.com/office/powerpoint/2010/main" val="96035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Information only</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5</a:t>
            </a:fld>
            <a:endParaRPr lang="en-US"/>
          </a:p>
        </p:txBody>
      </p:sp>
    </p:spTree>
    <p:extLst>
      <p:ext uri="{BB962C8B-B14F-4D97-AF65-F5344CB8AC3E}">
        <p14:creationId xmlns:p14="http://schemas.microsoft.com/office/powerpoint/2010/main" val="83944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Information only</a:t>
            </a:r>
          </a:p>
          <a:p>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6</a:t>
            </a:fld>
            <a:endParaRPr lang="en-US"/>
          </a:p>
        </p:txBody>
      </p:sp>
    </p:spTree>
    <p:extLst>
      <p:ext uri="{BB962C8B-B14F-4D97-AF65-F5344CB8AC3E}">
        <p14:creationId xmlns:p14="http://schemas.microsoft.com/office/powerpoint/2010/main" val="4207169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more </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8</a:t>
            </a:fld>
            <a:endParaRPr lang="en-US"/>
          </a:p>
        </p:txBody>
      </p:sp>
    </p:spTree>
    <p:extLst>
      <p:ext uri="{BB962C8B-B14F-4D97-AF65-F5344CB8AC3E}">
        <p14:creationId xmlns:p14="http://schemas.microsoft.com/office/powerpoint/2010/main" val="3231145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RSA  (</a:t>
            </a:r>
            <a:r>
              <a:rPr lang="en-US" dirty="0" err="1" smtClean="0"/>
              <a:t>Rivest</a:t>
            </a:r>
            <a:r>
              <a:rPr lang="en-US" dirty="0" smtClean="0"/>
              <a:t> Shamir </a:t>
            </a:r>
            <a:r>
              <a:rPr lang="en-US" dirty="0" err="1" smtClean="0"/>
              <a:t>Adleman</a:t>
            </a:r>
            <a:r>
              <a:rPr lang="en-US" dirty="0" smtClean="0"/>
              <a:t>) – algorithm used by</a:t>
            </a:r>
            <a:r>
              <a:rPr lang="en-US" baseline="0" dirty="0" smtClean="0"/>
              <a:t> modern computers to encrypt and decrypt messages. It is an </a:t>
            </a:r>
            <a:r>
              <a:rPr lang="en-US" dirty="0" smtClean="0"/>
              <a:t>Asymmetric</a:t>
            </a:r>
            <a:r>
              <a:rPr lang="en-US" baseline="0" dirty="0" smtClean="0"/>
              <a:t> cryptographic algorithm. </a:t>
            </a:r>
            <a:r>
              <a:rPr lang="en-US" baseline="0" smtClean="0"/>
              <a:t>S  </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9</a:t>
            </a:fld>
            <a:endParaRPr lang="en-US"/>
          </a:p>
        </p:txBody>
      </p:sp>
    </p:spTree>
    <p:extLst>
      <p:ext uri="{BB962C8B-B14F-4D97-AF65-F5344CB8AC3E}">
        <p14:creationId xmlns:p14="http://schemas.microsoft.com/office/powerpoint/2010/main" val="3330166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more about Birthday attack</a:t>
            </a:r>
            <a:endParaRPr lang="en-US" dirty="0"/>
          </a:p>
        </p:txBody>
      </p:sp>
      <p:sp>
        <p:nvSpPr>
          <p:cNvPr id="4" name="Slide Number Placeholder 3"/>
          <p:cNvSpPr>
            <a:spLocks noGrp="1"/>
          </p:cNvSpPr>
          <p:nvPr>
            <p:ph type="sldNum" sz="quarter" idx="10"/>
          </p:nvPr>
        </p:nvSpPr>
        <p:spPr/>
        <p:txBody>
          <a:bodyPr/>
          <a:lstStyle/>
          <a:p>
            <a:fld id="{151EA0CF-7DFB-4B5D-9CBE-8EFDEE8C6C75}" type="slidenum">
              <a:rPr lang="en-US" smtClean="0"/>
              <a:t>10</a:t>
            </a:fld>
            <a:endParaRPr lang="en-US"/>
          </a:p>
        </p:txBody>
      </p:sp>
    </p:spTree>
    <p:extLst>
      <p:ext uri="{BB962C8B-B14F-4D97-AF65-F5344CB8AC3E}">
        <p14:creationId xmlns:p14="http://schemas.microsoft.com/office/powerpoint/2010/main" val="451388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2EF62D-A0F8-4842-98DA-CAF7A229CAC9}"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3945138101"/>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EF62D-A0F8-4842-98DA-CAF7A229CAC9}"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1843464081"/>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EF62D-A0F8-4842-98DA-CAF7A229CAC9}"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3274819110"/>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2EF62D-A0F8-4842-98DA-CAF7A229CAC9}"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2548714974"/>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2EF62D-A0F8-4842-98DA-CAF7A229CAC9}"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69123317"/>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2EF62D-A0F8-4842-98DA-CAF7A229CAC9}"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1170958212"/>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2EF62D-A0F8-4842-98DA-CAF7A229CAC9}"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2373962149"/>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2EF62D-A0F8-4842-98DA-CAF7A229CAC9}"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2767309525"/>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2EF62D-A0F8-4842-98DA-CAF7A229CAC9}"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4069952011"/>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2EF62D-A0F8-4842-98DA-CAF7A229CAC9}"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3927759519"/>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2EF62D-A0F8-4842-98DA-CAF7A229CAC9}"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7D25B3-2AF4-4C83-A781-DF996A280053}" type="slidenum">
              <a:rPr lang="en-US" smtClean="0"/>
              <a:t>‹#›</a:t>
            </a:fld>
            <a:endParaRPr lang="en-US"/>
          </a:p>
        </p:txBody>
      </p:sp>
    </p:spTree>
    <p:extLst>
      <p:ext uri="{BB962C8B-B14F-4D97-AF65-F5344CB8AC3E}">
        <p14:creationId xmlns:p14="http://schemas.microsoft.com/office/powerpoint/2010/main" val="3889003511"/>
      </p:ext>
    </p:extLst>
  </p:cSld>
  <p:clrMapOvr>
    <a:masterClrMapping/>
  </p:clrMapOvr>
  <mc:AlternateContent xmlns:mc="http://schemas.openxmlformats.org/markup-compatibility/2006" xmlns:p14="http://schemas.microsoft.com/office/powerpoint/2010/main">
    <mc:Choice Requires="p14">
      <p:transition p14:dur="250" advTm="2000">
        <p:sndAc>
          <p:stSnd>
            <p:snd r:embed="rId1" name="chimes.wav"/>
          </p:stSnd>
        </p:sndAc>
      </p:transition>
    </mc:Choice>
    <mc:Fallback xmlns="">
      <p:transition advTm="2000">
        <p:sndAc>
          <p:stSnd>
            <p:snd r:embed="rId3" name="chimes.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EF62D-A0F8-4842-98DA-CAF7A229CAC9}" type="datetimeFigureOut">
              <a:rPr lang="en-US" smtClean="0"/>
              <a:t>5/21/2021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D25B3-2AF4-4C83-A781-DF996A280053}" type="slidenum">
              <a:rPr lang="en-US" smtClean="0"/>
              <a:t>‹#›</a:t>
            </a:fld>
            <a:endParaRPr lang="en-US"/>
          </a:p>
        </p:txBody>
      </p:sp>
    </p:spTree>
    <p:extLst>
      <p:ext uri="{BB962C8B-B14F-4D97-AF65-F5344CB8AC3E}">
        <p14:creationId xmlns:p14="http://schemas.microsoft.com/office/powerpoint/2010/main" val="3646556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advTm="2000">
        <p:sndAc>
          <p:stSnd>
            <p:snd r:embed="rId13" name="chimes.wav"/>
          </p:stSnd>
        </p:sndAc>
      </p:transition>
    </mc:Choice>
    <mc:Fallback xmlns="">
      <p:transition advTm="2000">
        <p:sndAc>
          <p:stSnd>
            <p:snd r:embed="rId14" name="chimes.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145" y="96981"/>
            <a:ext cx="10515600" cy="734291"/>
          </a:xfrm>
        </p:spPr>
        <p:txBody>
          <a:bodyPr/>
          <a:lstStyle/>
          <a:p>
            <a:pPr algn="ctr"/>
            <a:r>
              <a:rPr lang="en-US" b="1" dirty="0" smtClean="0"/>
              <a:t>CRYPTOGRAPHY</a:t>
            </a:r>
            <a:endParaRPr lang="en-US" b="1" dirty="0"/>
          </a:p>
        </p:txBody>
      </p:sp>
      <p:sp>
        <p:nvSpPr>
          <p:cNvPr id="3" name="Content Placeholder 2"/>
          <p:cNvSpPr>
            <a:spLocks noGrp="1"/>
          </p:cNvSpPr>
          <p:nvPr>
            <p:ph idx="1"/>
          </p:nvPr>
        </p:nvSpPr>
        <p:spPr>
          <a:xfrm>
            <a:off x="332509" y="831273"/>
            <a:ext cx="11346873" cy="5680363"/>
          </a:xfrm>
        </p:spPr>
        <p:txBody>
          <a:bodyPr/>
          <a:lstStyle/>
          <a:p>
            <a:r>
              <a:rPr lang="en-US" dirty="0" smtClean="0"/>
              <a:t>Cryptography is the process of making and using codes to secure the transmission of information.</a:t>
            </a:r>
          </a:p>
          <a:p>
            <a:r>
              <a:rPr lang="en-US" dirty="0" smtClean="0"/>
              <a:t>The </a:t>
            </a:r>
            <a:r>
              <a:rPr lang="en-US" dirty="0"/>
              <a:t>art and science of concealing the messages to introduce secrecy in </a:t>
            </a:r>
            <a:r>
              <a:rPr lang="en-US" dirty="0" smtClean="0"/>
              <a:t>information security </a:t>
            </a:r>
            <a:r>
              <a:rPr lang="en-US" dirty="0"/>
              <a:t>is recognized as cryptography</a:t>
            </a:r>
            <a:r>
              <a:rPr lang="en-US" dirty="0" smtClean="0"/>
              <a:t>.</a:t>
            </a:r>
          </a:p>
          <a:p>
            <a:r>
              <a:rPr lang="en-US" dirty="0"/>
              <a:t>The word ‘cryptography’ was coined by combining two Greek words, ‘Krypto’ </a:t>
            </a:r>
            <a:r>
              <a:rPr lang="en-US" dirty="0" smtClean="0"/>
              <a:t>meaning hidden </a:t>
            </a:r>
            <a:r>
              <a:rPr lang="en-US" dirty="0"/>
              <a:t>and ‘graphene’ meaning writing</a:t>
            </a:r>
            <a:r>
              <a:rPr lang="en-US" dirty="0" smtClean="0"/>
              <a:t>.</a:t>
            </a:r>
          </a:p>
          <a:p>
            <a:r>
              <a:rPr lang="en-US" dirty="0" smtClean="0"/>
              <a:t>Cryptanalysis is the process of obtaining the plaintext message from a </a:t>
            </a:r>
            <a:r>
              <a:rPr lang="en-US" dirty="0" err="1" smtClean="0"/>
              <a:t>ciphertext</a:t>
            </a:r>
            <a:r>
              <a:rPr lang="en-US" dirty="0" smtClean="0"/>
              <a:t> message without knowing the keys used to perform the encryption.</a:t>
            </a:r>
          </a:p>
          <a:p>
            <a:r>
              <a:rPr lang="en-US" dirty="0" smtClean="0"/>
              <a:t>Cryptology is the science of encryption, which encompasses cryptography and cryptanalysis.</a:t>
            </a:r>
            <a:endParaRPr lang="en-US" dirty="0"/>
          </a:p>
        </p:txBody>
      </p:sp>
    </p:spTree>
    <p:extLst>
      <p:ext uri="{BB962C8B-B14F-4D97-AF65-F5344CB8AC3E}">
        <p14:creationId xmlns:p14="http://schemas.microsoft.com/office/powerpoint/2010/main" val="3338148625"/>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3" name="chimes.wav"/>
          </p:stSnd>
        </p:sndAc>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1" y="114300"/>
            <a:ext cx="11887200" cy="6560819"/>
          </a:xfrm>
        </p:spPr>
        <p:txBody>
          <a:bodyPr>
            <a:normAutofit/>
          </a:bodyPr>
          <a:lstStyle/>
          <a:p>
            <a:r>
              <a:rPr lang="en-US" b="1" dirty="0" smtClean="0"/>
              <a:t>Dictionary Attack</a:t>
            </a:r>
          </a:p>
          <a:p>
            <a:pPr lvl="1">
              <a:buFont typeface="Wingdings" panose="05000000000000000000" pitchFamily="2" charset="2"/>
              <a:buChar char="Ø"/>
            </a:pPr>
            <a:r>
              <a:rPr lang="en-US" dirty="0"/>
              <a:t>This attack has many variants, all of which involve </a:t>
            </a:r>
            <a:r>
              <a:rPr lang="en-US" dirty="0" smtClean="0"/>
              <a:t>compiling a </a:t>
            </a:r>
            <a:r>
              <a:rPr lang="en-US" dirty="0"/>
              <a:t>‘dictionary’. In simplest method of this attack, attacker builds a dictionary </a:t>
            </a:r>
            <a:r>
              <a:rPr lang="en-US" dirty="0" smtClean="0"/>
              <a:t>of </a:t>
            </a:r>
            <a:r>
              <a:rPr lang="en-US" dirty="0" err="1" smtClean="0"/>
              <a:t>ciphertexts</a:t>
            </a:r>
            <a:r>
              <a:rPr lang="en-US" dirty="0" smtClean="0"/>
              <a:t> </a:t>
            </a:r>
            <a:r>
              <a:rPr lang="en-US" dirty="0"/>
              <a:t>and corresponding plaintexts that he has learnt over a period of </a:t>
            </a:r>
            <a:r>
              <a:rPr lang="en-US" dirty="0" smtClean="0"/>
              <a:t>time. In </a:t>
            </a:r>
            <a:r>
              <a:rPr lang="en-US" dirty="0"/>
              <a:t>future, when an attacker gets the </a:t>
            </a:r>
            <a:r>
              <a:rPr lang="en-US" dirty="0" err="1"/>
              <a:t>ciphertext</a:t>
            </a:r>
            <a:r>
              <a:rPr lang="en-US" dirty="0"/>
              <a:t>, he </a:t>
            </a:r>
            <a:r>
              <a:rPr lang="en-US" dirty="0" smtClean="0"/>
              <a:t>checks </a:t>
            </a:r>
            <a:r>
              <a:rPr lang="en-US" dirty="0"/>
              <a:t>the dictionary to find </a:t>
            </a:r>
            <a:r>
              <a:rPr lang="en-US" dirty="0" smtClean="0"/>
              <a:t>the corresponding </a:t>
            </a:r>
            <a:r>
              <a:rPr lang="en-US" dirty="0"/>
              <a:t>plaintext</a:t>
            </a:r>
            <a:r>
              <a:rPr lang="en-US" dirty="0" smtClean="0"/>
              <a:t>.</a:t>
            </a:r>
          </a:p>
          <a:p>
            <a:r>
              <a:rPr lang="en-US" b="1" dirty="0" smtClean="0"/>
              <a:t>Birthday Attack</a:t>
            </a:r>
          </a:p>
          <a:p>
            <a:pPr lvl="1">
              <a:buFont typeface="Wingdings" panose="05000000000000000000" pitchFamily="2" charset="2"/>
              <a:buChar char="Ø"/>
            </a:pPr>
            <a:r>
              <a:rPr lang="en-US" dirty="0" smtClean="0"/>
              <a:t>This attack is a variant of brute-force technique. It is used against the cryptographic hash function. When students in a class are asked about their birthdays, the answer is one of the possible 365 dates. Let us assume the first student’s birthdate is 3rd Aug. Then to find the next student whose birthdate is 3</a:t>
            </a:r>
            <a:r>
              <a:rPr lang="en-US" baseline="30000" dirty="0" smtClean="0"/>
              <a:t>rd</a:t>
            </a:r>
            <a:r>
              <a:rPr lang="en-US" dirty="0" smtClean="0"/>
              <a:t> Aug, we need to enquire 1.25*√365 ≈ 25 students.</a:t>
            </a:r>
          </a:p>
          <a:p>
            <a:pPr lvl="1">
              <a:buFont typeface="Wingdings" panose="05000000000000000000" pitchFamily="2" charset="2"/>
              <a:buChar char="Ø"/>
            </a:pPr>
            <a:r>
              <a:rPr lang="en-US" dirty="0" smtClean="0"/>
              <a:t>Similarly, if the hash function produces 64 bit hash values, the possible hash values are 1.8x10(19). By repeatedly evaluating the function for different inputs, the same output is expected to be obtained after about 5.1x10(9) random inputs.</a:t>
            </a:r>
          </a:p>
          <a:p>
            <a:pPr lvl="1">
              <a:buFont typeface="Wingdings" panose="05000000000000000000" pitchFamily="2" charset="2"/>
              <a:buChar char="Ø"/>
            </a:pPr>
            <a:r>
              <a:rPr lang="en-US" dirty="0" smtClean="0"/>
              <a:t>If the attacker is able to find two different inputs that give the same hash value, it is a </a:t>
            </a:r>
            <a:r>
              <a:rPr lang="en-US" b="1" dirty="0" smtClean="0"/>
              <a:t>collision </a:t>
            </a:r>
            <a:r>
              <a:rPr lang="en-US" dirty="0" smtClean="0"/>
              <a:t>and that hash function is said to be broken.</a:t>
            </a:r>
          </a:p>
          <a:p>
            <a:endParaRPr lang="en-US" dirty="0" smtClean="0"/>
          </a:p>
          <a:p>
            <a:endParaRPr lang="en-US" dirty="0" smtClean="0"/>
          </a:p>
          <a:p>
            <a:endParaRPr lang="en-US" dirty="0"/>
          </a:p>
        </p:txBody>
      </p:sp>
    </p:spTree>
    <p:extLst>
      <p:ext uri="{BB962C8B-B14F-4D97-AF65-F5344CB8AC3E}">
        <p14:creationId xmlns:p14="http://schemas.microsoft.com/office/powerpoint/2010/main" val="2564064464"/>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294468"/>
            <a:ext cx="11346873" cy="6426371"/>
          </a:xfrm>
        </p:spPr>
        <p:txBody>
          <a:bodyPr>
            <a:normAutofit/>
          </a:bodyPr>
          <a:lstStyle/>
          <a:p>
            <a:r>
              <a:rPr lang="en-US" b="1" dirty="0" smtClean="0"/>
              <a:t>Brute Force Attack (BFA)</a:t>
            </a:r>
          </a:p>
          <a:p>
            <a:pPr lvl="1">
              <a:buFont typeface="Wingdings" panose="05000000000000000000" pitchFamily="2" charset="2"/>
              <a:buChar char="Ø"/>
            </a:pPr>
            <a:r>
              <a:rPr lang="en-US" dirty="0" smtClean="0"/>
              <a:t>In this method, the attacker tries to determine the key by attempting all possible keys. If the key is 8 bits long, then the number of possible keys is 2</a:t>
            </a:r>
            <a:r>
              <a:rPr lang="en-US" baseline="30000" dirty="0" smtClean="0"/>
              <a:t>8</a:t>
            </a:r>
            <a:r>
              <a:rPr lang="en-US" dirty="0" smtClean="0"/>
              <a:t> = 256. The attacker knows the </a:t>
            </a:r>
            <a:r>
              <a:rPr lang="en-US" dirty="0" err="1" smtClean="0"/>
              <a:t>ciphertext</a:t>
            </a:r>
            <a:r>
              <a:rPr lang="en-US" dirty="0" smtClean="0"/>
              <a:t> and the algorithm, now he attempts all the 256 keys one by one for decryption. </a:t>
            </a:r>
          </a:p>
          <a:p>
            <a:pPr lvl="1">
              <a:buFont typeface="Wingdings" panose="05000000000000000000" pitchFamily="2" charset="2"/>
              <a:buChar char="Ø"/>
            </a:pPr>
            <a:r>
              <a:rPr lang="en-US" dirty="0" smtClean="0"/>
              <a:t>The time to complete the attack would be very high if the key is long.</a:t>
            </a:r>
            <a:endParaRPr lang="en-US" b="1" dirty="0" smtClean="0"/>
          </a:p>
          <a:p>
            <a:r>
              <a:rPr lang="en-US" b="1" dirty="0" smtClean="0"/>
              <a:t>Man </a:t>
            </a:r>
            <a:r>
              <a:rPr lang="en-US" b="1" dirty="0"/>
              <a:t>in Middle Attack (MIM</a:t>
            </a:r>
            <a:r>
              <a:rPr lang="en-US" b="1" dirty="0" smtClean="0"/>
              <a:t>)</a:t>
            </a:r>
          </a:p>
          <a:p>
            <a:pPr lvl="1">
              <a:buFont typeface="Wingdings" panose="05000000000000000000" pitchFamily="2" charset="2"/>
              <a:buChar char="Ø"/>
            </a:pPr>
            <a:r>
              <a:rPr lang="en-US" dirty="0"/>
              <a:t>The targets of this attack are mostly public </a:t>
            </a:r>
            <a:r>
              <a:rPr lang="en-US" dirty="0" smtClean="0"/>
              <a:t>key cryptosystems </a:t>
            </a:r>
            <a:r>
              <a:rPr lang="en-US" dirty="0"/>
              <a:t>where key exchange is involved before communication takes </a:t>
            </a:r>
            <a:r>
              <a:rPr lang="en-US" dirty="0" smtClean="0"/>
              <a:t>place.</a:t>
            </a:r>
          </a:p>
          <a:p>
            <a:pPr lvl="1">
              <a:buFont typeface="Wingdings" panose="05000000000000000000" pitchFamily="2" charset="2"/>
              <a:buChar char="Ø"/>
            </a:pPr>
            <a:r>
              <a:rPr lang="en-US" dirty="0" smtClean="0"/>
              <a:t>Host </a:t>
            </a:r>
            <a:r>
              <a:rPr lang="en-US" i="1" dirty="0"/>
              <a:t>A </a:t>
            </a:r>
            <a:r>
              <a:rPr lang="en-US" dirty="0"/>
              <a:t>wants to communicate to host </a:t>
            </a:r>
            <a:r>
              <a:rPr lang="en-US" i="1" dirty="0"/>
              <a:t>B</a:t>
            </a:r>
            <a:r>
              <a:rPr lang="en-US" dirty="0"/>
              <a:t>, hence requests public key of </a:t>
            </a:r>
            <a:r>
              <a:rPr lang="en-US" i="1" dirty="0" smtClean="0"/>
              <a:t>B</a:t>
            </a:r>
            <a:r>
              <a:rPr lang="en-US" dirty="0" smtClean="0"/>
              <a:t>.</a:t>
            </a:r>
          </a:p>
          <a:p>
            <a:pPr lvl="1">
              <a:buFont typeface="Wingdings" panose="05000000000000000000" pitchFamily="2" charset="2"/>
              <a:buChar char="Ø"/>
            </a:pPr>
            <a:r>
              <a:rPr lang="en-US" dirty="0" smtClean="0"/>
              <a:t>An </a:t>
            </a:r>
            <a:r>
              <a:rPr lang="en-US" dirty="0"/>
              <a:t>attacker intercepts this request and sends his public key </a:t>
            </a:r>
            <a:r>
              <a:rPr lang="en-US" dirty="0" smtClean="0"/>
              <a:t>instead.</a:t>
            </a:r>
          </a:p>
          <a:p>
            <a:pPr lvl="1">
              <a:buFont typeface="Wingdings" panose="05000000000000000000" pitchFamily="2" charset="2"/>
              <a:buChar char="Ø"/>
            </a:pPr>
            <a:r>
              <a:rPr lang="en-US" dirty="0" smtClean="0"/>
              <a:t>Thus</a:t>
            </a:r>
            <a:r>
              <a:rPr lang="en-US" dirty="0"/>
              <a:t>, whatever host </a:t>
            </a:r>
            <a:r>
              <a:rPr lang="en-US" i="1" dirty="0"/>
              <a:t>A </a:t>
            </a:r>
            <a:r>
              <a:rPr lang="en-US" dirty="0"/>
              <a:t>sends to host </a:t>
            </a:r>
            <a:r>
              <a:rPr lang="en-US" i="1" dirty="0"/>
              <a:t>B</a:t>
            </a:r>
            <a:r>
              <a:rPr lang="en-US" dirty="0"/>
              <a:t>, the attacker is able to </a:t>
            </a:r>
            <a:r>
              <a:rPr lang="en-US" dirty="0" smtClean="0"/>
              <a:t>read.</a:t>
            </a:r>
          </a:p>
          <a:p>
            <a:pPr lvl="1">
              <a:buFont typeface="Wingdings" panose="05000000000000000000" pitchFamily="2" charset="2"/>
              <a:buChar char="Ø"/>
            </a:pPr>
            <a:r>
              <a:rPr lang="en-US" dirty="0" smtClean="0"/>
              <a:t>In </a:t>
            </a:r>
            <a:r>
              <a:rPr lang="en-US" dirty="0"/>
              <a:t>order to maintain communication, the attacker re-encrypts the data </a:t>
            </a:r>
            <a:r>
              <a:rPr lang="en-US" dirty="0" smtClean="0"/>
              <a:t>after reading </a:t>
            </a:r>
            <a:r>
              <a:rPr lang="en-US" dirty="0"/>
              <a:t>with his public key and sends to </a:t>
            </a:r>
            <a:r>
              <a:rPr lang="en-US" i="1" dirty="0" smtClean="0"/>
              <a:t>B</a:t>
            </a:r>
            <a:r>
              <a:rPr lang="en-US" dirty="0" smtClean="0"/>
              <a:t>.</a:t>
            </a:r>
          </a:p>
          <a:p>
            <a:pPr lvl="1">
              <a:buFont typeface="Wingdings" panose="05000000000000000000" pitchFamily="2" charset="2"/>
              <a:buChar char="Ø"/>
            </a:pPr>
            <a:r>
              <a:rPr lang="en-US" dirty="0" smtClean="0"/>
              <a:t>The </a:t>
            </a:r>
            <a:r>
              <a:rPr lang="en-US" dirty="0"/>
              <a:t>attacker sends his public key as </a:t>
            </a:r>
            <a:r>
              <a:rPr lang="en-US" i="1" dirty="0"/>
              <a:t>A</a:t>
            </a:r>
            <a:r>
              <a:rPr lang="en-US" dirty="0"/>
              <a:t>’s public key so that </a:t>
            </a:r>
            <a:r>
              <a:rPr lang="en-US" i="1" dirty="0"/>
              <a:t>B </a:t>
            </a:r>
            <a:r>
              <a:rPr lang="en-US" dirty="0"/>
              <a:t>takes it as if </a:t>
            </a:r>
            <a:r>
              <a:rPr lang="en-US" dirty="0" smtClean="0"/>
              <a:t>it is </a:t>
            </a:r>
            <a:r>
              <a:rPr lang="en-US" dirty="0"/>
              <a:t>taking it from </a:t>
            </a:r>
            <a:r>
              <a:rPr lang="en-US" i="1" dirty="0"/>
              <a:t>A</a:t>
            </a:r>
            <a:r>
              <a:rPr lang="en-US" dirty="0" smtClean="0"/>
              <a:t>.</a:t>
            </a:r>
          </a:p>
        </p:txBody>
      </p:sp>
    </p:spTree>
    <p:extLst>
      <p:ext uri="{BB962C8B-B14F-4D97-AF65-F5344CB8AC3E}">
        <p14:creationId xmlns:p14="http://schemas.microsoft.com/office/powerpoint/2010/main" val="174252118"/>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3" name="chimes.wav"/>
          </p:stSnd>
        </p:sndAc>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247973"/>
            <a:ext cx="11531831" cy="6355104"/>
          </a:xfrm>
        </p:spPr>
        <p:txBody>
          <a:bodyPr>
            <a:normAutofit/>
          </a:bodyPr>
          <a:lstStyle/>
          <a:p>
            <a:r>
              <a:rPr lang="en-US" b="1" dirty="0" smtClean="0"/>
              <a:t>Side Channel Attack (SCA)</a:t>
            </a:r>
          </a:p>
          <a:p>
            <a:pPr lvl="1">
              <a:buFont typeface="Wingdings" panose="05000000000000000000" pitchFamily="2" charset="2"/>
              <a:buChar char="Ø"/>
            </a:pPr>
            <a:r>
              <a:rPr lang="en-US" dirty="0" smtClean="0"/>
              <a:t>This type of attack is not against any particular type of cryptosystem or algorithm. Instead, it is launched to exploit the weakness in physical implementation of the cryptosystem.</a:t>
            </a:r>
            <a:endParaRPr lang="en-US" b="1" dirty="0" smtClean="0"/>
          </a:p>
          <a:p>
            <a:r>
              <a:rPr lang="en-US" b="1" dirty="0" smtClean="0"/>
              <a:t>Timing Attacks</a:t>
            </a:r>
          </a:p>
          <a:p>
            <a:pPr lvl="1">
              <a:buFont typeface="Wingdings" panose="05000000000000000000" pitchFamily="2" charset="2"/>
              <a:buChar char="Ø"/>
            </a:pPr>
            <a:r>
              <a:rPr lang="en-US" dirty="0"/>
              <a:t>They exploit the fact that different computations take </a:t>
            </a:r>
            <a:r>
              <a:rPr lang="en-US" dirty="0" smtClean="0"/>
              <a:t>different times </a:t>
            </a:r>
            <a:r>
              <a:rPr lang="en-US" dirty="0"/>
              <a:t>to compute on processor. By measuring such timings, it is be possible </a:t>
            </a:r>
            <a:r>
              <a:rPr lang="en-US" dirty="0" smtClean="0"/>
              <a:t>to know </a:t>
            </a:r>
            <a:r>
              <a:rPr lang="en-US" dirty="0"/>
              <a:t>about a particular computation the processor is carrying out. For example, </a:t>
            </a:r>
            <a:r>
              <a:rPr lang="en-US" dirty="0" smtClean="0"/>
              <a:t>If the </a:t>
            </a:r>
            <a:r>
              <a:rPr lang="en-US" dirty="0"/>
              <a:t>encryption takes a longer time, it indicates that the secret key is long</a:t>
            </a:r>
            <a:r>
              <a:rPr lang="en-US" dirty="0" smtClean="0"/>
              <a:t>.</a:t>
            </a:r>
          </a:p>
          <a:p>
            <a:r>
              <a:rPr lang="en-US" b="1" dirty="0"/>
              <a:t>Power Analysis </a:t>
            </a:r>
            <a:r>
              <a:rPr lang="en-US" b="1" dirty="0" smtClean="0"/>
              <a:t>Attacks</a:t>
            </a:r>
          </a:p>
          <a:p>
            <a:pPr lvl="1">
              <a:buFont typeface="Wingdings" panose="05000000000000000000" pitchFamily="2" charset="2"/>
              <a:buChar char="Ø"/>
            </a:pPr>
            <a:r>
              <a:rPr lang="en-US" dirty="0"/>
              <a:t>These attacks are similar to timing attacks except </a:t>
            </a:r>
            <a:r>
              <a:rPr lang="en-US" dirty="0" smtClean="0"/>
              <a:t>that the </a:t>
            </a:r>
            <a:r>
              <a:rPr lang="en-US" dirty="0"/>
              <a:t>amount of power consumption is used to obtain information about the </a:t>
            </a:r>
            <a:r>
              <a:rPr lang="en-US" dirty="0" smtClean="0"/>
              <a:t>nature of </a:t>
            </a:r>
            <a:r>
              <a:rPr lang="en-US" dirty="0"/>
              <a:t>the underlying computations</a:t>
            </a:r>
            <a:r>
              <a:rPr lang="en-US" dirty="0" smtClean="0"/>
              <a:t>.</a:t>
            </a:r>
          </a:p>
          <a:p>
            <a:r>
              <a:rPr lang="en-US" b="1" dirty="0"/>
              <a:t>Fault analysis </a:t>
            </a:r>
            <a:r>
              <a:rPr lang="en-US" b="1" dirty="0" smtClean="0"/>
              <a:t>Attacks</a:t>
            </a:r>
          </a:p>
          <a:p>
            <a:pPr lvl="1">
              <a:buFont typeface="Wingdings" panose="05000000000000000000" pitchFamily="2" charset="2"/>
              <a:buChar char="Ø"/>
            </a:pPr>
            <a:r>
              <a:rPr lang="en-US" dirty="0"/>
              <a:t>In these attacks, errors are induced </a:t>
            </a:r>
            <a:r>
              <a:rPr lang="en-US" dirty="0" smtClean="0"/>
              <a:t>to </a:t>
            </a:r>
            <a:r>
              <a:rPr lang="en-US" dirty="0"/>
              <a:t>the </a:t>
            </a:r>
            <a:r>
              <a:rPr lang="en-US" dirty="0" smtClean="0"/>
              <a:t>cryptosystem and </a:t>
            </a:r>
            <a:r>
              <a:rPr lang="en-US" dirty="0"/>
              <a:t>the attacker studies the resulting output for useful information</a:t>
            </a:r>
          </a:p>
        </p:txBody>
      </p:sp>
    </p:spTree>
    <p:extLst>
      <p:ext uri="{BB962C8B-B14F-4D97-AF65-F5344CB8AC3E}">
        <p14:creationId xmlns:p14="http://schemas.microsoft.com/office/powerpoint/2010/main" val="978891011"/>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3" name="chimes.wav"/>
          </p:stSnd>
        </p:sndAc>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4434" y="464950"/>
            <a:ext cx="11003797" cy="5935850"/>
          </a:xfrm>
          <a:prstGeom prst="rect">
            <a:avLst/>
          </a:prstGeom>
          <a:noFill/>
          <a:ln>
            <a:noFill/>
          </a:ln>
        </p:spPr>
      </p:pic>
    </p:spTree>
    <p:extLst>
      <p:ext uri="{BB962C8B-B14F-4D97-AF65-F5344CB8AC3E}">
        <p14:creationId xmlns:p14="http://schemas.microsoft.com/office/powerpoint/2010/main" val="2917452971"/>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9177"/>
          </a:xfrm>
        </p:spPr>
        <p:txBody>
          <a:bodyPr/>
          <a:lstStyle/>
          <a:p>
            <a:r>
              <a:rPr lang="en-US" smtClean="0"/>
              <a:t>References</a:t>
            </a:r>
            <a:endParaRPr lang="en-US" dirty="0"/>
          </a:p>
        </p:txBody>
      </p:sp>
      <p:sp>
        <p:nvSpPr>
          <p:cNvPr id="3" name="Content Placeholder 2"/>
          <p:cNvSpPr>
            <a:spLocks noGrp="1"/>
          </p:cNvSpPr>
          <p:nvPr>
            <p:ph idx="1"/>
          </p:nvPr>
        </p:nvSpPr>
        <p:spPr>
          <a:xfrm>
            <a:off x="838200" y="1349115"/>
            <a:ext cx="10515600" cy="5051684"/>
          </a:xfrm>
        </p:spPr>
        <p:txBody>
          <a:bodyPr/>
          <a:lstStyle/>
          <a:p>
            <a:pPr marL="0" indent="0">
              <a:buNone/>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1] Principle of Information Security by Michael E. Whitman, 5</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dirty="0">
                <a:latin typeface="Times New Roman" panose="02020603050405020304" pitchFamily="18" charset="0"/>
                <a:ea typeface="Calibri" panose="020F0502020204030204" pitchFamily="34" charset="0"/>
                <a:cs typeface="Times New Roman" panose="02020603050405020304" pitchFamily="18" charset="0"/>
              </a:rPr>
              <a:t> Edition, Herbert J. </a:t>
            </a:r>
            <a:r>
              <a:rPr lang="en-US" dirty="0" err="1">
                <a:latin typeface="Times New Roman" panose="02020603050405020304" pitchFamily="18" charset="0"/>
                <a:ea typeface="Calibri" panose="020F0502020204030204" pitchFamily="34" charset="0"/>
                <a:cs typeface="Times New Roman" panose="02020603050405020304" pitchFamily="18" charset="0"/>
              </a:rPr>
              <a:t>Mattord</a:t>
            </a:r>
            <a:r>
              <a:rPr lang="en-US"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latin typeface="Times New Roman" panose="02020603050405020304" pitchFamily="18" charset="0"/>
                <a:ea typeface="Calibri" panose="020F0502020204030204" pitchFamily="34" charset="0"/>
              </a:rPr>
              <a:t>[2] Network Security Essentials: Applications and Standards, 4</a:t>
            </a:r>
            <a:r>
              <a:rPr lang="en-US" baseline="30000" dirty="0">
                <a:latin typeface="Times New Roman" panose="02020603050405020304" pitchFamily="18" charset="0"/>
                <a:ea typeface="Calibri" panose="020F0502020204030204" pitchFamily="34" charset="0"/>
              </a:rPr>
              <a:t>th</a:t>
            </a:r>
            <a:r>
              <a:rPr lang="en-US" dirty="0">
                <a:latin typeface="Times New Roman" panose="02020603050405020304" pitchFamily="18" charset="0"/>
                <a:ea typeface="Calibri" panose="020F0502020204030204" pitchFamily="34" charset="0"/>
              </a:rPr>
              <a:t> Edition, William Stallings.</a:t>
            </a:r>
            <a:endParaRPr lang="en-US" dirty="0"/>
          </a:p>
        </p:txBody>
      </p:sp>
    </p:spTree>
    <p:extLst>
      <p:ext uri="{BB962C8B-B14F-4D97-AF65-F5344CB8AC3E}">
        <p14:creationId xmlns:p14="http://schemas.microsoft.com/office/powerpoint/2010/main" val="4219269774"/>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3"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6855"/>
            <a:ext cx="10515600" cy="774417"/>
          </a:xfrm>
        </p:spPr>
        <p:txBody>
          <a:bodyPr/>
          <a:lstStyle/>
          <a:p>
            <a:pPr algn="ctr"/>
            <a:r>
              <a:rPr lang="en-US" b="1" dirty="0"/>
              <a:t>History of Cryptography</a:t>
            </a:r>
            <a:endParaRPr lang="en-US" dirty="0"/>
          </a:p>
        </p:txBody>
      </p:sp>
      <p:sp>
        <p:nvSpPr>
          <p:cNvPr id="3" name="Content Placeholder 2"/>
          <p:cNvSpPr>
            <a:spLocks noGrp="1"/>
          </p:cNvSpPr>
          <p:nvPr>
            <p:ph idx="1"/>
          </p:nvPr>
        </p:nvSpPr>
        <p:spPr>
          <a:xfrm>
            <a:off x="332509" y="831273"/>
            <a:ext cx="11508971" cy="5889567"/>
          </a:xfrm>
        </p:spPr>
        <p:txBody>
          <a:bodyPr>
            <a:normAutofit/>
          </a:bodyPr>
          <a:lstStyle/>
          <a:p>
            <a:r>
              <a:rPr lang="en-US" dirty="0"/>
              <a:t>The roots of cryptography are found in Roman and Egyptian civilizations</a:t>
            </a:r>
            <a:r>
              <a:rPr lang="en-US" dirty="0" smtClean="0"/>
              <a:t>.</a:t>
            </a:r>
          </a:p>
          <a:p>
            <a:r>
              <a:rPr lang="en-US" dirty="0"/>
              <a:t>The art of cryptography is considered to be born along with the art of </a:t>
            </a:r>
            <a:r>
              <a:rPr lang="en-US" dirty="0" smtClean="0"/>
              <a:t>writing</a:t>
            </a:r>
          </a:p>
          <a:p>
            <a:pPr lvl="1">
              <a:buFont typeface="Wingdings" panose="05000000000000000000" pitchFamily="2" charset="2"/>
              <a:buChar char="Ø"/>
            </a:pPr>
            <a:r>
              <a:rPr lang="en-US" dirty="0"/>
              <a:t>need of people to communicate secretly with selective </a:t>
            </a:r>
            <a:r>
              <a:rPr lang="en-US" dirty="0" smtClean="0"/>
              <a:t>recipient </a:t>
            </a:r>
            <a:r>
              <a:rPr lang="en-US" dirty="0"/>
              <a:t>in turn ensured the continuous evolution of </a:t>
            </a:r>
            <a:r>
              <a:rPr lang="en-US" dirty="0" smtClean="0"/>
              <a:t>cryptography</a:t>
            </a:r>
            <a:endParaRPr lang="en-US" b="1" dirty="0" smtClean="0"/>
          </a:p>
          <a:p>
            <a:r>
              <a:rPr lang="en-US" b="1" dirty="0" smtClean="0"/>
              <a:t>Hieroglyph </a:t>
            </a:r>
            <a:r>
              <a:rPr lang="en-US" b="1" dirty="0"/>
              <a:t>– The Oldest Cryptographic </a:t>
            </a:r>
            <a:r>
              <a:rPr lang="en-US" b="1" dirty="0" smtClean="0"/>
              <a:t>Technique</a:t>
            </a:r>
          </a:p>
          <a:p>
            <a:pPr lvl="1">
              <a:buFont typeface="Wingdings" panose="05000000000000000000" pitchFamily="2" charset="2"/>
              <a:buChar char="Ø"/>
            </a:pPr>
            <a:r>
              <a:rPr lang="en-US" dirty="0" smtClean="0"/>
              <a:t>Some 4000 </a:t>
            </a:r>
            <a:r>
              <a:rPr lang="en-US" dirty="0"/>
              <a:t>years ago, the Egyptians used to communicate by messages written in </a:t>
            </a:r>
            <a:r>
              <a:rPr lang="en-US" dirty="0" smtClean="0"/>
              <a:t>hieroglyph.</a:t>
            </a:r>
          </a:p>
          <a:p>
            <a:pPr lvl="1">
              <a:buFont typeface="Wingdings" panose="05000000000000000000" pitchFamily="2" charset="2"/>
              <a:buChar char="Ø"/>
            </a:pPr>
            <a:r>
              <a:rPr lang="en-US" dirty="0" smtClean="0"/>
              <a:t>This </a:t>
            </a:r>
            <a:r>
              <a:rPr lang="en-US" dirty="0"/>
              <a:t>code was the secret known only to the scribes who used to transmit messages </a:t>
            </a:r>
            <a:r>
              <a:rPr lang="en-US" dirty="0" smtClean="0"/>
              <a:t>on behalf </a:t>
            </a:r>
            <a:r>
              <a:rPr lang="en-US" dirty="0"/>
              <a:t>of the kings</a:t>
            </a:r>
            <a:r>
              <a:rPr lang="en-US" dirty="0" smtClean="0"/>
              <a:t>.</a:t>
            </a:r>
          </a:p>
          <a:p>
            <a:pPr lvl="1">
              <a:buFont typeface="Wingdings" panose="05000000000000000000" pitchFamily="2" charset="2"/>
              <a:buChar char="Ø"/>
            </a:pPr>
            <a:endParaRPr lang="en-US" dirty="0" smtClean="0"/>
          </a:p>
        </p:txBody>
      </p:sp>
      <p:pic>
        <p:nvPicPr>
          <p:cNvPr id="4" name="Picture 3"/>
          <p:cNvPicPr>
            <a:picLocks noChangeAspect="1"/>
          </p:cNvPicPr>
          <p:nvPr/>
        </p:nvPicPr>
        <p:blipFill>
          <a:blip r:embed="rId4"/>
          <a:stretch>
            <a:fillRect/>
          </a:stretch>
        </p:blipFill>
        <p:spPr>
          <a:xfrm>
            <a:off x="2743200" y="4898101"/>
            <a:ext cx="7269480" cy="1662719"/>
          </a:xfrm>
          <a:prstGeom prst="rect">
            <a:avLst/>
          </a:prstGeom>
        </p:spPr>
      </p:pic>
    </p:spTree>
    <p:extLst>
      <p:ext uri="{BB962C8B-B14F-4D97-AF65-F5344CB8AC3E}">
        <p14:creationId xmlns:p14="http://schemas.microsoft.com/office/powerpoint/2010/main" val="3491254307"/>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5" name="chimes.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182880"/>
            <a:ext cx="11346873" cy="6613710"/>
          </a:xfrm>
        </p:spPr>
        <p:txBody>
          <a:bodyPr>
            <a:normAutofit/>
          </a:bodyPr>
          <a:lstStyle/>
          <a:p>
            <a:r>
              <a:rPr lang="en-US" dirty="0"/>
              <a:t>Later, the scholars moved on to using simple mono-alphabetic substitution ciphers </a:t>
            </a:r>
            <a:r>
              <a:rPr lang="en-US" dirty="0" smtClean="0"/>
              <a:t>during 500 </a:t>
            </a:r>
            <a:r>
              <a:rPr lang="en-US" dirty="0"/>
              <a:t>to 600 BC</a:t>
            </a:r>
            <a:r>
              <a:rPr lang="en-US" dirty="0" smtClean="0"/>
              <a:t>.</a:t>
            </a:r>
          </a:p>
          <a:p>
            <a:pPr lvl="1">
              <a:buFont typeface="Wingdings" panose="05000000000000000000" pitchFamily="2" charset="2"/>
              <a:buChar char="Ø"/>
            </a:pPr>
            <a:r>
              <a:rPr lang="en-US" dirty="0"/>
              <a:t>This involved replacing alphabets of message with other alphabets </a:t>
            </a:r>
            <a:r>
              <a:rPr lang="en-US" dirty="0" smtClean="0"/>
              <a:t>with some </a:t>
            </a:r>
            <a:r>
              <a:rPr lang="en-US" dirty="0"/>
              <a:t>secret rule</a:t>
            </a:r>
            <a:r>
              <a:rPr lang="en-US" dirty="0" smtClean="0"/>
              <a:t>. </a:t>
            </a:r>
          </a:p>
          <a:p>
            <a:pPr lvl="1">
              <a:buFont typeface="Wingdings" panose="05000000000000000000" pitchFamily="2" charset="2"/>
              <a:buChar char="Ø"/>
            </a:pPr>
            <a:r>
              <a:rPr lang="en-US" dirty="0" smtClean="0"/>
              <a:t>This </a:t>
            </a:r>
            <a:r>
              <a:rPr lang="en-US" b="1" dirty="0"/>
              <a:t>rule </a:t>
            </a:r>
            <a:r>
              <a:rPr lang="en-US" dirty="0"/>
              <a:t>became a </a:t>
            </a:r>
            <a:r>
              <a:rPr lang="en-US" b="1" dirty="0"/>
              <a:t>key </a:t>
            </a:r>
            <a:r>
              <a:rPr lang="en-US" dirty="0"/>
              <a:t>to retrieve the message back from the </a:t>
            </a:r>
            <a:r>
              <a:rPr lang="en-US" dirty="0" smtClean="0"/>
              <a:t>garbled message</a:t>
            </a:r>
            <a:r>
              <a:rPr lang="en-US" dirty="0"/>
              <a:t>.</a:t>
            </a:r>
          </a:p>
          <a:p>
            <a:r>
              <a:rPr lang="en-US" b="1" dirty="0"/>
              <a:t>Caesar Shift </a:t>
            </a:r>
            <a:r>
              <a:rPr lang="en-US" b="1" dirty="0" smtClean="0"/>
              <a:t>Cipher </a:t>
            </a:r>
          </a:p>
          <a:p>
            <a:pPr lvl="1">
              <a:buFont typeface="Wingdings" panose="05000000000000000000" pitchFamily="2" charset="2"/>
              <a:buChar char="Ø"/>
            </a:pPr>
            <a:r>
              <a:rPr lang="en-US" dirty="0"/>
              <a:t>The earlier Roman method of </a:t>
            </a:r>
            <a:r>
              <a:rPr lang="en-US" dirty="0" smtClean="0"/>
              <a:t>cryptography</a:t>
            </a:r>
          </a:p>
          <a:p>
            <a:pPr lvl="1">
              <a:buFont typeface="Wingdings" panose="05000000000000000000" pitchFamily="2" charset="2"/>
              <a:buChar char="Ø"/>
            </a:pPr>
            <a:r>
              <a:rPr lang="en-US" dirty="0" smtClean="0"/>
              <a:t>Involve shifting </a:t>
            </a:r>
            <a:r>
              <a:rPr lang="en-US" dirty="0"/>
              <a:t>the letters of a message by an agreed </a:t>
            </a:r>
            <a:r>
              <a:rPr lang="en-US" dirty="0" smtClean="0"/>
              <a:t>number</a:t>
            </a:r>
          </a:p>
          <a:p>
            <a:pPr lvl="1">
              <a:buFont typeface="Wingdings" panose="05000000000000000000" pitchFamily="2" charset="2"/>
              <a:buChar char="Ø"/>
            </a:pPr>
            <a:r>
              <a:rPr lang="en-US" dirty="0" smtClean="0"/>
              <a:t>the </a:t>
            </a:r>
            <a:r>
              <a:rPr lang="en-US" dirty="0"/>
              <a:t>recipient of this message would then shift the letters back by the same </a:t>
            </a:r>
            <a:r>
              <a:rPr lang="en-US" dirty="0" smtClean="0"/>
              <a:t>number and </a:t>
            </a:r>
            <a:r>
              <a:rPr lang="en-US" dirty="0"/>
              <a:t>obtain the original message</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3448050" y="4187535"/>
            <a:ext cx="4918710" cy="2609055"/>
          </a:xfrm>
          <a:prstGeom prst="rect">
            <a:avLst/>
          </a:prstGeom>
        </p:spPr>
      </p:pic>
    </p:spTree>
    <p:extLst>
      <p:ext uri="{BB962C8B-B14F-4D97-AF65-F5344CB8AC3E}">
        <p14:creationId xmlns:p14="http://schemas.microsoft.com/office/powerpoint/2010/main" val="1308947103"/>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56"/>
            <a:ext cx="10515600" cy="660117"/>
          </a:xfrm>
        </p:spPr>
        <p:txBody>
          <a:bodyPr>
            <a:normAutofit fontScale="90000"/>
          </a:bodyPr>
          <a:lstStyle/>
          <a:p>
            <a:pPr algn="ctr"/>
            <a:r>
              <a:rPr lang="en-US" b="1" dirty="0"/>
              <a:t>Steganography</a:t>
            </a:r>
            <a:endParaRPr lang="en-US" dirty="0"/>
          </a:p>
        </p:txBody>
      </p:sp>
      <p:sp>
        <p:nvSpPr>
          <p:cNvPr id="3" name="Content Placeholder 2"/>
          <p:cNvSpPr>
            <a:spLocks noGrp="1"/>
          </p:cNvSpPr>
          <p:nvPr>
            <p:ph idx="1"/>
          </p:nvPr>
        </p:nvSpPr>
        <p:spPr>
          <a:xfrm>
            <a:off x="332509" y="831273"/>
            <a:ext cx="11346873" cy="5680363"/>
          </a:xfrm>
        </p:spPr>
        <p:txBody>
          <a:bodyPr/>
          <a:lstStyle/>
          <a:p>
            <a:r>
              <a:rPr lang="en-US" dirty="0" smtClean="0"/>
              <a:t>Here people </a:t>
            </a:r>
            <a:r>
              <a:rPr lang="en-US" dirty="0"/>
              <a:t>not only want to protect the secrecy of an information by concealing it, but </a:t>
            </a:r>
            <a:r>
              <a:rPr lang="en-US" dirty="0" smtClean="0"/>
              <a:t>they also </a:t>
            </a:r>
            <a:r>
              <a:rPr lang="en-US" dirty="0"/>
              <a:t>want to make sure any unauthorized person gets no evidence that the </a:t>
            </a:r>
            <a:r>
              <a:rPr lang="en-US" dirty="0" smtClean="0"/>
              <a:t>information even </a:t>
            </a:r>
            <a:r>
              <a:rPr lang="en-US" dirty="0"/>
              <a:t>exists. </a:t>
            </a:r>
            <a:r>
              <a:rPr lang="en-US" dirty="0" smtClean="0"/>
              <a:t>E.g. </a:t>
            </a:r>
            <a:r>
              <a:rPr lang="en-US" b="1" dirty="0"/>
              <a:t>invisible watermarking</a:t>
            </a:r>
            <a:r>
              <a:rPr lang="en-US" dirty="0" smtClean="0"/>
              <a:t>.</a:t>
            </a:r>
          </a:p>
          <a:p>
            <a:r>
              <a:rPr lang="en-US" dirty="0"/>
              <a:t>In steganography, an unintended recipient or an intruder is unaware of the fact </a:t>
            </a:r>
            <a:r>
              <a:rPr lang="en-US" dirty="0" smtClean="0"/>
              <a:t>that observed </a:t>
            </a:r>
            <a:r>
              <a:rPr lang="en-US" dirty="0"/>
              <a:t>data contains hidden information. In cryptography, an intruder is normally </a:t>
            </a:r>
            <a:r>
              <a:rPr lang="en-US" dirty="0" smtClean="0"/>
              <a:t>aware that </a:t>
            </a:r>
            <a:r>
              <a:rPr lang="en-US" dirty="0"/>
              <a:t>data is being communicated, because they can see the coded/scrambled message</a:t>
            </a:r>
            <a:r>
              <a:rPr lang="en-US" dirty="0" smtClean="0"/>
              <a:t>.</a:t>
            </a:r>
          </a:p>
          <a:p>
            <a:endParaRPr lang="en-US" dirty="0"/>
          </a:p>
        </p:txBody>
      </p:sp>
      <p:pic>
        <p:nvPicPr>
          <p:cNvPr id="4" name="Picture 3"/>
          <p:cNvPicPr>
            <a:picLocks noChangeAspect="1"/>
          </p:cNvPicPr>
          <p:nvPr/>
        </p:nvPicPr>
        <p:blipFill>
          <a:blip r:embed="rId4"/>
          <a:stretch>
            <a:fillRect/>
          </a:stretch>
        </p:blipFill>
        <p:spPr>
          <a:xfrm>
            <a:off x="3144983" y="4100950"/>
            <a:ext cx="5332700" cy="2652279"/>
          </a:xfrm>
          <a:prstGeom prst="rect">
            <a:avLst/>
          </a:prstGeom>
        </p:spPr>
      </p:pic>
    </p:spTree>
    <p:extLst>
      <p:ext uri="{BB962C8B-B14F-4D97-AF65-F5344CB8AC3E}">
        <p14:creationId xmlns:p14="http://schemas.microsoft.com/office/powerpoint/2010/main" val="4274546565"/>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5" name="chimes.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56"/>
            <a:ext cx="10515600" cy="660117"/>
          </a:xfrm>
        </p:spPr>
        <p:txBody>
          <a:bodyPr>
            <a:normAutofit fontScale="90000"/>
          </a:bodyPr>
          <a:lstStyle/>
          <a:p>
            <a:pPr algn="ctr"/>
            <a:r>
              <a:rPr lang="en-US" b="1" dirty="0"/>
              <a:t>Evolution of Cryptography</a:t>
            </a:r>
            <a:endParaRPr lang="en-US" dirty="0"/>
          </a:p>
        </p:txBody>
      </p:sp>
      <p:sp>
        <p:nvSpPr>
          <p:cNvPr id="3" name="Content Placeholder 2"/>
          <p:cNvSpPr>
            <a:spLocks noGrp="1"/>
          </p:cNvSpPr>
          <p:nvPr>
            <p:ph idx="1"/>
          </p:nvPr>
        </p:nvSpPr>
        <p:spPr>
          <a:xfrm>
            <a:off x="332509" y="831273"/>
            <a:ext cx="11346873" cy="5680363"/>
          </a:xfrm>
        </p:spPr>
        <p:txBody>
          <a:bodyPr>
            <a:normAutofit lnSpcReduction="10000"/>
          </a:bodyPr>
          <a:lstStyle/>
          <a:p>
            <a:r>
              <a:rPr lang="en-US" dirty="0" smtClean="0"/>
              <a:t>15th </a:t>
            </a:r>
            <a:r>
              <a:rPr lang="en-US" dirty="0"/>
              <a:t>century</a:t>
            </a:r>
            <a:r>
              <a:rPr lang="en-US" dirty="0" smtClean="0"/>
              <a:t>, Improved </a:t>
            </a:r>
            <a:r>
              <a:rPr lang="en-US" dirty="0"/>
              <a:t>coding </a:t>
            </a:r>
            <a:r>
              <a:rPr lang="en-US" dirty="0" smtClean="0"/>
              <a:t>techniques </a:t>
            </a:r>
            <a:r>
              <a:rPr lang="en-US" dirty="0" err="1" smtClean="0"/>
              <a:t>e.g</a:t>
            </a:r>
            <a:r>
              <a:rPr lang="en-US" dirty="0" smtClean="0"/>
              <a:t> </a:t>
            </a:r>
            <a:r>
              <a:rPr lang="en-US" b="1" dirty="0" err="1" smtClean="0"/>
              <a:t>Vigenere</a:t>
            </a:r>
            <a:r>
              <a:rPr lang="en-US" b="1" dirty="0" smtClean="0"/>
              <a:t> Coding </a:t>
            </a:r>
          </a:p>
          <a:p>
            <a:pPr lvl="1">
              <a:buFont typeface="Wingdings" panose="05000000000000000000" pitchFamily="2" charset="2"/>
              <a:buChar char="Ø"/>
            </a:pPr>
            <a:r>
              <a:rPr lang="en-US" dirty="0"/>
              <a:t>offered moving letters in the message with a number of </a:t>
            </a:r>
            <a:r>
              <a:rPr lang="en-US" dirty="0" smtClean="0"/>
              <a:t>variable places </a:t>
            </a:r>
            <a:r>
              <a:rPr lang="en-US" dirty="0"/>
              <a:t>instead of moving them the same number of </a:t>
            </a:r>
            <a:r>
              <a:rPr lang="en-US" dirty="0" smtClean="0"/>
              <a:t>places</a:t>
            </a:r>
          </a:p>
          <a:p>
            <a:r>
              <a:rPr lang="en-US" dirty="0" smtClean="0"/>
              <a:t>After </a:t>
            </a:r>
            <a:r>
              <a:rPr lang="en-US" dirty="0"/>
              <a:t>the 19th century, cryptography evolved from the ad hoc approaches </a:t>
            </a:r>
            <a:r>
              <a:rPr lang="en-US" dirty="0" smtClean="0"/>
              <a:t>to encryption </a:t>
            </a:r>
            <a:r>
              <a:rPr lang="en-US" dirty="0"/>
              <a:t>to the more sophisticated art and science of information security</a:t>
            </a:r>
          </a:p>
          <a:p>
            <a:r>
              <a:rPr lang="en-US" dirty="0"/>
              <a:t>In the early 20th century, the invention of mechanical </a:t>
            </a:r>
            <a:r>
              <a:rPr lang="en-US" dirty="0" smtClean="0"/>
              <a:t>and electromechanical machines</a:t>
            </a:r>
            <a:r>
              <a:rPr lang="en-US" dirty="0"/>
              <a:t>, such as the </a:t>
            </a:r>
            <a:r>
              <a:rPr lang="en-US" b="1" dirty="0"/>
              <a:t>Enigma rotor machine</a:t>
            </a:r>
            <a:r>
              <a:rPr lang="en-US" dirty="0"/>
              <a:t>, provided more advanced </a:t>
            </a:r>
            <a:r>
              <a:rPr lang="en-US" dirty="0" smtClean="0"/>
              <a:t>and efficient </a:t>
            </a:r>
            <a:r>
              <a:rPr lang="en-US" dirty="0"/>
              <a:t>means of coding the information</a:t>
            </a:r>
            <a:r>
              <a:rPr lang="en-US" dirty="0" smtClean="0"/>
              <a:t>.</a:t>
            </a:r>
          </a:p>
          <a:p>
            <a:r>
              <a:rPr lang="en-US" dirty="0" smtClean="0"/>
              <a:t>During the period of World War II, both </a:t>
            </a:r>
            <a:r>
              <a:rPr lang="en-US" b="1" dirty="0" smtClean="0"/>
              <a:t>cryptography </a:t>
            </a:r>
            <a:r>
              <a:rPr lang="en-US" dirty="0" smtClean="0"/>
              <a:t>and </a:t>
            </a:r>
            <a:r>
              <a:rPr lang="en-US" b="1" dirty="0" smtClean="0"/>
              <a:t>cryptanalysis </a:t>
            </a:r>
            <a:r>
              <a:rPr lang="en-US" dirty="0" smtClean="0"/>
              <a:t>became excessively mathematical.</a:t>
            </a:r>
          </a:p>
          <a:p>
            <a:r>
              <a:rPr lang="en-US" dirty="0" smtClean="0"/>
              <a:t>Government, organizations, military units, and some corporate houses started adopting the applications of cryptography</a:t>
            </a:r>
          </a:p>
          <a:p>
            <a:pPr lvl="1">
              <a:buFont typeface="Wingdings" panose="05000000000000000000" pitchFamily="2" charset="2"/>
              <a:buChar char="Ø"/>
            </a:pPr>
            <a:r>
              <a:rPr lang="en-US" dirty="0" smtClean="0"/>
              <a:t>They used cryptography to guard their secrets from others</a:t>
            </a:r>
          </a:p>
          <a:p>
            <a:endParaRPr lang="en-US" dirty="0"/>
          </a:p>
          <a:p>
            <a:pPr marL="0" indent="0">
              <a:buNone/>
            </a:pPr>
            <a:endParaRPr lang="en-US" dirty="0" smtClean="0"/>
          </a:p>
          <a:p>
            <a:endParaRPr lang="en-US" dirty="0"/>
          </a:p>
        </p:txBody>
      </p:sp>
    </p:spTree>
    <p:extLst>
      <p:ext uri="{BB962C8B-B14F-4D97-AF65-F5344CB8AC3E}">
        <p14:creationId xmlns:p14="http://schemas.microsoft.com/office/powerpoint/2010/main" val="623824565"/>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683"/>
            <a:ext cx="10515600" cy="471054"/>
          </a:xfrm>
        </p:spPr>
        <p:txBody>
          <a:bodyPr>
            <a:normAutofit fontScale="90000"/>
          </a:bodyPr>
          <a:lstStyle/>
          <a:p>
            <a:pPr algn="ctr"/>
            <a:r>
              <a:rPr lang="en-US" dirty="0" smtClean="0"/>
              <a:t>Modern Cryptography</a:t>
            </a:r>
            <a:endParaRPr lang="en-US" dirty="0"/>
          </a:p>
        </p:txBody>
      </p:sp>
      <p:sp>
        <p:nvSpPr>
          <p:cNvPr id="3" name="Content Placeholder 2"/>
          <p:cNvSpPr>
            <a:spLocks noGrp="1"/>
          </p:cNvSpPr>
          <p:nvPr>
            <p:ph idx="1"/>
          </p:nvPr>
        </p:nvSpPr>
        <p:spPr>
          <a:xfrm>
            <a:off x="332509" y="595737"/>
            <a:ext cx="11346873" cy="5915899"/>
          </a:xfrm>
        </p:spPr>
        <p:txBody>
          <a:bodyPr/>
          <a:lstStyle/>
          <a:p>
            <a:r>
              <a:rPr lang="en-US" sz="2400" dirty="0" smtClean="0"/>
              <a:t>Its foundation </a:t>
            </a:r>
            <a:r>
              <a:rPr lang="en-US" sz="2400" dirty="0"/>
              <a:t>is based on various concepts of mathematics such as number </a:t>
            </a:r>
            <a:r>
              <a:rPr lang="en-US" sz="2400" dirty="0" smtClean="0"/>
              <a:t>theory, computational-complexity </a:t>
            </a:r>
            <a:r>
              <a:rPr lang="en-US" sz="2400" dirty="0"/>
              <a:t>theory, and probability </a:t>
            </a:r>
            <a:r>
              <a:rPr lang="en-US" sz="2400" dirty="0" smtClean="0"/>
              <a:t>theory.</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16845523"/>
              </p:ext>
            </p:extLst>
          </p:nvPr>
        </p:nvGraphicFramePr>
        <p:xfrm>
          <a:off x="2034539" y="1358697"/>
          <a:ext cx="8366760" cy="5426214"/>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1091634795"/>
                    </a:ext>
                  </a:extLst>
                </a:gridCol>
                <a:gridCol w="4183380">
                  <a:extLst>
                    <a:ext uri="{9D8B030D-6E8A-4147-A177-3AD203B41FA5}">
                      <a16:colId xmlns:a16="http://schemas.microsoft.com/office/drawing/2014/main" xmlns="" val="1289065832"/>
                    </a:ext>
                  </a:extLst>
                </a:gridCol>
              </a:tblGrid>
              <a:tr h="907182">
                <a:tc>
                  <a:txBody>
                    <a:bodyPr/>
                    <a:lstStyle/>
                    <a:p>
                      <a:pPr algn="ctr"/>
                      <a:r>
                        <a:rPr lang="en-US" sz="2800" dirty="0" smtClean="0"/>
                        <a:t>Classic Cryptography</a:t>
                      </a:r>
                      <a:endParaRPr lang="en-US" sz="2800" dirty="0"/>
                    </a:p>
                  </a:txBody>
                  <a:tcPr/>
                </a:tc>
                <a:tc>
                  <a:txBody>
                    <a:bodyPr/>
                    <a:lstStyle/>
                    <a:p>
                      <a:pPr algn="ctr"/>
                      <a:r>
                        <a:rPr lang="en-US" sz="2800" dirty="0" smtClean="0"/>
                        <a:t>Modern Cryptography</a:t>
                      </a:r>
                      <a:endParaRPr lang="en-US" sz="2800" dirty="0"/>
                    </a:p>
                  </a:txBody>
                  <a:tcPr/>
                </a:tc>
                <a:extLst>
                  <a:ext uri="{0D108BD9-81ED-4DB2-BD59-A6C34878D82A}">
                    <a16:rowId xmlns:a16="http://schemas.microsoft.com/office/drawing/2014/main" xmlns="" val="3087943765"/>
                  </a:ext>
                </a:extLst>
              </a:tr>
              <a:tr h="1044312">
                <a:tc>
                  <a:txBody>
                    <a:bodyPr/>
                    <a:lstStyle/>
                    <a:p>
                      <a:r>
                        <a:rPr lang="en-US" sz="1800" b="0" i="0" u="none" strike="noStrike" kern="1200" baseline="0" dirty="0" smtClean="0">
                          <a:solidFill>
                            <a:schemeClr val="dk1"/>
                          </a:solidFill>
                          <a:latin typeface="+mn-lt"/>
                          <a:ea typeface="+mn-ea"/>
                          <a:cs typeface="+mn-cs"/>
                        </a:rPr>
                        <a:t>It manipulates traditional characters, i.e.,</a:t>
                      </a:r>
                    </a:p>
                    <a:p>
                      <a:r>
                        <a:rPr lang="en-US" sz="1800" b="0" i="0" u="none" strike="noStrike" kern="1200" baseline="0" dirty="0" smtClean="0">
                          <a:solidFill>
                            <a:schemeClr val="dk1"/>
                          </a:solidFill>
                          <a:latin typeface="+mn-lt"/>
                          <a:ea typeface="+mn-ea"/>
                          <a:cs typeface="+mn-cs"/>
                        </a:rPr>
                        <a:t>letters and digits directly</a:t>
                      </a:r>
                      <a:endParaRPr lang="en-US" sz="2800" dirty="0"/>
                    </a:p>
                  </a:txBody>
                  <a:tcPr/>
                </a:tc>
                <a:tc>
                  <a:txBody>
                    <a:bodyPr/>
                    <a:lstStyle/>
                    <a:p>
                      <a:r>
                        <a:rPr lang="en-US" sz="1800" b="0" i="0" u="none" strike="noStrike" kern="1200" baseline="0" dirty="0" smtClean="0">
                          <a:solidFill>
                            <a:schemeClr val="dk1"/>
                          </a:solidFill>
                          <a:latin typeface="+mn-lt"/>
                          <a:ea typeface="+mn-ea"/>
                          <a:cs typeface="+mn-cs"/>
                        </a:rPr>
                        <a:t>It operates on binary bit sequences</a:t>
                      </a:r>
                      <a:endParaRPr lang="en-US" dirty="0"/>
                    </a:p>
                  </a:txBody>
                  <a:tcPr/>
                </a:tc>
                <a:extLst>
                  <a:ext uri="{0D108BD9-81ED-4DB2-BD59-A6C34878D82A}">
                    <a16:rowId xmlns:a16="http://schemas.microsoft.com/office/drawing/2014/main" xmlns="" val="1083391837"/>
                  </a:ext>
                </a:extLst>
              </a:tr>
              <a:tr h="2446662">
                <a:tc>
                  <a:txBody>
                    <a:bodyPr/>
                    <a:lstStyle/>
                    <a:p>
                      <a:r>
                        <a:rPr lang="en-US" sz="1800" b="0" i="0" u="none" strike="noStrike" kern="1200" baseline="0" dirty="0" smtClean="0">
                          <a:solidFill>
                            <a:schemeClr val="dk1"/>
                          </a:solidFill>
                          <a:latin typeface="+mn-lt"/>
                          <a:ea typeface="+mn-ea"/>
                          <a:cs typeface="+mn-cs"/>
                        </a:rPr>
                        <a:t>It is mainly based on ‘security through</a:t>
                      </a:r>
                    </a:p>
                    <a:p>
                      <a:r>
                        <a:rPr lang="en-US" sz="1800" b="0" i="0" u="none" strike="noStrike" kern="1200" baseline="0" dirty="0" smtClean="0">
                          <a:solidFill>
                            <a:schemeClr val="dk1"/>
                          </a:solidFill>
                          <a:latin typeface="+mn-lt"/>
                          <a:ea typeface="+mn-ea"/>
                          <a:cs typeface="+mn-cs"/>
                        </a:rPr>
                        <a:t>obscurity’. The techniques employed for</a:t>
                      </a:r>
                    </a:p>
                    <a:p>
                      <a:r>
                        <a:rPr lang="en-US" sz="1800" b="0" i="0" u="none" strike="noStrike" kern="1200" baseline="0" dirty="0" smtClean="0">
                          <a:solidFill>
                            <a:schemeClr val="dk1"/>
                          </a:solidFill>
                          <a:latin typeface="+mn-lt"/>
                          <a:ea typeface="+mn-ea"/>
                          <a:cs typeface="+mn-cs"/>
                        </a:rPr>
                        <a:t>coding were kept secret and only the parties involved in communication knew about them</a:t>
                      </a:r>
                      <a:endParaRPr lang="en-US" dirty="0"/>
                    </a:p>
                  </a:txBody>
                  <a:tcPr/>
                </a:tc>
                <a:tc>
                  <a:txBody>
                    <a:bodyPr/>
                    <a:lstStyle/>
                    <a:p>
                      <a:r>
                        <a:rPr lang="en-US" sz="1800" b="0" i="0" u="none" strike="noStrike" kern="1200" baseline="0" dirty="0" smtClean="0">
                          <a:solidFill>
                            <a:schemeClr val="dk1"/>
                          </a:solidFill>
                          <a:latin typeface="+mn-lt"/>
                          <a:ea typeface="+mn-ea"/>
                          <a:cs typeface="+mn-cs"/>
                        </a:rPr>
                        <a:t>It relies on publicly known mathematical</a:t>
                      </a:r>
                    </a:p>
                    <a:p>
                      <a:r>
                        <a:rPr lang="en-US" sz="1800" b="0" i="0" u="none" strike="noStrike" kern="1200" baseline="0" dirty="0" smtClean="0">
                          <a:solidFill>
                            <a:schemeClr val="dk1"/>
                          </a:solidFill>
                          <a:latin typeface="+mn-lt"/>
                          <a:ea typeface="+mn-ea"/>
                          <a:cs typeface="+mn-cs"/>
                        </a:rPr>
                        <a:t>algorithms for coding the information.</a:t>
                      </a:r>
                    </a:p>
                    <a:p>
                      <a:r>
                        <a:rPr lang="en-US" sz="1800" b="0" i="0" u="none" strike="noStrike" kern="1200" baseline="0" dirty="0" smtClean="0">
                          <a:solidFill>
                            <a:schemeClr val="dk1"/>
                          </a:solidFill>
                          <a:latin typeface="+mn-lt"/>
                          <a:ea typeface="+mn-ea"/>
                          <a:cs typeface="+mn-cs"/>
                        </a:rPr>
                        <a:t>Secrecy is obtained through a </a:t>
                      </a:r>
                      <a:r>
                        <a:rPr lang="en-US" sz="1800" b="0" i="0" u="none" strike="noStrike" kern="1200" baseline="0" dirty="0" smtClean="0">
                          <a:solidFill>
                            <a:schemeClr val="dk1"/>
                          </a:solidFill>
                          <a:latin typeface="+mn-lt"/>
                          <a:ea typeface="+mn-ea"/>
                          <a:cs typeface="+mn-cs"/>
                        </a:rPr>
                        <a:t>secret key</a:t>
                      </a:r>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which is used as the seed for </a:t>
                      </a:r>
                      <a:r>
                        <a:rPr lang="en-US" sz="1800" b="0" i="0" u="none" strike="noStrike" kern="1200" baseline="0" dirty="0" smtClean="0">
                          <a:solidFill>
                            <a:schemeClr val="dk1"/>
                          </a:solidFill>
                          <a:latin typeface="+mn-lt"/>
                          <a:ea typeface="+mn-ea"/>
                          <a:cs typeface="+mn-cs"/>
                        </a:rPr>
                        <a:t>the</a:t>
                      </a:r>
                      <a:endParaRPr lang="en-US" sz="1800" b="0" i="0" u="none" strike="noStrike" kern="1200" baseline="0" dirty="0" smtClean="0">
                        <a:solidFill>
                          <a:schemeClr val="dk1"/>
                        </a:solidFill>
                        <a:latin typeface="+mn-lt"/>
                        <a:ea typeface="+mn-ea"/>
                        <a:cs typeface="+mn-cs"/>
                      </a:endParaRPr>
                    </a:p>
                    <a:p>
                      <a:r>
                        <a:rPr lang="en-US" sz="1800" b="0" i="0" u="none" strike="noStrike" kern="1200" baseline="0" dirty="0" smtClean="0">
                          <a:solidFill>
                            <a:schemeClr val="dk1"/>
                          </a:solidFill>
                          <a:latin typeface="+mn-lt"/>
                          <a:ea typeface="+mn-ea"/>
                          <a:cs typeface="+mn-cs"/>
                        </a:rPr>
                        <a:t>algorithms. The computational difficulty</a:t>
                      </a:r>
                    </a:p>
                    <a:p>
                      <a:r>
                        <a:rPr lang="en-US" sz="1800" b="0" i="0" u="none" strike="noStrike" kern="1200" baseline="0" dirty="0" smtClean="0">
                          <a:solidFill>
                            <a:schemeClr val="dk1"/>
                          </a:solidFill>
                          <a:latin typeface="+mn-lt"/>
                          <a:ea typeface="+mn-ea"/>
                          <a:cs typeface="+mn-cs"/>
                        </a:rPr>
                        <a:t>of algorithms, absence of secret key, etc.,</a:t>
                      </a:r>
                    </a:p>
                    <a:p>
                      <a:r>
                        <a:rPr lang="en-US" sz="1800" b="0" i="0" u="none" strike="noStrike" kern="1200" baseline="0" dirty="0" smtClean="0">
                          <a:solidFill>
                            <a:schemeClr val="dk1"/>
                          </a:solidFill>
                          <a:latin typeface="+mn-lt"/>
                          <a:ea typeface="+mn-ea"/>
                          <a:cs typeface="+mn-cs"/>
                        </a:rPr>
                        <a:t>make it impossible for an attacker to</a:t>
                      </a:r>
                    </a:p>
                    <a:p>
                      <a:r>
                        <a:rPr lang="en-US" sz="1800" b="0" i="0" u="none" strike="noStrike" kern="1200" baseline="0" dirty="0" smtClean="0">
                          <a:solidFill>
                            <a:schemeClr val="dk1"/>
                          </a:solidFill>
                          <a:latin typeface="+mn-lt"/>
                          <a:ea typeface="+mn-ea"/>
                          <a:cs typeface="+mn-cs"/>
                        </a:rPr>
                        <a:t>obtain the original information even if he</a:t>
                      </a:r>
                    </a:p>
                    <a:p>
                      <a:r>
                        <a:rPr lang="en-US" sz="1800" b="0" i="0" u="none" strike="noStrike" kern="1200" baseline="0" dirty="0" smtClean="0">
                          <a:solidFill>
                            <a:schemeClr val="dk1"/>
                          </a:solidFill>
                          <a:latin typeface="+mn-lt"/>
                          <a:ea typeface="+mn-ea"/>
                          <a:cs typeface="+mn-cs"/>
                        </a:rPr>
                        <a:t>knows the algorithm used for coding</a:t>
                      </a:r>
                      <a:endParaRPr lang="en-US" dirty="0"/>
                    </a:p>
                  </a:txBody>
                  <a:tcPr/>
                </a:tc>
                <a:extLst>
                  <a:ext uri="{0D108BD9-81ED-4DB2-BD59-A6C34878D82A}">
                    <a16:rowId xmlns:a16="http://schemas.microsoft.com/office/drawing/2014/main" xmlns="" val="2588032001"/>
                  </a:ext>
                </a:extLst>
              </a:tr>
              <a:tr h="907182">
                <a:tc>
                  <a:txBody>
                    <a:bodyPr/>
                    <a:lstStyle/>
                    <a:p>
                      <a:r>
                        <a:rPr lang="en-US" sz="1800" b="0" i="0" u="none" strike="noStrike" kern="1200" baseline="0" dirty="0" smtClean="0">
                          <a:solidFill>
                            <a:schemeClr val="dk1"/>
                          </a:solidFill>
                          <a:latin typeface="+mn-lt"/>
                          <a:ea typeface="+mn-ea"/>
                          <a:cs typeface="+mn-cs"/>
                        </a:rPr>
                        <a:t>It requires the entire cryptosystem for</a:t>
                      </a:r>
                    </a:p>
                    <a:p>
                      <a:r>
                        <a:rPr lang="en-US" sz="1800" b="0" i="0" u="none" strike="noStrike" kern="1200" baseline="0" dirty="0" smtClean="0">
                          <a:solidFill>
                            <a:schemeClr val="dk1"/>
                          </a:solidFill>
                          <a:latin typeface="+mn-lt"/>
                          <a:ea typeface="+mn-ea"/>
                          <a:cs typeface="+mn-cs"/>
                        </a:rPr>
                        <a:t>communicating confidentially</a:t>
                      </a:r>
                      <a:endParaRPr lang="en-US" dirty="0"/>
                    </a:p>
                  </a:txBody>
                  <a:tcPr/>
                </a:tc>
                <a:tc>
                  <a:txBody>
                    <a:bodyPr/>
                    <a:lstStyle/>
                    <a:p>
                      <a:r>
                        <a:rPr lang="en-US" sz="1800" b="0" i="0" u="none" strike="noStrike" kern="1200" baseline="0" dirty="0" smtClean="0">
                          <a:solidFill>
                            <a:schemeClr val="dk1"/>
                          </a:solidFill>
                          <a:latin typeface="+mn-lt"/>
                          <a:ea typeface="+mn-ea"/>
                          <a:cs typeface="+mn-cs"/>
                        </a:rPr>
                        <a:t>Modern cryptography requires parties</a:t>
                      </a:r>
                    </a:p>
                    <a:p>
                      <a:r>
                        <a:rPr lang="en-US" sz="1800" b="0" i="0" u="none" strike="noStrike" kern="1200" baseline="0" dirty="0" smtClean="0">
                          <a:solidFill>
                            <a:schemeClr val="dk1"/>
                          </a:solidFill>
                          <a:latin typeface="+mn-lt"/>
                          <a:ea typeface="+mn-ea"/>
                          <a:cs typeface="+mn-cs"/>
                        </a:rPr>
                        <a:t>interested in secure communication to</a:t>
                      </a:r>
                    </a:p>
                    <a:p>
                      <a:r>
                        <a:rPr lang="en-US" sz="1800" b="0" i="0" u="none" strike="noStrike" kern="1200" baseline="0" dirty="0" smtClean="0">
                          <a:solidFill>
                            <a:schemeClr val="dk1"/>
                          </a:solidFill>
                          <a:latin typeface="+mn-lt"/>
                          <a:ea typeface="+mn-ea"/>
                          <a:cs typeface="+mn-cs"/>
                        </a:rPr>
                        <a:t>possess the secret key only</a:t>
                      </a:r>
                      <a:endParaRPr lang="en-US" dirty="0"/>
                    </a:p>
                  </a:txBody>
                  <a:tcPr/>
                </a:tc>
                <a:extLst>
                  <a:ext uri="{0D108BD9-81ED-4DB2-BD59-A6C34878D82A}">
                    <a16:rowId xmlns:a16="http://schemas.microsoft.com/office/drawing/2014/main" xmlns="" val="122997403"/>
                  </a:ext>
                </a:extLst>
              </a:tr>
            </a:tbl>
          </a:graphicData>
        </a:graphic>
      </p:graphicFrame>
    </p:spTree>
    <p:extLst>
      <p:ext uri="{BB962C8B-B14F-4D97-AF65-F5344CB8AC3E}">
        <p14:creationId xmlns:p14="http://schemas.microsoft.com/office/powerpoint/2010/main" val="3921901999"/>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156"/>
            <a:ext cx="10515600" cy="660117"/>
          </a:xfrm>
        </p:spPr>
        <p:txBody>
          <a:bodyPr>
            <a:normAutofit fontScale="90000"/>
          </a:bodyPr>
          <a:lstStyle/>
          <a:p>
            <a:pPr algn="ctr"/>
            <a:r>
              <a:rPr lang="en-US" b="1" dirty="0"/>
              <a:t>Security Services of Cryptography</a:t>
            </a:r>
            <a:endParaRPr lang="en-US" dirty="0"/>
          </a:p>
        </p:txBody>
      </p:sp>
      <p:sp>
        <p:nvSpPr>
          <p:cNvPr id="3" name="Content Placeholder 2"/>
          <p:cNvSpPr>
            <a:spLocks noGrp="1"/>
          </p:cNvSpPr>
          <p:nvPr>
            <p:ph idx="1"/>
          </p:nvPr>
        </p:nvSpPr>
        <p:spPr>
          <a:xfrm>
            <a:off x="332509" y="831273"/>
            <a:ext cx="11346873" cy="5680363"/>
          </a:xfrm>
        </p:spPr>
        <p:txBody>
          <a:bodyPr>
            <a:normAutofit fontScale="92500"/>
          </a:bodyPr>
          <a:lstStyle/>
          <a:p>
            <a:pPr marL="0" indent="0">
              <a:buNone/>
            </a:pPr>
            <a:r>
              <a:rPr lang="en-US" dirty="0" smtClean="0"/>
              <a:t>The objective </a:t>
            </a:r>
            <a:r>
              <a:rPr lang="en-US" dirty="0"/>
              <a:t>of using cryptography is to provide the following four </a:t>
            </a:r>
            <a:r>
              <a:rPr lang="en-US" dirty="0" smtClean="0"/>
              <a:t>fundamental information </a:t>
            </a:r>
            <a:r>
              <a:rPr lang="en-US" dirty="0"/>
              <a:t>security </a:t>
            </a:r>
            <a:r>
              <a:rPr lang="en-US" dirty="0" smtClean="0"/>
              <a:t>services:</a:t>
            </a:r>
          </a:p>
          <a:p>
            <a:r>
              <a:rPr lang="en-US" b="1" dirty="0" smtClean="0"/>
              <a:t>Confidentiality</a:t>
            </a:r>
          </a:p>
          <a:p>
            <a:pPr lvl="1">
              <a:buFont typeface="Wingdings" panose="05000000000000000000" pitchFamily="2" charset="2"/>
              <a:buChar char="Ø"/>
            </a:pPr>
            <a:r>
              <a:rPr lang="en-US" dirty="0"/>
              <a:t>It is </a:t>
            </a:r>
            <a:r>
              <a:rPr lang="en-US" dirty="0" smtClean="0"/>
              <a:t>a security </a:t>
            </a:r>
            <a:r>
              <a:rPr lang="en-US" dirty="0"/>
              <a:t>service that keeps the information from an unauthorized person. It is </a:t>
            </a:r>
            <a:r>
              <a:rPr lang="en-US" dirty="0" smtClean="0"/>
              <a:t>sometimes referred </a:t>
            </a:r>
            <a:r>
              <a:rPr lang="en-US" dirty="0"/>
              <a:t>to as </a:t>
            </a:r>
            <a:r>
              <a:rPr lang="en-US" b="1" dirty="0"/>
              <a:t>privacy </a:t>
            </a:r>
            <a:r>
              <a:rPr lang="en-US" dirty="0"/>
              <a:t>or </a:t>
            </a:r>
            <a:r>
              <a:rPr lang="en-US" b="1" dirty="0"/>
              <a:t>secrecy</a:t>
            </a:r>
            <a:r>
              <a:rPr lang="en-US" dirty="0" smtClean="0"/>
              <a:t>.</a:t>
            </a:r>
          </a:p>
          <a:p>
            <a:r>
              <a:rPr lang="en-US" b="1" dirty="0"/>
              <a:t>Data </a:t>
            </a:r>
            <a:r>
              <a:rPr lang="en-US" b="1" dirty="0" smtClean="0"/>
              <a:t>Integrity</a:t>
            </a:r>
          </a:p>
          <a:p>
            <a:pPr lvl="1">
              <a:buFont typeface="Wingdings" panose="05000000000000000000" pitchFamily="2" charset="2"/>
              <a:buChar char="Ø"/>
            </a:pPr>
            <a:r>
              <a:rPr lang="en-US" dirty="0"/>
              <a:t>It is security service that deals with identifying any alteration to the data</a:t>
            </a:r>
            <a:r>
              <a:rPr lang="en-US" dirty="0" smtClean="0"/>
              <a:t>.</a:t>
            </a:r>
          </a:p>
          <a:p>
            <a:r>
              <a:rPr lang="en-US" b="1" dirty="0" smtClean="0"/>
              <a:t>Authentication</a:t>
            </a:r>
          </a:p>
          <a:p>
            <a:pPr lvl="1">
              <a:buFont typeface="Wingdings" panose="05000000000000000000" pitchFamily="2" charset="2"/>
              <a:buChar char="Ø"/>
            </a:pPr>
            <a:r>
              <a:rPr lang="en-US" dirty="0"/>
              <a:t>Authentication provides the identification of the originator. It confirms to the receiver </a:t>
            </a:r>
            <a:r>
              <a:rPr lang="en-US" dirty="0" smtClean="0"/>
              <a:t>that the </a:t>
            </a:r>
            <a:r>
              <a:rPr lang="en-US" dirty="0"/>
              <a:t>data received has been sent only by an identified and verified sender</a:t>
            </a:r>
            <a:r>
              <a:rPr lang="en-US" dirty="0" smtClean="0"/>
              <a:t>.</a:t>
            </a:r>
          </a:p>
          <a:p>
            <a:r>
              <a:rPr lang="en-US" b="1" dirty="0" smtClean="0"/>
              <a:t>Non-repudiation </a:t>
            </a:r>
          </a:p>
          <a:p>
            <a:pPr lvl="1">
              <a:buFont typeface="Wingdings" panose="05000000000000000000" pitchFamily="2" charset="2"/>
              <a:buChar char="Ø"/>
            </a:pPr>
            <a:r>
              <a:rPr lang="en-US" dirty="0" smtClean="0"/>
              <a:t>It is a security service that ensures that an entity cannot refuse the ownership of a previous commitment or an action. It is an assurance that the original creator of the data cannot deny the creation or transmission of the said data to a recipient or third party.</a:t>
            </a:r>
          </a:p>
          <a:p>
            <a:endParaRPr lang="en-US" dirty="0"/>
          </a:p>
        </p:txBody>
      </p:sp>
    </p:spTree>
    <p:extLst>
      <p:ext uri="{BB962C8B-B14F-4D97-AF65-F5344CB8AC3E}">
        <p14:creationId xmlns:p14="http://schemas.microsoft.com/office/powerpoint/2010/main" val="2304322737"/>
      </p:ext>
    </p:extLst>
  </p:cSld>
  <p:clrMapOvr>
    <a:masterClrMapping/>
  </p:clrMapOvr>
  <mc:AlternateContent xmlns:mc="http://schemas.openxmlformats.org/markup-compatibility/2006" xmlns:p14="http://schemas.microsoft.com/office/powerpoint/2010/main">
    <mc:Choice Requires="p14">
      <p:transition p14:dur="250" advTm="2000">
        <p:sndAc>
          <p:stSnd>
            <p:snd r:embed="rId2" name="chimes.wav"/>
          </p:stSnd>
        </p:sndAc>
      </p:transition>
    </mc:Choice>
    <mc:Fallback xmlns="">
      <p:transition advTm="2000">
        <p:sndAc>
          <p:stSnd>
            <p:snd r:embed="rId3" name="chimes.wav"/>
          </p:stSnd>
        </p:sndAc>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296"/>
            <a:ext cx="10515600" cy="660117"/>
          </a:xfrm>
        </p:spPr>
        <p:txBody>
          <a:bodyPr>
            <a:normAutofit fontScale="90000"/>
          </a:bodyPr>
          <a:lstStyle/>
          <a:p>
            <a:pPr algn="ctr"/>
            <a:r>
              <a:rPr lang="en-US" b="1" dirty="0"/>
              <a:t>Cryptography Primitives</a:t>
            </a:r>
            <a:endParaRPr lang="en-US" dirty="0"/>
          </a:p>
        </p:txBody>
      </p:sp>
      <p:sp>
        <p:nvSpPr>
          <p:cNvPr id="3" name="Content Placeholder 2"/>
          <p:cNvSpPr>
            <a:spLocks noGrp="1"/>
          </p:cNvSpPr>
          <p:nvPr>
            <p:ph idx="1"/>
          </p:nvPr>
        </p:nvSpPr>
        <p:spPr>
          <a:xfrm>
            <a:off x="332509" y="831273"/>
            <a:ext cx="11346873" cy="5929745"/>
          </a:xfrm>
        </p:spPr>
        <p:txBody>
          <a:bodyPr/>
          <a:lstStyle/>
          <a:p>
            <a:pPr marL="0" indent="0">
              <a:buNone/>
            </a:pPr>
            <a:r>
              <a:rPr lang="en-US" dirty="0"/>
              <a:t>Cryptography primitives are nothing but the tools and techniques in Cryptography </a:t>
            </a:r>
            <a:r>
              <a:rPr lang="en-US" dirty="0" smtClean="0"/>
              <a:t>that can </a:t>
            </a:r>
            <a:r>
              <a:rPr lang="en-US" dirty="0"/>
              <a:t>be selectively used to provide a set of desired security </a:t>
            </a:r>
            <a:r>
              <a:rPr lang="en-US" dirty="0" smtClean="0"/>
              <a:t>services.</a:t>
            </a:r>
          </a:p>
          <a:p>
            <a:r>
              <a:rPr lang="en-US" dirty="0"/>
              <a:t>Encryption</a:t>
            </a:r>
          </a:p>
          <a:p>
            <a:r>
              <a:rPr lang="en-US" dirty="0" smtClean="0"/>
              <a:t>Hash </a:t>
            </a:r>
            <a:r>
              <a:rPr lang="en-US" dirty="0"/>
              <a:t>functions</a:t>
            </a:r>
          </a:p>
          <a:p>
            <a:r>
              <a:rPr lang="en-US" dirty="0" smtClean="0"/>
              <a:t>Message </a:t>
            </a:r>
            <a:r>
              <a:rPr lang="en-US" dirty="0"/>
              <a:t>Authentication codes (MAC)</a:t>
            </a:r>
          </a:p>
          <a:p>
            <a:r>
              <a:rPr lang="en-US" dirty="0" smtClean="0"/>
              <a:t>Digital Signatures</a:t>
            </a:r>
          </a:p>
          <a:p>
            <a:endParaRPr lang="en-US" dirty="0"/>
          </a:p>
        </p:txBody>
      </p:sp>
      <p:pic>
        <p:nvPicPr>
          <p:cNvPr id="5" name="Picture 4"/>
          <p:cNvPicPr>
            <a:picLocks noChangeAspect="1"/>
          </p:cNvPicPr>
          <p:nvPr/>
        </p:nvPicPr>
        <p:blipFill>
          <a:blip r:embed="rId4"/>
          <a:stretch>
            <a:fillRect/>
          </a:stretch>
        </p:blipFill>
        <p:spPr>
          <a:xfrm>
            <a:off x="2560321" y="4241375"/>
            <a:ext cx="7537132" cy="2384562"/>
          </a:xfrm>
          <a:prstGeom prst="rect">
            <a:avLst/>
          </a:prstGeom>
        </p:spPr>
      </p:pic>
    </p:spTree>
    <p:extLst>
      <p:ext uri="{BB962C8B-B14F-4D97-AF65-F5344CB8AC3E}">
        <p14:creationId xmlns:p14="http://schemas.microsoft.com/office/powerpoint/2010/main" val="1165352077"/>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5" name="chimes.wav"/>
          </p:stSnd>
        </p:sndAc>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0"/>
            <a:ext cx="10515600" cy="583225"/>
          </a:xfrm>
        </p:spPr>
        <p:txBody>
          <a:bodyPr>
            <a:normAutofit fontScale="90000"/>
          </a:bodyPr>
          <a:lstStyle/>
          <a:p>
            <a:pPr algn="ctr"/>
            <a:r>
              <a:rPr lang="en-US" b="1" dirty="0"/>
              <a:t>Cryptographic Attacks</a:t>
            </a:r>
            <a:endParaRPr lang="en-US" dirty="0"/>
          </a:p>
        </p:txBody>
      </p:sp>
      <p:sp>
        <p:nvSpPr>
          <p:cNvPr id="3" name="Content Placeholder 2"/>
          <p:cNvSpPr>
            <a:spLocks noGrp="1"/>
          </p:cNvSpPr>
          <p:nvPr>
            <p:ph idx="1"/>
          </p:nvPr>
        </p:nvSpPr>
        <p:spPr>
          <a:xfrm>
            <a:off x="332509" y="898901"/>
            <a:ext cx="11346873" cy="5612735"/>
          </a:xfrm>
        </p:spPr>
        <p:txBody>
          <a:bodyPr>
            <a:normAutofit/>
          </a:bodyPr>
          <a:lstStyle/>
          <a:p>
            <a:pPr marL="0" indent="0">
              <a:buNone/>
            </a:pPr>
            <a:r>
              <a:rPr lang="en-US" dirty="0" smtClean="0"/>
              <a:t>Attacks </a:t>
            </a:r>
            <a:r>
              <a:rPr lang="en-US" dirty="0"/>
              <a:t>on </a:t>
            </a:r>
            <a:r>
              <a:rPr lang="en-US" dirty="0" smtClean="0"/>
              <a:t>cryptosystems </a:t>
            </a:r>
            <a:r>
              <a:rPr lang="en-US" dirty="0"/>
              <a:t>are categorized as </a:t>
            </a:r>
            <a:r>
              <a:rPr lang="en-US" dirty="0" smtClean="0"/>
              <a:t>follows:</a:t>
            </a:r>
          </a:p>
          <a:p>
            <a:r>
              <a:rPr lang="en-US" b="1" dirty="0" err="1"/>
              <a:t>Ciphertext</a:t>
            </a:r>
            <a:r>
              <a:rPr lang="en-US" b="1" dirty="0"/>
              <a:t> Only Attacks (COA</a:t>
            </a:r>
            <a:r>
              <a:rPr lang="en-US" b="1" dirty="0" smtClean="0"/>
              <a:t>) </a:t>
            </a:r>
          </a:p>
          <a:p>
            <a:pPr lvl="1">
              <a:buFont typeface="Wingdings" panose="05000000000000000000" pitchFamily="2" charset="2"/>
              <a:buChar char="Ø"/>
            </a:pPr>
            <a:r>
              <a:rPr lang="en-US" dirty="0"/>
              <a:t>In this method, the attacker has access to a </a:t>
            </a:r>
            <a:r>
              <a:rPr lang="en-US" dirty="0" smtClean="0"/>
              <a:t>set of </a:t>
            </a:r>
            <a:r>
              <a:rPr lang="en-US" dirty="0" err="1"/>
              <a:t>ciphertext</a:t>
            </a:r>
            <a:r>
              <a:rPr lang="en-US" dirty="0"/>
              <a:t>(s). He does not have access to corresponding plaintext. COA is </a:t>
            </a:r>
            <a:r>
              <a:rPr lang="en-US" dirty="0" smtClean="0"/>
              <a:t>said to </a:t>
            </a:r>
            <a:r>
              <a:rPr lang="en-US" dirty="0"/>
              <a:t>be successful when the corresponding plaintext can be determined from a </a:t>
            </a:r>
            <a:r>
              <a:rPr lang="en-US" dirty="0" smtClean="0"/>
              <a:t>given set </a:t>
            </a:r>
            <a:r>
              <a:rPr lang="en-US" dirty="0"/>
              <a:t>of </a:t>
            </a:r>
            <a:r>
              <a:rPr lang="en-US" dirty="0" err="1"/>
              <a:t>ciphertext</a:t>
            </a:r>
            <a:r>
              <a:rPr lang="en-US" dirty="0" smtClean="0"/>
              <a:t>.</a:t>
            </a:r>
          </a:p>
          <a:p>
            <a:r>
              <a:rPr lang="en-US" b="1" dirty="0"/>
              <a:t>Known Plaintext Attack (KPA</a:t>
            </a:r>
            <a:r>
              <a:rPr lang="en-US" b="1" dirty="0" smtClean="0"/>
              <a:t>)</a:t>
            </a:r>
          </a:p>
          <a:p>
            <a:pPr lvl="1">
              <a:buFont typeface="Wingdings" panose="05000000000000000000" pitchFamily="2" charset="2"/>
              <a:buChar char="Ø"/>
            </a:pPr>
            <a:r>
              <a:rPr lang="en-US" dirty="0"/>
              <a:t>In this method, the attacker knows the </a:t>
            </a:r>
            <a:r>
              <a:rPr lang="en-US" dirty="0" smtClean="0"/>
              <a:t>plaintext for </a:t>
            </a:r>
            <a:r>
              <a:rPr lang="en-US" dirty="0"/>
              <a:t>some parts of the </a:t>
            </a:r>
            <a:r>
              <a:rPr lang="en-US" dirty="0" err="1"/>
              <a:t>ciphertext</a:t>
            </a:r>
            <a:r>
              <a:rPr lang="en-US" dirty="0"/>
              <a:t>. The task is to decrypt the rest of the </a:t>
            </a:r>
            <a:r>
              <a:rPr lang="en-US" dirty="0" err="1" smtClean="0"/>
              <a:t>ciphertext</a:t>
            </a:r>
            <a:r>
              <a:rPr lang="en-US" dirty="0" smtClean="0"/>
              <a:t> using </a:t>
            </a:r>
            <a:r>
              <a:rPr lang="en-US" dirty="0"/>
              <a:t>this information</a:t>
            </a:r>
            <a:r>
              <a:rPr lang="en-US" dirty="0" smtClean="0"/>
              <a:t>. E.g. </a:t>
            </a:r>
            <a:r>
              <a:rPr lang="en-US" i="1" dirty="0"/>
              <a:t>linear cryptanalysis </a:t>
            </a:r>
            <a:r>
              <a:rPr lang="en-US" dirty="0"/>
              <a:t>against </a:t>
            </a:r>
            <a:r>
              <a:rPr lang="en-US" dirty="0" smtClean="0"/>
              <a:t>block ciphers.</a:t>
            </a:r>
          </a:p>
          <a:p>
            <a:r>
              <a:rPr lang="en-US" b="1" dirty="0" smtClean="0"/>
              <a:t>Chosen Plaintext Attack (CPA) </a:t>
            </a:r>
          </a:p>
          <a:p>
            <a:pPr lvl="1">
              <a:buFont typeface="Wingdings" panose="05000000000000000000" pitchFamily="2" charset="2"/>
              <a:buChar char="Ø"/>
            </a:pPr>
            <a:r>
              <a:rPr lang="en-US" dirty="0" smtClean="0"/>
              <a:t>Here, the attacker has the text of his choice encrypted. So he has the </a:t>
            </a:r>
            <a:r>
              <a:rPr lang="en-US" dirty="0" err="1" smtClean="0"/>
              <a:t>ciphertext</a:t>
            </a:r>
            <a:r>
              <a:rPr lang="en-US" dirty="0" smtClean="0"/>
              <a:t>-plaintext pair of his choice. This simplifies his task of determining the encryption key. An example of this attack is </a:t>
            </a:r>
            <a:r>
              <a:rPr lang="en-US" i="1" dirty="0" smtClean="0"/>
              <a:t>differential cryptanalysis </a:t>
            </a:r>
            <a:r>
              <a:rPr lang="en-US" dirty="0" smtClean="0"/>
              <a:t>applied against block ciphers as well as hash functions. </a:t>
            </a:r>
          </a:p>
          <a:p>
            <a:pPr lvl="1">
              <a:buFont typeface="Wingdings" panose="05000000000000000000" pitchFamily="2" charset="2"/>
              <a:buChar char="Ø"/>
            </a:pPr>
            <a:endParaRPr lang="en-US" dirty="0" smtClean="0"/>
          </a:p>
        </p:txBody>
      </p:sp>
    </p:spTree>
    <p:extLst>
      <p:ext uri="{BB962C8B-B14F-4D97-AF65-F5344CB8AC3E}">
        <p14:creationId xmlns:p14="http://schemas.microsoft.com/office/powerpoint/2010/main" val="2963602642"/>
      </p:ext>
    </p:extLst>
  </p:cSld>
  <p:clrMapOvr>
    <a:masterClrMapping/>
  </p:clrMapOvr>
  <mc:AlternateContent xmlns:mc="http://schemas.openxmlformats.org/markup-compatibility/2006" xmlns:p14="http://schemas.microsoft.com/office/powerpoint/2010/main">
    <mc:Choice Requires="p14">
      <p:transition p14:dur="250" advTm="2000">
        <p:sndAc>
          <p:stSnd>
            <p:snd r:embed="rId3" name="chimes.wav"/>
          </p:stSnd>
        </p:sndAc>
      </p:transition>
    </mc:Choice>
    <mc:Fallback xmlns="">
      <p:transition advTm="2000">
        <p:sndAc>
          <p:stSnd>
            <p:snd r:embed="rId4" name="chimes.wav"/>
          </p:stSnd>
        </p:sndAc>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22030</TotalTime>
  <Words>1655</Words>
  <Application>Microsoft Office PowerPoint</Application>
  <PresentationFormat>Widescreen</PresentationFormat>
  <Paragraphs>122</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CRYPTOGRAPHY</vt:lpstr>
      <vt:lpstr>History of Cryptography</vt:lpstr>
      <vt:lpstr>PowerPoint Presentation</vt:lpstr>
      <vt:lpstr>Steganography</vt:lpstr>
      <vt:lpstr>Evolution of Cryptography</vt:lpstr>
      <vt:lpstr>Modern Cryptography</vt:lpstr>
      <vt:lpstr>Security Services of Cryptography</vt:lpstr>
      <vt:lpstr>Cryptography Primitives</vt:lpstr>
      <vt:lpstr>Cryptographic Attacks</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dc:title>
  <dc:creator>Olusegun Omitola (216073471)</dc:creator>
  <cp:lastModifiedBy>User</cp:lastModifiedBy>
  <cp:revision>39</cp:revision>
  <dcterms:created xsi:type="dcterms:W3CDTF">2019-02-26T15:22:22Z</dcterms:created>
  <dcterms:modified xsi:type="dcterms:W3CDTF">2021-05-21T11:04:48Z</dcterms:modified>
</cp:coreProperties>
</file>