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6456" autoAdjust="0"/>
  </p:normalViewPr>
  <p:slideViewPr>
    <p:cSldViewPr snapToGrid="0">
      <p:cViewPr varScale="1">
        <p:scale>
          <a:sx n="62" d="100"/>
          <a:sy n="62" d="100"/>
        </p:scale>
        <p:origin x="10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5236E-078A-4744-B57B-D10E35D3F775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A17501-248D-4715-B892-E476BFB44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56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17501-248D-4715-B892-E476BFB440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971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17501-248D-4715-B892-E476BFB440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1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About 16% left the company</a:t>
            </a:r>
          </a:p>
          <a:p>
            <a:r>
              <a:rPr lang="en-US" dirty="0"/>
              <a:t>730 people stayed in the company and 140 was left the company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17501-248D-4715-B892-E476BFB440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202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Significant difference from the P-value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17501-248D-4715-B892-E476BFB440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040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17501-248D-4715-B892-E476BFB440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69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17501-248D-4715-B892-E476BFB440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908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17501-248D-4715-B892-E476BFB440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28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17501-248D-4715-B892-E476BFB4407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68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DD5F-D54A-468B-933A-52E49C8C619A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E687ED8-0D44-42C1-A6C9-C04303194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27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DD5F-D54A-468B-933A-52E49C8C619A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E687ED8-0D44-42C1-A6C9-C04303194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86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DD5F-D54A-468B-933A-52E49C8C619A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E687ED8-0D44-42C1-A6C9-C043031941F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24770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DD5F-D54A-468B-933A-52E49C8C619A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E687ED8-0D44-42C1-A6C9-C04303194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2239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DD5F-D54A-468B-933A-52E49C8C619A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E687ED8-0D44-42C1-A6C9-C043031941F8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3814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DD5F-D54A-468B-933A-52E49C8C619A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E687ED8-0D44-42C1-A6C9-C04303194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7432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DD5F-D54A-468B-933A-52E49C8C619A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87ED8-0D44-42C1-A6C9-C04303194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587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DD5F-D54A-468B-933A-52E49C8C619A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87ED8-0D44-42C1-A6C9-C04303194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1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DD5F-D54A-468B-933A-52E49C8C619A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87ED8-0D44-42C1-A6C9-C04303194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01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DD5F-D54A-468B-933A-52E49C8C619A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E687ED8-0D44-42C1-A6C9-C04303194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88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DD5F-D54A-468B-933A-52E49C8C619A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E687ED8-0D44-42C1-A6C9-C04303194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827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DD5F-D54A-468B-933A-52E49C8C619A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E687ED8-0D44-42C1-A6C9-C04303194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150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DD5F-D54A-468B-933A-52E49C8C619A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87ED8-0D44-42C1-A6C9-C04303194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12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DD5F-D54A-468B-933A-52E49C8C619A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87ED8-0D44-42C1-A6C9-C04303194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460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DD5F-D54A-468B-933A-52E49C8C619A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87ED8-0D44-42C1-A6C9-C04303194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34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DD5F-D54A-468B-933A-52E49C8C619A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E687ED8-0D44-42C1-A6C9-C04303194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140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9DD5F-D54A-468B-933A-52E49C8C619A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E687ED8-0D44-42C1-A6C9-C04303194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970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F2EA518E-6C90-4FB8-9D88-C59B7498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1E91D6-E9FC-4401-B4A9-FAD4E92C9D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2873" y="782782"/>
            <a:ext cx="9008254" cy="3410475"/>
          </a:xfrm>
        </p:spPr>
        <p:txBody>
          <a:bodyPr anchor="ctr">
            <a:normAutofit/>
          </a:bodyPr>
          <a:lstStyle/>
          <a:p>
            <a:r>
              <a:rPr lang="en-US" sz="6000" dirty="0"/>
              <a:t>Talent Management Case Study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51AFC3C9-5F6F-4B0C-B9BC-4538C1E6F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0424"/>
            <a:ext cx="12192000" cy="2307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D9D712-BFF6-4687-90B5-CB51C35A50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4165" y="4709627"/>
            <a:ext cx="8956962" cy="1126283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Nnenna Okpara </a:t>
            </a:r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BA844245-4805-4DD5-AF47-842A0B27F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5019122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109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56AB00-7CFB-48BA-BDF8-568507FCE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2263" y="264955"/>
            <a:ext cx="7270887" cy="1022240"/>
          </a:xfrm>
        </p:spPr>
        <p:txBody>
          <a:bodyPr>
            <a:normAutofit/>
          </a:bodyPr>
          <a:lstStyle/>
          <a:p>
            <a:r>
              <a:rPr lang="en-US" dirty="0"/>
              <a:t>Monthly Income and Job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556230-836F-4BA5-9EAE-C0EF731B8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880572" cy="375925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Relationship between Monthly Income and Job level</a:t>
            </a:r>
          </a:p>
          <a:p>
            <a:r>
              <a:rPr lang="en-US" dirty="0"/>
              <a:t>Possible variables to add to the model</a:t>
            </a:r>
          </a:p>
          <a:p>
            <a:r>
              <a:rPr lang="en-US" dirty="0"/>
              <a:t>Monthly income is based on the job level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79CF61-E9C9-45C6-A22B-03DA615E4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797" y="1287194"/>
            <a:ext cx="7662203" cy="5141741"/>
          </a:xfrm>
          <a:prstGeom prst="rect">
            <a:avLst/>
          </a:prstGeom>
        </p:spPr>
      </p:pic>
      <p:sp>
        <p:nvSpPr>
          <p:cNvPr id="16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25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98F7E8-5C3F-46C7-9638-6D3623353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7680" y="211924"/>
            <a:ext cx="5568695" cy="961277"/>
          </a:xfrm>
        </p:spPr>
        <p:txBody>
          <a:bodyPr>
            <a:normAutofit/>
          </a:bodyPr>
          <a:lstStyle/>
          <a:p>
            <a:r>
              <a:rPr lang="en-US" dirty="0"/>
              <a:t>Job Roles Trend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18AAD70-408F-4F8E-B2FA-93385699B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en-US" dirty="0"/>
              <a:t>Sales Representative</a:t>
            </a:r>
          </a:p>
          <a:p>
            <a:pPr lvl="1"/>
            <a:r>
              <a:rPr lang="en-US" dirty="0"/>
              <a:t>Lowest monthly income</a:t>
            </a:r>
          </a:p>
          <a:p>
            <a:pPr lvl="1"/>
            <a:r>
              <a:rPr lang="en-US" dirty="0"/>
              <a:t>Highest Attrition rate</a:t>
            </a:r>
          </a:p>
          <a:p>
            <a:pPr lvl="1"/>
            <a:r>
              <a:rPr lang="en-US" dirty="0"/>
              <a:t>Have the lowest average by category</a:t>
            </a:r>
          </a:p>
          <a:p>
            <a:pPr lvl="1"/>
            <a:r>
              <a:rPr lang="en-US" dirty="0"/>
              <a:t>Lowest total working years (&lt; 5 years)</a:t>
            </a:r>
          </a:p>
          <a:p>
            <a:pPr lvl="1"/>
            <a:r>
              <a:rPr lang="en-US" dirty="0"/>
              <a:t>Job involvement is 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~</a:t>
            </a:r>
            <a:r>
              <a:rPr lang="en-US" dirty="0"/>
              <a:t>2.6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A68CEB-22B5-499E-9CEC-756F6FDF4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663" y="1385911"/>
            <a:ext cx="7455876" cy="4860143"/>
          </a:xfrm>
          <a:prstGeom prst="rect">
            <a:avLst/>
          </a:prstGeom>
        </p:spPr>
      </p:pic>
      <p:sp>
        <p:nvSpPr>
          <p:cNvPr id="16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924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A38D7B-C53A-41DB-938D-4953CF04F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289742"/>
            <a:ext cx="5430129" cy="873417"/>
          </a:xfrm>
        </p:spPr>
        <p:txBody>
          <a:bodyPr>
            <a:normAutofit/>
          </a:bodyPr>
          <a:lstStyle/>
          <a:p>
            <a:r>
              <a:rPr lang="en-US" sz="3300" dirty="0"/>
              <a:t>Attrition Prediction Model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679F61C-0DFD-4526-A783-340D7DBED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en-US" dirty="0"/>
              <a:t>Naive Model for Prediction</a:t>
            </a:r>
          </a:p>
          <a:p>
            <a:endParaRPr lang="en-US" dirty="0"/>
          </a:p>
          <a:p>
            <a:r>
              <a:rPr lang="en-US" dirty="0"/>
              <a:t>Sensitivity : 85%</a:t>
            </a:r>
          </a:p>
          <a:p>
            <a:endParaRPr lang="en-US" dirty="0"/>
          </a:p>
          <a:p>
            <a:r>
              <a:rPr lang="en-US" dirty="0"/>
              <a:t>Specificity: 52%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63F394-C2BF-400F-997B-A92D89421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67907"/>
            <a:ext cx="5315279" cy="5252773"/>
          </a:xfrm>
          <a:prstGeom prst="rect">
            <a:avLst/>
          </a:prstGeom>
        </p:spPr>
      </p:pic>
      <p:sp>
        <p:nvSpPr>
          <p:cNvPr id="16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654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B41991-82EB-4523-A3AD-9B64F61E3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331" y="409948"/>
            <a:ext cx="7531940" cy="837999"/>
          </a:xfrm>
        </p:spPr>
        <p:txBody>
          <a:bodyPr>
            <a:normAutofit/>
          </a:bodyPr>
          <a:lstStyle/>
          <a:p>
            <a:r>
              <a:rPr lang="en-US" sz="3300" dirty="0"/>
              <a:t>Monthly Income Prediction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70513A4-8D53-4B11-BDDD-2423EC03D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1899138"/>
            <a:ext cx="4049384" cy="4157337"/>
          </a:xfrm>
        </p:spPr>
        <p:txBody>
          <a:bodyPr>
            <a:normAutofit/>
          </a:bodyPr>
          <a:lstStyle/>
          <a:p>
            <a:r>
              <a:rPr lang="en-US" dirty="0"/>
              <a:t>Linear Regression for prediction</a:t>
            </a:r>
          </a:p>
          <a:p>
            <a:endParaRPr lang="en-US" dirty="0"/>
          </a:p>
          <a:p>
            <a:r>
              <a:rPr lang="en-US" dirty="0"/>
              <a:t>RMSE: 1017 (&lt;3000)</a:t>
            </a:r>
          </a:p>
          <a:p>
            <a:endParaRPr lang="en-US" dirty="0"/>
          </a:p>
          <a:p>
            <a:r>
              <a:rPr lang="en-US" dirty="0"/>
              <a:t>Variables used for prediction:</a:t>
            </a:r>
          </a:p>
          <a:p>
            <a:pPr lvl="2"/>
            <a:r>
              <a:rPr lang="en-US" dirty="0"/>
              <a:t>Job Role</a:t>
            </a:r>
          </a:p>
          <a:p>
            <a:pPr lvl="2"/>
            <a:r>
              <a:rPr lang="en-US" dirty="0"/>
              <a:t>Job level</a:t>
            </a:r>
          </a:p>
          <a:p>
            <a:pPr lvl="2"/>
            <a:r>
              <a:rPr lang="en-US" dirty="0"/>
              <a:t>TotalWorkingYears</a:t>
            </a:r>
          </a:p>
          <a:p>
            <a:pPr lvl="8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6B2A3D-8447-45E7-8E52-85574E2D0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363" y="1386839"/>
            <a:ext cx="6489412" cy="5252773"/>
          </a:xfrm>
          <a:prstGeom prst="rect">
            <a:avLst/>
          </a:prstGeom>
        </p:spPr>
      </p:pic>
      <p:sp>
        <p:nvSpPr>
          <p:cNvPr id="16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392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4464B-CB03-4C9C-9526-FD4758D90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064013"/>
          </a:xfrm>
        </p:spPr>
        <p:txBody>
          <a:bodyPr/>
          <a:lstStyle/>
          <a:p>
            <a:r>
              <a:rPr lang="en-US" dirty="0"/>
              <a:t>                    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FB263-E93B-4E6A-A70F-C99500118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900" dirty="0"/>
              <a:t>Monthly Income is the most significant variable used to predict Attrition.</a:t>
            </a:r>
          </a:p>
          <a:p>
            <a:endParaRPr lang="en-US" sz="1900" dirty="0"/>
          </a:p>
          <a:p>
            <a:r>
              <a:rPr lang="en-US" sz="1900" dirty="0"/>
              <a:t>Overtime, Years in current Role, Monthly Income are keys factors that lead to Attrition.</a:t>
            </a:r>
          </a:p>
          <a:p>
            <a:endParaRPr lang="en-US" sz="1900" dirty="0"/>
          </a:p>
          <a:p>
            <a:r>
              <a:rPr lang="en-US" sz="1900" dirty="0"/>
              <a:t>Sales Representatives have the highest Attrition Rate.</a:t>
            </a:r>
          </a:p>
          <a:p>
            <a:endParaRPr lang="en-US" sz="1900" dirty="0"/>
          </a:p>
          <a:p>
            <a:r>
              <a:rPr lang="en-US" sz="1900" dirty="0"/>
              <a:t>Job Role, Total working years and Job level are important variables used to predict monthly income.</a:t>
            </a:r>
          </a:p>
          <a:p>
            <a:endParaRPr lang="en-US" sz="1900" dirty="0"/>
          </a:p>
          <a:p>
            <a:r>
              <a:rPr lang="en-US" sz="1900" dirty="0"/>
              <a:t>Directors have the lowest Attrition Rate.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27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DB442-D159-4024-AB88-4CC074263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509" y="624110"/>
            <a:ext cx="9113104" cy="1106216"/>
          </a:xfrm>
        </p:spPr>
        <p:txBody>
          <a:bodyPr>
            <a:normAutofit/>
          </a:bodyPr>
          <a:lstStyle/>
          <a:p>
            <a:r>
              <a:rPr lang="en-US" sz="4000" dirty="0"/>
              <a:t>Analysis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9308A-F726-4523-A243-A23EAF99C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1508" y="1905000"/>
            <a:ext cx="9113104" cy="4006222"/>
          </a:xfrm>
        </p:spPr>
        <p:txBody>
          <a:bodyPr/>
          <a:lstStyle/>
          <a:p>
            <a:r>
              <a:rPr lang="en-US" sz="2400" dirty="0"/>
              <a:t>Attrition overview</a:t>
            </a:r>
          </a:p>
          <a:p>
            <a:endParaRPr lang="en-US" sz="2400" dirty="0"/>
          </a:p>
          <a:p>
            <a:r>
              <a:rPr lang="en-US" sz="2400" dirty="0"/>
              <a:t>Job specific trends</a:t>
            </a:r>
          </a:p>
          <a:p>
            <a:endParaRPr lang="en-US" sz="2400" dirty="0"/>
          </a:p>
          <a:p>
            <a:r>
              <a:rPr lang="en-US" sz="2400" dirty="0"/>
              <a:t>Predicting Attrition</a:t>
            </a:r>
          </a:p>
          <a:p>
            <a:endParaRPr lang="en-US" sz="2400" dirty="0"/>
          </a:p>
          <a:p>
            <a:r>
              <a:rPr lang="en-US" sz="2400" dirty="0"/>
              <a:t>Monthly Income prediction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727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1ADAF-B88E-4703-BBDD-BFB25EC41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70118"/>
          </a:xfrm>
        </p:spPr>
        <p:txBody>
          <a:bodyPr/>
          <a:lstStyle/>
          <a:p>
            <a:r>
              <a:rPr lang="en-US" dirty="0"/>
              <a:t>Overview of Attrition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35F43-9809-47ED-B764-18CCE198D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533378"/>
            <a:ext cx="9171379" cy="4700512"/>
          </a:xfrm>
        </p:spPr>
        <p:txBody>
          <a:bodyPr/>
          <a:lstStyle/>
          <a:p>
            <a:r>
              <a:rPr lang="en-US" sz="2000" dirty="0"/>
              <a:t>Datasets contains information about 870 employees with 35 variables</a:t>
            </a:r>
          </a:p>
          <a:p>
            <a:endParaRPr lang="en-US" dirty="0"/>
          </a:p>
          <a:p>
            <a:r>
              <a:rPr lang="en-US" sz="2000" dirty="0"/>
              <a:t>730 No Attrition vs 140 Attrition</a:t>
            </a:r>
          </a:p>
          <a:p>
            <a:endParaRPr lang="en-US" dirty="0"/>
          </a:p>
          <a:p>
            <a:r>
              <a:rPr lang="en-US" sz="2000" dirty="0"/>
              <a:t>Factors that lead to Attrition:</a:t>
            </a:r>
          </a:p>
          <a:p>
            <a:pPr lvl="2"/>
            <a:r>
              <a:rPr lang="en-US" sz="1600" dirty="0"/>
              <a:t>Overtime</a:t>
            </a:r>
          </a:p>
          <a:p>
            <a:pPr lvl="2"/>
            <a:r>
              <a:rPr lang="en-US" sz="1600" dirty="0"/>
              <a:t>Monthly Income</a:t>
            </a:r>
          </a:p>
          <a:p>
            <a:pPr lvl="2"/>
            <a:r>
              <a:rPr lang="en-US" sz="1600" dirty="0"/>
              <a:t>Years in Current Role</a:t>
            </a:r>
          </a:p>
          <a:p>
            <a:pPr lvl="2"/>
            <a:r>
              <a:rPr lang="en-US" sz="1600" dirty="0"/>
              <a:t>Job Role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485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989184-B9DE-49D5-91D9-34E0B3C0D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7607" y="94182"/>
            <a:ext cx="6203852" cy="10790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300" dirty="0"/>
              <a:t>Monthly Income vs Attrition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F0ED25-6329-437F-BFC0-E7453E379036}"/>
              </a:ext>
            </a:extLst>
          </p:cNvPr>
          <p:cNvSpPr txBox="1"/>
          <p:nvPr/>
        </p:nvSpPr>
        <p:spPr>
          <a:xfrm>
            <a:off x="649225" y="2133600"/>
            <a:ext cx="3627353" cy="3759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Attrition is common with employees that make &lt;$5000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p-value = 4.422e-06 (from t-test)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08CF09-3C65-4C88-850E-0B0DA8A0EF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45391" y="1505244"/>
            <a:ext cx="7427741" cy="4387610"/>
          </a:xfrm>
          <a:prstGeom prst="rect">
            <a:avLst/>
          </a:prstGeom>
        </p:spPr>
      </p:pic>
      <p:sp>
        <p:nvSpPr>
          <p:cNvPr id="19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79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32EF0-7B20-4017-94AF-3B0EF9DF8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8844" y="259522"/>
            <a:ext cx="6105833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Overtime vs Attrition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90AA09-9683-410D-960A-99BA842CBEF0}"/>
              </a:ext>
            </a:extLst>
          </p:cNvPr>
          <p:cNvSpPr txBox="1"/>
          <p:nvPr/>
        </p:nvSpPr>
        <p:spPr>
          <a:xfrm>
            <a:off x="1683956" y="2133600"/>
            <a:ext cx="4140772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>
                <a:solidFill>
                  <a:srgbClr val="000000"/>
                </a:solidFill>
              </a:rPr>
              <a:t>Attrition is common in employees that work overtime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>
                <a:solidFill>
                  <a:srgbClr val="000000"/>
                </a:solidFill>
              </a:rPr>
              <a:t>P-value = 2.333e-15 (Chi-squared test)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>
                <a:solidFill>
                  <a:srgbClr val="000000"/>
                </a:solidFill>
              </a:rPr>
              <a:t>About 45% of the employees that left worked  overtime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>
                <a:solidFill>
                  <a:srgbClr val="000000"/>
                </a:solidFill>
              </a:rPr>
              <a:t>About 23% of the retained employees worked overtime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dirty="0">
              <a:solidFill>
                <a:srgbClr val="000000"/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049D52-A74E-4E4A-94F3-D1F19D0F48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24728" y="1659987"/>
            <a:ext cx="6367272" cy="438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491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4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4EB161-7540-4818-AAC8-FA87EED4B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0061" y="201052"/>
            <a:ext cx="6953577" cy="9721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Attrition vs Job Role</a:t>
            </a:r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8C22DD-CE51-4A27-90EA-557508079D45}"/>
              </a:ext>
            </a:extLst>
          </p:cNvPr>
          <p:cNvSpPr txBox="1"/>
          <p:nvPr/>
        </p:nvSpPr>
        <p:spPr>
          <a:xfrm>
            <a:off x="649225" y="2133600"/>
            <a:ext cx="3650278" cy="3759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Sales Representative have the highest attrition rate (~46%)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Human Resources (~23%)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70CE678-686F-46E3-A5B7-9DC1A22033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59458" y="1505244"/>
            <a:ext cx="7399607" cy="4555980"/>
          </a:xfrm>
          <a:prstGeom prst="rect">
            <a:avLst/>
          </a:prstGeom>
        </p:spPr>
      </p:pic>
      <p:sp>
        <p:nvSpPr>
          <p:cNvPr id="23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42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7E9AC8-54F9-4C48-ACFE-A153A3688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4726" y="224962"/>
            <a:ext cx="7146388" cy="10692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300" dirty="0"/>
              <a:t>Years in Current Role vs Attrition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E93784-A825-4CAA-96DC-C6C2FA09CF5A}"/>
              </a:ext>
            </a:extLst>
          </p:cNvPr>
          <p:cNvSpPr txBox="1"/>
          <p:nvPr/>
        </p:nvSpPr>
        <p:spPr>
          <a:xfrm>
            <a:off x="649225" y="2133600"/>
            <a:ext cx="3796166" cy="3759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Attrition is common in employees with &lt;5years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P-value = 3.665e-06 (from t.test)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D94C7A-429B-48CB-8388-B68D3A1120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19543" y="1406770"/>
            <a:ext cx="7146388" cy="4486084"/>
          </a:xfrm>
          <a:prstGeom prst="rect">
            <a:avLst/>
          </a:prstGeom>
        </p:spPr>
      </p:pic>
      <p:sp>
        <p:nvSpPr>
          <p:cNvPr id="15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524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942270-AE7C-4023-AC7C-656DD82E4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8713" y="182880"/>
            <a:ext cx="7309860" cy="928910"/>
          </a:xfrm>
        </p:spPr>
        <p:txBody>
          <a:bodyPr>
            <a:normAutofit/>
          </a:bodyPr>
          <a:lstStyle/>
          <a:p>
            <a:r>
              <a:rPr lang="en-US" sz="3300" dirty="0"/>
              <a:t>Total working years vs Attrition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161D1AE-BFBD-4CD8-905F-2654ADEDE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Attrition is common in employees with &lt;5years</a:t>
            </a:r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54E7C7-7505-4FAC-A436-773F07832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847" y="1280160"/>
            <a:ext cx="7309860" cy="4937760"/>
          </a:xfrm>
          <a:prstGeom prst="rect">
            <a:avLst/>
          </a:prstGeom>
        </p:spPr>
      </p:pic>
      <p:sp>
        <p:nvSpPr>
          <p:cNvPr id="16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6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D4066C-DDBA-46FC-8146-3009DEB25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2264" y="472154"/>
            <a:ext cx="6356487" cy="7754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300" dirty="0"/>
              <a:t>Monthly Income and Job Role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28E17B-0C7A-4A1E-B212-A960336295E0}"/>
              </a:ext>
            </a:extLst>
          </p:cNvPr>
          <p:cNvSpPr txBox="1"/>
          <p:nvPr/>
        </p:nvSpPr>
        <p:spPr>
          <a:xfrm>
            <a:off x="649225" y="2133600"/>
            <a:ext cx="3650278" cy="3759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Relationship between Monthly Income and Job Role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Possible variables to use to predict Attrition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2BDD54-EF60-4641-BA9A-4E18203239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9504" y="1809216"/>
            <a:ext cx="7714306" cy="4252007"/>
          </a:xfrm>
          <a:prstGeom prst="rect">
            <a:avLst/>
          </a:prstGeom>
        </p:spPr>
      </p:pic>
      <p:sp>
        <p:nvSpPr>
          <p:cNvPr id="16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2281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404</TotalTime>
  <Words>372</Words>
  <Application>Microsoft Office PowerPoint</Application>
  <PresentationFormat>Widescreen</PresentationFormat>
  <Paragraphs>86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Wisp</vt:lpstr>
      <vt:lpstr>Talent Management Case Study</vt:lpstr>
      <vt:lpstr>Analysis Overview</vt:lpstr>
      <vt:lpstr>Overview of Attrition</vt:lpstr>
      <vt:lpstr>Monthly Income vs Attrition</vt:lpstr>
      <vt:lpstr>Overtime vs Attrition</vt:lpstr>
      <vt:lpstr>Attrition vs Job Role</vt:lpstr>
      <vt:lpstr>Years in Current Role vs Attrition</vt:lpstr>
      <vt:lpstr>Total working years vs Attrition</vt:lpstr>
      <vt:lpstr>Monthly Income and Job Role</vt:lpstr>
      <vt:lpstr>Monthly Income and Job level</vt:lpstr>
      <vt:lpstr>Job Roles Trend</vt:lpstr>
      <vt:lpstr>Attrition Prediction Model</vt:lpstr>
      <vt:lpstr>Monthly Income Prediction</vt:lpstr>
      <vt:lpstr>                     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 365</dc:creator>
  <cp:lastModifiedBy>Office 365</cp:lastModifiedBy>
  <cp:revision>42</cp:revision>
  <dcterms:created xsi:type="dcterms:W3CDTF">2021-04-15T01:05:33Z</dcterms:created>
  <dcterms:modified xsi:type="dcterms:W3CDTF">2021-04-17T19:34:24Z</dcterms:modified>
</cp:coreProperties>
</file>