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3" r:id="rId10"/>
    <p:sldId id="266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5940-A721-43D1-8219-BC2A9E4BF85A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10CE51-167B-4F7A-82F9-6658660BBCD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868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5940-A721-43D1-8219-BC2A9E4BF85A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CE51-167B-4F7A-82F9-6658660BBCD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17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5940-A721-43D1-8219-BC2A9E4BF85A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CE51-167B-4F7A-82F9-6658660BBCD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54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5940-A721-43D1-8219-BC2A9E4BF85A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CE51-167B-4F7A-82F9-6658660BBCD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17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5940-A721-43D1-8219-BC2A9E4BF85A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CE51-167B-4F7A-82F9-6658660BBCD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47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5940-A721-43D1-8219-BC2A9E4BF85A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CE51-167B-4F7A-82F9-6658660BBCD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93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5940-A721-43D1-8219-BC2A9E4BF85A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CE51-167B-4F7A-82F9-6658660BBCD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81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5940-A721-43D1-8219-BC2A9E4BF85A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CE51-167B-4F7A-82F9-6658660BBCD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25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5940-A721-43D1-8219-BC2A9E4BF85A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CE51-167B-4F7A-82F9-6658660BB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6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5940-A721-43D1-8219-BC2A9E4BF85A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CE51-167B-4F7A-82F9-6658660BBCD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44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0185940-A721-43D1-8219-BC2A9E4BF85A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CE51-167B-4F7A-82F9-6658660BBCD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71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85940-A721-43D1-8219-BC2A9E4BF85A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10CE51-167B-4F7A-82F9-6658660BBCD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04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E071-6B6A-175B-A8EB-328CE25F4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02298"/>
            <a:ext cx="7743826" cy="254143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Cohort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84072-70C5-2D5F-FF10-08F54C265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038" y="3429000"/>
            <a:ext cx="10751621" cy="3157538"/>
          </a:xfrm>
        </p:spPr>
        <p:txBody>
          <a:bodyPr>
            <a:normAutofit/>
          </a:bodyPr>
          <a:lstStyle/>
          <a:p>
            <a:r>
              <a:rPr lang="en-US" dirty="0"/>
              <a:t>Deliverables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 Nneoma Joyce Ikechukwu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3C8FC4-5378-B487-94F8-55BFD8D92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1" y="3543300"/>
            <a:ext cx="7848600" cy="264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65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3A2B845-4FF3-4CD2-F49F-FA8E65DE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risk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FE99C6-E512-B405-3571-AD22CAE34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Targeted reactivation </a:t>
            </a:r>
            <a:r>
              <a:rPr lang="en-US" dirty="0"/>
              <a:t>→</a:t>
            </a:r>
            <a:r>
              <a:rPr lang="en-US" b="1" dirty="0"/>
              <a:t> </a:t>
            </a:r>
            <a:r>
              <a:rPr lang="en-US" dirty="0"/>
              <a:t>campaigns to regain their engagement.</a:t>
            </a:r>
            <a:endParaRPr lang="en-US" b="1" dirty="0"/>
          </a:p>
          <a:p>
            <a:pPr lvl="0"/>
            <a:r>
              <a:rPr lang="en-US" b="1" dirty="0"/>
              <a:t>Win-Back Campaigns</a:t>
            </a:r>
            <a:r>
              <a:rPr lang="en-US" dirty="0"/>
              <a:t> → Send personalized reactivation emails or SMS with limited-time offers.</a:t>
            </a:r>
          </a:p>
          <a:p>
            <a:pPr lvl="0"/>
            <a:r>
              <a:rPr lang="en-US" b="1" dirty="0"/>
              <a:t>Targeted Discounts</a:t>
            </a:r>
            <a:r>
              <a:rPr lang="en-US" dirty="0"/>
              <a:t> → Provide attractive deals on their preferred products.</a:t>
            </a:r>
          </a:p>
          <a:p>
            <a:pPr lvl="0"/>
            <a:r>
              <a:rPr lang="en-US" b="1" dirty="0"/>
              <a:t>Engagement Triggers</a:t>
            </a:r>
            <a:r>
              <a:rPr lang="en-US" dirty="0"/>
              <a:t> → Use reminders (e.g., “We miss you” campaigns, product restock alerts).</a:t>
            </a:r>
          </a:p>
          <a:p>
            <a:r>
              <a:rPr lang="en-US" b="1" dirty="0"/>
              <a:t>Remove Friction</a:t>
            </a:r>
            <a:r>
              <a:rPr lang="en-US" dirty="0"/>
              <a:t> → Analyze barriers (delivery cost, website usability, service experience) that might discourage return.</a:t>
            </a:r>
          </a:p>
        </p:txBody>
      </p:sp>
    </p:spTree>
    <p:extLst>
      <p:ext uri="{BB962C8B-B14F-4D97-AF65-F5344CB8AC3E}">
        <p14:creationId xmlns:p14="http://schemas.microsoft.com/office/powerpoint/2010/main" val="981413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F7A8-76A5-F877-729A-01D7F7BA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Vip’s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25217-0A60-D391-5858-4E6D7C58C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42181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Exclusive Rewards</a:t>
            </a:r>
            <a:r>
              <a:rPr lang="en-US" dirty="0"/>
              <a:t> → Give early access to new products, VIP-only discounts, or premium services.</a:t>
            </a:r>
          </a:p>
          <a:p>
            <a:pPr lvl="0"/>
            <a:r>
              <a:rPr lang="en-US" b="1" dirty="0"/>
              <a:t>Personalized Experiences</a:t>
            </a:r>
            <a:r>
              <a:rPr lang="en-US" dirty="0"/>
              <a:t> → Offer tailored recommendations, concierge-level support, or birthday/anniversary perks.</a:t>
            </a:r>
          </a:p>
          <a:p>
            <a:pPr lvl="0"/>
            <a:r>
              <a:rPr lang="en-US" b="1" dirty="0"/>
              <a:t>Recognition Programs</a:t>
            </a:r>
            <a:r>
              <a:rPr lang="en-US" dirty="0"/>
              <a:t> → Highlight them as valued customers (e.g., “Gold” or “Platinum” tier).</a:t>
            </a:r>
          </a:p>
          <a:p>
            <a:pPr lvl="0"/>
            <a:r>
              <a:rPr lang="en-US" b="1" dirty="0"/>
              <a:t>Retention First</a:t>
            </a:r>
            <a:r>
              <a:rPr lang="en-US" dirty="0"/>
              <a:t> → Focus on keeping them engaged rather than discounting too heavily (profitability focus).</a:t>
            </a:r>
          </a:p>
          <a:p>
            <a:pPr lvl="0"/>
            <a:r>
              <a:rPr lang="en-US" b="1" dirty="0"/>
              <a:t>Prioritized and personalized rewards </a:t>
            </a:r>
            <a:r>
              <a:rPr lang="en-US" dirty="0"/>
              <a:t>→ exclusive offers, and recognition programs.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985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BCEC-6885-5847-5DB7-1FA3AB32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95BA-BE52-E112-4746-B7FEA98F6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Targeted Upsell Campaigns</a:t>
            </a:r>
            <a:r>
              <a:rPr lang="en-US" dirty="0"/>
              <a:t> → Recommend higher-value items based on browsing/purchase history.</a:t>
            </a:r>
          </a:p>
          <a:p>
            <a:pPr lvl="0"/>
            <a:r>
              <a:rPr lang="en-US" b="1" dirty="0"/>
              <a:t>Incentivized Upgrades</a:t>
            </a:r>
            <a:r>
              <a:rPr lang="en-US" dirty="0"/>
              <a:t> → Provide rewards when they cross spending thresholds </a:t>
            </a:r>
          </a:p>
          <a:p>
            <a:pPr lvl="0"/>
            <a:r>
              <a:rPr lang="en-US" b="1" dirty="0"/>
              <a:t>Education &amp; Awareness</a:t>
            </a:r>
            <a:r>
              <a:rPr lang="en-US" dirty="0"/>
              <a:t> → Showcase product benefits they may not know about (tutorials, newsletters).</a:t>
            </a:r>
          </a:p>
          <a:p>
            <a:pPr lvl="0"/>
            <a:r>
              <a:rPr lang="en-US" b="1" dirty="0"/>
              <a:t>Behavior Nudges</a:t>
            </a:r>
            <a:r>
              <a:rPr lang="en-US" dirty="0"/>
              <a:t> → Use personalized reminders (“Only 1 left in stock,” “Customers like you also bought…”).</a:t>
            </a:r>
          </a:p>
          <a:p>
            <a:r>
              <a:rPr lang="en-US" b="1" dirty="0"/>
              <a:t>Tailored incentives </a:t>
            </a:r>
            <a:r>
              <a:rPr lang="en-US" dirty="0"/>
              <a:t>and engagement strategies → They can be developed into loyal or VIP customers.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88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69310B-48A2-CD91-4410-E1293E468BC6}"/>
              </a:ext>
            </a:extLst>
          </p:cNvPr>
          <p:cNvSpPr txBox="1"/>
          <p:nvPr/>
        </p:nvSpPr>
        <p:spPr>
          <a:xfrm>
            <a:off x="3496866" y="2484328"/>
            <a:ext cx="61079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</a:rPr>
              <a:t>THANK YOU!!!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557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44C9-2443-52EB-E1D5-C7DD654A7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Business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34266-D96C-F9F0-F6CC-5C7538817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853754"/>
            <a:ext cx="5163534" cy="39898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E-shop Pro is a global online retailer offering a diverse portfolio of products. Over the past five years, the company has achieved consistent annual growth of 30% in its user base. Since introducing its loyalty program, E-shop Pro has retained 80% of its VIP customers within the first two years of implementation.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753CC5-650F-43EB-4A88-90CC50BB4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525" y="1700213"/>
            <a:ext cx="5705475" cy="398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8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4CA4B-5670-B369-3C18-2179C900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Problem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5253E-5A7B-562E-CCA9-F57F80065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Despite this growth, the company is currently facing several challenges:</a:t>
            </a:r>
          </a:p>
          <a:p>
            <a:pPr lvl="0"/>
            <a:r>
              <a:rPr lang="en-US" dirty="0"/>
              <a:t>Decline in overall sales</a:t>
            </a:r>
          </a:p>
          <a:p>
            <a:pPr lvl="0"/>
            <a:r>
              <a:rPr lang="en-US" dirty="0"/>
              <a:t>Decreasing repeat purchase rate</a:t>
            </a:r>
          </a:p>
          <a:p>
            <a:pPr lvl="0"/>
            <a:r>
              <a:rPr lang="en-US" dirty="0"/>
              <a:t>Increasing customer churn</a:t>
            </a:r>
          </a:p>
          <a:p>
            <a:pPr lvl="0"/>
            <a:r>
              <a:rPr lang="en-US" dirty="0"/>
              <a:t>Low customer engagement</a:t>
            </a:r>
          </a:p>
          <a:p>
            <a:r>
              <a:rPr lang="en-US" dirty="0"/>
              <a:t>Addressing these issues is critical to sustaining the company’s growth trajectory and maintaining competitiveness in the online retail sector.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2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E7C0-7279-049E-73B4-BCDE30503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Aim of the Project</a:t>
            </a:r>
            <a:b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1989F19-7A04-1EE6-6D0E-B6A9EEF81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2162" y="2016125"/>
            <a:ext cx="5386387" cy="3449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9DCAAF-5FD4-354F-4398-65775288FB03}"/>
              </a:ext>
            </a:extLst>
          </p:cNvPr>
          <p:cNvSpPr txBox="1"/>
          <p:nvPr/>
        </p:nvSpPr>
        <p:spPr>
          <a:xfrm>
            <a:off x="1451578" y="1853754"/>
            <a:ext cx="4420583" cy="3428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aim of this project is to improve E-shop Pro’s customer retention rate.</a:t>
            </a:r>
          </a:p>
        </p:txBody>
      </p:sp>
    </p:spTree>
    <p:extLst>
      <p:ext uri="{BB962C8B-B14F-4D97-AF65-F5344CB8AC3E}">
        <p14:creationId xmlns:p14="http://schemas.microsoft.com/office/powerpoint/2010/main" val="162641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E1F4-9A2F-40E2-635C-B176DC92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Cohort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70175-F72F-6FFD-FCEB-5820DAC5C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Cohort analysis provides a powerful framework for tackling these challenges by segmenting customers into groups with shared characteristics and tracking their behavior over time. This approach enables the business to:</a:t>
            </a:r>
          </a:p>
          <a:p>
            <a:pPr lvl="0"/>
            <a:r>
              <a:rPr lang="en-US" dirty="0"/>
              <a:t>Identify trends in customer retention and disengagement</a:t>
            </a:r>
          </a:p>
          <a:p>
            <a:pPr lvl="0"/>
            <a:r>
              <a:rPr lang="en-US" dirty="0"/>
              <a:t>Pinpoint when customers are most likely to churn</a:t>
            </a:r>
          </a:p>
          <a:p>
            <a:pPr lvl="0"/>
            <a:r>
              <a:rPr lang="en-US" dirty="0"/>
              <a:t>Implement timely interventions to improve loyalty and repeat purchases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276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D57E-6DE5-DC09-8EA2-682F78D32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136"/>
          </a:xfrm>
        </p:spPr>
        <p:txBody>
          <a:bodyPr/>
          <a:lstStyle/>
          <a:p>
            <a:r>
              <a:rPr lang="en-US" dirty="0"/>
              <a:t>Cohort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8E37A-EAE6-5548-69BA-4D8DFC532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05" y="1985963"/>
            <a:ext cx="6920896" cy="3451807"/>
          </a:xfrm>
        </p:spPr>
        <p:txBody>
          <a:bodyPr/>
          <a:lstStyle/>
          <a:p>
            <a:pPr lvl="0"/>
            <a:r>
              <a:rPr lang="en-US" dirty="0"/>
              <a:t>Customers were grouped by their first month of purchase.</a:t>
            </a:r>
          </a:p>
          <a:p>
            <a:pPr lvl="0"/>
            <a:r>
              <a:rPr lang="en-US" dirty="0"/>
              <a:t>A cohort index was created to track the number of months since each customer’s initial transaction.</a:t>
            </a:r>
          </a:p>
          <a:p>
            <a:pPr lvl="0"/>
            <a:r>
              <a:rPr lang="en-US" dirty="0"/>
              <a:t>Cohort pivot tables were used to measure the percentage decline in customer activity following their first purchase.</a:t>
            </a:r>
          </a:p>
          <a:p>
            <a:pPr lvl="0"/>
            <a:r>
              <a:rPr lang="en-US" dirty="0"/>
              <a:t>Heatmaps were developed to visualize the retention decline over time.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D1146-3420-A8C3-020E-232C9A3D1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988" y="1785938"/>
            <a:ext cx="5434012" cy="426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7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4B7E-7A1B-377B-0502-930A4ECA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RFM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BF581-2586-3550-90DE-8790E9DDF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221" y="2015732"/>
            <a:ext cx="8096530" cy="403774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Customers were analyzed based on </a:t>
            </a:r>
            <a:r>
              <a:rPr lang="en-US" b="1" dirty="0"/>
              <a:t>Recency</a:t>
            </a:r>
            <a:r>
              <a:rPr lang="en-US" dirty="0"/>
              <a:t>, </a:t>
            </a:r>
            <a:r>
              <a:rPr lang="en-US" b="1" dirty="0"/>
              <a:t>Frequency</a:t>
            </a:r>
            <a:r>
              <a:rPr lang="en-US" dirty="0"/>
              <a:t>, and </a:t>
            </a:r>
            <a:r>
              <a:rPr lang="en-US" b="1" dirty="0"/>
              <a:t>Monetary value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RFM grouping provided insights into average, minimum, maximum, and distributional statistics for each cohort.</a:t>
            </a:r>
          </a:p>
          <a:p>
            <a:pPr lvl="0"/>
            <a:r>
              <a:rPr lang="en-US" dirty="0"/>
              <a:t>These insights were further used to classify customers into meaningful retention segments.</a:t>
            </a:r>
          </a:p>
          <a:p>
            <a:pPr marL="0" indent="0">
              <a:buNone/>
            </a:pPr>
            <a:r>
              <a:rPr lang="en-US" b="1" dirty="0"/>
              <a:t>Clustering</a:t>
            </a:r>
            <a:endParaRPr lang="en-US" dirty="0"/>
          </a:p>
          <a:p>
            <a:pPr lvl="0"/>
            <a:r>
              <a:rPr lang="en-US" dirty="0"/>
              <a:t>K-means clustering was applied to segment customers into distinct groups based on their RFM profiles.</a:t>
            </a:r>
          </a:p>
          <a:p>
            <a:pPr lvl="0"/>
            <a:r>
              <a:rPr lang="en-US" dirty="0"/>
              <a:t>This segmentation highlighted patterns of high-value, loyal, at-risk, and disengaged customers. 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EE355-735B-15F1-3B4D-A75E4E6A7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195" y="1685925"/>
            <a:ext cx="4010585" cy="436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71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7D69-9BBC-8243-167D-D851282C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42" y="804519"/>
            <a:ext cx="9603275" cy="1049235"/>
          </a:xfrm>
        </p:spPr>
        <p:txBody>
          <a:bodyPr/>
          <a:lstStyle/>
          <a:p>
            <a:r>
              <a:rPr lang="en-US" dirty="0"/>
              <a:t>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FBD68-2D24-F2E9-26FE-685AD655B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442" y="1853754"/>
            <a:ext cx="4549171" cy="345061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Loyal Regulars: Customers who visit consistently but tend to make smaller purchases.</a:t>
            </a:r>
          </a:p>
          <a:p>
            <a:r>
              <a:rPr lang="en-US" dirty="0"/>
              <a:t>At Risk: Customers with infrequent visits and low-value purchases.</a:t>
            </a:r>
          </a:p>
          <a:p>
            <a:r>
              <a:rPr lang="en-US" dirty="0"/>
              <a:t>VIPS: High-value customers who visit frequently and make substantial purchases.</a:t>
            </a:r>
          </a:p>
          <a:p>
            <a:r>
              <a:rPr lang="en-US" dirty="0"/>
              <a:t>Potential: Customers who demonstrate regular activity but have untapped potential to increase their purchase value.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D379C5-1979-10E6-594C-E4D3154C6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612" y="0"/>
            <a:ext cx="7291387" cy="605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6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36063-9C57-AD06-ECA8-814CF7C9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Steps for Improving Customer Retention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5FF41-59D8-2B3F-6BCD-7531797E6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3" y="1853754"/>
            <a:ext cx="12034837" cy="4199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LOYAL REGULARS</a:t>
            </a:r>
          </a:p>
          <a:p>
            <a:pPr lvl="0"/>
            <a:r>
              <a:rPr lang="en-US" b="1" dirty="0"/>
              <a:t>Upselling &amp; Cross-Selling</a:t>
            </a:r>
            <a:r>
              <a:rPr lang="en-US" dirty="0"/>
              <a:t> → Suggest complementary or higher-value products.</a:t>
            </a:r>
          </a:p>
          <a:p>
            <a:pPr lvl="0"/>
            <a:r>
              <a:rPr lang="en-US" b="1" dirty="0"/>
              <a:t>Personalized Offers</a:t>
            </a:r>
            <a:r>
              <a:rPr lang="en-US" dirty="0"/>
              <a:t> → Provide bundle deals or discounts on premium items to encourage higher spend.</a:t>
            </a:r>
          </a:p>
          <a:p>
            <a:pPr lvl="0"/>
            <a:r>
              <a:rPr lang="en-US" b="1" dirty="0"/>
              <a:t>Loyalty Program Enhancement</a:t>
            </a:r>
            <a:r>
              <a:rPr lang="en-US" dirty="0"/>
              <a:t> → Reward frequent visits with tiered benefits that incentivize bigger purchases.</a:t>
            </a:r>
          </a:p>
          <a:p>
            <a:pPr lvl="0"/>
            <a:r>
              <a:rPr lang="en-US" b="1" dirty="0"/>
              <a:t>Customer Feedback</a:t>
            </a:r>
            <a:r>
              <a:rPr lang="en-US" dirty="0"/>
              <a:t> → Collect insights on why spending is low (e.g., product fit, pricing).</a:t>
            </a:r>
          </a:p>
        </p:txBody>
      </p:sp>
    </p:spTree>
    <p:extLst>
      <p:ext uri="{BB962C8B-B14F-4D97-AF65-F5344CB8AC3E}">
        <p14:creationId xmlns:p14="http://schemas.microsoft.com/office/powerpoint/2010/main" val="39070142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162</TotalTime>
  <Words>701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Gallery</vt:lpstr>
      <vt:lpstr>  Cohort Analysis </vt:lpstr>
      <vt:lpstr>The Business </vt:lpstr>
      <vt:lpstr>Business Problem </vt:lpstr>
      <vt:lpstr>Aim of the Project </vt:lpstr>
      <vt:lpstr>Cohort Analysis </vt:lpstr>
      <vt:lpstr>Cohort</vt:lpstr>
      <vt:lpstr>RFM Analysis </vt:lpstr>
      <vt:lpstr>Clusters</vt:lpstr>
      <vt:lpstr>Steps for Improving Customer Retention </vt:lpstr>
      <vt:lpstr>At risk</vt:lpstr>
      <vt:lpstr>Vip’s</vt:lpstr>
      <vt:lpstr>potential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Ikechukwu, Nneoma joyce</dc:creator>
  <cp:lastModifiedBy>Ikechukwu, Nneoma joyce</cp:lastModifiedBy>
  <cp:revision>2</cp:revision>
  <dcterms:created xsi:type="dcterms:W3CDTF">2025-08-22T22:10:05Z</dcterms:created>
  <dcterms:modified xsi:type="dcterms:W3CDTF">2025-08-26T19:19:45Z</dcterms:modified>
</cp:coreProperties>
</file>