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57" r:id="rId3"/>
    <p:sldId id="270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F0F70AC-223E-4E13-93C5-7DDC94269B7D}" type="datetimeFigureOut">
              <a:rPr lang="en-ZA" smtClean="0"/>
              <a:t>2023/09/02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B4DB5D6-63B4-44D9-BCD7-C6CA7D816C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56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70AC-223E-4E13-93C5-7DDC94269B7D}" type="datetimeFigureOut">
              <a:rPr lang="en-ZA" smtClean="0"/>
              <a:t>2023/09/02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B5D6-63B4-44D9-BCD7-C6CA7D816C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902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0F70AC-223E-4E13-93C5-7DDC94269B7D}" type="datetimeFigureOut">
              <a:rPr lang="en-ZA" smtClean="0"/>
              <a:t>2023/09/02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4DB5D6-63B4-44D9-BCD7-C6CA7D816C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3980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0F70AC-223E-4E13-93C5-7DDC94269B7D}" type="datetimeFigureOut">
              <a:rPr lang="en-ZA" smtClean="0"/>
              <a:t>2023/09/02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4DB5D6-63B4-44D9-BCD7-C6CA7D816C92}" type="slidenum">
              <a:rPr lang="en-ZA" smtClean="0"/>
              <a:t>‹#›</a:t>
            </a:fld>
            <a:endParaRPr lang="en-Z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659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0F70AC-223E-4E13-93C5-7DDC94269B7D}" type="datetimeFigureOut">
              <a:rPr lang="en-ZA" smtClean="0"/>
              <a:t>2023/09/02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4DB5D6-63B4-44D9-BCD7-C6CA7D816C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018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70AC-223E-4E13-93C5-7DDC94269B7D}" type="datetimeFigureOut">
              <a:rPr lang="en-ZA" smtClean="0"/>
              <a:t>2023/09/02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B5D6-63B4-44D9-BCD7-C6CA7D816C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097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70AC-223E-4E13-93C5-7DDC94269B7D}" type="datetimeFigureOut">
              <a:rPr lang="en-ZA" smtClean="0"/>
              <a:t>2023/09/02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B5D6-63B4-44D9-BCD7-C6CA7D816C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2826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70AC-223E-4E13-93C5-7DDC94269B7D}" type="datetimeFigureOut">
              <a:rPr lang="en-ZA" smtClean="0"/>
              <a:t>2023/09/02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B5D6-63B4-44D9-BCD7-C6CA7D816C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9588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0F70AC-223E-4E13-93C5-7DDC94269B7D}" type="datetimeFigureOut">
              <a:rPr lang="en-ZA" smtClean="0"/>
              <a:t>2023/09/02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4DB5D6-63B4-44D9-BCD7-C6CA7D816C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7176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AFC8-51C8-0088-2D42-62710C3B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3797B-02B3-C333-B378-26058632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6BC2A-DCED-3DA2-6511-1A716467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70AC-223E-4E13-93C5-7DDC94269B7D}" type="datetimeFigureOut">
              <a:rPr lang="en-ZA" smtClean="0"/>
              <a:t>2023/09/02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9DBB4-74E0-6210-F9BD-40C91C12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1BA5D-EC06-27C8-8EEC-8807CD22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B5D6-63B4-44D9-BCD7-C6CA7D816C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669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70AC-223E-4E13-93C5-7DDC94269B7D}" type="datetimeFigureOut">
              <a:rPr lang="en-ZA" smtClean="0"/>
              <a:t>2023/09/02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B5D6-63B4-44D9-BCD7-C6CA7D816C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740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0F70AC-223E-4E13-93C5-7DDC94269B7D}" type="datetimeFigureOut">
              <a:rPr lang="en-ZA" smtClean="0"/>
              <a:t>2023/09/02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4DB5D6-63B4-44D9-BCD7-C6CA7D816C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239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70AC-223E-4E13-93C5-7DDC94269B7D}" type="datetimeFigureOut">
              <a:rPr lang="en-ZA" smtClean="0"/>
              <a:t>2023/09/02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B5D6-63B4-44D9-BCD7-C6CA7D816C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65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70AC-223E-4E13-93C5-7DDC94269B7D}" type="datetimeFigureOut">
              <a:rPr lang="en-ZA" smtClean="0"/>
              <a:t>2023/09/02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B5D6-63B4-44D9-BCD7-C6CA7D816C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038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70AC-223E-4E13-93C5-7DDC94269B7D}" type="datetimeFigureOut">
              <a:rPr lang="en-ZA" smtClean="0"/>
              <a:t>2023/09/02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B5D6-63B4-44D9-BCD7-C6CA7D816C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79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70AC-223E-4E13-93C5-7DDC94269B7D}" type="datetimeFigureOut">
              <a:rPr lang="en-ZA" smtClean="0"/>
              <a:t>2023/09/02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B5D6-63B4-44D9-BCD7-C6CA7D816C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928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70AC-223E-4E13-93C5-7DDC94269B7D}" type="datetimeFigureOut">
              <a:rPr lang="en-ZA" smtClean="0"/>
              <a:t>2023/09/02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B5D6-63B4-44D9-BCD7-C6CA7D816C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354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70AC-223E-4E13-93C5-7DDC94269B7D}" type="datetimeFigureOut">
              <a:rPr lang="en-ZA" smtClean="0"/>
              <a:t>2023/09/02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B5D6-63B4-44D9-BCD7-C6CA7D816C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41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alphaModFix amt="19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F70AC-223E-4E13-93C5-7DDC94269B7D}" type="datetimeFigureOut">
              <a:rPr lang="en-ZA" smtClean="0"/>
              <a:t>2023/09/02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DB5D6-63B4-44D9-BCD7-C6CA7D816C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660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  <p:sldLayoutId id="2147483948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4A17-8680-445D-BD5C-F5E613C56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Unicorn Startups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F42D0-345A-58C9-085E-90B2EF788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Nnete Monageng </a:t>
            </a:r>
          </a:p>
        </p:txBody>
      </p:sp>
    </p:spTree>
    <p:extLst>
      <p:ext uri="{BB962C8B-B14F-4D97-AF65-F5344CB8AC3E}">
        <p14:creationId xmlns:p14="http://schemas.microsoft.com/office/powerpoint/2010/main" val="353279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3806-20F9-FDCB-6A93-5B31438D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86186-1E0F-4D7D-AE2A-7651ABC7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671" y="1730830"/>
            <a:ext cx="10820400" cy="4648200"/>
          </a:xfrm>
        </p:spPr>
        <p:txBody>
          <a:bodyPr>
            <a:normAutofit/>
          </a:bodyPr>
          <a:lstStyle/>
          <a:p>
            <a:r>
              <a:rPr lang="en-GB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 this presentation, we will embark on a journey through the captivating world of Unicorn startups – those exceptional companies that have achieved a valuation of $1 billion or more. Our mission is to uncover the secrets to their success, decode their strategies, and provide valuable insights and recommendations.</a:t>
            </a:r>
          </a:p>
          <a:p>
            <a:endParaRPr lang="en-GB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GB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 we delve into the data, we'll unveil a tapestry of remarkable trends and stories. From technology dominance to global expansion, each insight is a piece of the puzzle that forms the Unicorn landscape.</a:t>
            </a:r>
          </a:p>
          <a:p>
            <a:r>
              <a:rPr lang="en-GB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Our analysis goes beyond the numbers; it's a roadmap for entrepreneurs, investors, and business leaders seeking to thrive in the dynamic realm of startups.</a:t>
            </a:r>
          </a:p>
          <a:p>
            <a:endParaRPr lang="en-GB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GB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So, fasten your seatbelts as we embark on this journey through the Unicorn Startups Analysis, where each slide holds a revelation, and each insight is a key to unlocking a world of possibilities.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4033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1AC5-4DCE-7FC2-2458-2DC538D2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160545"/>
          </a:xfrm>
        </p:spPr>
        <p:txBody>
          <a:bodyPr>
            <a:normAutofit fontScale="90000"/>
          </a:bodyPr>
          <a:lstStyle/>
          <a:p>
            <a:r>
              <a:rPr lang="en-ZA" dirty="0"/>
              <a:t>COUNTRIES WITH THE MOST UNICORNS 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704D00-1089-814C-F5F3-670CBF1A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152" y="1922545"/>
            <a:ext cx="5595248" cy="823912"/>
          </a:xfrm>
        </p:spPr>
        <p:txBody>
          <a:bodyPr>
            <a:noAutofit/>
          </a:bodyPr>
          <a:lstStyle/>
          <a:p>
            <a:r>
              <a:rPr lang="en-GB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It's evident that the United States and China dominate the unicorn landscape, with a substantial concentration of startups.</a:t>
            </a:r>
            <a:endParaRPr lang="en-ZA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0787C33-1BB2-DBC6-C588-C044C0360A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>
          <a:xfrm>
            <a:off x="-1" y="2746457"/>
            <a:ext cx="5998027" cy="411154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E711EA-0CE4-8BC6-15DD-D0C56632C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8028" y="1922545"/>
            <a:ext cx="6193970" cy="823912"/>
          </a:xfrm>
        </p:spPr>
        <p:txBody>
          <a:bodyPr>
            <a:noAutofit/>
          </a:bodyPr>
          <a:lstStyle/>
          <a:p>
            <a:r>
              <a:rPr lang="en-GB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This diverse distribution underscores the international nature of venture capital investment in startups.</a:t>
            </a:r>
            <a:endParaRPr lang="en-ZA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4B76DF3-D4F5-011B-3CEF-D74989CCB9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98028" y="2746457"/>
            <a:ext cx="6193971" cy="41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8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DF11-7A1E-FE84-D69E-7CFABB48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4514"/>
            <a:ext cx="4114800" cy="1600200"/>
          </a:xfrm>
        </p:spPr>
        <p:txBody>
          <a:bodyPr>
            <a:normAutofit/>
          </a:bodyPr>
          <a:lstStyle/>
          <a:p>
            <a:r>
              <a:rPr lang="en-ZA" dirty="0"/>
              <a:t>Top 10 Unicorn startups industry sectors 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F7B074-1AC2-B380-ADA0-E2ABB136C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0343" y="1436915"/>
            <a:ext cx="7271657" cy="542108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42317-0233-9FA3-9B9C-4D9707C11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3124200"/>
            <a:ext cx="4114800" cy="309448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Leading the pack is the dynamic field of Fintech, marked by its disruptive financial technologies and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Following closely is Internet Software &amp; Services, driving innovation in digital solutions and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Beyond fintech and internet software &amp; services, the unicorn landscape boasts a rich diversity of sectors</a:t>
            </a:r>
            <a:endParaRPr lang="en-ZA" sz="17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327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5C93-B4C9-96F3-80D8-96349F3D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Technology dominance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CB748-22DD-DE5E-066E-299AE860D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7289"/>
            <a:ext cx="10820400" cy="762001"/>
          </a:xfrm>
        </p:spPr>
        <p:txBody>
          <a:bodyPr>
            <a:normAutofit/>
          </a:bodyPr>
          <a:lstStyle/>
          <a:p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dataset predominantly consists of companies in the technology sector, indicating a strong focus on innovation and disruptive technologies.</a:t>
            </a:r>
            <a:endParaRPr lang="en-ZA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4AD0C-D1EF-EA8F-01DB-A87C74C85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8402"/>
            <a:ext cx="12192000" cy="441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08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7A47-B9E5-5539-520C-B45753CE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772" y="-27389"/>
            <a:ext cx="8610600" cy="1200273"/>
          </a:xfrm>
        </p:spPr>
        <p:txBody>
          <a:bodyPr/>
          <a:lstStyle/>
          <a:p>
            <a:r>
              <a:rPr lang="en-ZA" dirty="0"/>
              <a:t>China's Rise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711B8-56AD-4DFB-E889-D8044E523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085" y="1477613"/>
            <a:ext cx="10820400" cy="984069"/>
          </a:xfrm>
        </p:spPr>
        <p:txBody>
          <a:bodyPr>
            <a:normAutofit lnSpcReduction="10000"/>
          </a:bodyPr>
          <a:lstStyle/>
          <a:p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China stands out as a leading country with a significant number of unicorn companies, showcasing the growth of its startup ecosystem and venture capital investment.</a:t>
            </a:r>
            <a:endParaRPr lang="en-ZA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5F519-CE01-2B55-5387-A1564EDA2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461682"/>
            <a:ext cx="12192000" cy="439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19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DBF1-AAAF-E12B-F302-C7020FDE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0858"/>
            <a:ext cx="4114800" cy="1600200"/>
          </a:xfrm>
        </p:spPr>
        <p:txBody>
          <a:bodyPr/>
          <a:lstStyle/>
          <a:p>
            <a:r>
              <a:rPr lang="en-ZA" dirty="0"/>
              <a:t>US City Concentration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884EF-69A3-ED5A-09EB-ECF6E37C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656113"/>
            <a:ext cx="4114800" cy="30944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Among the cities, San Francisco, CA in the United States has the highest number of unicorn startups, emphasizing its status as a global tech hub.</a:t>
            </a:r>
            <a:endParaRPr lang="en-ZA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412BE20-5412-04E0-7739-A4DDCE09D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14800" y="1317171"/>
            <a:ext cx="8077200" cy="554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63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FC6F-5BAC-C4AE-AF8D-9B49F2A0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Funding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3EFE6-1229-7765-6A98-2A54C49F6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9686"/>
            <a:ext cx="10820400" cy="735679"/>
          </a:xfrm>
        </p:spPr>
        <p:txBody>
          <a:bodyPr>
            <a:normAutofit fontScale="92500"/>
          </a:bodyPr>
          <a:lstStyle/>
          <a:p>
            <a:r>
              <a:rPr lang="en-GB" dirty="0"/>
              <a:t>The majority of unicorn companies have received funding in the billions range, signifying the substantial investment interest in these high-potential startups</a:t>
            </a:r>
            <a:endParaRPr lang="en-ZA" dirty="0"/>
          </a:p>
          <a:p>
            <a:endParaRPr lang="en-GB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en-Z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53DB0F-7143-ED71-8440-12D5BA2FF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3945"/>
            <a:ext cx="12130087" cy="425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810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Override1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C4220D"/>
    </a:accent1>
    <a:accent2>
      <a:srgbClr val="EB7712"/>
    </a:accent2>
    <a:accent3>
      <a:srgbClr val="ECBD31"/>
    </a:accent3>
    <a:accent4>
      <a:srgbClr val="92CE4A"/>
    </a:accent4>
    <a:accent5>
      <a:srgbClr val="50CFB4"/>
    </a:accent5>
    <a:accent6>
      <a:srgbClr val="0D8EC5"/>
    </a:accent6>
    <a:hlink>
      <a:srgbClr val="EA5A0C"/>
    </a:hlink>
    <a:folHlink>
      <a:srgbClr val="F09D3A"/>
    </a:folHlink>
  </a:clrScheme>
</a:themeOverride>
</file>

<file path=ppt/theme/themeOverride2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C4220D"/>
    </a:accent1>
    <a:accent2>
      <a:srgbClr val="EB7712"/>
    </a:accent2>
    <a:accent3>
      <a:srgbClr val="ECBD31"/>
    </a:accent3>
    <a:accent4>
      <a:srgbClr val="92CE4A"/>
    </a:accent4>
    <a:accent5>
      <a:srgbClr val="50CFB4"/>
    </a:accent5>
    <a:accent6>
      <a:srgbClr val="0D8EC5"/>
    </a:accent6>
    <a:hlink>
      <a:srgbClr val="EA5A0C"/>
    </a:hlink>
    <a:folHlink>
      <a:srgbClr val="F09D3A"/>
    </a:folHlink>
  </a:clrScheme>
</a:themeOverride>
</file>

<file path=ppt/theme/themeOverride3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C4220D"/>
    </a:accent1>
    <a:accent2>
      <a:srgbClr val="EB7712"/>
    </a:accent2>
    <a:accent3>
      <a:srgbClr val="ECBD31"/>
    </a:accent3>
    <a:accent4>
      <a:srgbClr val="92CE4A"/>
    </a:accent4>
    <a:accent5>
      <a:srgbClr val="50CFB4"/>
    </a:accent5>
    <a:accent6>
      <a:srgbClr val="0D8EC5"/>
    </a:accent6>
    <a:hlink>
      <a:srgbClr val="EA5A0C"/>
    </a:hlink>
    <a:folHlink>
      <a:srgbClr val="F09D3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369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Unicorn Startups Analysis</vt:lpstr>
      <vt:lpstr>Introduction</vt:lpstr>
      <vt:lpstr>COUNTRIES WITH THE MOST UNICORNS  </vt:lpstr>
      <vt:lpstr>Top 10 Unicorn startups industry sectors   </vt:lpstr>
      <vt:lpstr>Technology dominance </vt:lpstr>
      <vt:lpstr>China's Rise</vt:lpstr>
      <vt:lpstr>US City Concentration</vt:lpstr>
      <vt:lpstr>Funding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Startups Analysis</dc:title>
  <dc:creator>Nnete Monageng</dc:creator>
  <cp:lastModifiedBy>Nnete Monageng</cp:lastModifiedBy>
  <cp:revision>2</cp:revision>
  <dcterms:created xsi:type="dcterms:W3CDTF">2023-09-02T07:15:57Z</dcterms:created>
  <dcterms:modified xsi:type="dcterms:W3CDTF">2023-09-02T18:05:31Z</dcterms:modified>
</cp:coreProperties>
</file>