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09A70-0674-4C52-A02C-DE937837D645}" v="1" dt="2023-05-25T19:55:15.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7"/>
    <p:restoredTop sz="94608"/>
  </p:normalViewPr>
  <p:slideViewPr>
    <p:cSldViewPr snapToGrid="0">
      <p:cViewPr varScale="1">
        <p:scale>
          <a:sx n="19" d="100"/>
          <a:sy n="19" d="100"/>
        </p:scale>
        <p:origin x="2730" y="168"/>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chler, Katie L" userId="f2266b48-8450-4db8-ab40-00486d49f485" providerId="ADAL" clId="{F9A09A70-0674-4C52-A02C-DE937837D645}"/>
    <pc:docChg chg="modSld">
      <pc:chgData name="Sichler, Katie L" userId="f2266b48-8450-4db8-ab40-00486d49f485" providerId="ADAL" clId="{F9A09A70-0674-4C52-A02C-DE937837D645}" dt="2023-05-25T19:56:38.517" v="42" actId="1035"/>
      <pc:docMkLst>
        <pc:docMk/>
      </pc:docMkLst>
      <pc:sldChg chg="addSp modSp mod">
        <pc:chgData name="Sichler, Katie L" userId="f2266b48-8450-4db8-ab40-00486d49f485" providerId="ADAL" clId="{F9A09A70-0674-4C52-A02C-DE937837D645}" dt="2023-05-25T19:56:38.517" v="42" actId="1035"/>
        <pc:sldMkLst>
          <pc:docMk/>
          <pc:sldMk cId="599110949" sldId="261"/>
        </pc:sldMkLst>
        <pc:spChg chg="add mod">
          <ac:chgData name="Sichler, Katie L" userId="f2266b48-8450-4db8-ab40-00486d49f485" providerId="ADAL" clId="{F9A09A70-0674-4C52-A02C-DE937837D645}" dt="2023-05-25T19:56:38.517" v="42" actId="1035"/>
          <ac:spMkLst>
            <pc:docMk/>
            <pc:sldMk cId="599110949" sldId="261"/>
            <ac:spMk id="21" creationId="{F978F3D2-EFBF-9C0B-5955-686A6107EC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25.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3"/>
          <a:srcRect b="20684"/>
          <a:stretch/>
        </p:blipFill>
        <p:spPr>
          <a:xfrm>
            <a:off x="25449464" y="21970945"/>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42241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500"/>
              <a:buFont typeface="Arial"/>
              <a:buNone/>
            </a:pP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decreased for complex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4"/>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42012" y="37894488"/>
            <a:ext cx="14803828" cy="1705545"/>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a:t>
            </a:r>
            <a:r>
              <a:rPr lang="en-US" sz="2500" i="1" dirty="0">
                <a:solidFill>
                  <a:schemeClr val="dk1"/>
                </a:solidFill>
                <a:latin typeface="Open Sans"/>
                <a:ea typeface="Open Sans"/>
                <a:cs typeface="Open Sans"/>
              </a:rPr>
              <a:t>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a:t>
            </a:r>
            <a:r>
              <a:rPr lang="en-US" sz="2500" i="1" dirty="0">
                <a:solidFill>
                  <a:schemeClr val="dk1"/>
                </a:solidFill>
                <a:latin typeface="Open Sans"/>
                <a:ea typeface="Open Sans"/>
                <a:cs typeface="Open Sans"/>
              </a:rPr>
              <a:t>Reduce/Gather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i="1" dirty="0" err="1">
                <a:solidFill>
                  <a:schemeClr val="dk1"/>
                </a:solidFill>
                <a:latin typeface="Open Sans"/>
                <a:ea typeface="Open Sans"/>
                <a:cs typeface="Open Sans"/>
              </a:rPr>
              <a:t>Allgather</a:t>
            </a:r>
            <a:endParaRPr lang="en-US" sz="2500" i="1"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a:t>
            </a:r>
            <a:r>
              <a:rPr lang="en-US" sz="2500" i="1" dirty="0">
                <a:solidFill>
                  <a:schemeClr val="dk1"/>
                </a:solidFill>
                <a:latin typeface="Open Sans"/>
                <a:ea typeface="Open Sans"/>
                <a:cs typeface="Open Sans"/>
              </a:rPr>
              <a:t>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i="1" dirty="0" err="1">
                <a:solidFill>
                  <a:schemeClr val="dk1"/>
                </a:solidFill>
                <a:latin typeface="Open Sans"/>
                <a:ea typeface="Open Sans"/>
                <a:cs typeface="Open Sans"/>
              </a:rPr>
              <a:t>Allreduce</a:t>
            </a:r>
            <a:endParaRPr sz="2500" i="1"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905387" y="2098064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860060" y="22012295"/>
            <a:ext cx="8166042"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33502" y="13885630"/>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60060" y="14897305"/>
            <a:ext cx="8312506"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4593436" y="33249517"/>
            <a:ext cx="6691630" cy="474483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500" b="1" dirty="0">
                <a:solidFill>
                  <a:schemeClr val="dk1"/>
                </a:solidFill>
                <a:latin typeface="Open Sans"/>
                <a:ea typeface="Open Sans"/>
                <a:cs typeface="Open Sans"/>
              </a:rPr>
              <a:t>Acknowledgement</a:t>
            </a:r>
          </a:p>
          <a:p>
            <a:pPr marL="0" marR="0" lvl="0" indent="0" algn="just" rtl="0">
              <a:lnSpc>
                <a:spcPct val="110000"/>
              </a:lnSpc>
              <a:spcBef>
                <a:spcPts val="0"/>
              </a:spcBef>
              <a:spcAft>
                <a:spcPts val="0"/>
              </a:spcAft>
              <a:buClr>
                <a:srgbClr val="000000"/>
              </a:buClr>
              <a:buSzPts val="1944"/>
              <a:buFont typeface="Arial"/>
              <a:buNone/>
            </a:pPr>
            <a:r>
              <a:rPr lang="en-US" sz="2500" dirty="0">
                <a:solidFill>
                  <a:schemeClr val="dk1"/>
                </a:solidFill>
                <a:latin typeface="Open Sans"/>
                <a:ea typeface="Open Sans"/>
                <a:cs typeface="Open Sans"/>
              </a:rPr>
              <a:t>This material is based upon work supported by the U.S. Department of Energy, Office of Science, National Quantum Information Science Research Centers, Co-design Center for Quantum Advantage (C 2QA) under contract number DESC0012704. The Pacific Northwest National Laboratory is operated by Battelle for the U.S. Department of Energy under contract DE-AC05-76RL01830.</a:t>
            </a:r>
            <a:endParaRPr lang="en-US" sz="2500" dirty="0">
              <a:solidFill>
                <a:schemeClr val="dk1"/>
              </a:solidFill>
              <a:latin typeface="Open Sans"/>
              <a:ea typeface="Open Sans"/>
              <a:cs typeface="Open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5"/>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6"/>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958643246"/>
              </p:ext>
            </p:extLst>
          </p:nvPr>
        </p:nvGraphicFramePr>
        <p:xfrm>
          <a:off x="26142853" y="25842352"/>
          <a:ext cx="4694329" cy="1004082"/>
        </p:xfrm>
        <a:graphic>
          <a:graphicData uri="http://schemas.openxmlformats.org/drawingml/2006/table">
            <a:tbl>
              <a:tblPr firstRow="1" bandRow="1">
                <a:tableStyleId>{5C22544A-7EE6-4342-B048-85BDC9FD1C3A}</a:tableStyleId>
              </a:tblPr>
              <a:tblGrid>
                <a:gridCol w="1862506">
                  <a:extLst>
                    <a:ext uri="{9D8B030D-6E8A-4147-A177-3AD203B41FA5}">
                      <a16:colId xmlns:a16="http://schemas.microsoft.com/office/drawing/2014/main" val="1908145586"/>
                    </a:ext>
                  </a:extLst>
                </a:gridCol>
                <a:gridCol w="1777045">
                  <a:extLst>
                    <a:ext uri="{9D8B030D-6E8A-4147-A177-3AD203B41FA5}">
                      <a16:colId xmlns:a16="http://schemas.microsoft.com/office/drawing/2014/main" val="927377627"/>
                    </a:ext>
                  </a:extLst>
                </a:gridCol>
                <a:gridCol w="1054778">
                  <a:extLst>
                    <a:ext uri="{9D8B030D-6E8A-4147-A177-3AD203B41FA5}">
                      <a16:colId xmlns:a16="http://schemas.microsoft.com/office/drawing/2014/main" val="2975493502"/>
                    </a:ext>
                  </a:extLst>
                </a:gridCol>
              </a:tblGrid>
              <a:tr h="394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267227">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24043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6166608" y="25874731"/>
            <a:ext cx="1823331" cy="362516"/>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6198065" y="25996233"/>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7158489" y="2580666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3" name="TextBox 22">
            <a:extLst>
              <a:ext uri="{FF2B5EF4-FFF2-40B4-BE49-F238E27FC236}">
                <a16:creationId xmlns:a16="http://schemas.microsoft.com/office/drawing/2014/main" id="{2027152C-6598-13E9-67F4-B0CE076AABF9}"/>
              </a:ext>
            </a:extLst>
          </p:cNvPr>
          <p:cNvSpPr txBox="1"/>
          <p:nvPr/>
        </p:nvSpPr>
        <p:spPr>
          <a:xfrm>
            <a:off x="1768767" y="20393929"/>
            <a:ext cx="383438" cy="307777"/>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B38D7864-8EC6-D772-46EC-AF5293A0991C}"/>
              </a:ext>
            </a:extLst>
          </p:cNvPr>
          <p:cNvSpPr txBox="1"/>
          <p:nvPr/>
        </p:nvSpPr>
        <p:spPr>
          <a:xfrm>
            <a:off x="8370194" y="20393929"/>
            <a:ext cx="383438" cy="307777"/>
          </a:xfrm>
          <a:prstGeom prst="rect">
            <a:avLst/>
          </a:prstGeom>
          <a:noFill/>
        </p:spPr>
        <p:txBody>
          <a:bodyPr wrap="square" rtlCol="0">
            <a:spAutoFit/>
          </a:bodyPr>
          <a:lstStyle/>
          <a:p>
            <a:r>
              <a:rPr lang="en-US" dirty="0"/>
              <a:t>[2]</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7168673" cy="4321645"/>
          </a:xfrm>
          <a:prstGeom prst="rect">
            <a:avLst/>
          </a:prstGeom>
          <a:noFill/>
          <a:ln>
            <a:noFill/>
          </a:ln>
        </p:spPr>
        <p:txBody>
          <a:bodyPr spcFirstLastPara="1" wrap="square" lIns="88875" tIns="44425" rIns="88875" bIns="44425" anchor="t" anchorCtr="0">
            <a:spAutoFit/>
          </a:bodyPr>
          <a:lstStyle/>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Implement more applications within the QMPI framework and MCT and compare fidelities, latencies, and # of EPR pairs</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i="1" dirty="0" err="1">
                <a:solidFill>
                  <a:schemeClr val="dk1"/>
                </a:solidFill>
                <a:latin typeface="Open Sans"/>
                <a:ea typeface="Open Sans"/>
                <a:cs typeface="Open Sans"/>
                <a:sym typeface="Open Sans"/>
              </a:rPr>
              <a:t>Auto_Comm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and </a:t>
            </a:r>
            <a:r>
              <a:rPr lang="en-US" sz="2500" i="1" dirty="0" err="1">
                <a:solidFill>
                  <a:schemeClr val="dk1"/>
                </a:solidFill>
                <a:latin typeface="Open Sans"/>
                <a:ea typeface="Open Sans"/>
                <a:cs typeface="Open Sans"/>
                <a:sym typeface="Open Sans"/>
              </a:rPr>
              <a:t>Coll_Comm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that would be automatic within QMPI</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265760" y="25761742"/>
            <a:ext cx="556644" cy="338554"/>
          </a:xfrm>
          <a:prstGeom prst="rect">
            <a:avLst/>
          </a:prstGeom>
          <a:noFill/>
        </p:spPr>
        <p:txBody>
          <a:bodyPr wrap="square" rtlCol="0">
            <a:spAutoFit/>
          </a:bodyPr>
          <a:lstStyle/>
          <a:p>
            <a:r>
              <a:rPr lang="en-US" sz="1600" dirty="0"/>
              <a:t>b)</a:t>
            </a:r>
          </a:p>
        </p:txBody>
      </p:sp>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7"/>
          <a:srcRect t="31349"/>
          <a:stretch/>
        </p:blipFill>
        <p:spPr>
          <a:xfrm>
            <a:off x="25196381" y="15200333"/>
            <a:ext cx="6235881" cy="2384608"/>
          </a:xfrm>
          <a:prstGeom prst="rect">
            <a:avLst/>
          </a:prstGeom>
        </p:spPr>
      </p:pic>
      <p:sp>
        <p:nvSpPr>
          <p:cNvPr id="33" name="TextBox 32">
            <a:extLst>
              <a:ext uri="{FF2B5EF4-FFF2-40B4-BE49-F238E27FC236}">
                <a16:creationId xmlns:a16="http://schemas.microsoft.com/office/drawing/2014/main" id="{EA6F0D09-32C6-9C12-01C8-5CF4BAFC098B}"/>
              </a:ext>
            </a:extLst>
          </p:cNvPr>
          <p:cNvSpPr txBox="1"/>
          <p:nvPr/>
        </p:nvSpPr>
        <p:spPr>
          <a:xfrm>
            <a:off x="30837182" y="14930898"/>
            <a:ext cx="383438" cy="307777"/>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265760" y="22010088"/>
            <a:ext cx="367408" cy="338554"/>
          </a:xfrm>
          <a:prstGeom prst="rect">
            <a:avLst/>
          </a:prstGeom>
          <a:noFill/>
        </p:spPr>
        <p:txBody>
          <a:bodyPr wrap="none" rtlCol="0">
            <a:spAutoFit/>
          </a:bodyPr>
          <a:lstStyle/>
          <a:p>
            <a:r>
              <a:rPr lang="en-US" sz="1600" dirty="0"/>
              <a:t>a)</a:t>
            </a:r>
          </a:p>
        </p:txBody>
      </p:sp>
      <p:sp>
        <p:nvSpPr>
          <p:cNvPr id="39" name="TextBox 38">
            <a:extLst>
              <a:ext uri="{FF2B5EF4-FFF2-40B4-BE49-F238E27FC236}">
                <a16:creationId xmlns:a16="http://schemas.microsoft.com/office/drawing/2014/main" id="{90EBA848-D75F-EEA6-A3C5-5C8F0340E8C3}"/>
              </a:ext>
            </a:extLst>
          </p:cNvPr>
          <p:cNvSpPr txBox="1"/>
          <p:nvPr/>
        </p:nvSpPr>
        <p:spPr>
          <a:xfrm>
            <a:off x="28204766" y="18379909"/>
            <a:ext cx="394675" cy="307777"/>
          </a:xfrm>
          <a:prstGeom prst="rect">
            <a:avLst/>
          </a:prstGeom>
          <a:noFill/>
        </p:spPr>
        <p:txBody>
          <a:bodyPr wrap="square" rtlCol="0">
            <a:spAutoFit/>
          </a:bodyPr>
          <a:lstStyle/>
          <a:p>
            <a:r>
              <a:rPr lang="en-US" dirty="0"/>
              <a:t>[4]</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1921161" y="23872165"/>
            <a:ext cx="4890322" cy="369332"/>
          </a:xfrm>
          <a:prstGeom prst="rect">
            <a:avLst/>
          </a:prstGeom>
          <a:solidFill>
            <a:schemeClr val="bg1"/>
          </a:solidFill>
        </p:spPr>
        <p:txBody>
          <a:bodyPr wrap="squar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1. </a:t>
            </a:r>
            <a:r>
              <a:rPr lang="en-US" sz="1800" dirty="0">
                <a:latin typeface="Open Sans" panose="020B0606030504020204" pitchFamily="34" charset="0"/>
                <a:ea typeface="Open Sans" panose="020B0606030504020204" pitchFamily="34" charset="0"/>
                <a:cs typeface="Open Sans" panose="020B0606030504020204" pitchFamily="34" charset="0"/>
              </a:rPr>
              <a:t>Cat_Comm protocol</a:t>
            </a:r>
          </a:p>
        </p:txBody>
      </p:sp>
      <p:sp>
        <p:nvSpPr>
          <p:cNvPr id="43" name="TextBox 42">
            <a:extLst>
              <a:ext uri="{FF2B5EF4-FFF2-40B4-BE49-F238E27FC236}">
                <a16:creationId xmlns:a16="http://schemas.microsoft.com/office/drawing/2014/main" id="{E26D1EDB-5501-9624-FAD8-E1E7D4A06F19}"/>
              </a:ext>
            </a:extLst>
          </p:cNvPr>
          <p:cNvSpPr txBox="1"/>
          <p:nvPr/>
        </p:nvSpPr>
        <p:spPr>
          <a:xfrm>
            <a:off x="9233887" y="23877804"/>
            <a:ext cx="4005852" cy="369332"/>
          </a:xfrm>
          <a:prstGeom prst="rect">
            <a:avLst/>
          </a:prstGeom>
          <a:solidFill>
            <a:schemeClr val="bg1"/>
          </a:solidFill>
        </p:spPr>
        <p:txBody>
          <a:bodyPr wrap="squar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2. </a:t>
            </a:r>
            <a:r>
              <a:rPr lang="en-US" sz="1800" dirty="0">
                <a:latin typeface="Open Sans" panose="020B0606030504020204" pitchFamily="34" charset="0"/>
                <a:ea typeface="Open Sans" panose="020B0606030504020204" pitchFamily="34" charset="0"/>
                <a:cs typeface="Open Sans" panose="020B0606030504020204" pitchFamily="34" charset="0"/>
              </a:rPr>
              <a:t>TP_Comm protocol</a:t>
            </a: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60059" y="17955046"/>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37572"/>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8"/>
          <a:stretch>
            <a:fillRect/>
          </a:stretch>
        </p:blipFill>
        <p:spPr>
          <a:xfrm>
            <a:off x="17079869" y="18712038"/>
            <a:ext cx="11135902" cy="1725859"/>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491076" y="37358428"/>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0"/>
          <a:stretch>
            <a:fillRect/>
          </a:stretch>
        </p:blipFill>
        <p:spPr>
          <a:xfrm>
            <a:off x="25609083" y="27717871"/>
            <a:ext cx="4660335" cy="3403057"/>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1"/>
          <a:stretch>
            <a:fillRect/>
          </a:stretch>
        </p:blipFill>
        <p:spPr>
          <a:xfrm>
            <a:off x="16865908" y="27439183"/>
            <a:ext cx="7883408" cy="4120306"/>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183865" y="27697672"/>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866140" y="31155196"/>
            <a:ext cx="3576620" cy="369332"/>
          </a:xfrm>
          <a:prstGeom prst="rect">
            <a:avLst/>
          </a:prstGeom>
          <a:noFill/>
        </p:spPr>
        <p:txBody>
          <a:bodyPr wrap="non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927902" y="31036293"/>
            <a:ext cx="750526" cy="307777"/>
          </a:xfrm>
          <a:prstGeom prst="rect">
            <a:avLst/>
          </a:prstGeom>
          <a:noFill/>
        </p:spPr>
        <p:txBody>
          <a:bodyPr wrap="none" rtlCol="0">
            <a:spAutoFit/>
          </a:bodyPr>
          <a:lstStyle/>
          <a:p>
            <a:r>
              <a:rPr lang="en-US"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602114" y="31036293"/>
            <a:ext cx="750526" cy="307777"/>
          </a:xfrm>
          <a:prstGeom prst="rect">
            <a:avLst/>
          </a:prstGeom>
          <a:noFill/>
        </p:spPr>
        <p:txBody>
          <a:bodyPr wrap="none" rtlCol="0">
            <a:spAutoFit/>
          </a:bodyPr>
          <a:lstStyle/>
          <a:p>
            <a:r>
              <a:rPr lang="en-US" dirty="0"/>
              <a:t>(0.344)</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FD4B188-067A-2D00-6B6F-736BD4D4E54F}"/>
                  </a:ext>
                </a:extLst>
              </p:cNvPr>
              <p:cNvSpPr txBox="1"/>
              <p:nvPr/>
            </p:nvSpPr>
            <p:spPr>
              <a:xfrm>
                <a:off x="16860060" y="31420338"/>
                <a:ext cx="10780836" cy="484876"/>
              </a:xfrm>
              <a:prstGeom prst="rect">
                <a:avLst/>
              </a:prstGeom>
              <a:noFill/>
            </p:spPr>
            <p:txBody>
              <a:bodyPr wrap="non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7. </a:t>
                </a:r>
                <a:r>
                  <a:rPr lang="en-US" sz="1800" dirty="0">
                    <a:latin typeface="Open Sans" panose="020B0606030504020204" pitchFamily="34" charset="0"/>
                    <a:ea typeface="Open Sans" panose="020B0606030504020204" pitchFamily="34" charset="0"/>
                    <a:cs typeface="Open Sans" panose="020B0606030504020204" pitchFamily="34" charset="0"/>
                  </a:rPr>
                  <a:t>Quantum circuit and simulation result of quantum phase estimation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3</m:t>
                        </m:r>
                      </m:den>
                    </m:f>
                  </m:oMath>
                </a14:m>
                <a:r>
                  <a:rPr lang="en-US" sz="1800" dirty="0">
                    <a:latin typeface="Open Sans" panose="020B0606030504020204" pitchFamily="34" charset="0"/>
                    <a:ea typeface="Open Sans" panose="020B0606030504020204" pitchFamily="34" charset="0"/>
                    <a:cs typeface="Open Sans" panose="020B0606030504020204" pitchFamily="34" charset="0"/>
                  </a:rPr>
                  <a:t> ) Implementation</a:t>
                </a:r>
              </a:p>
            </p:txBody>
          </p:sp>
        </mc:Choice>
        <mc:Fallback xmlns="">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6860060" y="31420338"/>
                <a:ext cx="10780836" cy="484876"/>
              </a:xfrm>
              <a:prstGeom prst="rect">
                <a:avLst/>
              </a:prstGeom>
              <a:blipFill>
                <a:blip r:embed="rId12"/>
                <a:stretch>
                  <a:fillRect l="-471" b="-5000"/>
                </a:stretch>
              </a:blipFill>
            </p:spPr>
            <p:txBody>
              <a:bodyPr/>
              <a:lstStyle/>
              <a:p>
                <a:r>
                  <a:rPr lang="en-US">
                    <a:noFill/>
                  </a:rPr>
                  <a:t> </a:t>
                </a:r>
              </a:p>
            </p:txBody>
          </p:sp>
        </mc:Fallback>
      </mc:AlternateContent>
      <p:sp>
        <p:nvSpPr>
          <p:cNvPr id="255" name="TextBox 254">
            <a:extLst>
              <a:ext uri="{FF2B5EF4-FFF2-40B4-BE49-F238E27FC236}">
                <a16:creationId xmlns:a16="http://schemas.microsoft.com/office/drawing/2014/main" id="{20B92A49-C94A-0F23-3CB3-F2A571388A52}"/>
              </a:ext>
            </a:extLst>
          </p:cNvPr>
          <p:cNvSpPr txBox="1"/>
          <p:nvPr/>
        </p:nvSpPr>
        <p:spPr>
          <a:xfrm>
            <a:off x="16905387" y="37732326"/>
            <a:ext cx="14412900" cy="2214068"/>
          </a:xfrm>
          <a:prstGeom prst="rect">
            <a:avLst/>
          </a:prstGeom>
          <a:noFill/>
        </p:spPr>
        <p:txBody>
          <a:bodyPr wrap="square">
            <a:spAutoFit/>
          </a:bodyPr>
          <a:lstStyle/>
          <a:p>
            <a:pPr marL="0" marR="0" lvl="0" indent="0" algn="just" rtl="0">
              <a:lnSpc>
                <a:spcPct val="110000"/>
              </a:lnSpc>
              <a:spcBef>
                <a:spcPts val="0"/>
              </a:spcBef>
              <a:spcAft>
                <a:spcPts val="0"/>
              </a:spcAft>
              <a:buClr>
                <a:srgbClr val="000000"/>
              </a:buClr>
              <a:buSzPts val="1944"/>
              <a:buFont typeface="Arial"/>
              <a:buNone/>
            </a:pPr>
            <a:r>
              <a:rPr lang="en-US" sz="1800" b="1" dirty="0">
                <a:solidFill>
                  <a:schemeClr val="dk1"/>
                </a:solidFill>
                <a:latin typeface="Quattrocento Sans"/>
                <a:ea typeface="Quattrocento Sans"/>
                <a:cs typeface="Quattrocento Sans"/>
                <a:sym typeface="Quattrocento Sans"/>
              </a:rPr>
              <a:t>References</a:t>
            </a:r>
          </a:p>
          <a:p>
            <a:pPr marL="0" marR="0" lvl="0" indent="0" algn="just" rtl="0">
              <a:lnSpc>
                <a:spcPct val="110000"/>
              </a:lnSpc>
              <a:spcBef>
                <a:spcPts val="0"/>
              </a:spcBef>
              <a:spcAft>
                <a:spcPts val="0"/>
              </a:spcAft>
              <a:buClr>
                <a:srgbClr val="000000"/>
              </a:buClr>
              <a:buSzPts val="1944"/>
              <a:buFont typeface="Arial"/>
              <a:buNone/>
            </a:pPr>
            <a:r>
              <a:rPr lang="en-US" sz="1800" b="0" i="0" u="none" strike="noStrike" cap="none" dirty="0">
                <a:solidFill>
                  <a:schemeClr val="dk1"/>
                </a:solidFill>
                <a:latin typeface="Quattrocento Sans"/>
                <a:ea typeface="Quattrocento Sans"/>
                <a:cs typeface="Quattrocento Sans"/>
                <a:sym typeface="Quattrocento Sans"/>
              </a:rPr>
              <a:t>[1] Thomas </a:t>
            </a:r>
            <a:r>
              <a:rPr lang="en-US" sz="1800" b="0" i="0" u="none" strike="noStrike" cap="none" dirty="0" err="1">
                <a:solidFill>
                  <a:schemeClr val="dk1"/>
                </a:solidFill>
                <a:latin typeface="Quattrocento Sans"/>
                <a:ea typeface="Quattrocento Sans"/>
                <a:cs typeface="Quattrocento Sans"/>
                <a:sym typeface="Quattrocento Sans"/>
              </a:rPr>
              <a:t>Haner</a:t>
            </a:r>
            <a:r>
              <a:rPr lang="en-US" sz="18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ea typeface="Quattrocento Sans"/>
                <a:cs typeface="Quattrocento Sans"/>
                <a:sym typeface="Quattrocento Sans"/>
              </a:rPr>
              <a:t>[2] </a:t>
            </a:r>
            <a:r>
              <a:rPr lang="en-US" sz="1800" dirty="0" err="1">
                <a:solidFill>
                  <a:schemeClr val="dk1"/>
                </a:solidFill>
                <a:latin typeface="Quattrocento Sans"/>
                <a:ea typeface="Quattrocento Sans"/>
                <a:cs typeface="Quattrocento Sans"/>
                <a:sym typeface="Quattrocento Sans"/>
              </a:rPr>
              <a:t>Anbang</a:t>
            </a:r>
            <a:r>
              <a:rPr lang="en-US" sz="1800" dirty="0">
                <a:solidFill>
                  <a:schemeClr val="dk1"/>
                </a:solidFill>
                <a:latin typeface="Quattrocento Sans"/>
                <a:ea typeface="Quattrocento Sans"/>
                <a:cs typeface="Quattrocento Sans"/>
                <a:sym typeface="Quattrocento Sans"/>
              </a:rPr>
              <a:t> Wu et. al., </a:t>
            </a:r>
            <a:r>
              <a:rPr lang="en-US" sz="1800" dirty="0" err="1">
                <a:solidFill>
                  <a:schemeClr val="dk1"/>
                </a:solidFill>
                <a:latin typeface="Quattrocento Sans"/>
                <a:ea typeface="Quattrocento Sans"/>
                <a:cs typeface="Quattrocento Sans"/>
                <a:sym typeface="Quattrocento Sans"/>
              </a:rPr>
              <a:t>AutoComm</a:t>
            </a:r>
            <a:r>
              <a:rPr lang="en-US" sz="18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1800" dirty="0">
                <a:solidFill>
                  <a:schemeClr val="dk1"/>
                </a:solidFill>
                <a:latin typeface="Quattrocento Sans"/>
              </a:rPr>
              <a:t>55</a:t>
            </a:r>
            <a:r>
              <a:rPr lang="en-US" sz="1800" baseline="30000" dirty="0">
                <a:solidFill>
                  <a:schemeClr val="dk1"/>
                </a:solidFill>
                <a:latin typeface="Quattrocento Sans"/>
              </a:rPr>
              <a:t>th</a:t>
            </a:r>
            <a:r>
              <a:rPr lang="en-US" sz="18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[3] </a:t>
            </a:r>
            <a:r>
              <a:rPr lang="en-US" sz="1800" dirty="0" err="1">
                <a:solidFill>
                  <a:schemeClr val="dk1"/>
                </a:solidFill>
                <a:latin typeface="Quattrocento Sans"/>
                <a:sym typeface="Quattrocento Sans"/>
              </a:rPr>
              <a:t>Anbang</a:t>
            </a:r>
            <a:r>
              <a:rPr lang="en-US" sz="1800" dirty="0">
                <a:solidFill>
                  <a:schemeClr val="dk1"/>
                </a:solidFill>
                <a:latin typeface="Quattrocento Sans"/>
                <a:sym typeface="Quattrocento Sans"/>
              </a:rPr>
              <a:t> Wu et. al., </a:t>
            </a:r>
            <a:r>
              <a:rPr lang="en-US" sz="1800" dirty="0" err="1">
                <a:solidFill>
                  <a:schemeClr val="dk1"/>
                </a:solidFill>
                <a:latin typeface="Quattrocento Sans"/>
                <a:sym typeface="Quattrocento Sans"/>
              </a:rPr>
              <a:t>CollComm</a:t>
            </a:r>
            <a:r>
              <a:rPr lang="en-US" sz="1800" dirty="0">
                <a:solidFill>
                  <a:schemeClr val="dk1"/>
                </a:solidFill>
                <a:latin typeface="Quattrocento Sans"/>
                <a:sym typeface="Quattrocento Sans"/>
              </a:rPr>
              <a:t>: Enabling efficient collective quantum communication based on EPR buffering. </a:t>
            </a:r>
            <a:r>
              <a:rPr lang="en-US" sz="1800" dirty="0" err="1">
                <a:solidFill>
                  <a:schemeClr val="dk1"/>
                </a:solidFill>
                <a:latin typeface="Quattrocento Sans"/>
                <a:sym typeface="Quattrocento Sans"/>
              </a:rPr>
              <a:t>arXiv</a:t>
            </a:r>
            <a:r>
              <a:rPr lang="en-US" sz="18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[4] https://</a:t>
            </a:r>
            <a:r>
              <a:rPr lang="en-US" sz="1800" dirty="0" err="1">
                <a:solidFill>
                  <a:schemeClr val="dk1"/>
                </a:solidFill>
                <a:latin typeface="Quattrocento Sans"/>
                <a:sym typeface="Quattrocento Sans"/>
              </a:rPr>
              <a:t>www.revlib.org</a:t>
            </a:r>
            <a:endParaRPr lang="en-US" sz="1800" dirty="0">
              <a:solidFill>
                <a:schemeClr val="dk1"/>
              </a:solidFill>
              <a:latin typeface="Quattrocento Sans"/>
              <a:sym typeface="Quattrocento Sans"/>
            </a:endParaRPr>
          </a:p>
        </p:txBody>
      </p:sp>
      <p:sp>
        <p:nvSpPr>
          <p:cNvPr id="29" name="TextBox 28">
            <a:extLst>
              <a:ext uri="{FF2B5EF4-FFF2-40B4-BE49-F238E27FC236}">
                <a16:creationId xmlns:a16="http://schemas.microsoft.com/office/drawing/2014/main" id="{3AD73FFE-5DFD-8CCB-33F0-66736E90F419}"/>
              </a:ext>
            </a:extLst>
          </p:cNvPr>
          <p:cNvSpPr txBox="1"/>
          <p:nvPr/>
        </p:nvSpPr>
        <p:spPr>
          <a:xfrm>
            <a:off x="1515102" y="36805204"/>
            <a:ext cx="4051109" cy="369332"/>
          </a:xfrm>
          <a:prstGeom prst="rect">
            <a:avLst/>
          </a:prstGeom>
          <a:noFill/>
        </p:spPr>
        <p:txBody>
          <a:bodyPr wrap="non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3. </a:t>
            </a:r>
            <a:r>
              <a:rPr lang="en-US" sz="1800" dirty="0">
                <a:latin typeface="Open Sans" panose="020B0606030504020204" pitchFamily="34" charset="0"/>
                <a:ea typeface="Open Sans" panose="020B0606030504020204" pitchFamily="34" charset="0"/>
                <a:cs typeface="Open Sans" panose="020B0606030504020204" pitchFamily="34" charset="0"/>
              </a:rPr>
              <a:t>Collective operations in QMPI</a:t>
            </a:r>
          </a:p>
        </p:txBody>
      </p:sp>
      <p:sp>
        <p:nvSpPr>
          <p:cNvPr id="34" name="TextBox 33">
            <a:extLst>
              <a:ext uri="{FF2B5EF4-FFF2-40B4-BE49-F238E27FC236}">
                <a16:creationId xmlns:a16="http://schemas.microsoft.com/office/drawing/2014/main" id="{AA6152BC-C579-CBE2-3E9F-92B7885BA66A}"/>
              </a:ext>
            </a:extLst>
          </p:cNvPr>
          <p:cNvSpPr txBox="1"/>
          <p:nvPr/>
        </p:nvSpPr>
        <p:spPr>
          <a:xfrm>
            <a:off x="21147542" y="13320239"/>
            <a:ext cx="3583032" cy="369332"/>
          </a:xfrm>
          <a:prstGeom prst="rect">
            <a:avLst/>
          </a:prstGeom>
          <a:noFill/>
        </p:spPr>
        <p:txBody>
          <a:bodyPr wrap="none" rtlCol="0">
            <a:spAutoFit/>
          </a:bodyPr>
          <a:lstStyle/>
          <a:p>
            <a:r>
              <a:rPr lang="en-US" sz="1800" b="1" dirty="0"/>
              <a:t>Fig. 4.  </a:t>
            </a:r>
            <a:r>
              <a:rPr lang="en-US" sz="1800" dirty="0"/>
              <a:t>Schematic of the strategy</a:t>
            </a:r>
          </a:p>
        </p:txBody>
      </p:sp>
      <p:sp>
        <p:nvSpPr>
          <p:cNvPr id="107" name="TextBox 106">
            <a:extLst>
              <a:ext uri="{FF2B5EF4-FFF2-40B4-BE49-F238E27FC236}">
                <a16:creationId xmlns:a16="http://schemas.microsoft.com/office/drawing/2014/main" id="{B4F9C191-372B-0950-8FFD-CABD2480CB1E}"/>
              </a:ext>
            </a:extLst>
          </p:cNvPr>
          <p:cNvSpPr txBox="1"/>
          <p:nvPr/>
        </p:nvSpPr>
        <p:spPr>
          <a:xfrm>
            <a:off x="16961898" y="20450372"/>
            <a:ext cx="7631538" cy="369332"/>
          </a:xfrm>
          <a:prstGeom prst="rect">
            <a:avLst/>
          </a:prstGeom>
          <a:noFill/>
        </p:spPr>
        <p:txBody>
          <a:bodyPr wrap="squar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5. </a:t>
            </a:r>
            <a:r>
              <a:rPr lang="en-US" sz="1800" dirty="0">
                <a:latin typeface="Open Sans" panose="020B0606030504020204" pitchFamily="34" charset="0"/>
                <a:ea typeface="Open Sans" panose="020B0606030504020204" pitchFamily="34" charset="0"/>
                <a:cs typeface="Open Sans" panose="020B0606030504020204" pitchFamily="34" charset="0"/>
              </a:rPr>
              <a:t>Benchmark circuit rd32 taken from </a:t>
            </a:r>
            <a:r>
              <a:rPr lang="en-US" sz="1800" dirty="0" err="1">
                <a:latin typeface="Open Sans" panose="020B0606030504020204" pitchFamily="34" charset="0"/>
                <a:ea typeface="Open Sans" panose="020B0606030504020204" pitchFamily="34" charset="0"/>
                <a:cs typeface="Open Sans" panose="020B0606030504020204" pitchFamily="34" charset="0"/>
              </a:rPr>
              <a:t>RevLib</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111" name="TextBox 110">
            <a:extLst>
              <a:ext uri="{FF2B5EF4-FFF2-40B4-BE49-F238E27FC236}">
                <a16:creationId xmlns:a16="http://schemas.microsoft.com/office/drawing/2014/main" id="{7CE48C21-1400-A2F4-8743-3857D54E149F}"/>
              </a:ext>
            </a:extLst>
          </p:cNvPr>
          <p:cNvSpPr txBox="1"/>
          <p:nvPr/>
        </p:nvSpPr>
        <p:spPr>
          <a:xfrm>
            <a:off x="25252253" y="27002567"/>
            <a:ext cx="5835602" cy="646331"/>
          </a:xfrm>
          <a:prstGeom prst="rect">
            <a:avLst/>
          </a:prstGeom>
          <a:noFill/>
        </p:spPr>
        <p:txBody>
          <a:bodyPr wrap="square" rtlCol="0">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Fig. 6. </a:t>
            </a:r>
            <a:r>
              <a:rPr lang="en-US" sz="1800" dirty="0">
                <a:latin typeface="Open Sans" panose="020B0606030504020204" pitchFamily="34" charset="0"/>
                <a:ea typeface="Open Sans" panose="020B0606030504020204" pitchFamily="34" charset="0"/>
                <a:cs typeface="Open Sans" panose="020B0606030504020204" pitchFamily="34" charset="0"/>
              </a:rPr>
              <a:t>(a) Simulation result using our MCT technique, (b) and metrics comparation.</a:t>
            </a:r>
          </a:p>
        </p:txBody>
      </p:sp>
      <p:sp>
        <p:nvSpPr>
          <p:cNvPr id="21" name="TextBox 20">
            <a:extLst>
              <a:ext uri="{FF2B5EF4-FFF2-40B4-BE49-F238E27FC236}">
                <a16:creationId xmlns:a16="http://schemas.microsoft.com/office/drawing/2014/main" id="{F978F3D2-EFBF-9C0B-5955-686A6107ECE8}"/>
              </a:ext>
            </a:extLst>
          </p:cNvPr>
          <p:cNvSpPr txBox="1"/>
          <p:nvPr/>
        </p:nvSpPr>
        <p:spPr>
          <a:xfrm>
            <a:off x="28571371" y="40832236"/>
            <a:ext cx="4771949" cy="584775"/>
          </a:xfrm>
          <a:prstGeom prst="rect">
            <a:avLst/>
          </a:prstGeom>
          <a:noFill/>
        </p:spPr>
        <p:txBody>
          <a:bodyPr wrap="square" rtlCol="0">
            <a:spAutoFit/>
          </a:bodyPr>
          <a:lstStyle/>
          <a:p>
            <a:r>
              <a:rPr lang="en-US" sz="3200" dirty="0">
                <a:solidFill>
                  <a:schemeClr val="bg1"/>
                </a:solidFill>
              </a:rPr>
              <a:t>PNNL-SA-185584</a:t>
            </a:r>
          </a:p>
        </p:txBody>
      </p:sp>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TotalTime>
  <Words>1028</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 Sans</vt:lpstr>
      <vt:lpstr>Calibri</vt:lpstr>
      <vt:lpstr>Encode Sans</vt:lpstr>
      <vt:lpstr>Open Sans</vt:lpstr>
      <vt:lpstr>Arial</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Sichler, Katie L</cp:lastModifiedBy>
  <cp:revision>19</cp:revision>
  <dcterms:created xsi:type="dcterms:W3CDTF">2020-01-03T22:24:30Z</dcterms:created>
  <dcterms:modified xsi:type="dcterms:W3CDTF">2023-05-25T19:56:46Z</dcterms:modified>
</cp:coreProperties>
</file>