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EA63-4AE9-C305-05CA-C409F1B87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E13FD-AA6C-93DD-B015-4B67D4CFB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59C7-1464-6A91-765E-BAD17DD1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7854-8C70-724B-B344-B3884934B8B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7C1E-24C4-1629-C2CC-19A91FA0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D8730-60CC-9B8C-7F3A-7EAF0ECB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AEA4-033D-2743-A426-B12C486D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B4D4-0ED8-C7BA-4509-0D224260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B8BA6-0490-A996-FC38-AB3CF9224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FD26D-0515-7347-EF07-2516F2B3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7854-8C70-724B-B344-B3884934B8B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F990-2205-4445-D5B8-FDECEBC2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6CBC9-BB1F-831F-21FB-211775B8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AEA4-033D-2743-A426-B12C486D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10EC3-7E5E-36F2-63DA-97E5C45B7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80C52-8D99-2C53-EB33-A01F03FC1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9A41-4650-2053-E780-C2C0AE93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7854-8C70-724B-B344-B3884934B8B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0156-458B-810D-EBD9-56165162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DB62B-7931-7621-6F81-D78A3302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AEA4-033D-2743-A426-B12C486D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5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4CE-E15C-7D1B-6CFD-C3B4E6D6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95C1-E613-4AF0-5431-00EFFA851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F21D-BC22-1299-54DB-6E84E3AD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7854-8C70-724B-B344-B3884934B8B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2BA28-FCDD-58DD-C775-C1E0C7AA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CFB80-93DD-4DA2-DB3E-41A2F482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AEA4-033D-2743-A426-B12C486D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1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348F-B46E-6FE2-6180-ACBCED05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CB49B-BD10-EAC1-172F-6EC870517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43ED-A85A-2679-5B51-7EEB869F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7854-8C70-724B-B344-B3884934B8B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CDD3E-5EF0-6EC5-8D14-2DC85642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B268-12C8-6BD8-8BE7-35B809E3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AEA4-033D-2743-A426-B12C486D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9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1E84-D530-C891-4A29-7923D703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2F97-CB86-A112-4B0E-9B0A7A8D7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FD43F-1B80-4D87-2031-8B39A3A7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138C0-C4A3-3A2B-E2DD-FCB305A2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7854-8C70-724B-B344-B3884934B8B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D6509-1598-CABF-59A7-47D5ED8D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11E98-7E42-C1F4-0132-F9159AF3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AEA4-033D-2743-A426-B12C486D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7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EA1B-D4DA-8F2D-7D41-08753940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60BE-00BD-91AA-D68A-14D05825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FCCCC-0BC0-FF69-28AD-45FAAE1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53C07-CB4A-7E05-AA40-1822D70E7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7F5B2-6B01-0C11-3D97-D4C2DAB6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AA672-7EE7-8ABD-7975-EA14DCFD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7854-8C70-724B-B344-B3884934B8B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3F9C8-E421-3C5B-9C22-C5A49160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CBF70-40CB-AE01-44FA-DF35CDEC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AEA4-033D-2743-A426-B12C486D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5390-5E7A-5DD7-CA37-8255B302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07029-7C54-3FA9-7F58-2C552B37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7854-8C70-724B-B344-B3884934B8B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E12A9-A089-21C0-244F-E5DF8FE6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D6FE1-5DD2-B188-E869-C1C42C16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AEA4-033D-2743-A426-B12C486D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C3B66-9462-2CDD-98BD-174907FF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7854-8C70-724B-B344-B3884934B8B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FB391-83EF-6CBB-B576-D3CA0118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081D0-1F14-89C0-0BAB-7CDC58BD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AEA4-033D-2743-A426-B12C486D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6C57-6825-8B1A-B635-A8AAA616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2228-F15A-9A91-DAED-8CA7CAA2E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FEF12-C901-C352-AC00-8106C234C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3F1A9-2CB1-8347-613A-25591CE9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7854-8C70-724B-B344-B3884934B8B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2BF76-05C4-343B-F37C-20B81BE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626E1-1282-69DA-70B0-51BAD263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AEA4-033D-2743-A426-B12C486D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1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AD3D-E12A-2B4A-10F4-4C0AF99E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34CC0-A9B0-4956-41BB-AB3CD566C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03D0F-823E-97A6-0186-E7DD23B4E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58B6D-C3CF-1E6D-042B-109B217F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7854-8C70-724B-B344-B3884934B8B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A40E1-78E5-61C2-CD84-B2BD2B3C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4E416-C824-7BB6-5BE3-EEEED5F8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AEA4-033D-2743-A426-B12C486D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DA09C-0B72-E219-5A77-BF0F678E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D520D-AE6E-222D-00C8-A3544965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16190-07AB-2E69-2C29-D48A3ABD7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7854-8C70-724B-B344-B3884934B8B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19E68-756A-F7FA-2440-5A9687002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3EA3C-BC06-BC71-1214-42538E8FC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EAEA4-033D-2743-A426-B12C486D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585F-D517-E9C4-0A2D-2E0E8FC9A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QMPI Interface Design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93B6C-6806-50C8-7BE1-9835D5C5A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Tommy</a:t>
            </a:r>
          </a:p>
        </p:txBody>
      </p:sp>
    </p:spTree>
    <p:extLst>
      <p:ext uri="{BB962C8B-B14F-4D97-AF65-F5344CB8AC3E}">
        <p14:creationId xmlns:p14="http://schemas.microsoft.com/office/powerpoint/2010/main" val="408789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E8D8-69E8-26AF-3246-1A5F15D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of Gather- Quantum Phase Estimation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4011B-479E-AE28-2E90-44AC308B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11" y="1328208"/>
            <a:ext cx="6005383" cy="53218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B53B2C-066F-3624-CF1C-DC4BE7E57295}"/>
              </a:ext>
            </a:extLst>
          </p:cNvPr>
          <p:cNvCxnSpPr/>
          <p:nvPr/>
        </p:nvCxnSpPr>
        <p:spPr>
          <a:xfrm flipH="1">
            <a:off x="1396314" y="2706130"/>
            <a:ext cx="1458097" cy="102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BA1598-850F-17DE-BCCF-3692A7BB8DB2}"/>
              </a:ext>
            </a:extLst>
          </p:cNvPr>
          <p:cNvSpPr txBox="1"/>
          <p:nvPr/>
        </p:nvSpPr>
        <p:spPr>
          <a:xfrm>
            <a:off x="470338" y="3801037"/>
            <a:ext cx="22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Gather into last qubit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5884D6-058C-F0B1-B78A-19C5B2EC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709" y="1727136"/>
            <a:ext cx="2689997" cy="2073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9EA13B-E845-8713-3DBE-50B77872AEC7}"/>
              </a:ext>
            </a:extLst>
          </p:cNvPr>
          <p:cNvSpPr txBox="1"/>
          <p:nvPr/>
        </p:nvSpPr>
        <p:spPr>
          <a:xfrm>
            <a:off x="10098041" y="1248339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Works!</a:t>
            </a:r>
          </a:p>
        </p:txBody>
      </p:sp>
    </p:spTree>
    <p:extLst>
      <p:ext uri="{BB962C8B-B14F-4D97-AF65-F5344CB8AC3E}">
        <p14:creationId xmlns:p14="http://schemas.microsoft.com/office/powerpoint/2010/main" val="338967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5D92-B7EA-74AB-ABFF-209F6BAC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of Broadcast – </a:t>
            </a:r>
            <a:r>
              <a:rPr lang="en-US" dirty="0" err="1"/>
              <a:t>Trotterization</a:t>
            </a:r>
            <a:r>
              <a:rPr lang="en-US" dirty="0"/>
              <a:t> of Transverse </a:t>
            </a:r>
            <a:r>
              <a:rPr lang="en-US" dirty="0" err="1"/>
              <a:t>Ising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38CA-7C38-8293-3455-948FF554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Broadcast into different nodes and split the </a:t>
            </a:r>
            <a:r>
              <a:rPr lang="en-US" dirty="0" err="1"/>
              <a:t>trotterization</a:t>
            </a:r>
            <a:r>
              <a:rPr lang="en-US" dirty="0"/>
              <a:t> between nodes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Reduction in time by number of nodes</a:t>
            </a:r>
          </a:p>
        </p:txBody>
      </p:sp>
      <p:pic>
        <p:nvPicPr>
          <p:cNvPr id="7" name="Picture 6" descr="A picture containing font, white, handwriting, text&#10;&#10;Description automatically generated">
            <a:extLst>
              <a:ext uri="{FF2B5EF4-FFF2-40B4-BE49-F238E27FC236}">
                <a16:creationId xmlns:a16="http://schemas.microsoft.com/office/drawing/2014/main" id="{074893E8-5B12-26AF-FC97-2E25638D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319075" cy="877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EB1A3-2446-567E-4EE3-94FED667B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209" y="3833428"/>
            <a:ext cx="3948591" cy="2901006"/>
          </a:xfrm>
          <a:prstGeom prst="rect">
            <a:avLst/>
          </a:prstGeom>
        </p:spPr>
      </p:pic>
      <p:pic>
        <p:nvPicPr>
          <p:cNvPr id="10" name="Picture 9" descr="A picture containing handwriting, text, font, calligraphy&#10;&#10;Description automatically generated">
            <a:extLst>
              <a:ext uri="{FF2B5EF4-FFF2-40B4-BE49-F238E27FC236}">
                <a16:creationId xmlns:a16="http://schemas.microsoft.com/office/drawing/2014/main" id="{9D3E99D3-8D89-E8CB-1457-0D246583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225" y="1690688"/>
            <a:ext cx="4874569" cy="150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7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FAB8-93F1-A48C-4952-115A9813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of Reduce – compute Parity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5A31-55CF-8C2C-C6FA-17CF8384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3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>
            <a:extLst>
              <a:ext uri="{FF2B5EF4-FFF2-40B4-BE49-F238E27FC236}">
                <a16:creationId xmlns:a16="http://schemas.microsoft.com/office/drawing/2014/main" id="{BED0EEA3-5F95-C98C-3CE6-1649208EB2BC}"/>
              </a:ext>
            </a:extLst>
          </p:cNvPr>
          <p:cNvSpPr/>
          <p:nvPr/>
        </p:nvSpPr>
        <p:spPr>
          <a:xfrm>
            <a:off x="341587" y="1743402"/>
            <a:ext cx="5754413" cy="4343401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8F25F-3E60-2F13-D3B7-A1ED8A4D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C3DF0D48-9CEA-2D17-00CD-95152952038B}"/>
              </a:ext>
            </a:extLst>
          </p:cNvPr>
          <p:cNvSpPr/>
          <p:nvPr/>
        </p:nvSpPr>
        <p:spPr>
          <a:xfrm>
            <a:off x="725214" y="2291254"/>
            <a:ext cx="5055476" cy="324769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BC1220EA-D201-F5CA-B855-EED6841A9173}"/>
              </a:ext>
            </a:extLst>
          </p:cNvPr>
          <p:cNvSpPr/>
          <p:nvPr/>
        </p:nvSpPr>
        <p:spPr>
          <a:xfrm>
            <a:off x="6658304" y="2291254"/>
            <a:ext cx="5055476" cy="324769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B3D0C-8DA5-79F2-B8C5-2360F240AFE6}"/>
              </a:ext>
            </a:extLst>
          </p:cNvPr>
          <p:cNvSpPr txBox="1"/>
          <p:nvPr/>
        </p:nvSpPr>
        <p:spPr>
          <a:xfrm>
            <a:off x="2764221" y="3647090"/>
            <a:ext cx="8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MPI.py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01834-332E-01F9-ABA6-31E07DBBEC55}"/>
              </a:ext>
            </a:extLst>
          </p:cNvPr>
          <p:cNvSpPr txBox="1"/>
          <p:nvPr/>
        </p:nvSpPr>
        <p:spPr>
          <a:xfrm>
            <a:off x="2582119" y="2291254"/>
            <a:ext cx="12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Convert.py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66128-6F03-71F3-350C-94E71FB8FA7D}"/>
              </a:ext>
            </a:extLst>
          </p:cNvPr>
          <p:cNvSpPr txBox="1"/>
          <p:nvPr/>
        </p:nvSpPr>
        <p:spPr>
          <a:xfrm>
            <a:off x="2331193" y="1832662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Code (tests)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22F18-EAE9-A463-3FB9-C6B8BF1CE13A}"/>
              </a:ext>
            </a:extLst>
          </p:cNvPr>
          <p:cNvSpPr txBox="1"/>
          <p:nvPr/>
        </p:nvSpPr>
        <p:spPr>
          <a:xfrm>
            <a:off x="2120847" y="1347713"/>
            <a:ext cx="226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Communication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BA94C4-B759-C499-0D12-F5250C37DF3D}"/>
              </a:ext>
            </a:extLst>
          </p:cNvPr>
          <p:cNvSpPr txBox="1"/>
          <p:nvPr/>
        </p:nvSpPr>
        <p:spPr>
          <a:xfrm>
            <a:off x="7806945" y="1334535"/>
            <a:ext cx="269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Collective Communication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C4E290D-D507-C589-42DC-26F5EE7A1CCA}"/>
              </a:ext>
            </a:extLst>
          </p:cNvPr>
          <p:cNvSpPr/>
          <p:nvPr/>
        </p:nvSpPr>
        <p:spPr>
          <a:xfrm>
            <a:off x="6308835" y="1743401"/>
            <a:ext cx="5754413" cy="4343401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9DABCF-5D35-1053-0CF6-F140EB0ACD91}"/>
              </a:ext>
            </a:extLst>
          </p:cNvPr>
          <p:cNvSpPr txBox="1"/>
          <p:nvPr/>
        </p:nvSpPr>
        <p:spPr>
          <a:xfrm>
            <a:off x="8765669" y="3730435"/>
            <a:ext cx="8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MPI.py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D48A6-C419-6792-776F-AE403585F27B}"/>
              </a:ext>
            </a:extLst>
          </p:cNvPr>
          <p:cNvSpPr txBox="1"/>
          <p:nvPr/>
        </p:nvSpPr>
        <p:spPr>
          <a:xfrm>
            <a:off x="8394380" y="2291254"/>
            <a:ext cx="189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MPI_collective.py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F4DEA-1947-723E-4B47-7F11F5E81970}"/>
              </a:ext>
            </a:extLst>
          </p:cNvPr>
          <p:cNvSpPr txBox="1"/>
          <p:nvPr/>
        </p:nvSpPr>
        <p:spPr>
          <a:xfrm>
            <a:off x="8230330" y="1823504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Code (tests)</a:t>
            </a:r>
          </a:p>
        </p:txBody>
      </p:sp>
    </p:spTree>
    <p:extLst>
      <p:ext uri="{BB962C8B-B14F-4D97-AF65-F5344CB8AC3E}">
        <p14:creationId xmlns:p14="http://schemas.microsoft.com/office/powerpoint/2010/main" val="192471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6C66-9AD4-3CCA-12E5-C5C65D3A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Convert.py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00A3-AE1C-DCEB-4D37-31AD4B09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Objective: Transform quantum circuit into one that uses quantum teleportation between nodes</a:t>
            </a:r>
          </a:p>
          <a:p>
            <a:pPr marL="0" indent="0">
              <a:buNone/>
            </a:pPr>
            <a:r>
              <a:rPr lang="en-US" dirty="0"/>
              <a:t>Assumptions: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User has to define the quantum nodes via quantum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Each node must have extra space for 2 EPR qubits and one classical bit (buffer)</a:t>
            </a:r>
          </a:p>
          <a:p>
            <a:pPr marL="0" indent="0">
              <a:buNone/>
            </a:pPr>
            <a:r>
              <a:rPr lang="en-US" dirty="0"/>
              <a:t>Procedure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Decompose circuit into single qubit gates + cx gates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EPR qubits and classical bits to each node (buffer)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every cx gate on different nodes, replace cx with quantum teleportation defined in </a:t>
            </a:r>
            <a:r>
              <a:rPr lang="en-US" dirty="0" err="1"/>
              <a:t>MPI.py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5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0CF7-1DCF-6B7C-78FA-57F4748B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C8CD-0FA1-294B-B75E-1542D9EFB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Objective: A class </a:t>
            </a:r>
            <a:r>
              <a:rPr lang="en-US" dirty="0" err="1"/>
              <a:t>EPRsetup</a:t>
            </a:r>
            <a:r>
              <a:rPr lang="en-US" dirty="0"/>
              <a:t> that handles quantum teleportation with EPR pairs</a:t>
            </a:r>
          </a:p>
          <a:p>
            <a:pPr marL="0" indent="0">
              <a:buNone/>
            </a:pPr>
            <a:r>
              <a:rPr lang="en-US" dirty="0"/>
              <a:t>Parameters: (q, </a:t>
            </a:r>
            <a:r>
              <a:rPr lang="en-US" dirty="0" err="1"/>
              <a:t>srcBit</a:t>
            </a:r>
            <a:r>
              <a:rPr lang="en-US" dirty="0"/>
              <a:t>, </a:t>
            </a:r>
            <a:r>
              <a:rPr lang="en-US" dirty="0" err="1"/>
              <a:t>destBit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q is the quantum circuit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srcBit</a:t>
            </a:r>
            <a:r>
              <a:rPr lang="en-US" dirty="0"/>
              <a:t> is the source bit to teleport from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destBit</a:t>
            </a:r>
            <a:r>
              <a:rPr lang="en-US" dirty="0"/>
              <a:t> is the destination bit to teleport to</a:t>
            </a:r>
          </a:p>
          <a:p>
            <a:pPr marL="0" indent="0">
              <a:buNone/>
            </a:pPr>
            <a:r>
              <a:rPr lang="en-US" dirty="0"/>
              <a:t>Assumptions: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EPR pairs + classical bits already allocated as different registers</a:t>
            </a:r>
          </a:p>
          <a:p>
            <a:pPr marL="0" indent="0">
              <a:buNone/>
            </a:pPr>
            <a:r>
              <a:rPr lang="en-US" dirty="0"/>
              <a:t>Function: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Implements </a:t>
            </a:r>
            <a:r>
              <a:rPr lang="en-US" dirty="0" err="1"/>
              <a:t>tp_comm</a:t>
            </a:r>
            <a:r>
              <a:rPr lang="en-US" dirty="0"/>
              <a:t> version of send, </a:t>
            </a:r>
            <a:r>
              <a:rPr lang="en-US" dirty="0" err="1"/>
              <a:t>cnot</a:t>
            </a:r>
            <a:r>
              <a:rPr lang="en-US" dirty="0"/>
              <a:t>, receive, and unsend between different nodes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Makes EPR pairs between different nodes when needed (can be specified later depending on hardware)</a:t>
            </a:r>
          </a:p>
        </p:txBody>
      </p:sp>
    </p:spTree>
    <p:extLst>
      <p:ext uri="{BB962C8B-B14F-4D97-AF65-F5344CB8AC3E}">
        <p14:creationId xmlns:p14="http://schemas.microsoft.com/office/powerpoint/2010/main" val="176592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CDE7-8376-EC49-CDF1-441DE21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and Receive</a:t>
            </a:r>
          </a:p>
        </p:txBody>
      </p:sp>
      <p:pic>
        <p:nvPicPr>
          <p:cNvPr id="5" name="Content Placeholder 4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73F24622-057F-96C7-5F17-BB4AA395F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288" y="2247492"/>
            <a:ext cx="4657199" cy="33130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39BDA-6D63-4C2F-86C5-D88FABF01F17}"/>
              </a:ext>
            </a:extLst>
          </p:cNvPr>
          <p:cNvSpPr txBox="1"/>
          <p:nvPr/>
        </p:nvSpPr>
        <p:spPr>
          <a:xfrm>
            <a:off x="4784235" y="224749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0C043-59BC-C1B5-AB25-123F40A57FB5}"/>
              </a:ext>
            </a:extLst>
          </p:cNvPr>
          <p:cNvSpPr txBox="1"/>
          <p:nvPr/>
        </p:nvSpPr>
        <p:spPr>
          <a:xfrm>
            <a:off x="6709719" y="224749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Unsend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AA0E5-5B29-54A6-24FA-3D01490C832F}"/>
              </a:ext>
            </a:extLst>
          </p:cNvPr>
          <p:cNvSpPr txBox="1"/>
          <p:nvPr/>
        </p:nvSpPr>
        <p:spPr>
          <a:xfrm>
            <a:off x="5781651" y="556054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cnot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68135-E6F7-5509-17E5-C4E9FDD5C4C0}"/>
              </a:ext>
            </a:extLst>
          </p:cNvPr>
          <p:cNvSpPr txBox="1"/>
          <p:nvPr/>
        </p:nvSpPr>
        <p:spPr>
          <a:xfrm>
            <a:off x="6709719" y="1407089"/>
            <a:ext cx="524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Receive – once I measure the classical bits and send it to the other node is how I define receive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3AEA77-394C-9C46-543E-FAC42113DC4C}"/>
              </a:ext>
            </a:extLst>
          </p:cNvPr>
          <p:cNvCxnSpPr/>
          <p:nvPr/>
        </p:nvCxnSpPr>
        <p:spPr>
          <a:xfrm flipV="1">
            <a:off x="5781651" y="1986455"/>
            <a:ext cx="928068" cy="903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DED484-77C1-1A39-9573-55B96ED39DA8}"/>
              </a:ext>
            </a:extLst>
          </p:cNvPr>
          <p:cNvCxnSpPr>
            <a:cxnSpLocks/>
          </p:cNvCxnSpPr>
          <p:nvPr/>
        </p:nvCxnSpPr>
        <p:spPr>
          <a:xfrm flipV="1">
            <a:off x="5342874" y="2154621"/>
            <a:ext cx="1366845" cy="1187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9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BE94-13F3-C3DA-83C6-1A3C2818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– OPENQASM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0FD8-B591-6061-38FB-72BF42A1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Deutsch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 Correction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 own personal tests: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EBAAD-9BA5-A974-2FD2-C00B778ECFE0}"/>
              </a:ext>
            </a:extLst>
          </p:cNvPr>
          <p:cNvSpPr txBox="1"/>
          <p:nvPr/>
        </p:nvSpPr>
        <p:spPr>
          <a:xfrm>
            <a:off x="9175531" y="2912737"/>
            <a:ext cx="1513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All passed!</a:t>
            </a:r>
          </a:p>
        </p:txBody>
      </p:sp>
      <p:pic>
        <p:nvPicPr>
          <p:cNvPr id="7" name="Picture 6" descr="A picture containing diagram, screenshot, line, parallel&#10;&#10;Description automatically generated">
            <a:extLst>
              <a:ext uri="{FF2B5EF4-FFF2-40B4-BE49-F238E27FC236}">
                <a16:creationId xmlns:a16="http://schemas.microsoft.com/office/drawing/2014/main" id="{24E1CA13-4446-E1FD-2F0A-6CF8797BE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737" y="4088895"/>
            <a:ext cx="5605079" cy="25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4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19BB-65E2-78B3-9E66-B68DFC71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MPI_collective.py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085B-0468-11FA-0EFB-5B61CB1B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Objective: </a:t>
            </a:r>
            <a:r>
              <a:rPr lang="en-US" dirty="0" err="1"/>
              <a:t>CollectiveMPI</a:t>
            </a:r>
            <a:r>
              <a:rPr lang="en-US" dirty="0"/>
              <a:t> class that implement the collective operations defined in classical MPI</a:t>
            </a:r>
          </a:p>
          <a:p>
            <a:pPr marL="0" indent="0">
              <a:buNone/>
            </a:pPr>
            <a:r>
              <a:rPr lang="en-US" dirty="0"/>
              <a:t>Assumptions: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User has to define the quantum nodes via quantum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Each node must have extra space for 2 EPR qubits and one classical bit (buffer)</a:t>
            </a:r>
          </a:p>
          <a:p>
            <a:pPr marL="0" indent="0">
              <a:buNone/>
            </a:pPr>
            <a:r>
              <a:rPr lang="en-US" dirty="0"/>
              <a:t>Initialize: Takes in a quantum circuit and adds a 2-qubit EPR register to each quantum node</a:t>
            </a:r>
          </a:p>
          <a:p>
            <a:pPr marL="0" indent="0">
              <a:buNone/>
            </a:pPr>
            <a:r>
              <a:rPr lang="en-US" dirty="0"/>
              <a:t>Methods: broadcast , scatter, gather, </a:t>
            </a:r>
            <a:r>
              <a:rPr lang="en-US" dirty="0" err="1"/>
              <a:t>allGather</a:t>
            </a:r>
            <a:r>
              <a:rPr lang="en-US" dirty="0"/>
              <a:t>, reduce, </a:t>
            </a:r>
            <a:r>
              <a:rPr lang="en-US" dirty="0" err="1"/>
              <a:t>allReduce</a:t>
            </a:r>
            <a:r>
              <a:rPr lang="en-US" dirty="0"/>
              <a:t>, </a:t>
            </a:r>
            <a:r>
              <a:rPr lang="en-US" dirty="0" err="1"/>
              <a:t>alltoall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7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22E4-AEB1-D489-419A-57A2B12A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</a:p>
        </p:txBody>
      </p:sp>
      <p:pic>
        <p:nvPicPr>
          <p:cNvPr id="5" name="Content Placeholder 4" descr="A picture containing diagram, line, screenshot, circle&#10;&#10;Description automatically generated">
            <a:extLst>
              <a:ext uri="{FF2B5EF4-FFF2-40B4-BE49-F238E27FC236}">
                <a16:creationId xmlns:a16="http://schemas.microsoft.com/office/drawing/2014/main" id="{53F4F663-ADEF-13E7-2896-3FEF1D694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4" y="2061025"/>
            <a:ext cx="7800056" cy="44318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9B0FE7-C52F-3468-E438-E055157AD1F7}"/>
              </a:ext>
            </a:extLst>
          </p:cNvPr>
          <p:cNvSpPr txBox="1"/>
          <p:nvPr/>
        </p:nvSpPr>
        <p:spPr>
          <a:xfrm>
            <a:off x="7024159" y="4066003"/>
            <a:ext cx="3261135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Allgather</a:t>
            </a:r>
            <a:r>
              <a:rPr lang="en-US" dirty="0"/>
              <a:t>(qubits, </a:t>
            </a:r>
            <a:r>
              <a:rPr lang="en-US" dirty="0" err="1"/>
              <a:t>arrs</a:t>
            </a:r>
            <a:r>
              <a:rPr lang="en-US" dirty="0"/>
              <a:t>) - uses broadcast)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BF0C8-F2B7-93DF-740C-9A2F6AF306C3}"/>
              </a:ext>
            </a:extLst>
          </p:cNvPr>
          <p:cNvSpPr txBox="1"/>
          <p:nvPr/>
        </p:nvSpPr>
        <p:spPr>
          <a:xfrm>
            <a:off x="2213442" y="4059148"/>
            <a:ext cx="3444125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Scatter(qubits, </a:t>
            </a:r>
            <a:r>
              <a:rPr lang="en-US" dirty="0" err="1"/>
              <a:t>arr</a:t>
            </a:r>
            <a:r>
              <a:rPr lang="en-US" dirty="0"/>
              <a:t>) – send qubits to </a:t>
            </a:r>
            <a:r>
              <a:rPr lang="en-US" dirty="0" err="1"/>
              <a:t>arr</a:t>
            </a:r>
            <a:r>
              <a:rPr lang="en-US" dirty="0"/>
              <a:t> element wise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30CB6-1C7C-64DA-F7C2-0B9D8F49900B}"/>
              </a:ext>
            </a:extLst>
          </p:cNvPr>
          <p:cNvSpPr txBox="1"/>
          <p:nvPr/>
        </p:nvSpPr>
        <p:spPr>
          <a:xfrm>
            <a:off x="6957539" y="1839749"/>
            <a:ext cx="302218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Gather(</a:t>
            </a:r>
            <a:r>
              <a:rPr lang="en-US" dirty="0" err="1"/>
              <a:t>arr</a:t>
            </a:r>
            <a:r>
              <a:rPr lang="en-US" dirty="0"/>
              <a:t>, qubits) -  inverse of scatter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7D687D-83CC-A1B1-E840-C6E8DA7BAE36}"/>
              </a:ext>
            </a:extLst>
          </p:cNvPr>
          <p:cNvSpPr/>
          <p:nvPr/>
        </p:nvSpPr>
        <p:spPr>
          <a:xfrm>
            <a:off x="1928647" y="1897420"/>
            <a:ext cx="4256690" cy="221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56F97-6F09-0D48-FEC6-1B59581A4C6B}"/>
              </a:ext>
            </a:extLst>
          </p:cNvPr>
          <p:cNvSpPr txBox="1"/>
          <p:nvPr/>
        </p:nvSpPr>
        <p:spPr>
          <a:xfrm>
            <a:off x="2212278" y="1741770"/>
            <a:ext cx="307641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Broadcast (</a:t>
            </a:r>
            <a:r>
              <a:rPr lang="en-US" dirty="0" err="1"/>
              <a:t>arr</a:t>
            </a:r>
            <a:r>
              <a:rPr lang="en-US" dirty="0"/>
              <a:t>) – first index in </a:t>
            </a:r>
            <a:r>
              <a:rPr lang="en-US" dirty="0" err="1"/>
              <a:t>arr</a:t>
            </a:r>
            <a:r>
              <a:rPr lang="en-US" dirty="0"/>
              <a:t> is qubit to broadcast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B71343-5D1B-37A5-E8D8-678A9CC8D072}"/>
              </a:ext>
            </a:extLst>
          </p:cNvPr>
          <p:cNvSpPr/>
          <p:nvPr/>
        </p:nvSpPr>
        <p:spPr>
          <a:xfrm>
            <a:off x="2247052" y="2764975"/>
            <a:ext cx="441434" cy="357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9095EC-7AC0-9B50-96A1-6E31027B8C10}"/>
              </a:ext>
            </a:extLst>
          </p:cNvPr>
          <p:cNvSpPr/>
          <p:nvPr/>
        </p:nvSpPr>
        <p:spPr>
          <a:xfrm>
            <a:off x="4688542" y="2780412"/>
            <a:ext cx="441434" cy="357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1CA044E-6D6F-E6B8-EE1B-47783831C9B5}"/>
              </a:ext>
            </a:extLst>
          </p:cNvPr>
          <p:cNvSpPr/>
          <p:nvPr/>
        </p:nvSpPr>
        <p:spPr>
          <a:xfrm>
            <a:off x="3935505" y="2780412"/>
            <a:ext cx="441434" cy="357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889556-5314-FF16-8572-3E62588410E8}"/>
              </a:ext>
            </a:extLst>
          </p:cNvPr>
          <p:cNvSpPr/>
          <p:nvPr/>
        </p:nvSpPr>
        <p:spPr>
          <a:xfrm>
            <a:off x="3070876" y="2770078"/>
            <a:ext cx="441434" cy="357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Right Arrow 24">
            <a:extLst>
              <a:ext uri="{FF2B5EF4-FFF2-40B4-BE49-F238E27FC236}">
                <a16:creationId xmlns:a16="http://schemas.microsoft.com/office/drawing/2014/main" id="{61B4C7EF-7C82-DCB5-5390-51C2E779F7CC}"/>
              </a:ext>
            </a:extLst>
          </p:cNvPr>
          <p:cNvSpPr/>
          <p:nvPr/>
        </p:nvSpPr>
        <p:spPr>
          <a:xfrm rot="16200000">
            <a:off x="2854022" y="2975463"/>
            <a:ext cx="151485" cy="588272"/>
          </a:xfrm>
          <a:prstGeom prst="curvedRightArrow">
            <a:avLst>
              <a:gd name="adj1" fmla="val 0"/>
              <a:gd name="adj2" fmla="val 45837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>
            <a:extLst>
              <a:ext uri="{FF2B5EF4-FFF2-40B4-BE49-F238E27FC236}">
                <a16:creationId xmlns:a16="http://schemas.microsoft.com/office/drawing/2014/main" id="{22F9A201-9B6F-8C2A-E70F-516FA51F8900}"/>
              </a:ext>
            </a:extLst>
          </p:cNvPr>
          <p:cNvSpPr/>
          <p:nvPr/>
        </p:nvSpPr>
        <p:spPr>
          <a:xfrm rot="16200000">
            <a:off x="3132606" y="2664221"/>
            <a:ext cx="579496" cy="1909170"/>
          </a:xfrm>
          <a:prstGeom prst="curvedRightArrow">
            <a:avLst>
              <a:gd name="adj1" fmla="val 0"/>
              <a:gd name="adj2" fmla="val 31013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Right Arrow 26">
            <a:extLst>
              <a:ext uri="{FF2B5EF4-FFF2-40B4-BE49-F238E27FC236}">
                <a16:creationId xmlns:a16="http://schemas.microsoft.com/office/drawing/2014/main" id="{A78E1F1A-80B5-4CB3-2975-131574FCD58A}"/>
              </a:ext>
            </a:extLst>
          </p:cNvPr>
          <p:cNvSpPr/>
          <p:nvPr/>
        </p:nvSpPr>
        <p:spPr>
          <a:xfrm rot="5400000" flipV="1">
            <a:off x="4010398" y="1766650"/>
            <a:ext cx="343899" cy="1612095"/>
          </a:xfrm>
          <a:prstGeom prst="curvedRightArrow">
            <a:avLst>
              <a:gd name="adj1" fmla="val 0"/>
              <a:gd name="adj2" fmla="val 31013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AEE254-BAE8-80AC-091E-AADD1AA0DC2C}"/>
              </a:ext>
            </a:extLst>
          </p:cNvPr>
          <p:cNvSpPr txBox="1"/>
          <p:nvPr/>
        </p:nvSpPr>
        <p:spPr>
          <a:xfrm>
            <a:off x="3090074" y="3207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CEDC00-F35A-826D-7382-F6D10011C3BB}"/>
              </a:ext>
            </a:extLst>
          </p:cNvPr>
          <p:cNvSpPr txBox="1"/>
          <p:nvPr/>
        </p:nvSpPr>
        <p:spPr>
          <a:xfrm>
            <a:off x="4704002" y="21803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3D98E5-BB1E-43E5-681A-CB0B3425906E}"/>
              </a:ext>
            </a:extLst>
          </p:cNvPr>
          <p:cNvSpPr txBox="1"/>
          <p:nvPr/>
        </p:nvSpPr>
        <p:spPr>
          <a:xfrm>
            <a:off x="4182347" y="3541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543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C035-19B7-812E-C032-0AB2C895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 con. </a:t>
            </a:r>
          </a:p>
        </p:txBody>
      </p:sp>
      <p:pic>
        <p:nvPicPr>
          <p:cNvPr id="15" name="Picture 14" descr="A picture containing screenshot, font, number&#10;&#10;Description automatically generated">
            <a:extLst>
              <a:ext uri="{FF2B5EF4-FFF2-40B4-BE49-F238E27FC236}">
                <a16:creationId xmlns:a16="http://schemas.microsoft.com/office/drawing/2014/main" id="{95957D9B-3F12-AF4B-7031-745B787E6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411" y="2641600"/>
            <a:ext cx="3175000" cy="1270000"/>
          </a:xfrm>
          <a:prstGeom prst="rect">
            <a:avLst/>
          </a:prstGeom>
        </p:spPr>
      </p:pic>
      <p:pic>
        <p:nvPicPr>
          <p:cNvPr id="17" name="Picture 16" descr="A picture containing font, line, diagram, text&#10;&#10;Description automatically generated">
            <a:extLst>
              <a:ext uri="{FF2B5EF4-FFF2-40B4-BE49-F238E27FC236}">
                <a16:creationId xmlns:a16="http://schemas.microsoft.com/office/drawing/2014/main" id="{925DEC3E-31B2-A5D5-AA62-2EF8B920B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840" y="5211474"/>
            <a:ext cx="3035300" cy="1130300"/>
          </a:xfrm>
          <a:prstGeom prst="rect">
            <a:avLst/>
          </a:prstGeom>
        </p:spPr>
      </p:pic>
      <p:pic>
        <p:nvPicPr>
          <p:cNvPr id="19" name="Picture 18" descr="A picture containing line, font, diagram, circle&#10;&#10;Description automatically generated">
            <a:extLst>
              <a:ext uri="{FF2B5EF4-FFF2-40B4-BE49-F238E27FC236}">
                <a16:creationId xmlns:a16="http://schemas.microsoft.com/office/drawing/2014/main" id="{2D79F0FD-B9C0-C495-2628-45BD1B74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552" y="2766834"/>
            <a:ext cx="4158217" cy="16214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E8A90B-E403-D6FA-A3B1-040250E6F1C6}"/>
              </a:ext>
            </a:extLst>
          </p:cNvPr>
          <p:cNvSpPr txBox="1"/>
          <p:nvPr/>
        </p:nvSpPr>
        <p:spPr>
          <a:xfrm>
            <a:off x="982193" y="1441271"/>
            <a:ext cx="478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Reduce(</a:t>
            </a:r>
            <a:r>
              <a:rPr lang="en-US" dirty="0" err="1"/>
              <a:t>arr</a:t>
            </a:r>
            <a:r>
              <a:rPr lang="en-US" dirty="0"/>
              <a:t>, qubits, gates) – qubits must be size 2 where first qubit is qubit to apply gates on sequentially and second one is destination for teleportation. Gates is a quantum circuit between two qubits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02B7D1-91AC-F97B-9267-46DEAFCA0065}"/>
              </a:ext>
            </a:extLst>
          </p:cNvPr>
          <p:cNvSpPr/>
          <p:nvPr/>
        </p:nvSpPr>
        <p:spPr>
          <a:xfrm>
            <a:off x="2481011" y="3432940"/>
            <a:ext cx="2069968" cy="346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9E9AFC-D2A1-8CD8-4FF3-574ACDD98A0F}"/>
              </a:ext>
            </a:extLst>
          </p:cNvPr>
          <p:cNvSpPr txBox="1"/>
          <p:nvPr/>
        </p:nvSpPr>
        <p:spPr>
          <a:xfrm>
            <a:off x="3156666" y="3421695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BF332F-11E1-DDCA-E5A9-02120401E917}"/>
              </a:ext>
            </a:extLst>
          </p:cNvPr>
          <p:cNvSpPr/>
          <p:nvPr/>
        </p:nvSpPr>
        <p:spPr>
          <a:xfrm>
            <a:off x="4640887" y="5624346"/>
            <a:ext cx="2069968" cy="346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9F09D8-0534-207F-1BD1-91300B7AD8F4}"/>
              </a:ext>
            </a:extLst>
          </p:cNvPr>
          <p:cNvSpPr txBox="1"/>
          <p:nvPr/>
        </p:nvSpPr>
        <p:spPr>
          <a:xfrm>
            <a:off x="5316542" y="5613101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8E3AC2-D703-8B45-63AD-9D7B6AEE987A}"/>
              </a:ext>
            </a:extLst>
          </p:cNvPr>
          <p:cNvSpPr txBox="1"/>
          <p:nvPr/>
        </p:nvSpPr>
        <p:spPr>
          <a:xfrm>
            <a:off x="3227703" y="4637982"/>
            <a:ext cx="527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Allreduce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qubits, gates) – reduce then broadcast and qubits is a list to broadcast too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43ECF8-2FD3-7B0B-595F-DC24A8876E06}"/>
              </a:ext>
            </a:extLst>
          </p:cNvPr>
          <p:cNvSpPr txBox="1"/>
          <p:nvPr/>
        </p:nvSpPr>
        <p:spPr>
          <a:xfrm>
            <a:off x="7163140" y="1842978"/>
            <a:ext cx="438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Alltoall</a:t>
            </a:r>
            <a:r>
              <a:rPr lang="en-US" dirty="0"/>
              <a:t>(qubits, </a:t>
            </a:r>
            <a:r>
              <a:rPr lang="en-US" dirty="0" err="1"/>
              <a:t>arrs</a:t>
            </a:r>
            <a:r>
              <a:rPr lang="en-US" dirty="0"/>
              <a:t>) – uses scatter to scatter qubits into </a:t>
            </a:r>
            <a:r>
              <a:rPr lang="en-US" dirty="0" err="1"/>
              <a:t>arrs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31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513</Words>
  <Application>Microsoft Macintosh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QMPI Interface Design </vt:lpstr>
      <vt:lpstr>Structure</vt:lpstr>
      <vt:lpstr>Convert.py</vt:lpstr>
      <vt:lpstr>MPI.py</vt:lpstr>
      <vt:lpstr>Send and Receive</vt:lpstr>
      <vt:lpstr>Tests – OPENQASM benchmark</vt:lpstr>
      <vt:lpstr>MPI_collective.py</vt:lpstr>
      <vt:lpstr>Collective Operations</vt:lpstr>
      <vt:lpstr>Collective Operations con. </vt:lpstr>
      <vt:lpstr>Test of Gather- Quantum Phase Estimation</vt:lpstr>
      <vt:lpstr>Test of Broadcast – Trotterization of Transverse Ising Model</vt:lpstr>
      <vt:lpstr>Test of Reduce – compute Parity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QMPI Interface Design </dc:title>
  <dc:creator>Tommy H. Nguyen</dc:creator>
  <cp:lastModifiedBy>Tommy H. Nguyen</cp:lastModifiedBy>
  <cp:revision>2</cp:revision>
  <dcterms:created xsi:type="dcterms:W3CDTF">2023-05-16T18:48:26Z</dcterms:created>
  <dcterms:modified xsi:type="dcterms:W3CDTF">2023-05-17T17:26:34Z</dcterms:modified>
</cp:coreProperties>
</file>