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32918400" cy="43891200"/>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itchFamily="2" charset="77"/>
      <p:regular r:id="rId9"/>
      <p:bold r:id="rId10"/>
    </p:embeddedFont>
    <p:embeddedFont>
      <p:font typeface="Open Sans" panose="020B0606030504020204" pitchFamily="34" charset="0"/>
      <p:regular r:id="rId11"/>
      <p:bold r:id="rId12"/>
      <p:italic r:id="rId13"/>
      <p:boldItalic r:id="rId14"/>
    </p:embeddedFon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08">
          <p15:clr>
            <a:srgbClr val="FBAE40"/>
          </p15:clr>
        </p15:guide>
        <p15:guide id="2" pos="3072">
          <p15:clr>
            <a:srgbClr val="FBAE40"/>
          </p15:clr>
        </p15:guide>
        <p15:guide id="3" pos="528">
          <p15:clr>
            <a:srgbClr val="FBAE40"/>
          </p15:clr>
        </p15:guide>
        <p15:guide id="4" pos="17160">
          <p15:clr>
            <a:srgbClr val="FBAE40"/>
          </p15:clr>
        </p15:guide>
        <p15:guide id="5" orient="horz" pos="912">
          <p15:clr>
            <a:srgbClr val="FBAE40"/>
          </p15:clr>
        </p15:guide>
        <p15:guide id="6" orient="horz" pos="3960">
          <p15:clr>
            <a:srgbClr val="C35EA4"/>
          </p15:clr>
        </p15:guide>
        <p15:guide id="7" orient="horz" pos="4224">
          <p15:clr>
            <a:srgbClr val="C35EA4"/>
          </p15:clr>
        </p15:guide>
        <p15:guide id="8" orient="horz" pos="1272">
          <p15:clr>
            <a:srgbClr val="F26B43"/>
          </p15:clr>
        </p15:guide>
        <p15:guide id="9" orient="horz" pos="2448">
          <p15:clr>
            <a:srgbClr val="F26B43"/>
          </p15:clr>
        </p15:guide>
        <p15:guide id="10" pos="20040">
          <p15:clr>
            <a:srgbClr val="FBAE40"/>
          </p15:clr>
        </p15:guide>
        <p15:guide id="11" orient="horz" pos="5232">
          <p15:clr>
            <a:srgbClr val="FBAE40"/>
          </p15:clr>
        </p15:guide>
        <p15:guide id="12" orient="horz" pos="24480">
          <p15:clr>
            <a:srgbClr val="FBAE4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ePeozuuedMpV/rcnNqwMUIWcX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2"/>
    <p:restoredTop sz="94626"/>
  </p:normalViewPr>
  <p:slideViewPr>
    <p:cSldViewPr snapToGrid="0">
      <p:cViewPr>
        <p:scale>
          <a:sx n="43" d="100"/>
          <a:sy n="43" d="100"/>
        </p:scale>
        <p:origin x="928" y="144"/>
      </p:cViewPr>
      <p:guideLst>
        <p:guide orient="horz" pos="2808"/>
        <p:guide pos="3072"/>
        <p:guide pos="528"/>
        <p:guide pos="17160"/>
        <p:guide orient="horz" pos="912"/>
        <p:guide orient="horz" pos="3960"/>
        <p:guide orient="horz" pos="4224"/>
        <p:guide orient="horz" pos="1272"/>
        <p:guide orient="horz" pos="2448"/>
        <p:guide pos="20040"/>
        <p:guide orient="horz" pos="5232"/>
        <p:guide orient="horz" pos="24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customschemas.google.com/relationships/presentationmetadata" Target="metadata"/><Relationship Id="rId5" Type="http://schemas.openxmlformats.org/officeDocument/2006/relationships/font" Target="fonts/font2.fntdata"/><Relationship Id="rId15"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361600e24_1_82: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24361600e24_1_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Vertical Example</a:t>
            </a:r>
            <a:endParaRPr dirty="0"/>
          </a:p>
        </p:txBody>
      </p:sp>
      <p:sp>
        <p:nvSpPr>
          <p:cNvPr id="121" name="Google Shape;121;g24361600e24_1_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4752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7"/>
          <p:cNvSpPr/>
          <p:nvPr/>
        </p:nvSpPr>
        <p:spPr>
          <a:xfrm>
            <a:off x="0" y="0"/>
            <a:ext cx="32918400" cy="5779680"/>
          </a:xfrm>
          <a:prstGeom prst="rect">
            <a:avLst/>
          </a:prstGeom>
          <a:solidFill>
            <a:srgbClr val="33006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4" name="Google Shape;24;p7"/>
          <p:cNvSpPr/>
          <p:nvPr/>
        </p:nvSpPr>
        <p:spPr>
          <a:xfrm>
            <a:off x="0" y="39992171"/>
            <a:ext cx="32918400" cy="3933221"/>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5" name="Google Shape;25;p7"/>
          <p:cNvPicPr preferRelativeResize="0"/>
          <p:nvPr/>
        </p:nvPicPr>
        <p:blipFill rotWithShape="1">
          <a:blip r:embed="rId2">
            <a:alphaModFix/>
          </a:blip>
          <a:srcRect/>
          <a:stretch/>
        </p:blipFill>
        <p:spPr>
          <a:xfrm>
            <a:off x="-101601" y="1476673"/>
            <a:ext cx="33020001" cy="2860526"/>
          </a:xfrm>
          <a:prstGeom prst="rect">
            <a:avLst/>
          </a:prstGeom>
          <a:noFill/>
          <a:ln>
            <a:noFill/>
          </a:ln>
        </p:spPr>
      </p:pic>
      <p:sp>
        <p:nvSpPr>
          <p:cNvPr id="26" name="Google Shape;26;p7"/>
          <p:cNvSpPr txBox="1"/>
          <p:nvPr/>
        </p:nvSpPr>
        <p:spPr>
          <a:xfrm>
            <a:off x="29285569" y="1706607"/>
            <a:ext cx="3734432" cy="24006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0"/>
              <a:buFont typeface="Arial"/>
              <a:buNone/>
            </a:pPr>
            <a:r>
              <a:rPr lang="en-US" sz="15000" b="1" i="1"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27" name="Google Shape;27;p7"/>
          <p:cNvSpPr/>
          <p:nvPr/>
        </p:nvSpPr>
        <p:spPr>
          <a:xfrm>
            <a:off x="-1" y="5705015"/>
            <a:ext cx="33020001" cy="1498444"/>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8" name="Google Shape;28;p7" descr="A close up of a logo&#10;&#10;Description automatically generated"/>
          <p:cNvPicPr preferRelativeResize="0"/>
          <p:nvPr/>
        </p:nvPicPr>
        <p:blipFill rotWithShape="1">
          <a:blip r:embed="rId3">
            <a:alphaModFix/>
          </a:blip>
          <a:srcRect/>
          <a:stretch/>
        </p:blipFill>
        <p:spPr>
          <a:xfrm>
            <a:off x="28023354" y="42255810"/>
            <a:ext cx="4895045" cy="1635390"/>
          </a:xfrm>
          <a:prstGeom prst="rect">
            <a:avLst/>
          </a:prstGeom>
          <a:noFill/>
          <a:ln>
            <a:noFill/>
          </a:ln>
        </p:spPr>
      </p:pic>
      <p:pic>
        <p:nvPicPr>
          <p:cNvPr id="29" name="Google Shape;29;p7"/>
          <p:cNvPicPr preferRelativeResize="0"/>
          <p:nvPr/>
        </p:nvPicPr>
        <p:blipFill rotWithShape="1">
          <a:blip r:embed="rId4">
            <a:alphaModFix/>
          </a:blip>
          <a:srcRect/>
          <a:stretch/>
        </p:blipFill>
        <p:spPr>
          <a:xfrm>
            <a:off x="878112" y="41206605"/>
            <a:ext cx="5754916" cy="16353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3824">
          <p15:clr>
            <a:srgbClr val="FBAE40"/>
          </p15:clr>
        </p15:guide>
        <p15:guide id="2" pos="10368">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25.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32" name="Picture 31" descr="A picture containing text, screenshot, font, number&#10;&#10;Description automatically generated">
            <a:extLst>
              <a:ext uri="{FF2B5EF4-FFF2-40B4-BE49-F238E27FC236}">
                <a16:creationId xmlns:a16="http://schemas.microsoft.com/office/drawing/2014/main" id="{D8989F2D-9B05-FEC6-BE3C-4F5B4EDB13CC}"/>
              </a:ext>
            </a:extLst>
          </p:cNvPr>
          <p:cNvPicPr>
            <a:picLocks noChangeAspect="1"/>
          </p:cNvPicPr>
          <p:nvPr/>
        </p:nvPicPr>
        <p:blipFill rotWithShape="1">
          <a:blip r:embed="rId3"/>
          <a:srcRect t="31349"/>
          <a:stretch/>
        </p:blipFill>
        <p:spPr>
          <a:xfrm>
            <a:off x="25090533" y="15044698"/>
            <a:ext cx="6372711" cy="2436932"/>
          </a:xfrm>
          <a:prstGeom prst="rect">
            <a:avLst/>
          </a:prstGeom>
        </p:spPr>
      </p:pic>
      <p:pic>
        <p:nvPicPr>
          <p:cNvPr id="37" name="Picture 36" descr="A picture containing text, screenshot, line, parallel&#10;&#10;Description automatically generated">
            <a:extLst>
              <a:ext uri="{FF2B5EF4-FFF2-40B4-BE49-F238E27FC236}">
                <a16:creationId xmlns:a16="http://schemas.microsoft.com/office/drawing/2014/main" id="{79456237-0855-0EC0-C441-1739FFC35741}"/>
              </a:ext>
            </a:extLst>
          </p:cNvPr>
          <p:cNvPicPr>
            <a:picLocks noChangeAspect="1"/>
          </p:cNvPicPr>
          <p:nvPr/>
        </p:nvPicPr>
        <p:blipFill rotWithShape="1">
          <a:blip r:embed="rId4"/>
          <a:srcRect b="20684"/>
          <a:stretch/>
        </p:blipFill>
        <p:spPr>
          <a:xfrm>
            <a:off x="25449464" y="21970945"/>
            <a:ext cx="5835602" cy="3828099"/>
          </a:xfrm>
          <a:prstGeom prst="rect">
            <a:avLst/>
          </a:prstGeom>
        </p:spPr>
      </p:pic>
      <p:sp>
        <p:nvSpPr>
          <p:cNvPr id="123" name="Google Shape;123;g24361600e24_1_82"/>
          <p:cNvSpPr txBox="1"/>
          <p:nvPr/>
        </p:nvSpPr>
        <p:spPr>
          <a:xfrm>
            <a:off x="5207100" y="5993374"/>
            <a:ext cx="294894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STUDENTS: Yue Shi, Tommy Nguyen</a:t>
            </a:r>
            <a:endParaRPr lang="en-US" sz="3500" b="1" i="0" u="none" strike="noStrike" cap="none" dirty="0">
              <a:solidFill>
                <a:schemeClr val="lt1"/>
              </a:solidFill>
              <a:latin typeface="Encode Sans"/>
              <a:ea typeface="Encode Sans"/>
              <a:cs typeface="Encode Sans"/>
              <a:sym typeface="Encode Sans"/>
            </a:endParaRPr>
          </a:p>
        </p:txBody>
      </p:sp>
      <p:sp>
        <p:nvSpPr>
          <p:cNvPr id="124" name="Google Shape;124;g24361600e24_1_82"/>
          <p:cNvSpPr txBox="1"/>
          <p:nvPr/>
        </p:nvSpPr>
        <p:spPr>
          <a:xfrm>
            <a:off x="11372338" y="40245614"/>
            <a:ext cx="15158358" cy="341627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ADVISERS:  </a:t>
            </a:r>
            <a:r>
              <a:rPr lang="en-US" sz="3000" b="1" i="0" u="none" strike="noStrike" cap="none" dirty="0">
                <a:solidFill>
                  <a:schemeClr val="lt1"/>
                </a:solidFill>
                <a:latin typeface="Encode Sans"/>
                <a:ea typeface="Encode Sans"/>
                <a:cs typeface="Encode Sans"/>
                <a:sym typeface="Encode Sans"/>
              </a:rPr>
              <a:t>Ang Li, Samuel Stein, Tim </a:t>
            </a:r>
            <a:r>
              <a:rPr lang="en-US" sz="3000" b="1" i="0" u="none" strike="noStrike" cap="none" dirty="0" err="1">
                <a:solidFill>
                  <a:schemeClr val="lt1"/>
                </a:solidFill>
                <a:latin typeface="Encode Sans"/>
                <a:ea typeface="Encode Sans"/>
                <a:cs typeface="Encode Sans"/>
                <a:sym typeface="Encode Sans"/>
              </a:rPr>
              <a:t>Stavenger</a:t>
            </a:r>
            <a:r>
              <a:rPr lang="en-US" sz="3000" b="1" i="0" u="none" strike="noStrike" cap="none" dirty="0">
                <a:solidFill>
                  <a:schemeClr val="lt1"/>
                </a:solidFill>
                <a:latin typeface="Encode Sans"/>
                <a:ea typeface="Encode Sans"/>
                <a:cs typeface="Encode Sans"/>
                <a:sym typeface="Encode Sans"/>
              </a:rPr>
              <a:t>, Marvin Warner (PNNL); Martin </a:t>
            </a:r>
            <a:r>
              <a:rPr lang="en-US" sz="3000" b="1" i="0" u="none" strike="noStrike" cap="none" dirty="0" err="1">
                <a:solidFill>
                  <a:schemeClr val="lt1"/>
                </a:solidFill>
                <a:latin typeface="Encode Sans"/>
                <a:ea typeface="Encode Sans"/>
                <a:cs typeface="Encode Sans"/>
                <a:sym typeface="Encode Sans"/>
              </a:rPr>
              <a:t>Roetteler</a:t>
            </a:r>
            <a:r>
              <a:rPr lang="en-US" sz="3000" b="1" dirty="0">
                <a:solidFill>
                  <a:schemeClr val="lt1"/>
                </a:solidFill>
                <a:latin typeface="Encode Sans"/>
                <a:ea typeface="Encode Sans"/>
                <a:cs typeface="Encode Sans"/>
                <a:sym typeface="Encode Sans"/>
              </a:rPr>
              <a:t> (Microsoft); Sara Mouradian, Peter J. </a:t>
            </a:r>
            <a:r>
              <a:rPr lang="en-US" sz="3000" b="1" dirty="0" err="1">
                <a:solidFill>
                  <a:schemeClr val="lt1"/>
                </a:solidFill>
                <a:latin typeface="Encode Sans"/>
                <a:ea typeface="Encode Sans"/>
                <a:cs typeface="Encode Sans"/>
                <a:sym typeface="Encode Sans"/>
              </a:rPr>
              <a:t>Pauzauskie</a:t>
            </a:r>
            <a:r>
              <a:rPr lang="en-US" sz="3000" b="1" dirty="0">
                <a:solidFill>
                  <a:schemeClr val="lt1"/>
                </a:solidFill>
                <a:latin typeface="Encode Sans"/>
                <a:ea typeface="Encode Sans"/>
                <a:cs typeface="Encode Sans"/>
                <a:sym typeface="Encode Sans"/>
              </a:rPr>
              <a:t> (UW)</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000"/>
              <a:buFont typeface="Arial"/>
              <a:buNone/>
            </a:pPr>
            <a:r>
              <a:rPr lang="en-US" sz="4200" b="1" i="0" u="none" strike="noStrike" cap="none" dirty="0">
                <a:solidFill>
                  <a:schemeClr val="lt1"/>
                </a:solidFill>
                <a:latin typeface="Encode Sans"/>
                <a:ea typeface="Encode Sans"/>
                <a:cs typeface="Encode Sans"/>
                <a:sym typeface="Encode Sans"/>
              </a:rPr>
              <a:t>SPONSOR:  </a:t>
            </a:r>
            <a:r>
              <a:rPr lang="en-US" sz="3000" b="1" i="0" u="none" strike="noStrike" cap="none" dirty="0">
                <a:solidFill>
                  <a:schemeClr val="lt1"/>
                </a:solidFill>
                <a:latin typeface="Encode Sans"/>
                <a:ea typeface="Encode Sans"/>
                <a:cs typeface="Encode Sans"/>
                <a:sym typeface="Encode Sans"/>
              </a:rPr>
              <a:t>ELECTRICAL &amp; COMPUTER ENGINEERING DEPARTMENT, UNIVERSITY OF WASHINGTON, PACIFIC NORTHWEST NATIONAL LABS</a:t>
            </a:r>
            <a:endParaRPr sz="3500" b="1" i="0" u="none" strike="noStrike" cap="none" dirty="0">
              <a:solidFill>
                <a:schemeClr val="lt1"/>
              </a:solidFill>
              <a:latin typeface="Encode Sans"/>
              <a:ea typeface="Encode Sans"/>
              <a:cs typeface="Encode Sans"/>
              <a:sym typeface="Encode Sans"/>
            </a:endParaRPr>
          </a:p>
        </p:txBody>
      </p:sp>
      <p:sp>
        <p:nvSpPr>
          <p:cNvPr id="125" name="Google Shape;125;g24361600e24_1_82"/>
          <p:cNvSpPr txBox="1"/>
          <p:nvPr/>
        </p:nvSpPr>
        <p:spPr>
          <a:xfrm>
            <a:off x="5207100" y="1131326"/>
            <a:ext cx="22034400" cy="404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100"/>
              <a:buFont typeface="Arial"/>
              <a:buNone/>
            </a:pPr>
            <a:r>
              <a:rPr lang="en-US" altLang="zh-CN" sz="8100" b="1" dirty="0">
                <a:solidFill>
                  <a:srgbClr val="FFFFFF"/>
                </a:solidFill>
                <a:latin typeface="Encode Sans"/>
                <a:sym typeface="Encode Sans"/>
              </a:rPr>
              <a:t>EE 522 Capstone: </a:t>
            </a:r>
            <a:r>
              <a:rPr lang="en-US" sz="8100" b="1" dirty="0">
                <a:solidFill>
                  <a:srgbClr val="FFFFFF"/>
                </a:solidFill>
                <a:latin typeface="Encode Sans"/>
                <a:sym typeface="Encode Sans"/>
              </a:rPr>
              <a:t>A Reference Implementation for a Quantum Message Passing Interface </a:t>
            </a:r>
            <a:r>
              <a:rPr lang="en-US" sz="8100" b="1" i="0" u="none" strike="noStrike" cap="none" dirty="0">
                <a:solidFill>
                  <a:srgbClr val="FFFFFF"/>
                </a:solidFill>
                <a:latin typeface="Encode Sans"/>
                <a:ea typeface="Arial"/>
                <a:cs typeface="Arial"/>
                <a:sym typeface="Encode Sans"/>
              </a:rPr>
              <a:t>(QMPI)</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Google Shape;42;g24361600e24_1_7">
            <a:extLst>
              <a:ext uri="{FF2B5EF4-FFF2-40B4-BE49-F238E27FC236}">
                <a16:creationId xmlns:a16="http://schemas.microsoft.com/office/drawing/2014/main" id="{D8DB7F8B-FDA9-76B0-049E-23915CBC7380}"/>
              </a:ext>
            </a:extLst>
          </p:cNvPr>
          <p:cNvSpPr txBox="1"/>
          <p:nvPr/>
        </p:nvSpPr>
        <p:spPr>
          <a:xfrm>
            <a:off x="1464914" y="8950106"/>
            <a:ext cx="12503583" cy="5937472"/>
          </a:xfrm>
          <a:prstGeom prst="rect">
            <a:avLst/>
          </a:prstGeom>
          <a:noFill/>
          <a:ln>
            <a:noFill/>
          </a:ln>
        </p:spPr>
        <p:txBody>
          <a:bodyPr spcFirstLastPara="1" wrap="square" lIns="88875" tIns="44425" rIns="88875" bIns="44425" anchor="t" anchorCtr="0">
            <a:spAutoFit/>
          </a:bodyPr>
          <a:lstStyle>
            <a:defPPr marR="0" lvl="0" algn="l" rtl="0">
              <a:lnSpc>
                <a:spcPct val="100000"/>
              </a:lnSpc>
              <a:spcBef>
                <a:spcPts val="0"/>
              </a:spcBef>
              <a:spcAft>
                <a:spcPts val="0"/>
              </a:spcAft>
            </a:defPPr>
            <a:lvl1pPr marL="444490" indent="-444490" algn="just">
              <a:spcBef>
                <a:spcPts val="1200"/>
              </a:spcBef>
              <a:buClr>
                <a:schemeClr val="dk1"/>
              </a:buClr>
              <a:buSzPts val="2500"/>
              <a:buChar char="•"/>
              <a:defRPr sz="2500">
                <a:solidFill>
                  <a:schemeClr val="dk1"/>
                </a:solidFill>
                <a:latin typeface="Open Sans"/>
                <a:ea typeface="Open Sans"/>
                <a:cs typeface="Open Sans"/>
              </a:defRPr>
            </a:lvl1pPr>
          </a:lstStyle>
          <a:p>
            <a:r>
              <a:rPr lang="en-US" b="1" dirty="0"/>
              <a:t>Scalability: </a:t>
            </a:r>
            <a:r>
              <a:rPr lang="en-US" dirty="0"/>
              <a:t>Distributed Quantum Computing and QMPI can be used to connect multiple quantum processors to overcome the difficulty of finite qubit resources, especially in the NISQ era where noise is correlated with qubit number</a:t>
            </a:r>
          </a:p>
          <a:p>
            <a:r>
              <a:rPr lang="en-US" b="1" dirty="0"/>
              <a:t>Interoperability</a:t>
            </a:r>
            <a:r>
              <a:rPr lang="en-US" dirty="0"/>
              <a:t>: QMPI is an important step for creating a standard communication protocol between different quantum computers. This ensures interoperability between quantum devices from different hardware, just as MPI does for classical computers. This is vital in developing a global quantum internet, where quantum computers can communicate and collaborate effectively</a:t>
            </a:r>
            <a:endParaRPr lang="en-US" b="1" dirty="0"/>
          </a:p>
          <a:p>
            <a:r>
              <a:rPr lang="en-US" b="1" dirty="0"/>
              <a:t>Quantum Advantage: </a:t>
            </a:r>
            <a:r>
              <a:rPr lang="en-US" dirty="0"/>
              <a:t>Distributed Quantum Computing and QMPI are crucial for harnessing the full potential of quantum computers. By distributing quantum resources, latency can be decreased for parallelable computations, thereby enhancing the quantum advantage</a:t>
            </a:r>
          </a:p>
        </p:txBody>
      </p:sp>
      <p:sp>
        <p:nvSpPr>
          <p:cNvPr id="3" name="Google Shape;43;g24361600e24_1_7">
            <a:extLst>
              <a:ext uri="{FF2B5EF4-FFF2-40B4-BE49-F238E27FC236}">
                <a16:creationId xmlns:a16="http://schemas.microsoft.com/office/drawing/2014/main" id="{95A6F70B-16CE-3549-3B42-2480AFE4DE4F}"/>
              </a:ext>
            </a:extLst>
          </p:cNvPr>
          <p:cNvSpPr/>
          <p:nvPr/>
        </p:nvSpPr>
        <p:spPr>
          <a:xfrm>
            <a:off x="1486139" y="7833157"/>
            <a:ext cx="126090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Distributed Quantum Computing &amp; Quantum MPI</a:t>
            </a:r>
            <a:endParaRPr sz="1400" b="0" i="0" u="none" strike="noStrike" cap="none" dirty="0">
              <a:solidFill>
                <a:srgbClr val="000000"/>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Google Shape;44;g24361600e24_1_7">
                <a:extLst>
                  <a:ext uri="{FF2B5EF4-FFF2-40B4-BE49-F238E27FC236}">
                    <a16:creationId xmlns:a16="http://schemas.microsoft.com/office/drawing/2014/main" id="{3EDB7AE6-1FE5-09E0-48C6-1DCFFE6AE628}"/>
                  </a:ext>
                </a:extLst>
              </p:cNvPr>
              <p:cNvSpPr txBox="1"/>
              <p:nvPr/>
            </p:nvSpPr>
            <p:spPr>
              <a:xfrm>
                <a:off x="1515102" y="18311616"/>
                <a:ext cx="12539950" cy="1794800"/>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Based on remote EPR pairs, there are two communication protocols for inter-node communication: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Cat_Comm </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and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TP_Comm</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 Below illustrates how to use these two schemes to implement a remote cx gate with source qubit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residing in quantum node A and destination qubit </a:t>
                </a:r>
                <a14:m>
                  <m:oMath xmlns:m="http://schemas.openxmlformats.org/officeDocument/2006/math">
                    <m:sSubSup>
                      <m:sSubSupPr>
                        <m:ctrlPr>
                          <a:rPr lang="en-US" sz="2500" i="1">
                            <a:solidFill>
                              <a:schemeClr val="dk1"/>
                            </a:solidFill>
                            <a:latin typeface="Cambria Math" panose="02040503050406030204" pitchFamily="18" charset="0"/>
                          </a:rPr>
                        </m:ctrlPr>
                      </m:sSubSupPr>
                      <m:e>
                        <m:r>
                          <a:rPr lang="en-US" sz="2500">
                            <a:solidFill>
                              <a:schemeClr val="dk1"/>
                            </a:solidFill>
                            <a:latin typeface="Cambria Math" panose="02040503050406030204" pitchFamily="18" charset="0"/>
                          </a:rPr>
                          <m:t>𝑞</m:t>
                        </m:r>
                      </m:e>
                      <m:sub>
                        <m:r>
                          <a:rPr lang="en-US" sz="2500">
                            <a:solidFill>
                              <a:schemeClr val="dk1"/>
                            </a:solidFill>
                            <a:latin typeface="Cambria Math" panose="02040503050406030204" pitchFamily="18" charset="0"/>
                          </a:rPr>
                          <m:t>0</m:t>
                        </m:r>
                      </m:sub>
                      <m:sup>
                        <m:r>
                          <a:rPr lang="en-US" sz="2500">
                            <a:solidFill>
                              <a:schemeClr val="dk1"/>
                            </a:solidFill>
                            <a:latin typeface="Cambria Math" panose="02040503050406030204" pitchFamily="18" charset="0"/>
                          </a:rPr>
                          <m:t>′</m:t>
                        </m:r>
                      </m:sup>
                    </m:sSubSup>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in node B with EPR pair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m:rPr>
                            <m:sty m:val="p"/>
                          </m:rPr>
                          <a:rPr lang="en-US" sz="2500" b="0" i="0" smtClean="0">
                            <a:solidFill>
                              <a:schemeClr val="dk1"/>
                            </a:solidFill>
                            <a:latin typeface="Cambria Math" panose="02040503050406030204" pitchFamily="18" charset="0"/>
                            <a:sym typeface="Open Sans"/>
                          </a:rPr>
                          <m:t>c</m:t>
                        </m:r>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sSubSup>
                      <m:sSubSupPr>
                        <m:ctrlPr>
                          <a:rPr lang="en-US" sz="2500" i="1" smtClean="0">
                            <a:solidFill>
                              <a:schemeClr val="dk1"/>
                            </a:solidFill>
                            <a:latin typeface="Cambria Math" panose="02040503050406030204" pitchFamily="18" charset="0"/>
                            <a:ea typeface="Open Sans"/>
                            <a:cs typeface="Open Sans"/>
                          </a:rPr>
                        </m:ctrlPr>
                      </m:sSubSupPr>
                      <m:e>
                        <m:r>
                          <a:rPr lang="en-US" sz="2500" b="0" i="1" smtClean="0">
                            <a:solidFill>
                              <a:schemeClr val="dk1"/>
                            </a:solidFill>
                            <a:latin typeface="Cambria Math" panose="02040503050406030204" pitchFamily="18" charset="0"/>
                            <a:ea typeface="Open Sans"/>
                            <a:cs typeface="Open Sans"/>
                          </a:rPr>
                          <m:t>𝑞</m:t>
                        </m:r>
                      </m:e>
                      <m:sub>
                        <m:r>
                          <a:rPr lang="en-US" sz="2500" b="0" i="1" smtClean="0">
                            <a:solidFill>
                              <a:schemeClr val="dk1"/>
                            </a:solidFill>
                            <a:latin typeface="Cambria Math" panose="02040503050406030204" pitchFamily="18" charset="0"/>
                            <a:ea typeface="Open Sans"/>
                            <a:cs typeface="Open Sans"/>
                          </a:rPr>
                          <m:t>𝑐</m:t>
                        </m:r>
                        <m:r>
                          <a:rPr lang="en-US" sz="2500" b="0" i="1" smtClean="0">
                            <a:solidFill>
                              <a:schemeClr val="dk1"/>
                            </a:solidFill>
                            <a:latin typeface="Cambria Math" panose="02040503050406030204" pitchFamily="18" charset="0"/>
                            <a:ea typeface="Open Sans"/>
                            <a:cs typeface="Open Sans"/>
                          </a:rPr>
                          <m:t>0</m:t>
                        </m:r>
                      </m:sub>
                      <m:sup>
                        <m:r>
                          <a:rPr lang="en-US" sz="2500" b="0" i="1" smtClean="0">
                            <a:solidFill>
                              <a:schemeClr val="dk1"/>
                            </a:solidFill>
                            <a:latin typeface="Cambria Math" panose="02040503050406030204" pitchFamily="18" charset="0"/>
                            <a:ea typeface="Open Sans"/>
                            <a:cs typeface="Open Sans"/>
                          </a:rPr>
                          <m:t>′</m:t>
                        </m:r>
                      </m:sup>
                    </m:sSubSup>
                    <m:r>
                      <a:rPr lang="en-US" sz="2500" b="0" i="0" smtClean="0">
                        <a:solidFill>
                          <a:schemeClr val="dk1"/>
                        </a:solidFill>
                        <a:latin typeface="Cambria Math" panose="02040503050406030204" pitchFamily="18" charset="0"/>
                        <a:ea typeface="Open Sans"/>
                        <a:cs typeface="Open Sans"/>
                      </a:rPr>
                      <m:t> </m:t>
                    </m:r>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[2][3]</a:t>
                </a:r>
                <a:endParaRPr sz="25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Google Shape;44;g24361600e24_1_7">
                <a:extLst>
                  <a:ext uri="{FF2B5EF4-FFF2-40B4-BE49-F238E27FC236}">
                    <a16:creationId xmlns:a16="http://schemas.microsoft.com/office/drawing/2014/main" id="{3EDB7AE6-1FE5-09E0-48C6-1DCFFE6AE628}"/>
                  </a:ext>
                </a:extLst>
              </p:cNvPr>
              <p:cNvSpPr txBox="1">
                <a:spLocks noRot="1" noChangeAspect="1" noMove="1" noResize="1" noEditPoints="1" noAdjustHandles="1" noChangeArrowheads="1" noChangeShapeType="1" noTextEdit="1"/>
              </p:cNvSpPr>
              <p:nvPr/>
            </p:nvSpPr>
            <p:spPr>
              <a:xfrm>
                <a:off x="1515102" y="18311616"/>
                <a:ext cx="12539950" cy="1794800"/>
              </a:xfrm>
              <a:prstGeom prst="rect">
                <a:avLst/>
              </a:prstGeom>
              <a:blipFill>
                <a:blip r:embed="rId5"/>
                <a:stretch>
                  <a:fillRect l="-911" r="-911" b="-6294"/>
                </a:stretch>
              </a:blipFill>
              <a:ln>
                <a:noFill/>
              </a:ln>
            </p:spPr>
            <p:txBody>
              <a:bodyPr/>
              <a:lstStyle/>
              <a:p>
                <a:r>
                  <a:rPr lang="en-US">
                    <a:noFill/>
                  </a:rPr>
                  <a:t> </a:t>
                </a:r>
              </a:p>
            </p:txBody>
          </p:sp>
        </mc:Fallback>
      </mc:AlternateContent>
      <p:sp>
        <p:nvSpPr>
          <p:cNvPr id="5" name="Google Shape;45;g24361600e24_1_7">
            <a:extLst>
              <a:ext uri="{FF2B5EF4-FFF2-40B4-BE49-F238E27FC236}">
                <a16:creationId xmlns:a16="http://schemas.microsoft.com/office/drawing/2014/main" id="{D92E7102-FBAE-0247-EBEF-865029F1CB0C}"/>
              </a:ext>
            </a:extLst>
          </p:cNvPr>
          <p:cNvSpPr/>
          <p:nvPr/>
        </p:nvSpPr>
        <p:spPr>
          <a:xfrm>
            <a:off x="1509952" y="15003071"/>
            <a:ext cx="125451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Quantum Message Passing Interface (QMPI)</a:t>
            </a:r>
            <a:endParaRPr sz="1400" b="0" i="0" u="none" strike="noStrike" cap="none" dirty="0">
              <a:solidFill>
                <a:srgbClr val="000000"/>
              </a:solidFill>
              <a:latin typeface="Arial"/>
              <a:ea typeface="Arial"/>
              <a:cs typeface="Arial"/>
              <a:sym typeface="Arial"/>
            </a:endParaRPr>
          </a:p>
        </p:txBody>
      </p:sp>
      <p:sp>
        <p:nvSpPr>
          <p:cNvPr id="7" name="Google Shape;48;g24361600e24_1_7">
            <a:extLst>
              <a:ext uri="{FF2B5EF4-FFF2-40B4-BE49-F238E27FC236}">
                <a16:creationId xmlns:a16="http://schemas.microsoft.com/office/drawing/2014/main" id="{4F560F33-932F-DD2F-4CC4-BADE78416025}"/>
              </a:ext>
            </a:extLst>
          </p:cNvPr>
          <p:cNvSpPr txBox="1"/>
          <p:nvPr/>
        </p:nvSpPr>
        <p:spPr>
          <a:xfrm>
            <a:off x="1442012" y="37894488"/>
            <a:ext cx="14803828" cy="1705545"/>
          </a:xfrm>
          <a:prstGeom prst="rect">
            <a:avLst/>
          </a:prstGeom>
          <a:noFill/>
          <a:ln>
            <a:noFill/>
          </a:ln>
        </p:spPr>
        <p:txBody>
          <a:bodyPr spcFirstLastPara="1" wrap="square" lIns="88875" tIns="44425" rIns="88875" bIns="44425" numCol="2" spcCol="914400" anchor="t" anchorCtr="0">
            <a:spAutoFit/>
          </a:bodyPr>
          <a:lstStyle/>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Transverse </a:t>
            </a:r>
            <a:r>
              <a:rPr lang="en-US" sz="2500" dirty="0" err="1">
                <a:solidFill>
                  <a:schemeClr val="dk1"/>
                </a:solidFill>
                <a:latin typeface="Open Sans"/>
                <a:ea typeface="Open Sans"/>
                <a:cs typeface="Open Sans"/>
              </a:rPr>
              <a:t>Ising</a:t>
            </a:r>
            <a:r>
              <a:rPr lang="en-US" sz="2500" dirty="0">
                <a:solidFill>
                  <a:schemeClr val="dk1"/>
                </a:solidFill>
                <a:latin typeface="Open Sans"/>
                <a:ea typeface="Open Sans"/>
                <a:cs typeface="Open Sans"/>
              </a:rPr>
              <a:t> Model – </a:t>
            </a:r>
            <a:r>
              <a:rPr lang="en-US" sz="2500" i="1" dirty="0">
                <a:solidFill>
                  <a:schemeClr val="dk1"/>
                </a:solidFill>
                <a:latin typeface="Open Sans"/>
                <a:ea typeface="Open Sans"/>
                <a:cs typeface="Open Sans"/>
              </a:rPr>
              <a:t>Broadcast, Scatter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Phase Estimation – </a:t>
            </a:r>
            <a:r>
              <a:rPr lang="en-US" sz="2500" i="1" dirty="0">
                <a:solidFill>
                  <a:schemeClr val="dk1"/>
                </a:solidFill>
                <a:latin typeface="Open Sans"/>
                <a:ea typeface="Open Sans"/>
                <a:cs typeface="Open Sans"/>
              </a:rPr>
              <a:t>Reduce/Gather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Key Distribution – </a:t>
            </a:r>
            <a:r>
              <a:rPr lang="en-US" sz="2500" i="1" dirty="0" err="1">
                <a:solidFill>
                  <a:schemeClr val="dk1"/>
                </a:solidFill>
                <a:latin typeface="Open Sans"/>
                <a:ea typeface="Open Sans"/>
                <a:cs typeface="Open Sans"/>
              </a:rPr>
              <a:t>Allgather</a:t>
            </a:r>
            <a:endParaRPr lang="en-US" sz="2500" i="1" dirty="0">
              <a:solidFill>
                <a:schemeClr val="dk1"/>
              </a:solidFill>
              <a:latin typeface="Open Sans"/>
              <a:ea typeface="Open Sans"/>
              <a:cs typeface="Open Sans"/>
            </a:endParaRP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VQE/QAOA – </a:t>
            </a:r>
            <a:r>
              <a:rPr lang="en-US" sz="2500" i="1" dirty="0">
                <a:solidFill>
                  <a:schemeClr val="dk1"/>
                </a:solidFill>
                <a:latin typeface="Open Sans"/>
                <a:ea typeface="Open Sans"/>
                <a:cs typeface="Open Sans"/>
              </a:rPr>
              <a:t>Scatter, Reduce</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Arithmetic – </a:t>
            </a:r>
            <a:r>
              <a:rPr lang="en-US" sz="2500" i="1" dirty="0" err="1">
                <a:solidFill>
                  <a:schemeClr val="dk1"/>
                </a:solidFill>
                <a:latin typeface="Open Sans"/>
                <a:ea typeface="Open Sans"/>
                <a:cs typeface="Open Sans"/>
              </a:rPr>
              <a:t>Allreduce</a:t>
            </a:r>
            <a:endParaRPr sz="2500" i="1" dirty="0">
              <a:solidFill>
                <a:schemeClr val="dk1"/>
              </a:solidFill>
              <a:latin typeface="Open Sans"/>
              <a:ea typeface="Open Sans"/>
              <a:cs typeface="Open Sans"/>
            </a:endParaRPr>
          </a:p>
        </p:txBody>
      </p:sp>
      <p:sp>
        <p:nvSpPr>
          <p:cNvPr id="8" name="Google Shape;50;g24361600e24_1_7">
            <a:extLst>
              <a:ext uri="{FF2B5EF4-FFF2-40B4-BE49-F238E27FC236}">
                <a16:creationId xmlns:a16="http://schemas.microsoft.com/office/drawing/2014/main" id="{7B2DB8C9-9373-C419-A730-932C834CCDC7}"/>
              </a:ext>
            </a:extLst>
          </p:cNvPr>
          <p:cNvSpPr/>
          <p:nvPr/>
        </p:nvSpPr>
        <p:spPr>
          <a:xfrm>
            <a:off x="16905387" y="20980646"/>
            <a:ext cx="14412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Simulation Results</a:t>
            </a:r>
            <a:endParaRPr sz="1400" b="0" i="0" u="none" strike="noStrike" cap="none" dirty="0">
              <a:solidFill>
                <a:srgbClr val="000000"/>
              </a:solidFill>
              <a:latin typeface="Arial"/>
              <a:ea typeface="Arial"/>
              <a:cs typeface="Arial"/>
              <a:sym typeface="Arial"/>
            </a:endParaRPr>
          </a:p>
        </p:txBody>
      </p:sp>
      <p:sp>
        <p:nvSpPr>
          <p:cNvPr id="9" name="Google Shape;52;g24361600e24_1_7">
            <a:extLst>
              <a:ext uri="{FF2B5EF4-FFF2-40B4-BE49-F238E27FC236}">
                <a16:creationId xmlns:a16="http://schemas.microsoft.com/office/drawing/2014/main" id="{A213DC6E-B430-E4EB-3ED5-318B40CD44E0}"/>
              </a:ext>
            </a:extLst>
          </p:cNvPr>
          <p:cNvSpPr txBox="1"/>
          <p:nvPr/>
        </p:nvSpPr>
        <p:spPr>
          <a:xfrm>
            <a:off x="16860060" y="22012295"/>
            <a:ext cx="8166042" cy="5168031"/>
          </a:xfrm>
          <a:prstGeom prst="rect">
            <a:avLst/>
          </a:prstGeom>
          <a:noFill/>
          <a:ln>
            <a:noFill/>
          </a:ln>
        </p:spPr>
        <p:txBody>
          <a:bodyPr spcFirstLastPara="1" wrap="square" lIns="88875" tIns="44425" rIns="88875" bIns="44425" anchor="t" anchorCtr="0">
            <a:spAutoFit/>
          </a:bodyPr>
          <a:lstStyle/>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Our MCT technique produces the correct result with 68% fidelity when simulating the benchmark circuit and uses 5 EPR pairs. The fidelity greatly improved over the baseline (44%), and the usage of remote EPR pairs significantly decreased.</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The MCT strategy works for other quantum circuits with MCT gates with improvements on the distributed quantum system.</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We implemented Quantum Phase Estimation with Gather and the </a:t>
            </a:r>
            <a:r>
              <a:rPr lang="en-US" sz="2500" dirty="0" err="1">
                <a:solidFill>
                  <a:schemeClr val="dk1"/>
                </a:solidFill>
                <a:latin typeface="Open Sans"/>
                <a:ea typeface="Open Sans"/>
                <a:cs typeface="Open Sans"/>
                <a:sym typeface="Open Sans"/>
              </a:rPr>
              <a:t>Trotterization</a:t>
            </a:r>
            <a:r>
              <a:rPr lang="en-US" sz="2500" dirty="0">
                <a:solidFill>
                  <a:schemeClr val="dk1"/>
                </a:solidFill>
                <a:latin typeface="Open Sans"/>
                <a:ea typeface="Open Sans"/>
                <a:cs typeface="Open Sans"/>
                <a:sym typeface="Open Sans"/>
              </a:rPr>
              <a:t> of the Transverse </a:t>
            </a:r>
            <a:r>
              <a:rPr lang="en-US" sz="2500" dirty="0" err="1">
                <a:solidFill>
                  <a:schemeClr val="dk1"/>
                </a:solidFill>
                <a:latin typeface="Open Sans"/>
                <a:ea typeface="Open Sans"/>
                <a:cs typeface="Open Sans"/>
                <a:sym typeface="Open Sans"/>
              </a:rPr>
              <a:t>Ising</a:t>
            </a:r>
            <a:r>
              <a:rPr lang="en-US" sz="2500" dirty="0">
                <a:solidFill>
                  <a:schemeClr val="dk1"/>
                </a:solidFill>
                <a:latin typeface="Open Sans"/>
                <a:ea typeface="Open Sans"/>
                <a:cs typeface="Open Sans"/>
                <a:sym typeface="Open Sans"/>
              </a:rPr>
              <a:t> Model with Scatter to test our QMPI framework </a:t>
            </a:r>
          </a:p>
        </p:txBody>
      </p:sp>
      <p:sp>
        <p:nvSpPr>
          <p:cNvPr id="10" name="Google Shape;54;g24361600e24_1_7">
            <a:extLst>
              <a:ext uri="{FF2B5EF4-FFF2-40B4-BE49-F238E27FC236}">
                <a16:creationId xmlns:a16="http://schemas.microsoft.com/office/drawing/2014/main" id="{CF1C63D9-AC5D-A39E-160A-D8F55424E565}"/>
              </a:ext>
            </a:extLst>
          </p:cNvPr>
          <p:cNvSpPr/>
          <p:nvPr/>
        </p:nvSpPr>
        <p:spPr>
          <a:xfrm>
            <a:off x="16833502" y="13885630"/>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Mult</a:t>
            </a:r>
            <a:r>
              <a:rPr lang="en-US" sz="3500" b="1" dirty="0">
                <a:solidFill>
                  <a:srgbClr val="FFFFFF"/>
                </a:solidFill>
                <a:latin typeface="Encode Sans"/>
                <a:ea typeface="Encode Sans"/>
                <a:cs typeface="Encode Sans"/>
                <a:sym typeface="Encode Sans"/>
              </a:rPr>
              <a:t>i-</a:t>
            </a:r>
            <a:r>
              <a:rPr lang="en-US" sz="3500" b="1" i="0" u="none" strike="noStrike" cap="none" dirty="0">
                <a:solidFill>
                  <a:srgbClr val="FFFFFF"/>
                </a:solidFill>
                <a:latin typeface="Encode Sans"/>
                <a:ea typeface="Encode Sans"/>
                <a:cs typeface="Encode Sans"/>
                <a:sym typeface="Encode Sans"/>
              </a:rPr>
              <a:t>Controlled Toffoli (MCT) Experimental Setup</a:t>
            </a:r>
            <a:endParaRPr sz="1400" b="0" i="0" u="none" strike="noStrike" cap="none" dirty="0">
              <a:solidFill>
                <a:srgbClr val="000000"/>
              </a:solidFill>
              <a:latin typeface="Arial"/>
              <a:ea typeface="Arial"/>
              <a:cs typeface="Arial"/>
              <a:sym typeface="Arial"/>
            </a:endParaRPr>
          </a:p>
        </p:txBody>
      </p:sp>
      <p:sp>
        <p:nvSpPr>
          <p:cNvPr id="11" name="Google Shape;55;g24361600e24_1_7">
            <a:extLst>
              <a:ext uri="{FF2B5EF4-FFF2-40B4-BE49-F238E27FC236}">
                <a16:creationId xmlns:a16="http://schemas.microsoft.com/office/drawing/2014/main" id="{2C3D4CDE-F727-799B-1669-9184977ED29A}"/>
              </a:ext>
            </a:extLst>
          </p:cNvPr>
          <p:cNvSpPr/>
          <p:nvPr/>
        </p:nvSpPr>
        <p:spPr>
          <a:xfrm>
            <a:off x="16814103" y="7837427"/>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A Strategy for improving Collective Communication Efficiency </a:t>
            </a:r>
            <a:endParaRPr sz="1400" b="0" i="0" u="none" strike="noStrike" cap="none" dirty="0">
              <a:solidFill>
                <a:srgbClr val="000000"/>
              </a:solidFill>
              <a:latin typeface="Arial"/>
              <a:ea typeface="Arial"/>
              <a:cs typeface="Arial"/>
              <a:sym typeface="Arial"/>
            </a:endParaRPr>
          </a:p>
        </p:txBody>
      </p:sp>
      <p:sp>
        <p:nvSpPr>
          <p:cNvPr id="12" name="Google Shape;56;g24361600e24_1_7">
            <a:extLst>
              <a:ext uri="{FF2B5EF4-FFF2-40B4-BE49-F238E27FC236}">
                <a16:creationId xmlns:a16="http://schemas.microsoft.com/office/drawing/2014/main" id="{E2D5B0A8-DDDC-BB6F-3FA3-0A89F08D4E54}"/>
              </a:ext>
            </a:extLst>
          </p:cNvPr>
          <p:cNvSpPr txBox="1"/>
          <p:nvPr/>
        </p:nvSpPr>
        <p:spPr>
          <a:xfrm>
            <a:off x="16860060" y="14897305"/>
            <a:ext cx="8312506" cy="3052067"/>
          </a:xfrm>
          <a:prstGeom prst="rect">
            <a:avLst/>
          </a:prstGeom>
          <a:noFill/>
          <a:ln>
            <a:noFill/>
          </a:ln>
        </p:spPr>
        <p:txBody>
          <a:bodyPr spcFirstLastPara="1" wrap="square" lIns="88875" tIns="44425" rIns="88875" bIns="44425" anchor="t" anchorCtr="0">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Platform: simulations implemented on QASM simulator</a:t>
            </a:r>
            <a:endParaRPr sz="1400" b="0" i="0" u="none" strike="noStrike" cap="none" dirty="0">
              <a:solidFill>
                <a:srgbClr val="000000"/>
              </a:solidFill>
              <a:latin typeface="Arial"/>
              <a:ea typeface="Arial"/>
              <a:cs typeface="Arial"/>
              <a:sym typeface="Arial"/>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Benchmark circuit: Function rd32 circuit imported from </a:t>
            </a:r>
            <a:r>
              <a:rPr lang="en-US" sz="2500" dirty="0" err="1">
                <a:solidFill>
                  <a:schemeClr val="dk1"/>
                </a:solidFill>
                <a:latin typeface="Open Sans"/>
                <a:ea typeface="Open Sans"/>
                <a:cs typeface="Open Sans"/>
                <a:sym typeface="Open Sans"/>
              </a:rPr>
              <a:t>RevLib</a:t>
            </a:r>
            <a:r>
              <a:rPr lang="en-US" sz="2500" dirty="0">
                <a:solidFill>
                  <a:schemeClr val="dk1"/>
                </a:solidFill>
                <a:latin typeface="Open Sans"/>
                <a:ea typeface="Open Sans"/>
                <a:cs typeface="Open Sans"/>
                <a:sym typeface="Open Sans"/>
              </a:rPr>
              <a:t> (as shown below) [4] </a:t>
            </a:r>
            <a:endParaRPr lang="en-US" sz="2500" b="0" i="0" u="none" strike="noStrike" cap="none" dirty="0">
              <a:solidFill>
                <a:schemeClr val="dk1"/>
              </a:solidFill>
              <a:latin typeface="Open Sans"/>
              <a:ea typeface="Open Sans"/>
              <a:cs typeface="Open Sans"/>
              <a:sym typeface="Open Sans"/>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Noise model: Built according to the parameters in the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paper [3]</a:t>
            </a: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Baseline: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DQC compiler</a:t>
            </a:r>
            <a:endParaRPr lang="en-US" dirty="0">
              <a:ea typeface="Open Sans"/>
            </a:endParaRPr>
          </a:p>
        </p:txBody>
      </p:sp>
      <p:sp>
        <p:nvSpPr>
          <p:cNvPr id="13" name="Google Shape;66;g24361600e24_1_7">
            <a:extLst>
              <a:ext uri="{FF2B5EF4-FFF2-40B4-BE49-F238E27FC236}">
                <a16:creationId xmlns:a16="http://schemas.microsoft.com/office/drawing/2014/main" id="{787FF3D4-D004-BBF6-25B6-70DD1A5B7A90}"/>
              </a:ext>
            </a:extLst>
          </p:cNvPr>
          <p:cNvSpPr/>
          <p:nvPr/>
        </p:nvSpPr>
        <p:spPr>
          <a:xfrm>
            <a:off x="16905387" y="32024673"/>
            <a:ext cx="14412900" cy="1133031"/>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Future Work, References, and Acknowledgments</a:t>
            </a:r>
            <a:endParaRPr sz="1400" b="0" i="0" u="none" strike="noStrike" cap="none" dirty="0">
              <a:solidFill>
                <a:srgbClr val="000000"/>
              </a:solidFill>
              <a:latin typeface="Arial"/>
              <a:ea typeface="Arial"/>
              <a:cs typeface="Arial"/>
              <a:sym typeface="Arial"/>
            </a:endParaRPr>
          </a:p>
        </p:txBody>
      </p:sp>
      <p:sp>
        <p:nvSpPr>
          <p:cNvPr id="14" name="Google Shape;67;g24361600e24_1_7">
            <a:extLst>
              <a:ext uri="{FF2B5EF4-FFF2-40B4-BE49-F238E27FC236}">
                <a16:creationId xmlns:a16="http://schemas.microsoft.com/office/drawing/2014/main" id="{AD23876A-696A-345E-E09F-902CE9197EBD}"/>
              </a:ext>
            </a:extLst>
          </p:cNvPr>
          <p:cNvSpPr txBox="1"/>
          <p:nvPr/>
        </p:nvSpPr>
        <p:spPr>
          <a:xfrm>
            <a:off x="24593436" y="33249517"/>
            <a:ext cx="6691630" cy="4744838"/>
          </a:xfrm>
          <a:prstGeom prst="rect">
            <a:avLst/>
          </a:prstGeom>
          <a:noFill/>
          <a:ln>
            <a:noFill/>
          </a:ln>
        </p:spPr>
        <p:txBody>
          <a:bodyPr spcFirstLastPara="1" wrap="square" lIns="88875" tIns="44425" rIns="88875" bIns="44425" anchor="t" anchorCtr="0">
            <a:spAutoFit/>
          </a:bodyPr>
          <a:lstStyle/>
          <a:p>
            <a:pPr marL="0" marR="0" lvl="0" indent="0" algn="just" rtl="0">
              <a:lnSpc>
                <a:spcPct val="110000"/>
              </a:lnSpc>
              <a:spcBef>
                <a:spcPts val="0"/>
              </a:spcBef>
              <a:spcAft>
                <a:spcPts val="0"/>
              </a:spcAft>
              <a:buClr>
                <a:srgbClr val="000000"/>
              </a:buClr>
              <a:buSzPts val="1944"/>
              <a:buFont typeface="Arial"/>
              <a:buNone/>
            </a:pPr>
            <a:r>
              <a:rPr lang="en-US" sz="2500" b="1" dirty="0">
                <a:solidFill>
                  <a:schemeClr val="dk1"/>
                </a:solidFill>
                <a:latin typeface="Open Sans"/>
                <a:ea typeface="Open Sans"/>
                <a:cs typeface="Open Sans"/>
              </a:rPr>
              <a:t>Acknowledgement</a:t>
            </a:r>
          </a:p>
          <a:p>
            <a:pPr marL="0" marR="0" lvl="0" indent="0" algn="just" rtl="0">
              <a:lnSpc>
                <a:spcPct val="110000"/>
              </a:lnSpc>
              <a:spcBef>
                <a:spcPts val="0"/>
              </a:spcBef>
              <a:spcAft>
                <a:spcPts val="0"/>
              </a:spcAft>
              <a:buClr>
                <a:srgbClr val="000000"/>
              </a:buClr>
              <a:buSzPts val="1944"/>
              <a:buFont typeface="Arial"/>
              <a:buNone/>
            </a:pPr>
            <a:r>
              <a:rPr lang="en-US" sz="2500" dirty="0">
                <a:solidFill>
                  <a:schemeClr val="dk1"/>
                </a:solidFill>
                <a:latin typeface="Open Sans"/>
                <a:ea typeface="Open Sans"/>
                <a:cs typeface="Open Sans"/>
              </a:rPr>
              <a:t>This material is based upon work supported by the U.S. Department of Energy, Office of Science, National Quantum Information Science Research Centers, Co-design Center for Quantum Advantage (C 2QA) under contract number DESC0012704. The Pacific Northwest National Laboratory is operated by Battelle for the U.S. Department of Energy under contract DE-AC05-76RL01830.</a:t>
            </a:r>
            <a:endParaRPr lang="en-US" sz="2500" dirty="0">
              <a:solidFill>
                <a:schemeClr val="dk1"/>
              </a:solidFill>
              <a:latin typeface="Open Sans"/>
              <a:ea typeface="Open Sans"/>
              <a:cs typeface="Open Sans"/>
              <a:sym typeface="Quattrocento Sans"/>
            </a:endParaRPr>
          </a:p>
        </p:txBody>
      </p:sp>
      <p:pic>
        <p:nvPicPr>
          <p:cNvPr id="15" name="Picture 14" descr="A diagram of a telephone connection&#10;&#10;Description automatically generated with low confidence">
            <a:extLst>
              <a:ext uri="{FF2B5EF4-FFF2-40B4-BE49-F238E27FC236}">
                <a16:creationId xmlns:a16="http://schemas.microsoft.com/office/drawing/2014/main" id="{FAE5274A-C324-6C65-CBAD-5BC4CF4524B3}"/>
              </a:ext>
            </a:extLst>
          </p:cNvPr>
          <p:cNvPicPr>
            <a:picLocks noChangeAspect="1"/>
          </p:cNvPicPr>
          <p:nvPr/>
        </p:nvPicPr>
        <p:blipFill>
          <a:blip r:embed="rId6"/>
          <a:stretch>
            <a:fillRect/>
          </a:stretch>
        </p:blipFill>
        <p:spPr>
          <a:xfrm>
            <a:off x="8933411" y="20351513"/>
            <a:ext cx="5353545" cy="3986683"/>
          </a:xfrm>
          <a:prstGeom prst="rect">
            <a:avLst/>
          </a:prstGeom>
        </p:spPr>
      </p:pic>
      <p:pic>
        <p:nvPicPr>
          <p:cNvPr id="16" name="Picture 15" descr="A diagram of a cat-entangler&#10;&#10;Description automatically generated with low confidence">
            <a:extLst>
              <a:ext uri="{FF2B5EF4-FFF2-40B4-BE49-F238E27FC236}">
                <a16:creationId xmlns:a16="http://schemas.microsoft.com/office/drawing/2014/main" id="{D3AE8769-21F3-168C-197F-CBB6E3F83AB5}"/>
              </a:ext>
            </a:extLst>
          </p:cNvPr>
          <p:cNvPicPr>
            <a:picLocks noChangeAspect="1"/>
          </p:cNvPicPr>
          <p:nvPr/>
        </p:nvPicPr>
        <p:blipFill rotWithShape="1">
          <a:blip r:embed="rId7"/>
          <a:srcRect t="10197"/>
          <a:stretch/>
        </p:blipFill>
        <p:spPr>
          <a:xfrm>
            <a:off x="1464914" y="20322282"/>
            <a:ext cx="5724018" cy="4123579"/>
          </a:xfrm>
          <a:prstGeom prst="rect">
            <a:avLst/>
          </a:prstGeom>
        </p:spPr>
      </p:pic>
      <p:graphicFrame>
        <p:nvGraphicFramePr>
          <p:cNvPr id="17" name="Table 15">
            <a:extLst>
              <a:ext uri="{FF2B5EF4-FFF2-40B4-BE49-F238E27FC236}">
                <a16:creationId xmlns:a16="http://schemas.microsoft.com/office/drawing/2014/main" id="{8613356B-A9E8-DC80-4AAE-D9BE659B8CA5}"/>
              </a:ext>
            </a:extLst>
          </p:cNvPr>
          <p:cNvGraphicFramePr>
            <a:graphicFrameLocks noGrp="1"/>
          </p:cNvGraphicFramePr>
          <p:nvPr>
            <p:extLst>
              <p:ext uri="{D42A27DB-BD31-4B8C-83A1-F6EECF244321}">
                <p14:modId xmlns:p14="http://schemas.microsoft.com/office/powerpoint/2010/main" val="958643246"/>
              </p:ext>
            </p:extLst>
          </p:nvPr>
        </p:nvGraphicFramePr>
        <p:xfrm>
          <a:off x="26142853" y="25842352"/>
          <a:ext cx="4694329" cy="1004082"/>
        </p:xfrm>
        <a:graphic>
          <a:graphicData uri="http://schemas.openxmlformats.org/drawingml/2006/table">
            <a:tbl>
              <a:tblPr firstRow="1" bandRow="1">
                <a:tableStyleId>{5C22544A-7EE6-4342-B048-85BDC9FD1C3A}</a:tableStyleId>
              </a:tblPr>
              <a:tblGrid>
                <a:gridCol w="1862506">
                  <a:extLst>
                    <a:ext uri="{9D8B030D-6E8A-4147-A177-3AD203B41FA5}">
                      <a16:colId xmlns:a16="http://schemas.microsoft.com/office/drawing/2014/main" val="1908145586"/>
                    </a:ext>
                  </a:extLst>
                </a:gridCol>
                <a:gridCol w="1777045">
                  <a:extLst>
                    <a:ext uri="{9D8B030D-6E8A-4147-A177-3AD203B41FA5}">
                      <a16:colId xmlns:a16="http://schemas.microsoft.com/office/drawing/2014/main" val="927377627"/>
                    </a:ext>
                  </a:extLst>
                </a:gridCol>
                <a:gridCol w="1054778">
                  <a:extLst>
                    <a:ext uri="{9D8B030D-6E8A-4147-A177-3AD203B41FA5}">
                      <a16:colId xmlns:a16="http://schemas.microsoft.com/office/drawing/2014/main" val="2975493502"/>
                    </a:ext>
                  </a:extLst>
                </a:gridCol>
              </a:tblGrid>
              <a:tr h="3944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EPR pair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Fidelity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0168276"/>
                  </a:ext>
                </a:extLst>
              </a:tr>
              <a:tr h="267227">
                <a:tc>
                  <a:txBody>
                    <a:bodyPr/>
                    <a:lstStyle/>
                    <a:p>
                      <a:pPr algn="ctr"/>
                      <a:r>
                        <a:rPr lang="en-US" dirty="0">
                          <a:solidFill>
                            <a:schemeClr val="tx1"/>
                          </a:solidFill>
                        </a:rPr>
                        <a:t>Using buffers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9125132"/>
                  </a:ext>
                </a:extLst>
              </a:tr>
              <a:tr h="240432">
                <a:tc>
                  <a:txBody>
                    <a:bodyPr/>
                    <a:lstStyle/>
                    <a:p>
                      <a:pPr algn="ctr"/>
                      <a:r>
                        <a:rPr lang="en-US" dirty="0">
                          <a:solidFill>
                            <a:schemeClr val="tx1"/>
                          </a:solidFill>
                        </a:rPr>
                        <a:t>Optimized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0.680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0931272"/>
                  </a:ext>
                </a:extLst>
              </a:tr>
            </a:tbl>
          </a:graphicData>
        </a:graphic>
      </p:graphicFrame>
      <p:cxnSp>
        <p:nvCxnSpPr>
          <p:cNvPr id="18" name="Straight Connector 17">
            <a:extLst>
              <a:ext uri="{FF2B5EF4-FFF2-40B4-BE49-F238E27FC236}">
                <a16:creationId xmlns:a16="http://schemas.microsoft.com/office/drawing/2014/main" id="{04EC881A-35D1-5F85-CD3F-768FE85BE852}"/>
              </a:ext>
            </a:extLst>
          </p:cNvPr>
          <p:cNvCxnSpPr>
            <a:cxnSpLocks/>
          </p:cNvCxnSpPr>
          <p:nvPr/>
        </p:nvCxnSpPr>
        <p:spPr>
          <a:xfrm>
            <a:off x="26166608" y="25874731"/>
            <a:ext cx="1823331" cy="362516"/>
          </a:xfrm>
          <a:prstGeom prst="line">
            <a:avLst/>
          </a:prstGeom>
          <a:ln w="127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A0DB1E3-72FB-4E27-0788-88513C5FC6A6}"/>
              </a:ext>
            </a:extLst>
          </p:cNvPr>
          <p:cNvSpPr txBox="1"/>
          <p:nvPr/>
        </p:nvSpPr>
        <p:spPr>
          <a:xfrm>
            <a:off x="26198065" y="25996233"/>
            <a:ext cx="1244845" cy="307777"/>
          </a:xfrm>
          <a:prstGeom prst="rect">
            <a:avLst/>
          </a:prstGeom>
          <a:noFill/>
        </p:spPr>
        <p:txBody>
          <a:bodyPr wrap="square" rtlCol="0">
            <a:spAutoFit/>
          </a:bodyPr>
          <a:lstStyle/>
          <a:p>
            <a:r>
              <a:rPr lang="en-US" dirty="0">
                <a:solidFill>
                  <a:schemeClr val="tx1"/>
                </a:solidFill>
              </a:rPr>
              <a:t>methods</a:t>
            </a:r>
          </a:p>
        </p:txBody>
      </p:sp>
      <p:sp>
        <p:nvSpPr>
          <p:cNvPr id="20" name="TextBox 19">
            <a:extLst>
              <a:ext uri="{FF2B5EF4-FFF2-40B4-BE49-F238E27FC236}">
                <a16:creationId xmlns:a16="http://schemas.microsoft.com/office/drawing/2014/main" id="{50B9B5C9-08D2-8D3E-15A7-689AE8FEE66B}"/>
              </a:ext>
            </a:extLst>
          </p:cNvPr>
          <p:cNvSpPr txBox="1"/>
          <p:nvPr/>
        </p:nvSpPr>
        <p:spPr>
          <a:xfrm>
            <a:off x="27158489" y="25806661"/>
            <a:ext cx="1011565" cy="307777"/>
          </a:xfrm>
          <a:prstGeom prst="rect">
            <a:avLst/>
          </a:prstGeom>
          <a:noFill/>
        </p:spPr>
        <p:txBody>
          <a:bodyPr wrap="square" rtlCol="0">
            <a:spAutoFit/>
          </a:bodyPr>
          <a:lstStyle/>
          <a:p>
            <a:r>
              <a:rPr lang="en-US" dirty="0">
                <a:solidFill>
                  <a:schemeClr val="tx1"/>
                </a:solidFill>
              </a:rPr>
              <a:t>metrics</a:t>
            </a:r>
          </a:p>
        </p:txBody>
      </p:sp>
      <p:sp>
        <p:nvSpPr>
          <p:cNvPr id="22" name="Google Shape;56;g24361600e24_1_7">
            <a:extLst>
              <a:ext uri="{FF2B5EF4-FFF2-40B4-BE49-F238E27FC236}">
                <a16:creationId xmlns:a16="http://schemas.microsoft.com/office/drawing/2014/main" id="{D52A0875-31D4-A857-6717-BF2BD0E438BD}"/>
              </a:ext>
            </a:extLst>
          </p:cNvPr>
          <p:cNvSpPr txBox="1"/>
          <p:nvPr/>
        </p:nvSpPr>
        <p:spPr>
          <a:xfrm>
            <a:off x="16814103" y="8907769"/>
            <a:ext cx="14367900" cy="1782489"/>
          </a:xfrm>
          <a:prstGeom prst="rect">
            <a:avLst/>
          </a:prstGeom>
          <a:noFill/>
          <a:ln>
            <a:noFill/>
          </a:ln>
        </p:spPr>
        <p:txBody>
          <a:bodyPr spcFirstLastPara="1" wrap="square" lIns="88875" tIns="44425" rIns="88875" bIns="44425" anchor="t" anchorCtr="0">
            <a:spAutoFit/>
          </a:bodyPr>
          <a:lstStyle/>
          <a:p>
            <a:pPr algn="just">
              <a:spcBef>
                <a:spcPts val="1200"/>
              </a:spcBef>
              <a:buClr>
                <a:schemeClr val="dk1"/>
              </a:buClr>
              <a:buSzPts val="2500"/>
            </a:pPr>
            <a:r>
              <a:rPr lang="en-US" sz="2500" dirty="0">
                <a:solidFill>
                  <a:schemeClr val="dk1"/>
                </a:solidFill>
                <a:latin typeface="Open Sans"/>
                <a:ea typeface="Open Sans"/>
                <a:cs typeface="Open Sans"/>
              </a:rPr>
              <a:t>On top of the </a:t>
            </a:r>
            <a:r>
              <a:rPr lang="en-US" sz="2500" i="1" dirty="0" err="1">
                <a:solidFill>
                  <a:schemeClr val="dk1"/>
                </a:solidFill>
                <a:latin typeface="Open Sans"/>
                <a:ea typeface="Open Sans"/>
                <a:cs typeface="Open Sans"/>
              </a:rPr>
              <a:t>Auto_Comm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and </a:t>
            </a:r>
            <a:r>
              <a:rPr lang="en-US" sz="2500" i="1" dirty="0" err="1">
                <a:solidFill>
                  <a:schemeClr val="dk1"/>
                </a:solidFill>
                <a:latin typeface="Open Sans"/>
                <a:ea typeface="Open Sans"/>
                <a:cs typeface="Open Sans"/>
              </a:rPr>
              <a:t>Coll_Comm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frameworks [2][3], we develop a new strategy for quantum circuits with MCT (multi-controlled Toffoli) gates. This can reduce resource consumption and improve the fidelity of collective communication in distributed quantum systems. </a:t>
            </a:r>
          </a:p>
        </p:txBody>
      </p:sp>
      <p:sp>
        <p:nvSpPr>
          <p:cNvPr id="27" name="Google Shape;56;g24361600e24_1_7">
            <a:extLst>
              <a:ext uri="{FF2B5EF4-FFF2-40B4-BE49-F238E27FC236}">
                <a16:creationId xmlns:a16="http://schemas.microsoft.com/office/drawing/2014/main" id="{4B9B90E0-13B6-9CE9-7909-58B73485B517}"/>
              </a:ext>
            </a:extLst>
          </p:cNvPr>
          <p:cNvSpPr txBox="1"/>
          <p:nvPr/>
        </p:nvSpPr>
        <p:spPr>
          <a:xfrm>
            <a:off x="16863308" y="33373490"/>
            <a:ext cx="7168673" cy="4321645"/>
          </a:xfrm>
          <a:prstGeom prst="rect">
            <a:avLst/>
          </a:prstGeom>
          <a:noFill/>
          <a:ln>
            <a:noFill/>
          </a:ln>
        </p:spPr>
        <p:txBody>
          <a:bodyPr spcFirstLastPara="1" wrap="square" lIns="88875" tIns="44425" rIns="88875" bIns="44425" anchor="t" anchorCtr="0">
            <a:spAutoFit/>
          </a:bodyPr>
          <a:lstStyle/>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Develop a compiler combining our MCT strategy with the QMPI framework</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Implement more applications within the QMPI framework and MCT and compare fidelities, latencies, and # of EPR pairs</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Further optimizations using strategies within </a:t>
            </a:r>
            <a:r>
              <a:rPr lang="en-US" sz="2500" i="1" dirty="0" err="1">
                <a:solidFill>
                  <a:schemeClr val="dk1"/>
                </a:solidFill>
                <a:latin typeface="Open Sans"/>
                <a:ea typeface="Open Sans"/>
                <a:cs typeface="Open Sans"/>
                <a:sym typeface="Open Sans"/>
              </a:rPr>
              <a:t>Auto_Comm</a:t>
            </a:r>
            <a:r>
              <a:rPr lang="en-US" sz="2500" i="1" dirty="0">
                <a:solidFill>
                  <a:schemeClr val="dk1"/>
                </a:solidFill>
                <a:latin typeface="Open Sans"/>
                <a:ea typeface="Open Sans"/>
                <a:cs typeface="Open Sans"/>
                <a:sym typeface="Open Sans"/>
              </a:rPr>
              <a:t> </a:t>
            </a:r>
            <a:r>
              <a:rPr lang="en-US" sz="2500" dirty="0">
                <a:solidFill>
                  <a:schemeClr val="dk1"/>
                </a:solidFill>
                <a:latin typeface="Open Sans"/>
                <a:ea typeface="Open Sans"/>
                <a:cs typeface="Open Sans"/>
                <a:sym typeface="Open Sans"/>
              </a:rPr>
              <a:t>and </a:t>
            </a:r>
            <a:r>
              <a:rPr lang="en-US" sz="2500" i="1" dirty="0" err="1">
                <a:solidFill>
                  <a:schemeClr val="dk1"/>
                </a:solidFill>
                <a:latin typeface="Open Sans"/>
                <a:ea typeface="Open Sans"/>
                <a:cs typeface="Open Sans"/>
                <a:sym typeface="Open Sans"/>
              </a:rPr>
              <a:t>Coll_Comm</a:t>
            </a:r>
            <a:r>
              <a:rPr lang="en-US" sz="2500" i="1" dirty="0">
                <a:solidFill>
                  <a:schemeClr val="dk1"/>
                </a:solidFill>
                <a:latin typeface="Open Sans"/>
                <a:ea typeface="Open Sans"/>
                <a:cs typeface="Open Sans"/>
                <a:sym typeface="Open Sans"/>
              </a:rPr>
              <a:t> </a:t>
            </a:r>
            <a:r>
              <a:rPr lang="en-US" sz="2500" dirty="0">
                <a:solidFill>
                  <a:schemeClr val="dk1"/>
                </a:solidFill>
                <a:latin typeface="Open Sans"/>
                <a:ea typeface="Open Sans"/>
                <a:cs typeface="Open Sans"/>
                <a:sym typeface="Open Sans"/>
              </a:rPr>
              <a:t>that would be automatic within QMPI</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Generalize QMPI for quantum architectures that doesn’t assume all-to-all connectivity</a:t>
            </a:r>
          </a:p>
        </p:txBody>
      </p:sp>
      <p:sp>
        <p:nvSpPr>
          <p:cNvPr id="30" name="TextBox 29">
            <a:extLst>
              <a:ext uri="{FF2B5EF4-FFF2-40B4-BE49-F238E27FC236}">
                <a16:creationId xmlns:a16="http://schemas.microsoft.com/office/drawing/2014/main" id="{1B32BA9B-6A0B-C8CC-1574-9F89B0DCCDE7}"/>
              </a:ext>
            </a:extLst>
          </p:cNvPr>
          <p:cNvSpPr txBox="1"/>
          <p:nvPr/>
        </p:nvSpPr>
        <p:spPr>
          <a:xfrm>
            <a:off x="25265760" y="25761742"/>
            <a:ext cx="556644" cy="338554"/>
          </a:xfrm>
          <a:prstGeom prst="rect">
            <a:avLst/>
          </a:prstGeom>
          <a:noFill/>
        </p:spPr>
        <p:txBody>
          <a:bodyPr wrap="square" rtlCol="0">
            <a:spAutoFit/>
          </a:bodyPr>
          <a:lstStyle/>
          <a:p>
            <a:r>
              <a:rPr lang="en-US" sz="1600" dirty="0"/>
              <a:t>b)</a:t>
            </a:r>
          </a:p>
        </p:txBody>
      </p:sp>
      <p:sp>
        <p:nvSpPr>
          <p:cNvPr id="38" name="TextBox 37">
            <a:extLst>
              <a:ext uri="{FF2B5EF4-FFF2-40B4-BE49-F238E27FC236}">
                <a16:creationId xmlns:a16="http://schemas.microsoft.com/office/drawing/2014/main" id="{98175E21-17F5-1820-AD07-79F197764D87}"/>
              </a:ext>
            </a:extLst>
          </p:cNvPr>
          <p:cNvSpPr txBox="1"/>
          <p:nvPr/>
        </p:nvSpPr>
        <p:spPr>
          <a:xfrm>
            <a:off x="25265760" y="22010088"/>
            <a:ext cx="367408" cy="338554"/>
          </a:xfrm>
          <a:prstGeom prst="rect">
            <a:avLst/>
          </a:prstGeom>
          <a:noFill/>
        </p:spPr>
        <p:txBody>
          <a:bodyPr wrap="none" rtlCol="0">
            <a:spAutoFit/>
          </a:bodyPr>
          <a:lstStyle/>
          <a:p>
            <a:r>
              <a:rPr lang="en-US" sz="1600" dirty="0"/>
              <a:t>a)</a:t>
            </a:r>
          </a:p>
        </p:txBody>
      </p:sp>
      <p:sp>
        <p:nvSpPr>
          <p:cNvPr id="41" name="TextBox 40">
            <a:extLst>
              <a:ext uri="{FF2B5EF4-FFF2-40B4-BE49-F238E27FC236}">
                <a16:creationId xmlns:a16="http://schemas.microsoft.com/office/drawing/2014/main" id="{80E46A26-3AE5-EF61-33FF-E68A9FA860B8}"/>
              </a:ext>
            </a:extLst>
          </p:cNvPr>
          <p:cNvSpPr txBox="1"/>
          <p:nvPr/>
        </p:nvSpPr>
        <p:spPr>
          <a:xfrm>
            <a:off x="1515102" y="17885477"/>
            <a:ext cx="5022529"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Point to Point Communication</a:t>
            </a:r>
          </a:p>
        </p:txBody>
      </p:sp>
      <p:sp>
        <p:nvSpPr>
          <p:cNvPr id="42" name="TextBox 41">
            <a:extLst>
              <a:ext uri="{FF2B5EF4-FFF2-40B4-BE49-F238E27FC236}">
                <a16:creationId xmlns:a16="http://schemas.microsoft.com/office/drawing/2014/main" id="{B2782A49-DDE3-B4EB-9B6D-9B8447AE139F}"/>
              </a:ext>
            </a:extLst>
          </p:cNvPr>
          <p:cNvSpPr txBox="1"/>
          <p:nvPr/>
        </p:nvSpPr>
        <p:spPr>
          <a:xfrm>
            <a:off x="1921161" y="23872165"/>
            <a:ext cx="4890322" cy="400110"/>
          </a:xfrm>
          <a:prstGeom prst="rect">
            <a:avLst/>
          </a:prstGeom>
          <a:solidFill>
            <a:schemeClr val="bg1"/>
          </a:solid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1. </a:t>
            </a:r>
            <a:r>
              <a:rPr lang="en-US" sz="2000" dirty="0" err="1">
                <a:latin typeface="Open Sans" panose="020B0606030504020204" pitchFamily="34" charset="0"/>
                <a:ea typeface="Open Sans" panose="020B0606030504020204" pitchFamily="34" charset="0"/>
                <a:cs typeface="Open Sans" panose="020B0606030504020204" pitchFamily="34" charset="0"/>
              </a:rPr>
              <a:t>Cat_Comm</a:t>
            </a:r>
            <a:r>
              <a:rPr lang="en-US" sz="2000" dirty="0">
                <a:latin typeface="Open Sans" panose="020B0606030504020204" pitchFamily="34" charset="0"/>
                <a:ea typeface="Open Sans" panose="020B0606030504020204" pitchFamily="34" charset="0"/>
                <a:cs typeface="Open Sans" panose="020B0606030504020204" pitchFamily="34" charset="0"/>
              </a:rPr>
              <a:t> protocol [2]</a:t>
            </a:r>
          </a:p>
        </p:txBody>
      </p:sp>
      <p:sp>
        <p:nvSpPr>
          <p:cNvPr id="43" name="TextBox 42">
            <a:extLst>
              <a:ext uri="{FF2B5EF4-FFF2-40B4-BE49-F238E27FC236}">
                <a16:creationId xmlns:a16="http://schemas.microsoft.com/office/drawing/2014/main" id="{E26D1EDB-5501-9624-FAD8-E1E7D4A06F19}"/>
              </a:ext>
            </a:extLst>
          </p:cNvPr>
          <p:cNvSpPr txBox="1"/>
          <p:nvPr/>
        </p:nvSpPr>
        <p:spPr>
          <a:xfrm>
            <a:off x="9233887" y="23877804"/>
            <a:ext cx="4005852" cy="400110"/>
          </a:xfrm>
          <a:prstGeom prst="rect">
            <a:avLst/>
          </a:prstGeom>
          <a:solidFill>
            <a:schemeClr val="bg1"/>
          </a:solid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2. </a:t>
            </a:r>
            <a:r>
              <a:rPr lang="en-US" sz="2000" dirty="0" err="1">
                <a:latin typeface="Open Sans" panose="020B0606030504020204" pitchFamily="34" charset="0"/>
                <a:ea typeface="Open Sans" panose="020B0606030504020204" pitchFamily="34" charset="0"/>
                <a:cs typeface="Open Sans" panose="020B0606030504020204" pitchFamily="34" charset="0"/>
              </a:rPr>
              <a:t>TP_Comm</a:t>
            </a:r>
            <a:r>
              <a:rPr lang="en-US" sz="2000" dirty="0">
                <a:latin typeface="Open Sans" panose="020B0606030504020204" pitchFamily="34" charset="0"/>
                <a:ea typeface="Open Sans" panose="020B0606030504020204" pitchFamily="34" charset="0"/>
                <a:cs typeface="Open Sans" panose="020B0606030504020204" pitchFamily="34" charset="0"/>
              </a:rPr>
              <a:t> protocol [2]</a:t>
            </a:r>
          </a:p>
        </p:txBody>
      </p:sp>
      <p:sp>
        <p:nvSpPr>
          <p:cNvPr id="45" name="TextBox 44">
            <a:extLst>
              <a:ext uri="{FF2B5EF4-FFF2-40B4-BE49-F238E27FC236}">
                <a16:creationId xmlns:a16="http://schemas.microsoft.com/office/drawing/2014/main" id="{4475BAC0-4531-CB00-8221-169F848F96D2}"/>
              </a:ext>
            </a:extLst>
          </p:cNvPr>
          <p:cNvSpPr txBox="1"/>
          <p:nvPr/>
        </p:nvSpPr>
        <p:spPr>
          <a:xfrm>
            <a:off x="1527804" y="27641960"/>
            <a:ext cx="4382931"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Collective Communication</a:t>
            </a:r>
          </a:p>
        </p:txBody>
      </p:sp>
      <p:sp>
        <p:nvSpPr>
          <p:cNvPr id="47" name="Google Shape;44;g24361600e24_1_7">
            <a:extLst>
              <a:ext uri="{FF2B5EF4-FFF2-40B4-BE49-F238E27FC236}">
                <a16:creationId xmlns:a16="http://schemas.microsoft.com/office/drawing/2014/main" id="{22CF9A1F-3119-5021-8A08-7E914FB28DD3}"/>
              </a:ext>
            </a:extLst>
          </p:cNvPr>
          <p:cNvSpPr txBox="1"/>
          <p:nvPr/>
        </p:nvSpPr>
        <p:spPr>
          <a:xfrm>
            <a:off x="1486138" y="16153558"/>
            <a:ext cx="12568913" cy="1397768"/>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a:ea typeface="Open Sans"/>
                <a:cs typeface="Open Sans"/>
                <a:sym typeface="Open Sans"/>
              </a:rPr>
              <a:t>The QMPI is a communication framework for distributed quantum computation inspired by the classical MPI used in high-performance classical computing. We have developed the QMPI framework in </a:t>
            </a:r>
            <a:r>
              <a:rPr lang="en-US" sz="2500" dirty="0" err="1">
                <a:solidFill>
                  <a:schemeClr val="dk1"/>
                </a:solidFill>
                <a:latin typeface="Open Sans"/>
                <a:ea typeface="Open Sans"/>
                <a:cs typeface="Open Sans"/>
                <a:sym typeface="Open Sans"/>
              </a:rPr>
              <a:t>Qiskit</a:t>
            </a:r>
            <a:r>
              <a:rPr lang="en-US" sz="2500" dirty="0">
                <a:solidFill>
                  <a:schemeClr val="dk1"/>
                </a:solidFill>
                <a:latin typeface="Open Sans"/>
                <a:ea typeface="Open Sans"/>
                <a:cs typeface="Open Sans"/>
                <a:sym typeface="Open Sans"/>
              </a:rPr>
              <a:t> and built an API for users</a:t>
            </a:r>
            <a:endParaRPr sz="2500" dirty="0">
              <a:solidFill>
                <a:schemeClr val="dk1"/>
              </a:solidFill>
              <a:latin typeface="Open Sans"/>
              <a:ea typeface="Open Sans"/>
              <a:cs typeface="Open Sans"/>
            </a:endParaRPr>
          </a:p>
        </p:txBody>
      </p:sp>
      <p:sp>
        <p:nvSpPr>
          <p:cNvPr id="49" name="TextBox 48">
            <a:extLst>
              <a:ext uri="{FF2B5EF4-FFF2-40B4-BE49-F238E27FC236}">
                <a16:creationId xmlns:a16="http://schemas.microsoft.com/office/drawing/2014/main" id="{668BE0C2-2627-FF91-B7E9-F5694C20E94F}"/>
              </a:ext>
            </a:extLst>
          </p:cNvPr>
          <p:cNvSpPr txBox="1"/>
          <p:nvPr/>
        </p:nvSpPr>
        <p:spPr>
          <a:xfrm>
            <a:off x="1629507" y="28328267"/>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Broadcast</a:t>
            </a:r>
          </a:p>
        </p:txBody>
      </p:sp>
      <p:sp>
        <p:nvSpPr>
          <p:cNvPr id="50" name="Oval 49">
            <a:extLst>
              <a:ext uri="{FF2B5EF4-FFF2-40B4-BE49-F238E27FC236}">
                <a16:creationId xmlns:a16="http://schemas.microsoft.com/office/drawing/2014/main" id="{F8B8F3E0-4056-829F-2F4B-368F0A5A4DBB}"/>
              </a:ext>
            </a:extLst>
          </p:cNvPr>
          <p:cNvSpPr/>
          <p:nvPr/>
        </p:nvSpPr>
        <p:spPr>
          <a:xfrm>
            <a:off x="4005675" y="285063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F58104E-E1A2-FB85-BCA5-F6FC9E4FD8E6}"/>
              </a:ext>
            </a:extLst>
          </p:cNvPr>
          <p:cNvSpPr/>
          <p:nvPr/>
        </p:nvSpPr>
        <p:spPr>
          <a:xfrm>
            <a:off x="4734805" y="2861121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2EBDC47-35F0-BDA5-2853-557A6A40A07C}"/>
              </a:ext>
            </a:extLst>
          </p:cNvPr>
          <p:cNvSpPr/>
          <p:nvPr/>
        </p:nvSpPr>
        <p:spPr>
          <a:xfrm>
            <a:off x="1839547"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D2707F0-2740-AC6E-21EC-1AF1BF0E9F30}"/>
              </a:ext>
            </a:extLst>
          </p:cNvPr>
          <p:cNvSpPr/>
          <p:nvPr/>
        </p:nvSpPr>
        <p:spPr>
          <a:xfrm>
            <a:off x="2568677"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F2E5A41-AAC2-F69D-614F-3FF48172E058}"/>
              </a:ext>
            </a:extLst>
          </p:cNvPr>
          <p:cNvSpPr/>
          <p:nvPr/>
        </p:nvSpPr>
        <p:spPr>
          <a:xfrm>
            <a:off x="3276545" y="2994332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2637A90-0BFB-A449-B971-D51138748DE2}"/>
              </a:ext>
            </a:extLst>
          </p:cNvPr>
          <p:cNvSpPr/>
          <p:nvPr/>
        </p:nvSpPr>
        <p:spPr>
          <a:xfrm>
            <a:off x="4005675" y="3004822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2097F25-59EA-83E6-B385-CDF758A42217}"/>
              </a:ext>
            </a:extLst>
          </p:cNvPr>
          <p:cNvSpPr/>
          <p:nvPr/>
        </p:nvSpPr>
        <p:spPr>
          <a:xfrm>
            <a:off x="4695643"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DEB433A-781F-7B78-A25E-1B8FD91D2627}"/>
              </a:ext>
            </a:extLst>
          </p:cNvPr>
          <p:cNvSpPr/>
          <p:nvPr/>
        </p:nvSpPr>
        <p:spPr>
          <a:xfrm>
            <a:off x="5424773"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BE79BBC-163F-EBAE-B382-FDE8AE9A4443}"/>
              </a:ext>
            </a:extLst>
          </p:cNvPr>
          <p:cNvSpPr/>
          <p:nvPr/>
        </p:nvSpPr>
        <p:spPr>
          <a:xfrm>
            <a:off x="6003872"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96C369C-276F-5FF8-6556-048F5A76C80C}"/>
              </a:ext>
            </a:extLst>
          </p:cNvPr>
          <p:cNvSpPr/>
          <p:nvPr/>
        </p:nvSpPr>
        <p:spPr>
          <a:xfrm>
            <a:off x="6733002"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04EEB0DC-E09C-3949-EAB0-61C9C9129966}"/>
              </a:ext>
            </a:extLst>
          </p:cNvPr>
          <p:cNvCxnSpPr/>
          <p:nvPr/>
        </p:nvCxnSpPr>
        <p:spPr>
          <a:xfrm flipH="1">
            <a:off x="2412516" y="29102868"/>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04F47E02-CC98-2D54-45E8-3BEC51B1E4DB}"/>
              </a:ext>
            </a:extLst>
          </p:cNvPr>
          <p:cNvCxnSpPr>
            <a:cxnSpLocks/>
          </p:cNvCxnSpPr>
          <p:nvPr/>
        </p:nvCxnSpPr>
        <p:spPr>
          <a:xfrm flipH="1">
            <a:off x="3547219" y="29196934"/>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A3FBEBE1-A9D1-3AAA-E3E5-6572EEC3A7B6}"/>
              </a:ext>
            </a:extLst>
          </p:cNvPr>
          <p:cNvCxnSpPr>
            <a:cxnSpLocks/>
          </p:cNvCxnSpPr>
          <p:nvPr/>
        </p:nvCxnSpPr>
        <p:spPr>
          <a:xfrm>
            <a:off x="4439609" y="29196732"/>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4AB02149-3F55-DAFF-AAC7-A47B4106559A}"/>
              </a:ext>
            </a:extLst>
          </p:cNvPr>
          <p:cNvCxnSpPr>
            <a:cxnSpLocks/>
          </p:cNvCxnSpPr>
          <p:nvPr/>
        </p:nvCxnSpPr>
        <p:spPr>
          <a:xfrm>
            <a:off x="4681921" y="29112017"/>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22C8E6DA-CAE1-274F-8CF4-166404B85902}"/>
              </a:ext>
            </a:extLst>
          </p:cNvPr>
          <p:cNvSpPr txBox="1"/>
          <p:nvPr/>
        </p:nvSpPr>
        <p:spPr>
          <a:xfrm>
            <a:off x="1504801" y="30882401"/>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Scatter</a:t>
            </a:r>
          </a:p>
        </p:txBody>
      </p:sp>
      <p:sp>
        <p:nvSpPr>
          <p:cNvPr id="70" name="Oval 69">
            <a:extLst>
              <a:ext uri="{FF2B5EF4-FFF2-40B4-BE49-F238E27FC236}">
                <a16:creationId xmlns:a16="http://schemas.microsoft.com/office/drawing/2014/main" id="{F26A9CB7-D183-F58E-7785-E2B334164256}"/>
              </a:ext>
            </a:extLst>
          </p:cNvPr>
          <p:cNvSpPr/>
          <p:nvPr/>
        </p:nvSpPr>
        <p:spPr>
          <a:xfrm>
            <a:off x="4005675" y="31078907"/>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F02BA5F-C5E6-56A4-D740-EADE7E5F8AB6}"/>
              </a:ext>
            </a:extLst>
          </p:cNvPr>
          <p:cNvSpPr/>
          <p:nvPr/>
        </p:nvSpPr>
        <p:spPr>
          <a:xfrm>
            <a:off x="4734805" y="31183805"/>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371AA44-3404-ACF2-6C8D-7149849CD047}"/>
              </a:ext>
            </a:extLst>
          </p:cNvPr>
          <p:cNvSpPr/>
          <p:nvPr/>
        </p:nvSpPr>
        <p:spPr>
          <a:xfrm>
            <a:off x="1839547"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9F3B6BF-8C3D-E858-195B-2D0157FDB84F}"/>
              </a:ext>
            </a:extLst>
          </p:cNvPr>
          <p:cNvSpPr/>
          <p:nvPr/>
        </p:nvSpPr>
        <p:spPr>
          <a:xfrm>
            <a:off x="2568677" y="3261798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4E9F9FD-D991-A631-32BE-B95A66C585D3}"/>
              </a:ext>
            </a:extLst>
          </p:cNvPr>
          <p:cNvSpPr/>
          <p:nvPr/>
        </p:nvSpPr>
        <p:spPr>
          <a:xfrm>
            <a:off x="3276545" y="3251591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2E48D7D-8D00-64C5-97E8-75FE3B62FB17}"/>
              </a:ext>
            </a:extLst>
          </p:cNvPr>
          <p:cNvSpPr/>
          <p:nvPr/>
        </p:nvSpPr>
        <p:spPr>
          <a:xfrm>
            <a:off x="4005675" y="3262081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95DDA39-73E3-BDD9-F98D-F0E1061B0463}"/>
              </a:ext>
            </a:extLst>
          </p:cNvPr>
          <p:cNvSpPr/>
          <p:nvPr/>
        </p:nvSpPr>
        <p:spPr>
          <a:xfrm>
            <a:off x="4695643"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1CEC857-F827-811D-9FE7-E9D8297C9667}"/>
              </a:ext>
            </a:extLst>
          </p:cNvPr>
          <p:cNvSpPr/>
          <p:nvPr/>
        </p:nvSpPr>
        <p:spPr>
          <a:xfrm>
            <a:off x="5424773" y="3261798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6A2139-955F-1235-FC44-7E8B75CA668C}"/>
              </a:ext>
            </a:extLst>
          </p:cNvPr>
          <p:cNvSpPr/>
          <p:nvPr/>
        </p:nvSpPr>
        <p:spPr>
          <a:xfrm>
            <a:off x="6003872"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89710CD-3C52-F877-B7CE-84B73E482C5E}"/>
              </a:ext>
            </a:extLst>
          </p:cNvPr>
          <p:cNvSpPr/>
          <p:nvPr/>
        </p:nvSpPr>
        <p:spPr>
          <a:xfrm>
            <a:off x="6733002" y="3261798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F1D9C59B-CA9B-4959-041A-B2C52E6163A1}"/>
              </a:ext>
            </a:extLst>
          </p:cNvPr>
          <p:cNvCxnSpPr/>
          <p:nvPr/>
        </p:nvCxnSpPr>
        <p:spPr>
          <a:xfrm flipH="1">
            <a:off x="2412516" y="31675461"/>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21543FD8-7CE8-BE7E-B93F-0A44297C28B7}"/>
              </a:ext>
            </a:extLst>
          </p:cNvPr>
          <p:cNvCxnSpPr>
            <a:cxnSpLocks/>
          </p:cNvCxnSpPr>
          <p:nvPr/>
        </p:nvCxnSpPr>
        <p:spPr>
          <a:xfrm flipH="1">
            <a:off x="3547219" y="31769527"/>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E35F9899-B196-09D8-3121-0445210F7E3C}"/>
              </a:ext>
            </a:extLst>
          </p:cNvPr>
          <p:cNvCxnSpPr>
            <a:cxnSpLocks/>
          </p:cNvCxnSpPr>
          <p:nvPr/>
        </p:nvCxnSpPr>
        <p:spPr>
          <a:xfrm>
            <a:off x="4439609" y="31769325"/>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55A487-3F02-DD42-0A1C-B44A01358238}"/>
              </a:ext>
            </a:extLst>
          </p:cNvPr>
          <p:cNvCxnSpPr>
            <a:cxnSpLocks/>
          </p:cNvCxnSpPr>
          <p:nvPr/>
        </p:nvCxnSpPr>
        <p:spPr>
          <a:xfrm>
            <a:off x="4681921" y="31684610"/>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Rectangle 83">
            <a:extLst>
              <a:ext uri="{FF2B5EF4-FFF2-40B4-BE49-F238E27FC236}">
                <a16:creationId xmlns:a16="http://schemas.microsoft.com/office/drawing/2014/main" id="{F9AF2055-5217-7B95-48B9-AD2CE509470E}"/>
              </a:ext>
            </a:extLst>
          </p:cNvPr>
          <p:cNvSpPr/>
          <p:nvPr/>
        </p:nvSpPr>
        <p:spPr>
          <a:xfrm>
            <a:off x="5032143" y="31191912"/>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DD51A69-B27C-CFD3-36C2-6693226B28EE}"/>
              </a:ext>
            </a:extLst>
          </p:cNvPr>
          <p:cNvSpPr/>
          <p:nvPr/>
        </p:nvSpPr>
        <p:spPr>
          <a:xfrm>
            <a:off x="5329481" y="31186923"/>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001E604-10FB-AC7C-835E-E25E889BAAAD}"/>
              </a:ext>
            </a:extLst>
          </p:cNvPr>
          <p:cNvSpPr/>
          <p:nvPr/>
        </p:nvSpPr>
        <p:spPr>
          <a:xfrm>
            <a:off x="5640405" y="3118380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6E9AC1AA-3614-FBDC-B54E-13CD673F80AF}"/>
              </a:ext>
            </a:extLst>
          </p:cNvPr>
          <p:cNvSpPr txBox="1"/>
          <p:nvPr/>
        </p:nvSpPr>
        <p:spPr>
          <a:xfrm>
            <a:off x="7563588" y="27768304"/>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Gather</a:t>
            </a:r>
          </a:p>
        </p:txBody>
      </p:sp>
      <p:sp>
        <p:nvSpPr>
          <p:cNvPr id="88" name="Oval 87">
            <a:extLst>
              <a:ext uri="{FF2B5EF4-FFF2-40B4-BE49-F238E27FC236}">
                <a16:creationId xmlns:a16="http://schemas.microsoft.com/office/drawing/2014/main" id="{6CFF6D0A-7C65-85AF-56EA-5806E1992B0C}"/>
              </a:ext>
            </a:extLst>
          </p:cNvPr>
          <p:cNvSpPr/>
          <p:nvPr/>
        </p:nvSpPr>
        <p:spPr>
          <a:xfrm>
            <a:off x="10990899" y="2990620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8656893-F273-B061-99E9-E290389453AE}"/>
              </a:ext>
            </a:extLst>
          </p:cNvPr>
          <p:cNvSpPr/>
          <p:nvPr/>
        </p:nvSpPr>
        <p:spPr>
          <a:xfrm>
            <a:off x="11720029" y="3001110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E32B269-1792-9305-692B-8F4A84BF9661}"/>
              </a:ext>
            </a:extLst>
          </p:cNvPr>
          <p:cNvSpPr/>
          <p:nvPr/>
        </p:nvSpPr>
        <p:spPr>
          <a:xfrm>
            <a:off x="8789097"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EB0F126-2C1F-2CEF-799B-97E81FC965C7}"/>
              </a:ext>
            </a:extLst>
          </p:cNvPr>
          <p:cNvSpPr/>
          <p:nvPr/>
        </p:nvSpPr>
        <p:spPr>
          <a:xfrm>
            <a:off x="9518227" y="2843744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86120A0-0665-EA90-F1F3-C2DF120066A3}"/>
              </a:ext>
            </a:extLst>
          </p:cNvPr>
          <p:cNvSpPr/>
          <p:nvPr/>
        </p:nvSpPr>
        <p:spPr>
          <a:xfrm>
            <a:off x="10226095" y="2833537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E0EA6F3-B8F3-962B-EB24-2DF7C083F4D9}"/>
              </a:ext>
            </a:extLst>
          </p:cNvPr>
          <p:cNvSpPr/>
          <p:nvPr/>
        </p:nvSpPr>
        <p:spPr>
          <a:xfrm>
            <a:off x="10955225" y="28440271"/>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F9B1D2B-6F8E-3E80-B574-050D66D09F36}"/>
              </a:ext>
            </a:extLst>
          </p:cNvPr>
          <p:cNvSpPr/>
          <p:nvPr/>
        </p:nvSpPr>
        <p:spPr>
          <a:xfrm>
            <a:off x="11645193"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03DD950-1BF1-F484-856D-D656977FF45F}"/>
              </a:ext>
            </a:extLst>
          </p:cNvPr>
          <p:cNvSpPr/>
          <p:nvPr/>
        </p:nvSpPr>
        <p:spPr>
          <a:xfrm>
            <a:off x="12374323" y="2843744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1DC2E-FC98-B4B7-4E44-D69D86A4F4A9}"/>
              </a:ext>
            </a:extLst>
          </p:cNvPr>
          <p:cNvSpPr/>
          <p:nvPr/>
        </p:nvSpPr>
        <p:spPr>
          <a:xfrm>
            <a:off x="12953422"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F49A2D8-6492-28FF-7053-55F09E4C9EFA}"/>
              </a:ext>
            </a:extLst>
          </p:cNvPr>
          <p:cNvSpPr/>
          <p:nvPr/>
        </p:nvSpPr>
        <p:spPr>
          <a:xfrm>
            <a:off x="13682552" y="28437442"/>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D106B0DA-76D1-4A74-1128-0F20DCF11A17}"/>
              </a:ext>
            </a:extLst>
          </p:cNvPr>
          <p:cNvCxnSpPr>
            <a:cxnSpLocks/>
          </p:cNvCxnSpPr>
          <p:nvPr/>
        </p:nvCxnSpPr>
        <p:spPr>
          <a:xfrm>
            <a:off x="9242237" y="28949077"/>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F830AC3E-9D0A-379A-6388-3C8DB898065C}"/>
              </a:ext>
            </a:extLst>
          </p:cNvPr>
          <p:cNvCxnSpPr>
            <a:cxnSpLocks/>
          </p:cNvCxnSpPr>
          <p:nvPr/>
        </p:nvCxnSpPr>
        <p:spPr>
          <a:xfrm>
            <a:off x="10621293" y="28949077"/>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7A843F47-70ED-CB37-6EC5-492ED55FD391}"/>
              </a:ext>
            </a:extLst>
          </p:cNvPr>
          <p:cNvCxnSpPr>
            <a:cxnSpLocks/>
          </p:cNvCxnSpPr>
          <p:nvPr/>
        </p:nvCxnSpPr>
        <p:spPr>
          <a:xfrm flipH="1">
            <a:off x="11343404" y="28949077"/>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EFE69050-6D13-2C31-42F3-94988F53C039}"/>
              </a:ext>
            </a:extLst>
          </p:cNvPr>
          <p:cNvCxnSpPr>
            <a:cxnSpLocks/>
          </p:cNvCxnSpPr>
          <p:nvPr/>
        </p:nvCxnSpPr>
        <p:spPr>
          <a:xfrm flipH="1">
            <a:off x="11771531" y="28949076"/>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 name="Rectangle 101">
            <a:extLst>
              <a:ext uri="{FF2B5EF4-FFF2-40B4-BE49-F238E27FC236}">
                <a16:creationId xmlns:a16="http://schemas.microsoft.com/office/drawing/2014/main" id="{2041B646-0BF3-D9A0-9050-353E177F14DE}"/>
              </a:ext>
            </a:extLst>
          </p:cNvPr>
          <p:cNvSpPr/>
          <p:nvPr/>
        </p:nvSpPr>
        <p:spPr>
          <a:xfrm>
            <a:off x="12017367" y="3001920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4BC1D01-1F09-62B3-5A2F-2677163F0374}"/>
              </a:ext>
            </a:extLst>
          </p:cNvPr>
          <p:cNvSpPr/>
          <p:nvPr/>
        </p:nvSpPr>
        <p:spPr>
          <a:xfrm>
            <a:off x="12314705" y="3001421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3975D0E-182A-295F-7F6D-3CE028854164}"/>
              </a:ext>
            </a:extLst>
          </p:cNvPr>
          <p:cNvSpPr/>
          <p:nvPr/>
        </p:nvSpPr>
        <p:spPr>
          <a:xfrm>
            <a:off x="12625629" y="3001109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3614B179-7B26-1E7B-C6D5-220C5F6C5573}"/>
              </a:ext>
            </a:extLst>
          </p:cNvPr>
          <p:cNvSpPr txBox="1"/>
          <p:nvPr/>
        </p:nvSpPr>
        <p:spPr>
          <a:xfrm>
            <a:off x="7585045" y="30354303"/>
            <a:ext cx="1721960" cy="477054"/>
          </a:xfrm>
          <a:prstGeom prst="rect">
            <a:avLst/>
          </a:prstGeom>
          <a:solidFill>
            <a:schemeClr val="bg1"/>
          </a:solidFill>
        </p:spPr>
        <p:txBody>
          <a:bodyPr wrap="square" rtlCol="0">
            <a:spAutoFit/>
          </a:bodyPr>
          <a:lstStyle/>
          <a:p>
            <a:pPr algn="ctr"/>
            <a:r>
              <a:rPr lang="en-US" sz="2500">
                <a:latin typeface="Open Sans" panose="020B0606030504020204" pitchFamily="34" charset="0"/>
                <a:ea typeface="Open Sans" panose="020B0606030504020204" pitchFamily="34" charset="0"/>
                <a:cs typeface="Open Sans" panose="020B0606030504020204" pitchFamily="34" charset="0"/>
              </a:rPr>
              <a:t>Allgather</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16" name="Oval 115">
            <a:extLst>
              <a:ext uri="{FF2B5EF4-FFF2-40B4-BE49-F238E27FC236}">
                <a16:creationId xmlns:a16="http://schemas.microsoft.com/office/drawing/2014/main" id="{DD4E3982-193E-22AC-DD96-23EEBEC3B070}"/>
              </a:ext>
            </a:extLst>
          </p:cNvPr>
          <p:cNvSpPr/>
          <p:nvPr/>
        </p:nvSpPr>
        <p:spPr>
          <a:xfrm>
            <a:off x="8786518" y="3248908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F5E49BC4-012C-E323-3641-33F6F08F0603}"/>
              </a:ext>
            </a:extLst>
          </p:cNvPr>
          <p:cNvSpPr/>
          <p:nvPr/>
        </p:nvSpPr>
        <p:spPr>
          <a:xfrm>
            <a:off x="8514255" y="3311649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DFBA39-26A5-9D71-94B5-46E5EB912BE9}"/>
              </a:ext>
            </a:extLst>
          </p:cNvPr>
          <p:cNvSpPr/>
          <p:nvPr/>
        </p:nvSpPr>
        <p:spPr>
          <a:xfrm>
            <a:off x="8810554"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35F1016-ED37-F677-FBB5-69BA82C02B36}"/>
              </a:ext>
            </a:extLst>
          </p:cNvPr>
          <p:cNvSpPr/>
          <p:nvPr/>
        </p:nvSpPr>
        <p:spPr>
          <a:xfrm>
            <a:off x="9539684" y="3102344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AEE113A-F418-6B17-5FD2-9133C5C08355}"/>
              </a:ext>
            </a:extLst>
          </p:cNvPr>
          <p:cNvSpPr/>
          <p:nvPr/>
        </p:nvSpPr>
        <p:spPr>
          <a:xfrm>
            <a:off x="10247552" y="3092137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45D075B-CDB1-511A-48C1-2489DA8299B6}"/>
              </a:ext>
            </a:extLst>
          </p:cNvPr>
          <p:cNvSpPr/>
          <p:nvPr/>
        </p:nvSpPr>
        <p:spPr>
          <a:xfrm>
            <a:off x="10976682" y="31026270"/>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5F3368-1B98-DB9C-D082-0DCD1F12F90E}"/>
              </a:ext>
            </a:extLst>
          </p:cNvPr>
          <p:cNvSpPr/>
          <p:nvPr/>
        </p:nvSpPr>
        <p:spPr>
          <a:xfrm>
            <a:off x="11666650"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BE17ECF-966F-5D66-3A8A-19DD0551DB0B}"/>
              </a:ext>
            </a:extLst>
          </p:cNvPr>
          <p:cNvSpPr/>
          <p:nvPr/>
        </p:nvSpPr>
        <p:spPr>
          <a:xfrm>
            <a:off x="12395780" y="31023441"/>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1ED23D8B-4546-ECD0-4F89-6BD04030E467}"/>
              </a:ext>
            </a:extLst>
          </p:cNvPr>
          <p:cNvSpPr/>
          <p:nvPr/>
        </p:nvSpPr>
        <p:spPr>
          <a:xfrm>
            <a:off x="12974879"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FA37CF5-D9B0-A75F-4ED7-7CB2BD6AE5FB}"/>
              </a:ext>
            </a:extLst>
          </p:cNvPr>
          <p:cNvSpPr/>
          <p:nvPr/>
        </p:nvSpPr>
        <p:spPr>
          <a:xfrm>
            <a:off x="13704009" y="3102344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a:extLst>
              <a:ext uri="{FF2B5EF4-FFF2-40B4-BE49-F238E27FC236}">
                <a16:creationId xmlns:a16="http://schemas.microsoft.com/office/drawing/2014/main" id="{C06E4D94-1926-965A-4017-5903E40B9275}"/>
              </a:ext>
            </a:extLst>
          </p:cNvPr>
          <p:cNvCxnSpPr>
            <a:cxnSpLocks/>
          </p:cNvCxnSpPr>
          <p:nvPr/>
        </p:nvCxnSpPr>
        <p:spPr>
          <a:xfrm flipH="1">
            <a:off x="9101253" y="31574974"/>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3EDE3CB5-F887-518E-AFA0-39B86C148F70}"/>
              </a:ext>
            </a:extLst>
          </p:cNvPr>
          <p:cNvCxnSpPr>
            <a:cxnSpLocks/>
          </p:cNvCxnSpPr>
          <p:nvPr/>
        </p:nvCxnSpPr>
        <p:spPr>
          <a:xfrm>
            <a:off x="10539072" y="31555025"/>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9BDA7C45-88FD-FF12-76AB-A5DB96976131}"/>
              </a:ext>
            </a:extLst>
          </p:cNvPr>
          <p:cNvCxnSpPr>
            <a:cxnSpLocks/>
          </p:cNvCxnSpPr>
          <p:nvPr/>
        </p:nvCxnSpPr>
        <p:spPr>
          <a:xfrm>
            <a:off x="11921426" y="31552080"/>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DB42969E-5747-87C2-36CD-A829088801A2}"/>
              </a:ext>
            </a:extLst>
          </p:cNvPr>
          <p:cNvCxnSpPr>
            <a:cxnSpLocks/>
          </p:cNvCxnSpPr>
          <p:nvPr/>
        </p:nvCxnSpPr>
        <p:spPr>
          <a:xfrm>
            <a:off x="13299032" y="31552931"/>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4" name="Rectangle 133">
            <a:extLst>
              <a:ext uri="{FF2B5EF4-FFF2-40B4-BE49-F238E27FC236}">
                <a16:creationId xmlns:a16="http://schemas.microsoft.com/office/drawing/2014/main" id="{33555E1C-9A5A-6D7D-92C4-A4BD1BBC9FCA}"/>
              </a:ext>
            </a:extLst>
          </p:cNvPr>
          <p:cNvSpPr/>
          <p:nvPr/>
        </p:nvSpPr>
        <p:spPr>
          <a:xfrm>
            <a:off x="8811593" y="33124601"/>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CFB2F937-8151-740D-E546-B1D8435BB5DF}"/>
              </a:ext>
            </a:extLst>
          </p:cNvPr>
          <p:cNvSpPr/>
          <p:nvPr/>
        </p:nvSpPr>
        <p:spPr>
          <a:xfrm>
            <a:off x="9108931" y="3311961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4CA917B-BEBF-612F-9108-7FC8655620B9}"/>
              </a:ext>
            </a:extLst>
          </p:cNvPr>
          <p:cNvSpPr/>
          <p:nvPr/>
        </p:nvSpPr>
        <p:spPr>
          <a:xfrm>
            <a:off x="9419855" y="33116493"/>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FB56CA-84FE-E4A8-AAF8-03C9FF5317E4}"/>
              </a:ext>
            </a:extLst>
          </p:cNvPr>
          <p:cNvSpPr/>
          <p:nvPr/>
        </p:nvSpPr>
        <p:spPr>
          <a:xfrm>
            <a:off x="10305343" y="3248656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C753CB-EE36-0D11-D7BC-D7D8285761AB}"/>
              </a:ext>
            </a:extLst>
          </p:cNvPr>
          <p:cNvSpPr/>
          <p:nvPr/>
        </p:nvSpPr>
        <p:spPr>
          <a:xfrm>
            <a:off x="10033080" y="3311398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BD4F262-E463-048D-BBE0-C0AFB33CF387}"/>
              </a:ext>
            </a:extLst>
          </p:cNvPr>
          <p:cNvSpPr/>
          <p:nvPr/>
        </p:nvSpPr>
        <p:spPr>
          <a:xfrm>
            <a:off x="10330418" y="3312208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4DCA878-310D-BF49-4A89-4E913005CA19}"/>
              </a:ext>
            </a:extLst>
          </p:cNvPr>
          <p:cNvSpPr/>
          <p:nvPr/>
        </p:nvSpPr>
        <p:spPr>
          <a:xfrm>
            <a:off x="10627756" y="3311709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767CC3-8299-3C78-2283-064B2BF3240A}"/>
              </a:ext>
            </a:extLst>
          </p:cNvPr>
          <p:cNvSpPr/>
          <p:nvPr/>
        </p:nvSpPr>
        <p:spPr>
          <a:xfrm>
            <a:off x="10938680" y="3311397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DA3F529-B73D-EAA3-80C9-396785456673}"/>
              </a:ext>
            </a:extLst>
          </p:cNvPr>
          <p:cNvSpPr/>
          <p:nvPr/>
        </p:nvSpPr>
        <p:spPr>
          <a:xfrm>
            <a:off x="11614778"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B150861-EDE1-B0DB-5AD3-E59F4D9B38FB}"/>
              </a:ext>
            </a:extLst>
          </p:cNvPr>
          <p:cNvSpPr/>
          <p:nvPr/>
        </p:nvSpPr>
        <p:spPr>
          <a:xfrm>
            <a:off x="11342515"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1EE2CF1-EC81-D2E2-9E5E-4BA96098CD3B}"/>
              </a:ext>
            </a:extLst>
          </p:cNvPr>
          <p:cNvSpPr/>
          <p:nvPr/>
        </p:nvSpPr>
        <p:spPr>
          <a:xfrm>
            <a:off x="11639853"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C17886E-6B58-E6E7-C7D9-F4B6C69D52A6}"/>
              </a:ext>
            </a:extLst>
          </p:cNvPr>
          <p:cNvSpPr/>
          <p:nvPr/>
        </p:nvSpPr>
        <p:spPr>
          <a:xfrm>
            <a:off x="11937191"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899464B-333F-3AB2-288D-B2DE6747E27F}"/>
              </a:ext>
            </a:extLst>
          </p:cNvPr>
          <p:cNvSpPr/>
          <p:nvPr/>
        </p:nvSpPr>
        <p:spPr>
          <a:xfrm>
            <a:off x="12248115"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BB5948C-3127-D9E2-DB0E-878D922D6AEA}"/>
              </a:ext>
            </a:extLst>
          </p:cNvPr>
          <p:cNvSpPr/>
          <p:nvPr/>
        </p:nvSpPr>
        <p:spPr>
          <a:xfrm>
            <a:off x="12993369"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72E7B92-808A-512C-8D0C-5333C6ED20C7}"/>
              </a:ext>
            </a:extLst>
          </p:cNvPr>
          <p:cNvSpPr/>
          <p:nvPr/>
        </p:nvSpPr>
        <p:spPr>
          <a:xfrm>
            <a:off x="12721106"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CE83B6D-F6C4-E19E-8010-57745A081D77}"/>
              </a:ext>
            </a:extLst>
          </p:cNvPr>
          <p:cNvSpPr/>
          <p:nvPr/>
        </p:nvSpPr>
        <p:spPr>
          <a:xfrm>
            <a:off x="13018444"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EF0E0A4-CCB1-5518-3C1A-F59ABA567692}"/>
              </a:ext>
            </a:extLst>
          </p:cNvPr>
          <p:cNvSpPr/>
          <p:nvPr/>
        </p:nvSpPr>
        <p:spPr>
          <a:xfrm>
            <a:off x="13315782"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102A16-6123-C4BA-6252-B14ED8084D6E}"/>
              </a:ext>
            </a:extLst>
          </p:cNvPr>
          <p:cNvSpPr/>
          <p:nvPr/>
        </p:nvSpPr>
        <p:spPr>
          <a:xfrm>
            <a:off x="13626706"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9D3EBC16-BBD2-8A80-E926-CBB1B2E16F87}"/>
              </a:ext>
            </a:extLst>
          </p:cNvPr>
          <p:cNvCxnSpPr>
            <a:cxnSpLocks/>
          </p:cNvCxnSpPr>
          <p:nvPr/>
        </p:nvCxnSpPr>
        <p:spPr>
          <a:xfrm>
            <a:off x="9563374" y="31375600"/>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00450650-2244-28C4-ED98-E7C2F96F1211}"/>
              </a:ext>
            </a:extLst>
          </p:cNvPr>
          <p:cNvCxnSpPr>
            <a:cxnSpLocks/>
          </p:cNvCxnSpPr>
          <p:nvPr/>
        </p:nvCxnSpPr>
        <p:spPr>
          <a:xfrm>
            <a:off x="9356784" y="31486384"/>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8E431B87-C4DA-A5E4-471E-B746493CF1C6}"/>
              </a:ext>
            </a:extLst>
          </p:cNvPr>
          <p:cNvCxnSpPr>
            <a:cxnSpLocks/>
          </p:cNvCxnSpPr>
          <p:nvPr/>
        </p:nvCxnSpPr>
        <p:spPr>
          <a:xfrm>
            <a:off x="9214801" y="31559489"/>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a:extLst>
              <a:ext uri="{FF2B5EF4-FFF2-40B4-BE49-F238E27FC236}">
                <a16:creationId xmlns:a16="http://schemas.microsoft.com/office/drawing/2014/main" id="{383239BD-15E6-9C7B-6E50-9AD3AC09D75D}"/>
              </a:ext>
            </a:extLst>
          </p:cNvPr>
          <p:cNvCxnSpPr>
            <a:cxnSpLocks/>
          </p:cNvCxnSpPr>
          <p:nvPr/>
        </p:nvCxnSpPr>
        <p:spPr>
          <a:xfrm>
            <a:off x="10917335" y="31412575"/>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E1D17AA3-F8DF-C31A-9DF6-35BF3ED9A33F}"/>
              </a:ext>
            </a:extLst>
          </p:cNvPr>
          <p:cNvCxnSpPr>
            <a:cxnSpLocks/>
          </p:cNvCxnSpPr>
          <p:nvPr/>
        </p:nvCxnSpPr>
        <p:spPr>
          <a:xfrm>
            <a:off x="10715305" y="31506985"/>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a:extLst>
              <a:ext uri="{FF2B5EF4-FFF2-40B4-BE49-F238E27FC236}">
                <a16:creationId xmlns:a16="http://schemas.microsoft.com/office/drawing/2014/main" id="{997FD5A7-7732-FA69-E762-80FFCD305240}"/>
              </a:ext>
            </a:extLst>
          </p:cNvPr>
          <p:cNvCxnSpPr>
            <a:cxnSpLocks/>
          </p:cNvCxnSpPr>
          <p:nvPr/>
        </p:nvCxnSpPr>
        <p:spPr>
          <a:xfrm flipH="1">
            <a:off x="9483309" y="31521670"/>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id="{9E761494-429C-F876-A4CB-7A44CC788D67}"/>
              </a:ext>
            </a:extLst>
          </p:cNvPr>
          <p:cNvCxnSpPr>
            <a:cxnSpLocks/>
          </p:cNvCxnSpPr>
          <p:nvPr/>
        </p:nvCxnSpPr>
        <p:spPr>
          <a:xfrm flipH="1">
            <a:off x="9786978" y="31353326"/>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24D1A3A2-F8D9-81CC-B9B0-DEF3AAA5C06B}"/>
              </a:ext>
            </a:extLst>
          </p:cNvPr>
          <p:cNvCxnSpPr>
            <a:cxnSpLocks/>
          </p:cNvCxnSpPr>
          <p:nvPr/>
        </p:nvCxnSpPr>
        <p:spPr>
          <a:xfrm flipH="1">
            <a:off x="10748028" y="31452510"/>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a:extLst>
              <a:ext uri="{FF2B5EF4-FFF2-40B4-BE49-F238E27FC236}">
                <a16:creationId xmlns:a16="http://schemas.microsoft.com/office/drawing/2014/main" id="{157A3AB4-BDBD-12FC-B59A-B4C612E390A9}"/>
              </a:ext>
            </a:extLst>
          </p:cNvPr>
          <p:cNvCxnSpPr>
            <a:cxnSpLocks/>
          </p:cNvCxnSpPr>
          <p:nvPr/>
        </p:nvCxnSpPr>
        <p:spPr>
          <a:xfrm>
            <a:off x="12149196" y="31466502"/>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DEC8777D-EB4E-6D79-1A6B-4821DFA7732F}"/>
              </a:ext>
            </a:extLst>
          </p:cNvPr>
          <p:cNvCxnSpPr>
            <a:cxnSpLocks/>
          </p:cNvCxnSpPr>
          <p:nvPr/>
        </p:nvCxnSpPr>
        <p:spPr>
          <a:xfrm flipH="1">
            <a:off x="9348839" y="31337959"/>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EB445A46-D049-230C-C763-99B5E234CB3E}"/>
              </a:ext>
            </a:extLst>
          </p:cNvPr>
          <p:cNvCxnSpPr>
            <a:cxnSpLocks/>
          </p:cNvCxnSpPr>
          <p:nvPr/>
        </p:nvCxnSpPr>
        <p:spPr>
          <a:xfrm flipH="1">
            <a:off x="10987936" y="31436227"/>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91A64FA8-653E-4E0E-E52C-0F37C88C3968}"/>
              </a:ext>
            </a:extLst>
          </p:cNvPr>
          <p:cNvCxnSpPr>
            <a:cxnSpLocks/>
          </p:cNvCxnSpPr>
          <p:nvPr/>
        </p:nvCxnSpPr>
        <p:spPr>
          <a:xfrm flipH="1">
            <a:off x="12139355" y="31500476"/>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6" name="TextBox 165">
            <a:extLst>
              <a:ext uri="{FF2B5EF4-FFF2-40B4-BE49-F238E27FC236}">
                <a16:creationId xmlns:a16="http://schemas.microsoft.com/office/drawing/2014/main" id="{F2B9BEE0-244D-13A9-5AE4-F7E924187107}"/>
              </a:ext>
            </a:extLst>
          </p:cNvPr>
          <p:cNvSpPr txBox="1"/>
          <p:nvPr/>
        </p:nvSpPr>
        <p:spPr>
          <a:xfrm>
            <a:off x="1504801" y="33479492"/>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Reduce</a:t>
            </a:r>
          </a:p>
        </p:txBody>
      </p:sp>
      <p:sp>
        <p:nvSpPr>
          <p:cNvPr id="167" name="Oval 166">
            <a:extLst>
              <a:ext uri="{FF2B5EF4-FFF2-40B4-BE49-F238E27FC236}">
                <a16:creationId xmlns:a16="http://schemas.microsoft.com/office/drawing/2014/main" id="{CCF079D7-4A23-B1EE-44B3-4FD7D889F9C9}"/>
              </a:ext>
            </a:extLst>
          </p:cNvPr>
          <p:cNvSpPr/>
          <p:nvPr/>
        </p:nvSpPr>
        <p:spPr>
          <a:xfrm>
            <a:off x="4080511" y="3573802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B6F9E91-7900-5E33-E6FD-3AA7C94617A3}"/>
              </a:ext>
            </a:extLst>
          </p:cNvPr>
          <p:cNvSpPr/>
          <p:nvPr/>
        </p:nvSpPr>
        <p:spPr>
          <a:xfrm>
            <a:off x="1878709"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FC005EA-DC7C-C722-24F3-10879F47DBBE}"/>
              </a:ext>
            </a:extLst>
          </p:cNvPr>
          <p:cNvSpPr/>
          <p:nvPr/>
        </p:nvSpPr>
        <p:spPr>
          <a:xfrm>
            <a:off x="2607839" y="3426926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6912738C-93DC-A44B-62F3-83BC756C4006}"/>
              </a:ext>
            </a:extLst>
          </p:cNvPr>
          <p:cNvSpPr/>
          <p:nvPr/>
        </p:nvSpPr>
        <p:spPr>
          <a:xfrm>
            <a:off x="3315707" y="3416719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39EF864B-87C7-CD4C-7AD9-0E642B21548C}"/>
              </a:ext>
            </a:extLst>
          </p:cNvPr>
          <p:cNvSpPr/>
          <p:nvPr/>
        </p:nvSpPr>
        <p:spPr>
          <a:xfrm>
            <a:off x="4044837" y="3427209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FF31F84B-132B-EA68-A580-69BC52932BE7}"/>
              </a:ext>
            </a:extLst>
          </p:cNvPr>
          <p:cNvSpPr/>
          <p:nvPr/>
        </p:nvSpPr>
        <p:spPr>
          <a:xfrm>
            <a:off x="4734805"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D79ECE14-F6D3-4AE1-EE0B-731EF9D812BE}"/>
              </a:ext>
            </a:extLst>
          </p:cNvPr>
          <p:cNvSpPr/>
          <p:nvPr/>
        </p:nvSpPr>
        <p:spPr>
          <a:xfrm>
            <a:off x="5463935" y="3426926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61F64FBE-0CEE-4800-6FC3-F08474B6734A}"/>
              </a:ext>
            </a:extLst>
          </p:cNvPr>
          <p:cNvSpPr/>
          <p:nvPr/>
        </p:nvSpPr>
        <p:spPr>
          <a:xfrm>
            <a:off x="6043034"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5E70D25-20F5-E16F-30B0-2EE54D92DD6F}"/>
              </a:ext>
            </a:extLst>
          </p:cNvPr>
          <p:cNvSpPr/>
          <p:nvPr/>
        </p:nvSpPr>
        <p:spPr>
          <a:xfrm>
            <a:off x="6772164" y="3426926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Arrow Connector 176">
            <a:extLst>
              <a:ext uri="{FF2B5EF4-FFF2-40B4-BE49-F238E27FC236}">
                <a16:creationId xmlns:a16="http://schemas.microsoft.com/office/drawing/2014/main" id="{2DD8D48B-02CF-EA96-273B-745DF9E80175}"/>
              </a:ext>
            </a:extLst>
          </p:cNvPr>
          <p:cNvCxnSpPr>
            <a:cxnSpLocks/>
          </p:cNvCxnSpPr>
          <p:nvPr/>
        </p:nvCxnSpPr>
        <p:spPr>
          <a:xfrm>
            <a:off x="2331849" y="34780899"/>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8" name="Straight Arrow Connector 177">
            <a:extLst>
              <a:ext uri="{FF2B5EF4-FFF2-40B4-BE49-F238E27FC236}">
                <a16:creationId xmlns:a16="http://schemas.microsoft.com/office/drawing/2014/main" id="{366FD3CA-E3D3-F6BA-76BE-5247048B7126}"/>
              </a:ext>
            </a:extLst>
          </p:cNvPr>
          <p:cNvCxnSpPr>
            <a:cxnSpLocks/>
          </p:cNvCxnSpPr>
          <p:nvPr/>
        </p:nvCxnSpPr>
        <p:spPr>
          <a:xfrm>
            <a:off x="3710905" y="34780899"/>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6E4A8F66-B545-24A1-8CCE-A7F407013888}"/>
              </a:ext>
            </a:extLst>
          </p:cNvPr>
          <p:cNvCxnSpPr>
            <a:cxnSpLocks/>
          </p:cNvCxnSpPr>
          <p:nvPr/>
        </p:nvCxnSpPr>
        <p:spPr>
          <a:xfrm flipH="1">
            <a:off x="4433016" y="34780899"/>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Straight Arrow Connector 179">
            <a:extLst>
              <a:ext uri="{FF2B5EF4-FFF2-40B4-BE49-F238E27FC236}">
                <a16:creationId xmlns:a16="http://schemas.microsoft.com/office/drawing/2014/main" id="{6AEC0508-6759-2D79-284C-0F9DEA08067E}"/>
              </a:ext>
            </a:extLst>
          </p:cNvPr>
          <p:cNvCxnSpPr>
            <a:cxnSpLocks/>
          </p:cNvCxnSpPr>
          <p:nvPr/>
        </p:nvCxnSpPr>
        <p:spPr>
          <a:xfrm flipH="1">
            <a:off x="4861143" y="34780898"/>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4" name="TextBox 183">
            <a:extLst>
              <a:ext uri="{FF2B5EF4-FFF2-40B4-BE49-F238E27FC236}">
                <a16:creationId xmlns:a16="http://schemas.microsoft.com/office/drawing/2014/main" id="{354F9804-3977-8F13-60A5-AC51591ADD75}"/>
              </a:ext>
            </a:extLst>
          </p:cNvPr>
          <p:cNvSpPr txBox="1"/>
          <p:nvPr/>
        </p:nvSpPr>
        <p:spPr>
          <a:xfrm>
            <a:off x="2484049" y="34955845"/>
            <a:ext cx="359135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187" name="Rectangle 186">
            <a:extLst>
              <a:ext uri="{FF2B5EF4-FFF2-40B4-BE49-F238E27FC236}">
                <a16:creationId xmlns:a16="http://schemas.microsoft.com/office/drawing/2014/main" id="{30928C20-A120-6EE6-6EDD-4A13CBC569F5}"/>
              </a:ext>
            </a:extLst>
          </p:cNvPr>
          <p:cNvSpPr/>
          <p:nvPr/>
        </p:nvSpPr>
        <p:spPr>
          <a:xfrm>
            <a:off x="5287925" y="35815646"/>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203F060F-F439-0B96-DDD7-F1E9FBF528B7}"/>
              </a:ext>
            </a:extLst>
          </p:cNvPr>
          <p:cNvSpPr/>
          <p:nvPr/>
        </p:nvSpPr>
        <p:spPr>
          <a:xfrm>
            <a:off x="4812520" y="35816827"/>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01D27EE3-554E-34D6-BB0B-01DB29F0A5EF}"/>
              </a:ext>
            </a:extLst>
          </p:cNvPr>
          <p:cNvSpPr/>
          <p:nvPr/>
        </p:nvSpPr>
        <p:spPr>
          <a:xfrm>
            <a:off x="5127324" y="35814463"/>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C51BDA20-D1B6-3B08-2CBD-C4C9290C8FA0}"/>
              </a:ext>
            </a:extLst>
          </p:cNvPr>
          <p:cNvSpPr/>
          <p:nvPr/>
        </p:nvSpPr>
        <p:spPr>
          <a:xfrm>
            <a:off x="4977526" y="35815645"/>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45F39C15-C554-AFD4-EDDF-230EC6FDA75D}"/>
              </a:ext>
            </a:extLst>
          </p:cNvPr>
          <p:cNvSpPr txBox="1"/>
          <p:nvPr/>
        </p:nvSpPr>
        <p:spPr>
          <a:xfrm>
            <a:off x="7596902" y="33730549"/>
            <a:ext cx="1721960" cy="477054"/>
          </a:xfrm>
          <a:prstGeom prst="rect">
            <a:avLst/>
          </a:prstGeom>
          <a:solidFill>
            <a:schemeClr val="bg1"/>
          </a:solidFill>
        </p:spPr>
        <p:txBody>
          <a:bodyPr wrap="square" rtlCol="0">
            <a:spAutoFit/>
          </a:bodyPr>
          <a:lstStyle/>
          <a:p>
            <a:pPr algn="ctr"/>
            <a:r>
              <a:rPr lang="en-US" sz="2500" dirty="0" err="1">
                <a:latin typeface="Open Sans" panose="020B0606030504020204" pitchFamily="34" charset="0"/>
                <a:ea typeface="Open Sans" panose="020B0606030504020204" pitchFamily="34" charset="0"/>
                <a:cs typeface="Open Sans" panose="020B0606030504020204" pitchFamily="34" charset="0"/>
              </a:rPr>
              <a:t>Allreduce</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Oval 192">
            <a:extLst>
              <a:ext uri="{FF2B5EF4-FFF2-40B4-BE49-F238E27FC236}">
                <a16:creationId xmlns:a16="http://schemas.microsoft.com/office/drawing/2014/main" id="{9A5598F9-9314-7A8F-0B5B-59BC98786E43}"/>
              </a:ext>
            </a:extLst>
          </p:cNvPr>
          <p:cNvSpPr/>
          <p:nvPr/>
        </p:nvSpPr>
        <p:spPr>
          <a:xfrm>
            <a:off x="8798375" y="3586532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134F494-21B4-32F9-20B8-4510AD9547FB}"/>
              </a:ext>
            </a:extLst>
          </p:cNvPr>
          <p:cNvSpPr/>
          <p:nvPr/>
        </p:nvSpPr>
        <p:spPr>
          <a:xfrm>
            <a:off x="8822411"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40768651-F48F-CB1B-94B2-03F3EEF405C4}"/>
              </a:ext>
            </a:extLst>
          </p:cNvPr>
          <p:cNvSpPr/>
          <p:nvPr/>
        </p:nvSpPr>
        <p:spPr>
          <a:xfrm>
            <a:off x="9551541" y="34399687"/>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379B11F-B4A9-6606-371A-0BFBBFC7AE2E}"/>
              </a:ext>
            </a:extLst>
          </p:cNvPr>
          <p:cNvSpPr/>
          <p:nvPr/>
        </p:nvSpPr>
        <p:spPr>
          <a:xfrm>
            <a:off x="10259409" y="3429761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81EF822-EFA6-EC44-7786-EBB3F9E5E869}"/>
              </a:ext>
            </a:extLst>
          </p:cNvPr>
          <p:cNvSpPr/>
          <p:nvPr/>
        </p:nvSpPr>
        <p:spPr>
          <a:xfrm>
            <a:off x="10988539" y="34402516"/>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7A7F5FC-F440-9C4F-1754-F391863F62F3}"/>
              </a:ext>
            </a:extLst>
          </p:cNvPr>
          <p:cNvSpPr/>
          <p:nvPr/>
        </p:nvSpPr>
        <p:spPr>
          <a:xfrm>
            <a:off x="11678507"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7AD55DA-C07D-F838-18B2-DD722DE593FE}"/>
              </a:ext>
            </a:extLst>
          </p:cNvPr>
          <p:cNvSpPr/>
          <p:nvPr/>
        </p:nvSpPr>
        <p:spPr>
          <a:xfrm>
            <a:off x="12407637" y="34399687"/>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E6BDA681-91A2-8461-E413-2949B09573AC}"/>
              </a:ext>
            </a:extLst>
          </p:cNvPr>
          <p:cNvSpPr/>
          <p:nvPr/>
        </p:nvSpPr>
        <p:spPr>
          <a:xfrm>
            <a:off x="12986736"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B585668-6B1F-F0FF-A82E-0E35BEB972B0}"/>
              </a:ext>
            </a:extLst>
          </p:cNvPr>
          <p:cNvSpPr/>
          <p:nvPr/>
        </p:nvSpPr>
        <p:spPr>
          <a:xfrm>
            <a:off x="13715866" y="34399687"/>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a:extLst>
              <a:ext uri="{FF2B5EF4-FFF2-40B4-BE49-F238E27FC236}">
                <a16:creationId xmlns:a16="http://schemas.microsoft.com/office/drawing/2014/main" id="{C15A0924-11D8-4709-27E7-149A2D6C4C18}"/>
              </a:ext>
            </a:extLst>
          </p:cNvPr>
          <p:cNvCxnSpPr>
            <a:cxnSpLocks/>
          </p:cNvCxnSpPr>
          <p:nvPr/>
        </p:nvCxnSpPr>
        <p:spPr>
          <a:xfrm flipH="1">
            <a:off x="9113110" y="34951220"/>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4" name="Straight Arrow Connector 203">
            <a:extLst>
              <a:ext uri="{FF2B5EF4-FFF2-40B4-BE49-F238E27FC236}">
                <a16:creationId xmlns:a16="http://schemas.microsoft.com/office/drawing/2014/main" id="{752CE27B-43BA-D72A-5C31-6FFE9C84C078}"/>
              </a:ext>
            </a:extLst>
          </p:cNvPr>
          <p:cNvCxnSpPr>
            <a:cxnSpLocks/>
          </p:cNvCxnSpPr>
          <p:nvPr/>
        </p:nvCxnSpPr>
        <p:spPr>
          <a:xfrm>
            <a:off x="10550929" y="34931271"/>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5" name="Straight Arrow Connector 204">
            <a:extLst>
              <a:ext uri="{FF2B5EF4-FFF2-40B4-BE49-F238E27FC236}">
                <a16:creationId xmlns:a16="http://schemas.microsoft.com/office/drawing/2014/main" id="{13B7D21C-15A2-F7C3-2CBA-9B9EC2A1796B}"/>
              </a:ext>
            </a:extLst>
          </p:cNvPr>
          <p:cNvCxnSpPr>
            <a:cxnSpLocks/>
          </p:cNvCxnSpPr>
          <p:nvPr/>
        </p:nvCxnSpPr>
        <p:spPr>
          <a:xfrm>
            <a:off x="11933283" y="34928326"/>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 name="Straight Arrow Connector 205">
            <a:extLst>
              <a:ext uri="{FF2B5EF4-FFF2-40B4-BE49-F238E27FC236}">
                <a16:creationId xmlns:a16="http://schemas.microsoft.com/office/drawing/2014/main" id="{D7CF2137-B213-6B41-7102-D8DB583F47BF}"/>
              </a:ext>
            </a:extLst>
          </p:cNvPr>
          <p:cNvCxnSpPr>
            <a:cxnSpLocks/>
          </p:cNvCxnSpPr>
          <p:nvPr/>
        </p:nvCxnSpPr>
        <p:spPr>
          <a:xfrm>
            <a:off x="13310889" y="34929177"/>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0" name="Oval 209">
            <a:extLst>
              <a:ext uri="{FF2B5EF4-FFF2-40B4-BE49-F238E27FC236}">
                <a16:creationId xmlns:a16="http://schemas.microsoft.com/office/drawing/2014/main" id="{4DE88D41-2980-7189-CDCE-CE6F1C356229}"/>
              </a:ext>
            </a:extLst>
          </p:cNvPr>
          <p:cNvSpPr/>
          <p:nvPr/>
        </p:nvSpPr>
        <p:spPr>
          <a:xfrm>
            <a:off x="10317200" y="358628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44778103-9F17-6AC9-36A0-3D68CB92934E}"/>
              </a:ext>
            </a:extLst>
          </p:cNvPr>
          <p:cNvSpPr/>
          <p:nvPr/>
        </p:nvSpPr>
        <p:spPr>
          <a:xfrm>
            <a:off x="11626635"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4585441E-E9B2-FB7D-4803-20B09F8B1C39}"/>
              </a:ext>
            </a:extLst>
          </p:cNvPr>
          <p:cNvSpPr/>
          <p:nvPr/>
        </p:nvSpPr>
        <p:spPr>
          <a:xfrm>
            <a:off x="13005226"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5" name="Straight Arrow Connector 224">
            <a:extLst>
              <a:ext uri="{FF2B5EF4-FFF2-40B4-BE49-F238E27FC236}">
                <a16:creationId xmlns:a16="http://schemas.microsoft.com/office/drawing/2014/main" id="{6F7D21E5-070C-828D-4D03-12F46B28B0B8}"/>
              </a:ext>
            </a:extLst>
          </p:cNvPr>
          <p:cNvCxnSpPr>
            <a:cxnSpLocks/>
          </p:cNvCxnSpPr>
          <p:nvPr/>
        </p:nvCxnSpPr>
        <p:spPr>
          <a:xfrm>
            <a:off x="9575231" y="34751846"/>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6" name="Straight Arrow Connector 225">
            <a:extLst>
              <a:ext uri="{FF2B5EF4-FFF2-40B4-BE49-F238E27FC236}">
                <a16:creationId xmlns:a16="http://schemas.microsoft.com/office/drawing/2014/main" id="{F6D10E61-2F10-1D02-9CAD-4158835B4819}"/>
              </a:ext>
            </a:extLst>
          </p:cNvPr>
          <p:cNvCxnSpPr>
            <a:cxnSpLocks/>
          </p:cNvCxnSpPr>
          <p:nvPr/>
        </p:nvCxnSpPr>
        <p:spPr>
          <a:xfrm>
            <a:off x="9368641" y="34862630"/>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7" name="Straight Arrow Connector 226">
            <a:extLst>
              <a:ext uri="{FF2B5EF4-FFF2-40B4-BE49-F238E27FC236}">
                <a16:creationId xmlns:a16="http://schemas.microsoft.com/office/drawing/2014/main" id="{4E7DAA15-BA9B-7DEC-B1E3-DE3C16B9963A}"/>
              </a:ext>
            </a:extLst>
          </p:cNvPr>
          <p:cNvCxnSpPr>
            <a:cxnSpLocks/>
          </p:cNvCxnSpPr>
          <p:nvPr/>
        </p:nvCxnSpPr>
        <p:spPr>
          <a:xfrm>
            <a:off x="9226658" y="34935735"/>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E785C2BD-E0E7-C2E3-E806-56760838E725}"/>
              </a:ext>
            </a:extLst>
          </p:cNvPr>
          <p:cNvCxnSpPr>
            <a:cxnSpLocks/>
          </p:cNvCxnSpPr>
          <p:nvPr/>
        </p:nvCxnSpPr>
        <p:spPr>
          <a:xfrm>
            <a:off x="10929192" y="34788821"/>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9" name="Straight Arrow Connector 228">
            <a:extLst>
              <a:ext uri="{FF2B5EF4-FFF2-40B4-BE49-F238E27FC236}">
                <a16:creationId xmlns:a16="http://schemas.microsoft.com/office/drawing/2014/main" id="{8DAFD817-E5A6-8683-7C3F-87599DC7E6F7}"/>
              </a:ext>
            </a:extLst>
          </p:cNvPr>
          <p:cNvCxnSpPr>
            <a:cxnSpLocks/>
          </p:cNvCxnSpPr>
          <p:nvPr/>
        </p:nvCxnSpPr>
        <p:spPr>
          <a:xfrm>
            <a:off x="10727162" y="34883231"/>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0" name="Straight Arrow Connector 229">
            <a:extLst>
              <a:ext uri="{FF2B5EF4-FFF2-40B4-BE49-F238E27FC236}">
                <a16:creationId xmlns:a16="http://schemas.microsoft.com/office/drawing/2014/main" id="{F1BBC452-9237-0D04-C084-AB5A57693081}"/>
              </a:ext>
            </a:extLst>
          </p:cNvPr>
          <p:cNvCxnSpPr>
            <a:cxnSpLocks/>
          </p:cNvCxnSpPr>
          <p:nvPr/>
        </p:nvCxnSpPr>
        <p:spPr>
          <a:xfrm flipH="1">
            <a:off x="9495166" y="34897916"/>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1" name="Straight Arrow Connector 230">
            <a:extLst>
              <a:ext uri="{FF2B5EF4-FFF2-40B4-BE49-F238E27FC236}">
                <a16:creationId xmlns:a16="http://schemas.microsoft.com/office/drawing/2014/main" id="{52FC9C12-A3AE-24D2-AEE0-271EE45267E5}"/>
              </a:ext>
            </a:extLst>
          </p:cNvPr>
          <p:cNvCxnSpPr>
            <a:cxnSpLocks/>
          </p:cNvCxnSpPr>
          <p:nvPr/>
        </p:nvCxnSpPr>
        <p:spPr>
          <a:xfrm flipH="1">
            <a:off x="9798835" y="34729572"/>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2" name="Straight Arrow Connector 231">
            <a:extLst>
              <a:ext uri="{FF2B5EF4-FFF2-40B4-BE49-F238E27FC236}">
                <a16:creationId xmlns:a16="http://schemas.microsoft.com/office/drawing/2014/main" id="{EB4ACAB8-F14D-C516-82B6-153BC44B65CB}"/>
              </a:ext>
            </a:extLst>
          </p:cNvPr>
          <p:cNvCxnSpPr>
            <a:cxnSpLocks/>
          </p:cNvCxnSpPr>
          <p:nvPr/>
        </p:nvCxnSpPr>
        <p:spPr>
          <a:xfrm flipH="1">
            <a:off x="10759885" y="34828756"/>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3" name="Straight Arrow Connector 232">
            <a:extLst>
              <a:ext uri="{FF2B5EF4-FFF2-40B4-BE49-F238E27FC236}">
                <a16:creationId xmlns:a16="http://schemas.microsoft.com/office/drawing/2014/main" id="{29366990-5193-566A-3ED9-831C48859668}"/>
              </a:ext>
            </a:extLst>
          </p:cNvPr>
          <p:cNvCxnSpPr>
            <a:cxnSpLocks/>
          </p:cNvCxnSpPr>
          <p:nvPr/>
        </p:nvCxnSpPr>
        <p:spPr>
          <a:xfrm>
            <a:off x="12161053" y="34842748"/>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4" name="Straight Arrow Connector 233">
            <a:extLst>
              <a:ext uri="{FF2B5EF4-FFF2-40B4-BE49-F238E27FC236}">
                <a16:creationId xmlns:a16="http://schemas.microsoft.com/office/drawing/2014/main" id="{1FFAAF2F-63AC-28F8-9B06-86EB15FD7FBD}"/>
              </a:ext>
            </a:extLst>
          </p:cNvPr>
          <p:cNvCxnSpPr>
            <a:cxnSpLocks/>
          </p:cNvCxnSpPr>
          <p:nvPr/>
        </p:nvCxnSpPr>
        <p:spPr>
          <a:xfrm flipH="1">
            <a:off x="9360696" y="34714205"/>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5" name="Straight Arrow Connector 234">
            <a:extLst>
              <a:ext uri="{FF2B5EF4-FFF2-40B4-BE49-F238E27FC236}">
                <a16:creationId xmlns:a16="http://schemas.microsoft.com/office/drawing/2014/main" id="{B0BB864C-19EB-43C3-2A9E-D4675A1761DA}"/>
              </a:ext>
            </a:extLst>
          </p:cNvPr>
          <p:cNvCxnSpPr>
            <a:cxnSpLocks/>
          </p:cNvCxnSpPr>
          <p:nvPr/>
        </p:nvCxnSpPr>
        <p:spPr>
          <a:xfrm flipH="1">
            <a:off x="10999793" y="34812473"/>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6" name="Straight Arrow Connector 235">
            <a:extLst>
              <a:ext uri="{FF2B5EF4-FFF2-40B4-BE49-F238E27FC236}">
                <a16:creationId xmlns:a16="http://schemas.microsoft.com/office/drawing/2014/main" id="{70F9A68F-D109-5C12-958A-296EB34ABD39}"/>
              </a:ext>
            </a:extLst>
          </p:cNvPr>
          <p:cNvCxnSpPr>
            <a:cxnSpLocks/>
          </p:cNvCxnSpPr>
          <p:nvPr/>
        </p:nvCxnSpPr>
        <p:spPr>
          <a:xfrm flipH="1">
            <a:off x="12151212" y="34876722"/>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7" name="TextBox 236">
            <a:extLst>
              <a:ext uri="{FF2B5EF4-FFF2-40B4-BE49-F238E27FC236}">
                <a16:creationId xmlns:a16="http://schemas.microsoft.com/office/drawing/2014/main" id="{CE5E128B-1FCA-B094-23F5-9B519B29D97D}"/>
              </a:ext>
            </a:extLst>
          </p:cNvPr>
          <p:cNvSpPr txBox="1"/>
          <p:nvPr/>
        </p:nvSpPr>
        <p:spPr>
          <a:xfrm>
            <a:off x="8914400" y="34955501"/>
            <a:ext cx="474939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238" name="Rectangle 237">
            <a:extLst>
              <a:ext uri="{FF2B5EF4-FFF2-40B4-BE49-F238E27FC236}">
                <a16:creationId xmlns:a16="http://schemas.microsoft.com/office/drawing/2014/main" id="{A8B6F0A6-54C7-B48C-43AB-88DCA285C257}"/>
              </a:ext>
            </a:extLst>
          </p:cNvPr>
          <p:cNvSpPr/>
          <p:nvPr/>
        </p:nvSpPr>
        <p:spPr>
          <a:xfrm>
            <a:off x="9255305" y="3648652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6D19F545-9CC9-122A-F88F-05EB33DA3F9E}"/>
              </a:ext>
            </a:extLst>
          </p:cNvPr>
          <p:cNvSpPr/>
          <p:nvPr/>
        </p:nvSpPr>
        <p:spPr>
          <a:xfrm>
            <a:off x="8779900" y="3648770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307A316A-4F42-05B0-1631-7215D27A5934}"/>
              </a:ext>
            </a:extLst>
          </p:cNvPr>
          <p:cNvSpPr/>
          <p:nvPr/>
        </p:nvSpPr>
        <p:spPr>
          <a:xfrm>
            <a:off x="9094704" y="3648534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1CE9265D-87F6-DDBF-1857-6B84B312FDBD}"/>
              </a:ext>
            </a:extLst>
          </p:cNvPr>
          <p:cNvSpPr/>
          <p:nvPr/>
        </p:nvSpPr>
        <p:spPr>
          <a:xfrm>
            <a:off x="8944906" y="3648652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FDEF7C4E-A7DD-C67F-530F-D708A5560F08}"/>
              </a:ext>
            </a:extLst>
          </p:cNvPr>
          <p:cNvSpPr/>
          <p:nvPr/>
        </p:nvSpPr>
        <p:spPr>
          <a:xfrm>
            <a:off x="10748028" y="364968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24C8C0A-EB52-A464-7A5B-4CE8ABCEB225}"/>
              </a:ext>
            </a:extLst>
          </p:cNvPr>
          <p:cNvSpPr/>
          <p:nvPr/>
        </p:nvSpPr>
        <p:spPr>
          <a:xfrm>
            <a:off x="10272623" y="364980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1CE831A5-059D-5781-8309-2D39A721ADBC}"/>
              </a:ext>
            </a:extLst>
          </p:cNvPr>
          <p:cNvSpPr/>
          <p:nvPr/>
        </p:nvSpPr>
        <p:spPr>
          <a:xfrm>
            <a:off x="10587427" y="364956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3D1F4E2-2F66-82C3-82A4-B7567DBCBBA3}"/>
              </a:ext>
            </a:extLst>
          </p:cNvPr>
          <p:cNvSpPr/>
          <p:nvPr/>
        </p:nvSpPr>
        <p:spPr>
          <a:xfrm>
            <a:off x="10437629" y="364968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949E6104-55C9-9638-5475-4AB45A30138B}"/>
              </a:ext>
            </a:extLst>
          </p:cNvPr>
          <p:cNvSpPr/>
          <p:nvPr/>
        </p:nvSpPr>
        <p:spPr>
          <a:xfrm>
            <a:off x="12096971" y="364853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B0DA7BDD-16A7-D027-2166-DCA933C71C7D}"/>
              </a:ext>
            </a:extLst>
          </p:cNvPr>
          <p:cNvSpPr/>
          <p:nvPr/>
        </p:nvSpPr>
        <p:spPr>
          <a:xfrm>
            <a:off x="11621566" y="364865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17141F1F-312D-5AED-2BFE-048779E666AB}"/>
              </a:ext>
            </a:extLst>
          </p:cNvPr>
          <p:cNvSpPr/>
          <p:nvPr/>
        </p:nvSpPr>
        <p:spPr>
          <a:xfrm>
            <a:off x="11936370" y="364841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CAD7B95-1DB5-FCD8-3B8E-6C00C97E77E5}"/>
              </a:ext>
            </a:extLst>
          </p:cNvPr>
          <p:cNvSpPr/>
          <p:nvPr/>
        </p:nvSpPr>
        <p:spPr>
          <a:xfrm>
            <a:off x="11786572" y="364853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FEBD091A-4A81-5D14-EBB7-F6ED93161D55}"/>
              </a:ext>
            </a:extLst>
          </p:cNvPr>
          <p:cNvSpPr/>
          <p:nvPr/>
        </p:nvSpPr>
        <p:spPr>
          <a:xfrm>
            <a:off x="13424688" y="3648523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D72AF20-12C3-3ED6-FFF5-4911DC25741A}"/>
              </a:ext>
            </a:extLst>
          </p:cNvPr>
          <p:cNvSpPr/>
          <p:nvPr/>
        </p:nvSpPr>
        <p:spPr>
          <a:xfrm>
            <a:off x="12949283" y="3648641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F7048EAD-801E-8BC2-0A88-98AB5A34B850}"/>
              </a:ext>
            </a:extLst>
          </p:cNvPr>
          <p:cNvSpPr/>
          <p:nvPr/>
        </p:nvSpPr>
        <p:spPr>
          <a:xfrm>
            <a:off x="13264087" y="3648405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E46FC643-7821-7584-78AB-3143F6F3EFC3}"/>
              </a:ext>
            </a:extLst>
          </p:cNvPr>
          <p:cNvSpPr/>
          <p:nvPr/>
        </p:nvSpPr>
        <p:spPr>
          <a:xfrm>
            <a:off x="13114289" y="3648523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Google Shape;44;g24361600e24_1_7">
            <a:extLst>
              <a:ext uri="{FF2B5EF4-FFF2-40B4-BE49-F238E27FC236}">
                <a16:creationId xmlns:a16="http://schemas.microsoft.com/office/drawing/2014/main" id="{7F60AA53-399F-5A21-F18C-03064F9E47C2}"/>
              </a:ext>
            </a:extLst>
          </p:cNvPr>
          <p:cNvSpPr txBox="1"/>
          <p:nvPr/>
        </p:nvSpPr>
        <p:spPr>
          <a:xfrm>
            <a:off x="1540210" y="24561418"/>
            <a:ext cx="12578741" cy="2859707"/>
          </a:xfrm>
          <a:prstGeom prst="rect">
            <a:avLst/>
          </a:prstGeom>
          <a:noFill/>
          <a:ln>
            <a:noFill/>
          </a:ln>
        </p:spPr>
        <p:txBody>
          <a:bodyPr spcFirstLastPara="1" wrap="square" lIns="88875" tIns="44425" rIns="88875" bIns="44425" anchor="t" anchorCtr="0">
            <a:spAutoFit/>
          </a:bodyPr>
          <a:lstStyle/>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Send </a:t>
            </a:r>
            <a:r>
              <a:rPr lang="en-US" sz="2500" dirty="0">
                <a:solidFill>
                  <a:schemeClr val="dk1"/>
                </a:solidFill>
                <a:latin typeface="Open Sans"/>
                <a:ea typeface="Open Sans"/>
                <a:cs typeface="Open Sans"/>
              </a:rPr>
              <a:t>and </a:t>
            </a:r>
            <a:r>
              <a:rPr lang="en-US" sz="2500" i="1" dirty="0">
                <a:solidFill>
                  <a:schemeClr val="dk1"/>
                </a:solidFill>
                <a:latin typeface="Open Sans"/>
                <a:ea typeface="Open Sans"/>
                <a:cs typeface="Open Sans"/>
              </a:rPr>
              <a:t>Unsend</a:t>
            </a:r>
            <a:r>
              <a:rPr lang="en-US" sz="2500" dirty="0">
                <a:solidFill>
                  <a:schemeClr val="dk1"/>
                </a:solidFill>
                <a:latin typeface="Open Sans"/>
                <a:ea typeface="Open Sans"/>
                <a:cs typeface="Open Sans"/>
              </a:rPr>
              <a:t> are implemented with </a:t>
            </a:r>
            <a:r>
              <a:rPr lang="en-US" sz="2500" i="1" dirty="0">
                <a:solidFill>
                  <a:schemeClr val="dk1"/>
                </a:solidFill>
                <a:latin typeface="Open Sans"/>
                <a:ea typeface="Open Sans"/>
                <a:cs typeface="Open Sans"/>
              </a:rPr>
              <a:t>TP_Comm </a:t>
            </a:r>
            <a:r>
              <a:rPr lang="en-US" sz="2500" dirty="0">
                <a:solidFill>
                  <a:schemeClr val="dk1"/>
                </a:solidFill>
                <a:latin typeface="Open Sans"/>
                <a:ea typeface="Open Sans"/>
                <a:cs typeface="Open Sans"/>
              </a:rPr>
              <a:t>using 2 buffered EPR pairs for each node </a:t>
            </a:r>
          </a:p>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Receive</a:t>
            </a:r>
            <a:r>
              <a:rPr lang="en-US" sz="2500" dirty="0">
                <a:solidFill>
                  <a:schemeClr val="dk1"/>
                </a:solidFill>
                <a:latin typeface="Open Sans"/>
                <a:ea typeface="Open Sans"/>
                <a:cs typeface="Open Sans"/>
              </a:rPr>
              <a:t> is implemented using feedback from the classical measurements in </a:t>
            </a:r>
            <a:r>
              <a:rPr lang="en-US" sz="2500" i="1" dirty="0" err="1">
                <a:solidFill>
                  <a:schemeClr val="dk1"/>
                </a:solidFill>
                <a:latin typeface="Open Sans"/>
                <a:ea typeface="Open Sans"/>
                <a:cs typeface="Open Sans"/>
              </a:rPr>
              <a:t>TP_Comm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for blocking functionality</a:t>
            </a:r>
          </a:p>
          <a:p>
            <a:pPr marL="342900" lvl="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We designed an interface to replace any quantum circuit with remote multi-qubit gates into one that uses QMPI’s point to point communication</a:t>
            </a:r>
          </a:p>
        </p:txBody>
      </p:sp>
      <p:sp>
        <p:nvSpPr>
          <p:cNvPr id="208" name="TextBox 207">
            <a:extLst>
              <a:ext uri="{FF2B5EF4-FFF2-40B4-BE49-F238E27FC236}">
                <a16:creationId xmlns:a16="http://schemas.microsoft.com/office/drawing/2014/main" id="{5B273D0E-61D9-C960-7966-5140AE77BA2A}"/>
              </a:ext>
            </a:extLst>
          </p:cNvPr>
          <p:cNvSpPr txBox="1"/>
          <p:nvPr/>
        </p:nvSpPr>
        <p:spPr>
          <a:xfrm>
            <a:off x="16860059" y="17955046"/>
            <a:ext cx="12015351" cy="492507"/>
          </a:xfrm>
          <a:prstGeom prst="rect">
            <a:avLst/>
          </a:prstGeom>
          <a:noFill/>
        </p:spPr>
        <p:txBody>
          <a:bodyPr wrap="square">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Metrics: total number of consumed EPR pairs and fidelity of computation</a:t>
            </a:r>
          </a:p>
        </p:txBody>
      </p:sp>
      <p:grpSp>
        <p:nvGrpSpPr>
          <p:cNvPr id="141" name="Group 140">
            <a:extLst>
              <a:ext uri="{FF2B5EF4-FFF2-40B4-BE49-F238E27FC236}">
                <a16:creationId xmlns:a16="http://schemas.microsoft.com/office/drawing/2014/main" id="{27BCDA38-5BA9-73F2-AB07-D528BFBB4001}"/>
              </a:ext>
            </a:extLst>
          </p:cNvPr>
          <p:cNvGrpSpPr/>
          <p:nvPr/>
        </p:nvGrpSpPr>
        <p:grpSpPr>
          <a:xfrm>
            <a:off x="17450560" y="10837572"/>
            <a:ext cx="13322553" cy="2459519"/>
            <a:chOff x="17301411" y="11483760"/>
            <a:chExt cx="13322553" cy="1806328"/>
          </a:xfrm>
        </p:grpSpPr>
        <p:sp>
          <p:nvSpPr>
            <p:cNvPr id="288" name="Rectangle 287">
              <a:extLst>
                <a:ext uri="{FF2B5EF4-FFF2-40B4-BE49-F238E27FC236}">
                  <a16:creationId xmlns:a16="http://schemas.microsoft.com/office/drawing/2014/main" id="{D464F424-F316-921E-81B8-F3F6A9A3CCB6}"/>
                </a:ext>
              </a:extLst>
            </p:cNvPr>
            <p:cNvSpPr/>
            <p:nvPr/>
          </p:nvSpPr>
          <p:spPr>
            <a:xfrm>
              <a:off x="19172282" y="11628285"/>
              <a:ext cx="2105526"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Decompose MCT gates with qubits distributed</a:t>
              </a:r>
            </a:p>
          </p:txBody>
        </p:sp>
        <p:sp>
          <p:nvSpPr>
            <p:cNvPr id="289" name="Rectangle 288">
              <a:extLst>
                <a:ext uri="{FF2B5EF4-FFF2-40B4-BE49-F238E27FC236}">
                  <a16:creationId xmlns:a16="http://schemas.microsoft.com/office/drawing/2014/main" id="{EB11FFC6-F2CD-23B9-D7D8-AB14CED1FAFB}"/>
                </a:ext>
              </a:extLst>
            </p:cNvPr>
            <p:cNvSpPr/>
            <p:nvPr/>
          </p:nvSpPr>
          <p:spPr>
            <a:xfrm>
              <a:off x="21543101" y="11628285"/>
              <a:ext cx="2373034"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the internode communication distribution</a:t>
              </a:r>
            </a:p>
          </p:txBody>
        </p:sp>
        <p:sp>
          <p:nvSpPr>
            <p:cNvPr id="290" name="Rectangle 289">
              <a:extLst>
                <a:ext uri="{FF2B5EF4-FFF2-40B4-BE49-F238E27FC236}">
                  <a16:creationId xmlns:a16="http://schemas.microsoft.com/office/drawing/2014/main" id="{D2F76644-CDB0-480F-C259-34D2C20DABE3}"/>
                </a:ext>
              </a:extLst>
            </p:cNvPr>
            <p:cNvSpPr/>
            <p:nvPr/>
          </p:nvSpPr>
          <p:spPr>
            <a:xfrm>
              <a:off x="24181429" y="11628285"/>
              <a:ext cx="1840830" cy="49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Allocate the buffer qubits to each nodes</a:t>
              </a:r>
            </a:p>
          </p:txBody>
        </p:sp>
        <p:sp>
          <p:nvSpPr>
            <p:cNvPr id="291" name="Rectangle 290">
              <a:extLst>
                <a:ext uri="{FF2B5EF4-FFF2-40B4-BE49-F238E27FC236}">
                  <a16:creationId xmlns:a16="http://schemas.microsoft.com/office/drawing/2014/main" id="{436E405C-0CC7-F1B2-9CDA-306A85F5D010}"/>
                </a:ext>
              </a:extLst>
            </p:cNvPr>
            <p:cNvSpPr/>
            <p:nvPr/>
          </p:nvSpPr>
          <p:spPr>
            <a:xfrm>
              <a:off x="20945664" y="12609916"/>
              <a:ext cx="2370819" cy="484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Iteratively search the single qubit gates between  </a:t>
              </a:r>
            </a:p>
          </p:txBody>
        </p:sp>
        <p:sp>
          <p:nvSpPr>
            <p:cNvPr id="292" name="Rectangle 291">
              <a:extLst>
                <a:ext uri="{FF2B5EF4-FFF2-40B4-BE49-F238E27FC236}">
                  <a16:creationId xmlns:a16="http://schemas.microsoft.com/office/drawing/2014/main" id="{FD15E989-3326-C4C3-1E60-706209ED6B5F}"/>
                </a:ext>
              </a:extLst>
            </p:cNvPr>
            <p:cNvSpPr/>
            <p:nvPr/>
          </p:nvSpPr>
          <p:spPr>
            <a:xfrm>
              <a:off x="29243737" y="11497382"/>
              <a:ext cx="1380227"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computation on DQC with help of buffers</a:t>
              </a:r>
            </a:p>
          </p:txBody>
        </p:sp>
        <p:sp>
          <p:nvSpPr>
            <p:cNvPr id="293" name="Rectangle 292">
              <a:extLst>
                <a:ext uri="{FF2B5EF4-FFF2-40B4-BE49-F238E27FC236}">
                  <a16:creationId xmlns:a16="http://schemas.microsoft.com/office/drawing/2014/main" id="{5DC9B7B4-A6F1-D5F1-4BA8-BF8070B28E46}"/>
                </a:ext>
              </a:extLst>
            </p:cNvPr>
            <p:cNvSpPr/>
            <p:nvPr/>
          </p:nvSpPr>
          <p:spPr>
            <a:xfrm>
              <a:off x="17301411" y="11483760"/>
              <a:ext cx="1301374"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Circuits with MCT gates </a:t>
              </a:r>
            </a:p>
          </p:txBody>
        </p:sp>
        <p:sp>
          <p:nvSpPr>
            <p:cNvPr id="294" name="Rectangle 293">
              <a:extLst>
                <a:ext uri="{FF2B5EF4-FFF2-40B4-BE49-F238E27FC236}">
                  <a16:creationId xmlns:a16="http://schemas.microsoft.com/office/drawing/2014/main" id="{F015F3D9-BE66-BEF0-9941-B273882AEA4A}"/>
                </a:ext>
              </a:extLst>
            </p:cNvPr>
            <p:cNvSpPr/>
            <p:nvPr/>
          </p:nvSpPr>
          <p:spPr>
            <a:xfrm>
              <a:off x="23609507" y="12609914"/>
              <a:ext cx="2571791" cy="484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Move it backward using gates commutation rule</a:t>
              </a:r>
            </a:p>
          </p:txBody>
        </p:sp>
        <p:sp>
          <p:nvSpPr>
            <p:cNvPr id="295" name="Rounded Rectangle 294">
              <a:extLst>
                <a:ext uri="{FF2B5EF4-FFF2-40B4-BE49-F238E27FC236}">
                  <a16:creationId xmlns:a16="http://schemas.microsoft.com/office/drawing/2014/main" id="{8D9FA3DE-3EF8-5A4B-6761-25C385B987EA}"/>
                </a:ext>
              </a:extLst>
            </p:cNvPr>
            <p:cNvSpPr/>
            <p:nvPr/>
          </p:nvSpPr>
          <p:spPr>
            <a:xfrm>
              <a:off x="18996262" y="11483760"/>
              <a:ext cx="9847507" cy="17927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6" name="Straight Arrow Connector 295">
              <a:extLst>
                <a:ext uri="{FF2B5EF4-FFF2-40B4-BE49-F238E27FC236}">
                  <a16:creationId xmlns:a16="http://schemas.microsoft.com/office/drawing/2014/main" id="{A220D421-9CE3-0F21-E937-CB9883407332}"/>
                </a:ext>
              </a:extLst>
            </p:cNvPr>
            <p:cNvCxnSpPr/>
            <p:nvPr/>
          </p:nvCxnSpPr>
          <p:spPr>
            <a:xfrm>
              <a:off x="23916136"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CB0E3F43-E0CF-242E-E789-3A3B948D10B2}"/>
                </a:ext>
              </a:extLst>
            </p:cNvPr>
            <p:cNvCxnSpPr>
              <a:cxnSpLocks/>
            </p:cNvCxnSpPr>
            <p:nvPr/>
          </p:nvCxnSpPr>
          <p:spPr>
            <a:xfrm>
              <a:off x="23316483"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B61B77DC-7608-2493-AB0B-309F693FA072}"/>
                </a:ext>
              </a:extLst>
            </p:cNvPr>
            <p:cNvCxnSpPr>
              <a:cxnSpLocks/>
            </p:cNvCxnSpPr>
            <p:nvPr/>
          </p:nvCxnSpPr>
          <p:spPr>
            <a:xfrm>
              <a:off x="26181298"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ABEC4300-9740-6449-551C-5C4CD19060FE}"/>
                </a:ext>
              </a:extLst>
            </p:cNvPr>
            <p:cNvSpPr/>
            <p:nvPr/>
          </p:nvSpPr>
          <p:spPr>
            <a:xfrm>
              <a:off x="26474322" y="12609913"/>
              <a:ext cx="2209232" cy="458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Avoid internode communication back forth</a:t>
              </a:r>
            </a:p>
          </p:txBody>
        </p:sp>
        <p:cxnSp>
          <p:nvCxnSpPr>
            <p:cNvPr id="300" name="Straight Arrow Connector 299">
              <a:extLst>
                <a:ext uri="{FF2B5EF4-FFF2-40B4-BE49-F238E27FC236}">
                  <a16:creationId xmlns:a16="http://schemas.microsoft.com/office/drawing/2014/main" id="{9E31184F-7957-88AA-004F-BD0B9FBB7E64}"/>
                </a:ext>
              </a:extLst>
            </p:cNvPr>
            <p:cNvCxnSpPr>
              <a:cxnSpLocks/>
            </p:cNvCxnSpPr>
            <p:nvPr/>
          </p:nvCxnSpPr>
          <p:spPr>
            <a:xfrm>
              <a:off x="28683554" y="12741517"/>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ED712D46-E499-2910-0897-C46BB1DCD588}"/>
                </a:ext>
              </a:extLst>
            </p:cNvPr>
            <p:cNvCxnSpPr>
              <a:cxnSpLocks/>
              <a:endCxn id="288" idx="1"/>
            </p:cNvCxnSpPr>
            <p:nvPr/>
          </p:nvCxnSpPr>
          <p:spPr>
            <a:xfrm>
              <a:off x="18602785" y="11876414"/>
              <a:ext cx="5694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D1A5FE67-2B87-9A93-F0F7-64FE5AC439E5}"/>
                </a:ext>
              </a:extLst>
            </p:cNvPr>
            <p:cNvCxnSpPr/>
            <p:nvPr/>
          </p:nvCxnSpPr>
          <p:spPr>
            <a:xfrm>
              <a:off x="21277808"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1E2DC5E-30EE-A746-81FB-1F53DC8A4257}"/>
                </a:ext>
              </a:extLst>
            </p:cNvPr>
            <p:cNvCxnSpPr>
              <a:cxnSpLocks/>
            </p:cNvCxnSpPr>
            <p:nvPr/>
          </p:nvCxnSpPr>
          <p:spPr>
            <a:xfrm>
              <a:off x="21805660" y="12367972"/>
              <a:ext cx="36618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89406B31-728D-7277-4F3F-D0E29C1D9C5A}"/>
                </a:ext>
              </a:extLst>
            </p:cNvPr>
            <p:cNvCxnSpPr/>
            <p:nvPr/>
          </p:nvCxnSpPr>
          <p:spPr>
            <a:xfrm flipV="1">
              <a:off x="25467494" y="12124543"/>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C1A4FF52-F855-2E5C-2829-1397610688E1}"/>
                </a:ext>
              </a:extLst>
            </p:cNvPr>
            <p:cNvCxnSpPr>
              <a:cxnSpLocks/>
            </p:cNvCxnSpPr>
            <p:nvPr/>
          </p:nvCxnSpPr>
          <p:spPr>
            <a:xfrm>
              <a:off x="21804352" y="12360526"/>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pic>
        <p:nvPicPr>
          <p:cNvPr id="302" name="Picture 301" descr="A picture containing line, receipt&#10;&#10;Description automatically generated">
            <a:extLst>
              <a:ext uri="{FF2B5EF4-FFF2-40B4-BE49-F238E27FC236}">
                <a16:creationId xmlns:a16="http://schemas.microsoft.com/office/drawing/2014/main" id="{FA290864-110A-EFED-C37B-48AEBD7C5C27}"/>
              </a:ext>
            </a:extLst>
          </p:cNvPr>
          <p:cNvPicPr>
            <a:picLocks noChangeAspect="1"/>
          </p:cNvPicPr>
          <p:nvPr/>
        </p:nvPicPr>
        <p:blipFill>
          <a:blip r:embed="rId8"/>
          <a:stretch>
            <a:fillRect/>
          </a:stretch>
        </p:blipFill>
        <p:spPr>
          <a:xfrm>
            <a:off x="17079869" y="18515016"/>
            <a:ext cx="12407170" cy="1922882"/>
          </a:xfrm>
          <a:prstGeom prst="rect">
            <a:avLst/>
          </a:prstGeom>
        </p:spPr>
      </p:pic>
      <p:pic>
        <p:nvPicPr>
          <p:cNvPr id="1028" name="Picture 4" descr="Pacific Northwest National Laboratory - YouTube">
            <a:extLst>
              <a:ext uri="{FF2B5EF4-FFF2-40B4-BE49-F238E27FC236}">
                <a16:creationId xmlns:a16="http://schemas.microsoft.com/office/drawing/2014/main" id="{48177A57-1221-622A-7856-7E0E7A38B5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82999" y="1799321"/>
            <a:ext cx="2235326" cy="223532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513C044-C858-7153-FF73-2E674AAF8486}"/>
              </a:ext>
            </a:extLst>
          </p:cNvPr>
          <p:cNvSpPr txBox="1"/>
          <p:nvPr/>
        </p:nvSpPr>
        <p:spPr>
          <a:xfrm>
            <a:off x="1491076" y="37358428"/>
            <a:ext cx="3815468" cy="861774"/>
          </a:xfrm>
          <a:prstGeom prst="rect">
            <a:avLst/>
          </a:prstGeom>
          <a:noFill/>
        </p:spPr>
        <p:txBody>
          <a:bodyPr wrap="none" rtlCol="0">
            <a:spAutoFit/>
          </a:bodyPr>
          <a:lstStyle/>
          <a:p>
            <a:r>
              <a:rPr lang="en-US" sz="2500" b="1" dirty="0">
                <a:solidFill>
                  <a:schemeClr val="dk1"/>
                </a:solidFill>
                <a:latin typeface="Open Sans"/>
                <a:ea typeface="Open Sans"/>
                <a:cs typeface="Open Sans"/>
              </a:rPr>
              <a:t>Potential Applications:</a:t>
            </a:r>
          </a:p>
          <a:p>
            <a:endParaRPr lang="en-US" sz="2500" dirty="0"/>
          </a:p>
        </p:txBody>
      </p:sp>
      <p:pic>
        <p:nvPicPr>
          <p:cNvPr id="109" name="Picture 108">
            <a:extLst>
              <a:ext uri="{FF2B5EF4-FFF2-40B4-BE49-F238E27FC236}">
                <a16:creationId xmlns:a16="http://schemas.microsoft.com/office/drawing/2014/main" id="{A36F58D6-90CE-FB80-5E6B-58ED1710E738}"/>
              </a:ext>
            </a:extLst>
          </p:cNvPr>
          <p:cNvPicPr>
            <a:picLocks noChangeAspect="1"/>
          </p:cNvPicPr>
          <p:nvPr/>
        </p:nvPicPr>
        <p:blipFill>
          <a:blip r:embed="rId10"/>
          <a:stretch>
            <a:fillRect/>
          </a:stretch>
        </p:blipFill>
        <p:spPr>
          <a:xfrm>
            <a:off x="25609083" y="27717871"/>
            <a:ext cx="4660335" cy="3403057"/>
          </a:xfrm>
          <a:prstGeom prst="rect">
            <a:avLst/>
          </a:prstGeom>
        </p:spPr>
      </p:pic>
      <p:pic>
        <p:nvPicPr>
          <p:cNvPr id="137" name="Picture 136">
            <a:extLst>
              <a:ext uri="{FF2B5EF4-FFF2-40B4-BE49-F238E27FC236}">
                <a16:creationId xmlns:a16="http://schemas.microsoft.com/office/drawing/2014/main" id="{7ED134B5-43F9-0C10-BA1D-530D3A5EDEAC}"/>
              </a:ext>
            </a:extLst>
          </p:cNvPr>
          <p:cNvPicPr>
            <a:picLocks noChangeAspect="1"/>
          </p:cNvPicPr>
          <p:nvPr/>
        </p:nvPicPr>
        <p:blipFill>
          <a:blip r:embed="rId11"/>
          <a:stretch>
            <a:fillRect/>
          </a:stretch>
        </p:blipFill>
        <p:spPr>
          <a:xfrm>
            <a:off x="16865908" y="27439183"/>
            <a:ext cx="7883408" cy="4120306"/>
          </a:xfrm>
          <a:prstGeom prst="rect">
            <a:avLst/>
          </a:prstGeom>
        </p:spPr>
      </p:pic>
      <p:sp>
        <p:nvSpPr>
          <p:cNvPr id="138" name="Left Brace 137">
            <a:extLst>
              <a:ext uri="{FF2B5EF4-FFF2-40B4-BE49-F238E27FC236}">
                <a16:creationId xmlns:a16="http://schemas.microsoft.com/office/drawing/2014/main" id="{0DF156BB-F1CE-4495-534C-4B8B8CED2BF4}"/>
              </a:ext>
            </a:extLst>
          </p:cNvPr>
          <p:cNvSpPr/>
          <p:nvPr/>
        </p:nvSpPr>
        <p:spPr>
          <a:xfrm rot="16200000">
            <a:off x="21183865" y="27697672"/>
            <a:ext cx="653099" cy="60234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9" name="TextBox 138">
            <a:extLst>
              <a:ext uri="{FF2B5EF4-FFF2-40B4-BE49-F238E27FC236}">
                <a16:creationId xmlns:a16="http://schemas.microsoft.com/office/drawing/2014/main" id="{A0C3569C-B130-F4DB-2157-EEF7A5F572DB}"/>
              </a:ext>
            </a:extLst>
          </p:cNvPr>
          <p:cNvSpPr txBox="1"/>
          <p:nvPr/>
        </p:nvSpPr>
        <p:spPr>
          <a:xfrm>
            <a:off x="19866140" y="31155196"/>
            <a:ext cx="3576620" cy="369332"/>
          </a:xfrm>
          <a:prstGeom prst="rect">
            <a:avLst/>
          </a:prstGeom>
          <a:noFill/>
        </p:spPr>
        <p:txBody>
          <a:bodyPr wrap="non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Gather into last Quantum Node</a:t>
            </a:r>
          </a:p>
        </p:txBody>
      </p:sp>
      <p:sp>
        <p:nvSpPr>
          <p:cNvPr id="140" name="TextBox 139">
            <a:extLst>
              <a:ext uri="{FF2B5EF4-FFF2-40B4-BE49-F238E27FC236}">
                <a16:creationId xmlns:a16="http://schemas.microsoft.com/office/drawing/2014/main" id="{FB2A9188-2DC1-F213-FB37-63C5C60333A3}"/>
              </a:ext>
            </a:extLst>
          </p:cNvPr>
          <p:cNvSpPr txBox="1"/>
          <p:nvPr/>
        </p:nvSpPr>
        <p:spPr>
          <a:xfrm>
            <a:off x="27565322" y="31074246"/>
            <a:ext cx="915635" cy="369332"/>
          </a:xfrm>
          <a:prstGeom prst="rect">
            <a:avLst/>
          </a:prstGeom>
          <a:noFill/>
        </p:spPr>
        <p:txBody>
          <a:bodyPr wrap="none" rtlCol="0">
            <a:spAutoFit/>
          </a:bodyPr>
          <a:lstStyle/>
          <a:p>
            <a:r>
              <a:rPr lang="en-US" sz="1800" dirty="0"/>
              <a:t>(0.313)</a:t>
            </a:r>
          </a:p>
        </p:txBody>
      </p:sp>
      <p:sp>
        <p:nvSpPr>
          <p:cNvPr id="145" name="TextBox 144">
            <a:extLst>
              <a:ext uri="{FF2B5EF4-FFF2-40B4-BE49-F238E27FC236}">
                <a16:creationId xmlns:a16="http://schemas.microsoft.com/office/drawing/2014/main" id="{06A33E40-5691-3D42-6E42-A340CA3EAD6A}"/>
              </a:ext>
            </a:extLst>
          </p:cNvPr>
          <p:cNvSpPr txBox="1"/>
          <p:nvPr/>
        </p:nvSpPr>
        <p:spPr>
          <a:xfrm>
            <a:off x="28239534" y="31074246"/>
            <a:ext cx="915635" cy="369332"/>
          </a:xfrm>
          <a:prstGeom prst="rect">
            <a:avLst/>
          </a:prstGeom>
          <a:noFill/>
        </p:spPr>
        <p:txBody>
          <a:bodyPr wrap="none" rtlCol="0">
            <a:spAutoFit/>
          </a:bodyPr>
          <a:lstStyle/>
          <a:p>
            <a:r>
              <a:rPr lang="en-US" sz="1800" dirty="0"/>
              <a:t>(0.344)</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5FD4B188-067A-2D00-6B6F-736BD4D4E54F}"/>
                  </a:ext>
                </a:extLst>
              </p:cNvPr>
              <p:cNvSpPr txBox="1"/>
              <p:nvPr/>
            </p:nvSpPr>
            <p:spPr>
              <a:xfrm>
                <a:off x="16860060" y="31420338"/>
                <a:ext cx="12248161" cy="528543"/>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8. </a:t>
                </a:r>
                <a:r>
                  <a:rPr lang="en-US" sz="2000" dirty="0">
                    <a:latin typeface="Open Sans" panose="020B0606030504020204" pitchFamily="34" charset="0"/>
                    <a:ea typeface="Open Sans" panose="020B0606030504020204" pitchFamily="34" charset="0"/>
                    <a:cs typeface="Open Sans" panose="020B0606030504020204" pitchFamily="34" charset="0"/>
                  </a:rPr>
                  <a:t>Quantum circuit and simulation result of quantum phase estimation (</a:t>
                </a:r>
                <a14:m>
                  <m:oMath xmlns:m="http://schemas.openxmlformats.org/officeDocument/2006/math">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den>
                    </m:f>
                    <m:r>
                      <a:rPr lang="en-US" sz="2000" b="0" i="1" smtClean="0">
                        <a:latin typeface="Cambria Math" panose="02040503050406030204" pitchFamily="18" charset="0"/>
                        <a:ea typeface="Cambria Math" panose="02040503050406030204" pitchFamily="18" charset="0"/>
                      </a:rPr>
                      <m:t>) </m:t>
                    </m:r>
                  </m:oMath>
                </a14:m>
                <a:r>
                  <a:rPr lang="en-US" sz="2000" dirty="0">
                    <a:latin typeface="Open Sans" panose="020B0606030504020204" pitchFamily="34" charset="0"/>
                    <a:ea typeface="Open Sans" panose="020B0606030504020204" pitchFamily="34" charset="0"/>
                    <a:cs typeface="Open Sans" panose="020B0606030504020204" pitchFamily="34" charset="0"/>
                  </a:rPr>
                  <a:t> with </a:t>
                </a:r>
                <a:r>
                  <a:rPr lang="en-US" sz="2000" dirty="0" err="1">
                    <a:latin typeface="Open Sans" panose="020B0606030504020204" pitchFamily="34" charset="0"/>
                    <a:ea typeface="Open Sans" panose="020B0606030504020204" pitchFamily="34" charset="0"/>
                    <a:cs typeface="Open Sans" panose="020B0606030504020204" pitchFamily="34" charset="0"/>
                  </a:rPr>
                  <a:t>QMPI_Gather</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8" name="TextBox 107">
                <a:extLst>
                  <a:ext uri="{FF2B5EF4-FFF2-40B4-BE49-F238E27FC236}">
                    <a16:creationId xmlns:a16="http://schemas.microsoft.com/office/drawing/2014/main" id="{5FD4B188-067A-2D00-6B6F-736BD4D4E54F}"/>
                  </a:ext>
                </a:extLst>
              </p:cNvPr>
              <p:cNvSpPr txBox="1">
                <a:spLocks noRot="1" noChangeAspect="1" noMove="1" noResize="1" noEditPoints="1" noAdjustHandles="1" noChangeArrowheads="1" noChangeShapeType="1" noTextEdit="1"/>
              </p:cNvSpPr>
              <p:nvPr/>
            </p:nvSpPr>
            <p:spPr>
              <a:xfrm>
                <a:off x="16860060" y="31420338"/>
                <a:ext cx="12248161" cy="528543"/>
              </a:xfrm>
              <a:prstGeom prst="rect">
                <a:avLst/>
              </a:prstGeom>
              <a:blipFill>
                <a:blip r:embed="rId12"/>
                <a:stretch>
                  <a:fillRect l="-518" b="-9302"/>
                </a:stretch>
              </a:blipFill>
            </p:spPr>
            <p:txBody>
              <a:bodyPr/>
              <a:lstStyle/>
              <a:p>
                <a:r>
                  <a:rPr lang="en-US">
                    <a:noFill/>
                  </a:rPr>
                  <a:t> </a:t>
                </a:r>
              </a:p>
            </p:txBody>
          </p:sp>
        </mc:Fallback>
      </mc:AlternateContent>
      <p:sp>
        <p:nvSpPr>
          <p:cNvPr id="255" name="TextBox 254">
            <a:extLst>
              <a:ext uri="{FF2B5EF4-FFF2-40B4-BE49-F238E27FC236}">
                <a16:creationId xmlns:a16="http://schemas.microsoft.com/office/drawing/2014/main" id="{20B92A49-C94A-0F23-3CB3-F2A571388A52}"/>
              </a:ext>
            </a:extLst>
          </p:cNvPr>
          <p:cNvSpPr txBox="1"/>
          <p:nvPr/>
        </p:nvSpPr>
        <p:spPr>
          <a:xfrm>
            <a:off x="16905387" y="37732326"/>
            <a:ext cx="14412900" cy="2214068"/>
          </a:xfrm>
          <a:prstGeom prst="rect">
            <a:avLst/>
          </a:prstGeom>
          <a:noFill/>
        </p:spPr>
        <p:txBody>
          <a:bodyPr wrap="square">
            <a:spAutoFit/>
          </a:bodyPr>
          <a:lstStyle/>
          <a:p>
            <a:pPr marL="0" marR="0" lvl="0" indent="0" algn="just" rtl="0">
              <a:lnSpc>
                <a:spcPct val="110000"/>
              </a:lnSpc>
              <a:spcBef>
                <a:spcPts val="0"/>
              </a:spcBef>
              <a:spcAft>
                <a:spcPts val="0"/>
              </a:spcAft>
              <a:buClr>
                <a:srgbClr val="000000"/>
              </a:buClr>
              <a:buSzPts val="1944"/>
              <a:buFont typeface="Arial"/>
              <a:buNone/>
            </a:pPr>
            <a:r>
              <a:rPr lang="en-US" sz="1800" b="1" dirty="0">
                <a:solidFill>
                  <a:schemeClr val="dk1"/>
                </a:solidFill>
                <a:latin typeface="Quattrocento Sans"/>
                <a:ea typeface="Quattrocento Sans"/>
                <a:cs typeface="Quattrocento Sans"/>
                <a:sym typeface="Quattrocento Sans"/>
              </a:rPr>
              <a:t>References</a:t>
            </a:r>
          </a:p>
          <a:p>
            <a:pPr marL="0" marR="0" lvl="0" indent="0" algn="just" rtl="0">
              <a:lnSpc>
                <a:spcPct val="110000"/>
              </a:lnSpc>
              <a:spcBef>
                <a:spcPts val="0"/>
              </a:spcBef>
              <a:spcAft>
                <a:spcPts val="0"/>
              </a:spcAft>
              <a:buClr>
                <a:srgbClr val="000000"/>
              </a:buClr>
              <a:buSzPts val="1944"/>
              <a:buFont typeface="Arial"/>
              <a:buNone/>
            </a:pPr>
            <a:r>
              <a:rPr lang="en-US" sz="1800" b="0" i="0" u="none" strike="noStrike" cap="none" dirty="0">
                <a:solidFill>
                  <a:schemeClr val="dk1"/>
                </a:solidFill>
                <a:latin typeface="Quattrocento Sans"/>
                <a:ea typeface="Quattrocento Sans"/>
                <a:cs typeface="Quattrocento Sans"/>
                <a:sym typeface="Quattrocento Sans"/>
              </a:rPr>
              <a:t>[1] Thomas </a:t>
            </a:r>
            <a:r>
              <a:rPr lang="en-US" sz="1800" b="0" i="0" u="none" strike="noStrike" cap="none" dirty="0" err="1">
                <a:solidFill>
                  <a:schemeClr val="dk1"/>
                </a:solidFill>
                <a:latin typeface="Quattrocento Sans"/>
                <a:ea typeface="Quattrocento Sans"/>
                <a:cs typeface="Quattrocento Sans"/>
                <a:sym typeface="Quattrocento Sans"/>
              </a:rPr>
              <a:t>Haner</a:t>
            </a:r>
            <a:r>
              <a:rPr lang="en-US" sz="1800" b="0" i="0" u="none" strike="noStrike" cap="none" dirty="0">
                <a:solidFill>
                  <a:schemeClr val="dk1"/>
                </a:solidFill>
                <a:latin typeface="Quattrocento Sans"/>
                <a:ea typeface="Quattrocento Sans"/>
                <a:cs typeface="Quattrocento Sans"/>
                <a:sym typeface="Quattrocento Sans"/>
              </a:rPr>
              <a:t> et. al., Distributed quantum computing with QMPI. Proceedings of international conference for high performance computing, network, storage and analysis. November 2021, No.16. </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ea typeface="Quattrocento Sans"/>
                <a:cs typeface="Quattrocento Sans"/>
                <a:sym typeface="Quattrocento Sans"/>
              </a:rPr>
              <a:t>[2] </a:t>
            </a:r>
            <a:r>
              <a:rPr lang="en-US" sz="1800" dirty="0" err="1">
                <a:solidFill>
                  <a:schemeClr val="dk1"/>
                </a:solidFill>
                <a:latin typeface="Quattrocento Sans"/>
                <a:ea typeface="Quattrocento Sans"/>
                <a:cs typeface="Quattrocento Sans"/>
                <a:sym typeface="Quattrocento Sans"/>
              </a:rPr>
              <a:t>Anbang</a:t>
            </a:r>
            <a:r>
              <a:rPr lang="en-US" sz="1800" dirty="0">
                <a:solidFill>
                  <a:schemeClr val="dk1"/>
                </a:solidFill>
                <a:latin typeface="Quattrocento Sans"/>
                <a:ea typeface="Quattrocento Sans"/>
                <a:cs typeface="Quattrocento Sans"/>
                <a:sym typeface="Quattrocento Sans"/>
              </a:rPr>
              <a:t> Wu et. al., </a:t>
            </a:r>
            <a:r>
              <a:rPr lang="en-US" sz="1800" dirty="0" err="1">
                <a:solidFill>
                  <a:schemeClr val="dk1"/>
                </a:solidFill>
                <a:latin typeface="Quattrocento Sans"/>
                <a:ea typeface="Quattrocento Sans"/>
                <a:cs typeface="Quattrocento Sans"/>
                <a:sym typeface="Quattrocento Sans"/>
              </a:rPr>
              <a:t>AutoComm</a:t>
            </a:r>
            <a:r>
              <a:rPr lang="en-US" sz="1800" dirty="0">
                <a:solidFill>
                  <a:schemeClr val="dk1"/>
                </a:solidFill>
                <a:latin typeface="Quattrocento Sans"/>
                <a:ea typeface="Quattrocento Sans"/>
                <a:cs typeface="Quattrocento Sans"/>
                <a:sym typeface="Quattrocento Sans"/>
              </a:rPr>
              <a:t>: A Framework for enabling efficient communication in distributed quantum program. </a:t>
            </a:r>
            <a:r>
              <a:rPr lang="en-US" sz="1800" dirty="0">
                <a:solidFill>
                  <a:schemeClr val="dk1"/>
                </a:solidFill>
                <a:latin typeface="Quattrocento Sans"/>
              </a:rPr>
              <a:t>55</a:t>
            </a:r>
            <a:r>
              <a:rPr lang="en-US" sz="1800" baseline="30000" dirty="0">
                <a:solidFill>
                  <a:schemeClr val="dk1"/>
                </a:solidFill>
                <a:latin typeface="Quattrocento Sans"/>
              </a:rPr>
              <a:t>th</a:t>
            </a:r>
            <a:r>
              <a:rPr lang="en-US" sz="1800" dirty="0">
                <a:solidFill>
                  <a:schemeClr val="dk1"/>
                </a:solidFill>
                <a:latin typeface="Quattrocento Sans"/>
              </a:rPr>
              <a:t> IEEE/ACM International Symposium on Microarchitecture (MICRO), Chicago, IL, USA, 2022, pp. 1027-1041.</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sym typeface="Quattrocento Sans"/>
              </a:rPr>
              <a:t>[3] </a:t>
            </a:r>
            <a:r>
              <a:rPr lang="en-US" sz="1800" dirty="0" err="1">
                <a:solidFill>
                  <a:schemeClr val="dk1"/>
                </a:solidFill>
                <a:latin typeface="Quattrocento Sans"/>
                <a:sym typeface="Quattrocento Sans"/>
              </a:rPr>
              <a:t>Anbang</a:t>
            </a:r>
            <a:r>
              <a:rPr lang="en-US" sz="1800" dirty="0">
                <a:solidFill>
                  <a:schemeClr val="dk1"/>
                </a:solidFill>
                <a:latin typeface="Quattrocento Sans"/>
                <a:sym typeface="Quattrocento Sans"/>
              </a:rPr>
              <a:t> Wu et. al., </a:t>
            </a:r>
            <a:r>
              <a:rPr lang="en-US" sz="1800" dirty="0" err="1">
                <a:solidFill>
                  <a:schemeClr val="dk1"/>
                </a:solidFill>
                <a:latin typeface="Quattrocento Sans"/>
                <a:sym typeface="Quattrocento Sans"/>
              </a:rPr>
              <a:t>CollComm</a:t>
            </a:r>
            <a:r>
              <a:rPr lang="en-US" sz="1800" dirty="0">
                <a:solidFill>
                  <a:schemeClr val="dk1"/>
                </a:solidFill>
                <a:latin typeface="Quattrocento Sans"/>
                <a:sym typeface="Quattrocento Sans"/>
              </a:rPr>
              <a:t>: Enabling efficient collective quantum communication based on EPR buffering. </a:t>
            </a:r>
            <a:r>
              <a:rPr lang="en-US" sz="1800" dirty="0" err="1">
                <a:solidFill>
                  <a:schemeClr val="dk1"/>
                </a:solidFill>
                <a:latin typeface="Quattrocento Sans"/>
                <a:sym typeface="Quattrocento Sans"/>
              </a:rPr>
              <a:t>arXiv</a:t>
            </a:r>
            <a:r>
              <a:rPr lang="en-US" sz="1800" dirty="0">
                <a:solidFill>
                  <a:schemeClr val="dk1"/>
                </a:solidFill>
                <a:latin typeface="Quattrocento Sans"/>
                <a:sym typeface="Quattrocento Sans"/>
              </a:rPr>
              <a:t>: 2208.06724v2</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sym typeface="Quattrocento Sans"/>
              </a:rPr>
              <a:t>[4] https://</a:t>
            </a:r>
            <a:r>
              <a:rPr lang="en-US" sz="1800" dirty="0" err="1">
                <a:solidFill>
                  <a:schemeClr val="dk1"/>
                </a:solidFill>
                <a:latin typeface="Quattrocento Sans"/>
                <a:sym typeface="Quattrocento Sans"/>
              </a:rPr>
              <a:t>www.revlib.org</a:t>
            </a:r>
            <a:endParaRPr lang="en-US" sz="1800" dirty="0">
              <a:solidFill>
                <a:schemeClr val="dk1"/>
              </a:solidFill>
              <a:latin typeface="Quattrocento Sans"/>
              <a:sym typeface="Quattrocento Sans"/>
            </a:endParaRPr>
          </a:p>
        </p:txBody>
      </p:sp>
      <p:sp>
        <p:nvSpPr>
          <p:cNvPr id="29" name="TextBox 28">
            <a:extLst>
              <a:ext uri="{FF2B5EF4-FFF2-40B4-BE49-F238E27FC236}">
                <a16:creationId xmlns:a16="http://schemas.microsoft.com/office/drawing/2014/main" id="{3AD73FFE-5DFD-8CCB-33F0-66736E90F419}"/>
              </a:ext>
            </a:extLst>
          </p:cNvPr>
          <p:cNvSpPr txBox="1"/>
          <p:nvPr/>
        </p:nvSpPr>
        <p:spPr>
          <a:xfrm>
            <a:off x="1515102" y="36805204"/>
            <a:ext cx="6154249" cy="400110"/>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3. </a:t>
            </a:r>
            <a:r>
              <a:rPr lang="en-US" sz="2000" dirty="0">
                <a:latin typeface="Open Sans" panose="020B0606030504020204" pitchFamily="34" charset="0"/>
                <a:ea typeface="Open Sans" panose="020B0606030504020204" pitchFamily="34" charset="0"/>
                <a:cs typeface="Open Sans" panose="020B0606030504020204" pitchFamily="34" charset="0"/>
              </a:rPr>
              <a:t>Collective operations implemented in QMPI</a:t>
            </a:r>
          </a:p>
        </p:txBody>
      </p:sp>
      <p:sp>
        <p:nvSpPr>
          <p:cNvPr id="34" name="TextBox 33">
            <a:extLst>
              <a:ext uri="{FF2B5EF4-FFF2-40B4-BE49-F238E27FC236}">
                <a16:creationId xmlns:a16="http://schemas.microsoft.com/office/drawing/2014/main" id="{AA6152BC-C579-CBE2-3E9F-92B7885BA66A}"/>
              </a:ext>
            </a:extLst>
          </p:cNvPr>
          <p:cNvSpPr txBox="1"/>
          <p:nvPr/>
        </p:nvSpPr>
        <p:spPr>
          <a:xfrm>
            <a:off x="22121080" y="13383826"/>
            <a:ext cx="4153701" cy="400110"/>
          </a:xfrm>
          <a:prstGeom prst="rect">
            <a:avLst/>
          </a:prstGeom>
          <a:noFill/>
        </p:spPr>
        <p:txBody>
          <a:bodyPr wrap="none" rtlCol="0">
            <a:spAutoFit/>
          </a:bodyPr>
          <a:lstStyle/>
          <a:p>
            <a:r>
              <a:rPr lang="en-US" sz="2000" b="1" dirty="0"/>
              <a:t>Fig. 4.  </a:t>
            </a:r>
            <a:r>
              <a:rPr lang="en-US" sz="2000" dirty="0"/>
              <a:t>Schematic of MCT strategy</a:t>
            </a:r>
          </a:p>
        </p:txBody>
      </p:sp>
      <p:sp>
        <p:nvSpPr>
          <p:cNvPr id="107" name="TextBox 106">
            <a:extLst>
              <a:ext uri="{FF2B5EF4-FFF2-40B4-BE49-F238E27FC236}">
                <a16:creationId xmlns:a16="http://schemas.microsoft.com/office/drawing/2014/main" id="{B4F9C191-372B-0950-8FFD-CABD2480CB1E}"/>
              </a:ext>
            </a:extLst>
          </p:cNvPr>
          <p:cNvSpPr txBox="1"/>
          <p:nvPr/>
        </p:nvSpPr>
        <p:spPr>
          <a:xfrm>
            <a:off x="16961898" y="20450372"/>
            <a:ext cx="7631538" cy="400110"/>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6. </a:t>
            </a:r>
            <a:r>
              <a:rPr lang="en-US" sz="2000" dirty="0">
                <a:latin typeface="Open Sans" panose="020B0606030504020204" pitchFamily="34" charset="0"/>
                <a:ea typeface="Open Sans" panose="020B0606030504020204" pitchFamily="34" charset="0"/>
                <a:cs typeface="Open Sans" panose="020B0606030504020204" pitchFamily="34" charset="0"/>
              </a:rPr>
              <a:t>Benchmark circuit rd32 (adder) taken from </a:t>
            </a:r>
            <a:r>
              <a:rPr lang="en-US" sz="2000" dirty="0" err="1">
                <a:latin typeface="Open Sans" panose="020B0606030504020204" pitchFamily="34" charset="0"/>
                <a:ea typeface="Open Sans" panose="020B0606030504020204" pitchFamily="34" charset="0"/>
                <a:cs typeface="Open Sans" panose="020B0606030504020204" pitchFamily="34" charset="0"/>
              </a:rPr>
              <a:t>RevLib</a:t>
            </a:r>
            <a:r>
              <a:rPr lang="en-US" sz="2000" dirty="0">
                <a:latin typeface="Open Sans" panose="020B0606030504020204" pitchFamily="34" charset="0"/>
                <a:ea typeface="Open Sans" panose="020B0606030504020204" pitchFamily="34" charset="0"/>
                <a:cs typeface="Open Sans" panose="020B0606030504020204" pitchFamily="34" charset="0"/>
              </a:rPr>
              <a:t> [4]</a:t>
            </a:r>
          </a:p>
        </p:txBody>
      </p:sp>
      <p:sp>
        <p:nvSpPr>
          <p:cNvPr id="111" name="TextBox 110">
            <a:extLst>
              <a:ext uri="{FF2B5EF4-FFF2-40B4-BE49-F238E27FC236}">
                <a16:creationId xmlns:a16="http://schemas.microsoft.com/office/drawing/2014/main" id="{7CE48C21-1400-A2F4-8743-3857D54E149F}"/>
              </a:ext>
            </a:extLst>
          </p:cNvPr>
          <p:cNvSpPr txBox="1"/>
          <p:nvPr/>
        </p:nvSpPr>
        <p:spPr>
          <a:xfrm>
            <a:off x="25252253" y="27002567"/>
            <a:ext cx="5584929"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7. </a:t>
            </a:r>
            <a:r>
              <a:rPr lang="en-US" sz="2000" dirty="0">
                <a:latin typeface="Open Sans" panose="020B0606030504020204" pitchFamily="34" charset="0"/>
                <a:ea typeface="Open Sans" panose="020B0606030504020204" pitchFamily="34" charset="0"/>
                <a:cs typeface="Open Sans" panose="020B0606030504020204" pitchFamily="34" charset="0"/>
              </a:rPr>
              <a:t>(a) Simulation result using our MCT technique, (b) and metrics comparation</a:t>
            </a:r>
          </a:p>
        </p:txBody>
      </p:sp>
      <p:sp>
        <p:nvSpPr>
          <p:cNvPr id="21" name="TextBox 20">
            <a:extLst>
              <a:ext uri="{FF2B5EF4-FFF2-40B4-BE49-F238E27FC236}">
                <a16:creationId xmlns:a16="http://schemas.microsoft.com/office/drawing/2014/main" id="{29500B26-663C-B94E-09DA-B778C06C8108}"/>
              </a:ext>
            </a:extLst>
          </p:cNvPr>
          <p:cNvSpPr txBox="1"/>
          <p:nvPr/>
        </p:nvSpPr>
        <p:spPr>
          <a:xfrm>
            <a:off x="25172566" y="17311493"/>
            <a:ext cx="5810228" cy="400110"/>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5. </a:t>
            </a:r>
            <a:r>
              <a:rPr lang="en-US" sz="2000" dirty="0">
                <a:latin typeface="Open Sans" panose="020B0606030504020204" pitchFamily="34" charset="0"/>
                <a:ea typeface="Open Sans" panose="020B0606030504020204" pitchFamily="34" charset="0"/>
                <a:cs typeface="Open Sans" panose="020B0606030504020204" pitchFamily="34" charset="0"/>
              </a:rPr>
              <a:t>Latency and fidelities of gates [2] </a:t>
            </a:r>
          </a:p>
        </p:txBody>
      </p:sp>
      <p:sp>
        <p:nvSpPr>
          <p:cNvPr id="23" name="TextBox 22">
            <a:extLst>
              <a:ext uri="{FF2B5EF4-FFF2-40B4-BE49-F238E27FC236}">
                <a16:creationId xmlns:a16="http://schemas.microsoft.com/office/drawing/2014/main" id="{2D9F2A25-DBF9-025A-4EE7-2A917D506C08}"/>
              </a:ext>
            </a:extLst>
          </p:cNvPr>
          <p:cNvSpPr txBox="1"/>
          <p:nvPr/>
        </p:nvSpPr>
        <p:spPr>
          <a:xfrm>
            <a:off x="28146451" y="40353989"/>
            <a:ext cx="4771949" cy="584775"/>
          </a:xfrm>
          <a:prstGeom prst="rect">
            <a:avLst/>
          </a:prstGeom>
          <a:noFill/>
        </p:spPr>
        <p:txBody>
          <a:bodyPr wrap="square" rtlCol="0">
            <a:spAutoFit/>
          </a:bodyPr>
          <a:lstStyle/>
          <a:p>
            <a:r>
              <a:rPr lang="en-US" sz="3200" dirty="0">
                <a:solidFill>
                  <a:schemeClr val="bg1"/>
                </a:solidFill>
              </a:rPr>
              <a:t>PNNL-SA-185584</a:t>
            </a:r>
          </a:p>
        </p:txBody>
      </p:sp>
    </p:spTree>
    <p:extLst>
      <p:ext uri="{BB962C8B-B14F-4D97-AF65-F5344CB8AC3E}">
        <p14:creationId xmlns:p14="http://schemas.microsoft.com/office/powerpoint/2010/main" val="59911094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1692</TotalTime>
  <Words>1058</Words>
  <Application>Microsoft Macintosh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Sans</vt:lpstr>
      <vt:lpstr>Encode Sans</vt:lpstr>
      <vt:lpstr>Arial</vt:lpstr>
      <vt:lpstr>Quattrocento Sans</vt:lpstr>
      <vt:lpstr>Cambria Math</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Simon</dc:creator>
  <cp:lastModifiedBy>Tommy H. Nguyen</cp:lastModifiedBy>
  <cp:revision>23</cp:revision>
  <dcterms:created xsi:type="dcterms:W3CDTF">2020-01-03T22:24:30Z</dcterms:created>
  <dcterms:modified xsi:type="dcterms:W3CDTF">2023-05-25T22:31:34Z</dcterms:modified>
</cp:coreProperties>
</file>