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itchFamily="2" charset="77"/>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94"/>
  </p:normalViewPr>
  <p:slideViewPr>
    <p:cSldViewPr snapToGrid="0">
      <p:cViewPr>
        <p:scale>
          <a:sx n="45" d="100"/>
          <a:sy n="45" d="100"/>
        </p:scale>
        <p:origin x="768" y="-4840"/>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3"/>
          <a:srcRect b="20684"/>
          <a:stretch/>
        </p:blipFill>
        <p:spPr>
          <a:xfrm>
            <a:off x="25001580" y="21563736"/>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42241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500"/>
              <a:buFont typeface="Arial"/>
              <a:buNone/>
            </a:pP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increased for complex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4"/>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64915" y="37578618"/>
            <a:ext cx="12590136" cy="2474986"/>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Reduce/Gather</a:t>
            </a:r>
          </a:p>
          <a:p>
            <a:pPr marL="342900" indent="-342900" algn="just">
              <a:spcBef>
                <a:spcPts val="1200"/>
              </a:spcBef>
              <a:buClr>
                <a:schemeClr val="dk1"/>
              </a:buClr>
              <a:buSzPts val="2500"/>
              <a:buFont typeface="Arial" panose="020B0604020202020204" pitchFamily="34" charset="0"/>
              <a:buChar char="•"/>
            </a:pPr>
            <a:endParaRPr lang="en-US" sz="2500"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dirty="0" err="1">
                <a:solidFill>
                  <a:schemeClr val="dk1"/>
                </a:solidFill>
                <a:latin typeface="Open Sans"/>
                <a:ea typeface="Open Sans"/>
                <a:cs typeface="Open Sans"/>
              </a:rPr>
              <a:t>Allgather</a:t>
            </a:r>
            <a:endParaRPr lang="en-US" sz="2500"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dirty="0" err="1">
                <a:solidFill>
                  <a:schemeClr val="dk1"/>
                </a:solidFill>
                <a:latin typeface="Open Sans"/>
                <a:ea typeface="Open Sans"/>
                <a:cs typeface="Open Sans"/>
              </a:rPr>
              <a:t>Allreduce</a:t>
            </a:r>
            <a:endParaRPr sz="2500"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811002" y="2046317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709360" y="21598666"/>
            <a:ext cx="7917297"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14103" y="13631802"/>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14103" y="14729313"/>
            <a:ext cx="7961251"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3709687" y="33249517"/>
            <a:ext cx="7608600" cy="652224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We acknowledge </a:t>
            </a:r>
          </a:p>
          <a:p>
            <a:pPr algn="just">
              <a:lnSpc>
                <a:spcPct val="110000"/>
              </a:lnSpc>
              <a:buSzPts val="1944"/>
            </a:pPr>
            <a:r>
              <a:rPr lang="en-US" sz="2000" dirty="0">
                <a:solidFill>
                  <a:schemeClr val="dk1"/>
                </a:solidFill>
                <a:latin typeface="Quattrocento Sans"/>
                <a:sym typeface="Quattrocento Sans"/>
              </a:rPr>
              <a:t>Advisor: </a:t>
            </a:r>
            <a:r>
              <a:rPr lang="en-US" sz="2000" dirty="0">
                <a:solidFill>
                  <a:schemeClr val="dk1"/>
                </a:solidFill>
                <a:latin typeface="Quattrocento Sans"/>
                <a:sym typeface="Encode Sans"/>
              </a:rPr>
              <a:t>Ang Li, Samuel Stein, Tim </a:t>
            </a:r>
            <a:r>
              <a:rPr lang="en-US" sz="2000" dirty="0" err="1">
                <a:solidFill>
                  <a:schemeClr val="dk1"/>
                </a:solidFill>
                <a:latin typeface="Quattrocento Sans"/>
                <a:sym typeface="Encode Sans"/>
              </a:rPr>
              <a:t>Stavenger</a:t>
            </a:r>
            <a:r>
              <a:rPr lang="en-US" sz="2000" dirty="0">
                <a:solidFill>
                  <a:schemeClr val="dk1"/>
                </a:solidFill>
                <a:latin typeface="Quattrocento Sans"/>
                <a:sym typeface="Encode Sans"/>
              </a:rPr>
              <a:t>, Marvin Warner (PNNL), Martin </a:t>
            </a:r>
            <a:r>
              <a:rPr lang="en-US" sz="2000" dirty="0" err="1">
                <a:solidFill>
                  <a:schemeClr val="dk1"/>
                </a:solidFill>
                <a:latin typeface="Quattrocento Sans"/>
                <a:sym typeface="Encode Sans"/>
              </a:rPr>
              <a:t>Roetteler</a:t>
            </a:r>
            <a:r>
              <a:rPr lang="en-US" sz="2000" dirty="0">
                <a:solidFill>
                  <a:schemeClr val="dk1"/>
                </a:solidFill>
                <a:latin typeface="Quattrocento Sans"/>
                <a:sym typeface="Encode Sans"/>
              </a:rPr>
              <a:t> (Microsoft)</a:t>
            </a:r>
            <a:endParaRPr lang="en-US" sz="2000" dirty="0">
              <a:solidFill>
                <a:schemeClr val="dk1"/>
              </a:solidFill>
              <a:latin typeface="Quattrocento Sans"/>
              <a:sym typeface="Quattrocento Sans"/>
            </a:endParaRPr>
          </a:p>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Faculty: Sara Mouradian, Peter </a:t>
            </a:r>
            <a:r>
              <a:rPr lang="en-US" sz="2000" b="0" i="0" u="none" strike="noStrike" cap="none" dirty="0" err="1">
                <a:solidFill>
                  <a:schemeClr val="dk1"/>
                </a:solidFill>
                <a:latin typeface="Quattrocento Sans"/>
                <a:ea typeface="Quattrocento Sans"/>
                <a:cs typeface="Quattrocento Sans"/>
                <a:sym typeface="Quattrocento Sans"/>
              </a:rPr>
              <a:t>Pauzaiskie</a:t>
            </a:r>
            <a:r>
              <a:rPr lang="en-US" sz="2000" b="0" i="0" u="none" strike="noStrike" cap="none" dirty="0">
                <a:solidFill>
                  <a:schemeClr val="dk1"/>
                </a:solidFill>
                <a:latin typeface="Quattrocento Sans"/>
                <a:ea typeface="Quattrocento Sans"/>
                <a:cs typeface="Quattrocento Sans"/>
                <a:sym typeface="Quattrocento Sans"/>
              </a:rPr>
              <a:t> (UW) </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sym typeface="Quattrocento Sans"/>
              </a:rPr>
              <a:t>for their kind help in this project.</a:t>
            </a:r>
            <a:endParaRPr lang="en-US" sz="1600" dirty="0">
              <a:ea typeface="Quattrocento Sans"/>
            </a:endParaRPr>
          </a:p>
          <a:p>
            <a:pPr marL="0" marR="0" lvl="0" indent="0" algn="just" rtl="0">
              <a:lnSpc>
                <a:spcPct val="110000"/>
              </a:lnSpc>
              <a:spcBef>
                <a:spcPts val="0"/>
              </a:spcBef>
              <a:spcAft>
                <a:spcPts val="0"/>
              </a:spcAft>
              <a:buClr>
                <a:srgbClr val="000000"/>
              </a:buClr>
              <a:buSzPts val="1944"/>
              <a:buFont typeface="Arial"/>
              <a:buNone/>
            </a:pPr>
            <a:endParaRPr lang="en-US" sz="2000" dirty="0">
              <a:solidFill>
                <a:schemeClr val="dk1"/>
              </a:solidFill>
              <a:latin typeface="Quattrocento Sans"/>
              <a:ea typeface="Quattrocento Sans"/>
              <a:cs typeface="Quattrocento Sans"/>
              <a:sym typeface="Quattrocento Sans"/>
            </a:endParaRP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cs typeface="Quattrocento Sans"/>
                <a:sym typeface="Quattrocento Sans"/>
              </a:rPr>
              <a:t>References: </a:t>
            </a:r>
          </a:p>
          <a:p>
            <a:pPr marL="0" marR="0" lvl="0" indent="0" algn="just" rtl="0">
              <a:lnSpc>
                <a:spcPct val="110000"/>
              </a:lnSpc>
              <a:spcBef>
                <a:spcPts val="0"/>
              </a:spcBef>
              <a:spcAft>
                <a:spcPts val="0"/>
              </a:spcAft>
              <a:buClr>
                <a:srgbClr val="000000"/>
              </a:buClr>
              <a:buSzPts val="1944"/>
              <a:buFont typeface="Arial"/>
              <a:buNone/>
            </a:pPr>
            <a:r>
              <a:rPr lang="en-US" sz="2000" b="0" i="0" u="none" strike="noStrike" cap="none" dirty="0">
                <a:solidFill>
                  <a:schemeClr val="dk1"/>
                </a:solidFill>
                <a:latin typeface="Quattrocento Sans"/>
                <a:ea typeface="Quattrocento Sans"/>
                <a:cs typeface="Quattrocento Sans"/>
                <a:sym typeface="Quattrocento Sans"/>
              </a:rPr>
              <a:t>[1] Thomas </a:t>
            </a:r>
            <a:r>
              <a:rPr lang="en-US" sz="2000" b="0" i="0" u="none" strike="noStrike" cap="none" dirty="0" err="1">
                <a:solidFill>
                  <a:schemeClr val="dk1"/>
                </a:solidFill>
                <a:latin typeface="Quattrocento Sans"/>
                <a:ea typeface="Quattrocento Sans"/>
                <a:cs typeface="Quattrocento Sans"/>
                <a:sym typeface="Quattrocento Sans"/>
              </a:rPr>
              <a:t>Haner</a:t>
            </a:r>
            <a:r>
              <a:rPr lang="en-US" sz="20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ea typeface="Quattrocento Sans"/>
                <a:cs typeface="Quattrocento Sans"/>
                <a:sym typeface="Quattrocento Sans"/>
              </a:rPr>
              <a:t>[2] </a:t>
            </a:r>
            <a:r>
              <a:rPr lang="en-US" sz="2000" dirty="0" err="1">
                <a:solidFill>
                  <a:schemeClr val="dk1"/>
                </a:solidFill>
                <a:latin typeface="Quattrocento Sans"/>
                <a:ea typeface="Quattrocento Sans"/>
                <a:cs typeface="Quattrocento Sans"/>
                <a:sym typeface="Quattrocento Sans"/>
              </a:rPr>
              <a:t>Anbang</a:t>
            </a:r>
            <a:r>
              <a:rPr lang="en-US" sz="2000" dirty="0">
                <a:solidFill>
                  <a:schemeClr val="dk1"/>
                </a:solidFill>
                <a:latin typeface="Quattrocento Sans"/>
                <a:ea typeface="Quattrocento Sans"/>
                <a:cs typeface="Quattrocento Sans"/>
                <a:sym typeface="Quattrocento Sans"/>
              </a:rPr>
              <a:t> Wu et. al., </a:t>
            </a:r>
            <a:r>
              <a:rPr lang="en-US" sz="2000" dirty="0" err="1">
                <a:solidFill>
                  <a:schemeClr val="dk1"/>
                </a:solidFill>
                <a:latin typeface="Quattrocento Sans"/>
                <a:ea typeface="Quattrocento Sans"/>
                <a:cs typeface="Quattrocento Sans"/>
                <a:sym typeface="Quattrocento Sans"/>
              </a:rPr>
              <a:t>AutoComm</a:t>
            </a:r>
            <a:r>
              <a:rPr lang="en-US" sz="20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2000" dirty="0">
                <a:solidFill>
                  <a:schemeClr val="dk1"/>
                </a:solidFill>
                <a:latin typeface="Quattrocento Sans"/>
              </a:rPr>
              <a:t>55</a:t>
            </a:r>
            <a:r>
              <a:rPr lang="en-US" sz="2000" baseline="30000" dirty="0">
                <a:solidFill>
                  <a:schemeClr val="dk1"/>
                </a:solidFill>
                <a:latin typeface="Quattrocento Sans"/>
              </a:rPr>
              <a:t>th</a:t>
            </a:r>
            <a:r>
              <a:rPr lang="en-US" sz="20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sym typeface="Quattrocento Sans"/>
              </a:rPr>
              <a:t>[3] </a:t>
            </a:r>
            <a:r>
              <a:rPr lang="en-US" sz="2000" dirty="0" err="1">
                <a:solidFill>
                  <a:schemeClr val="dk1"/>
                </a:solidFill>
                <a:latin typeface="Quattrocento Sans"/>
                <a:sym typeface="Quattrocento Sans"/>
              </a:rPr>
              <a:t>Anbang</a:t>
            </a:r>
            <a:r>
              <a:rPr lang="en-US" sz="2000" dirty="0">
                <a:solidFill>
                  <a:schemeClr val="dk1"/>
                </a:solidFill>
                <a:latin typeface="Quattrocento Sans"/>
                <a:sym typeface="Quattrocento Sans"/>
              </a:rPr>
              <a:t> Wu et. al., </a:t>
            </a:r>
            <a:r>
              <a:rPr lang="en-US" sz="2000" dirty="0" err="1">
                <a:solidFill>
                  <a:schemeClr val="dk1"/>
                </a:solidFill>
                <a:latin typeface="Quattrocento Sans"/>
                <a:sym typeface="Quattrocento Sans"/>
              </a:rPr>
              <a:t>CollComm</a:t>
            </a:r>
            <a:r>
              <a:rPr lang="en-US" sz="2000" dirty="0">
                <a:solidFill>
                  <a:schemeClr val="dk1"/>
                </a:solidFill>
                <a:latin typeface="Quattrocento Sans"/>
                <a:sym typeface="Quattrocento Sans"/>
              </a:rPr>
              <a:t>: Enabling efficient collective quantum communication based on EPR buffering. </a:t>
            </a:r>
            <a:r>
              <a:rPr lang="en-US" sz="2000" dirty="0" err="1">
                <a:solidFill>
                  <a:schemeClr val="dk1"/>
                </a:solidFill>
                <a:latin typeface="Quattrocento Sans"/>
                <a:sym typeface="Quattrocento Sans"/>
              </a:rPr>
              <a:t>arXiv</a:t>
            </a:r>
            <a:r>
              <a:rPr lang="en-US" sz="20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2000" dirty="0">
                <a:solidFill>
                  <a:schemeClr val="dk1"/>
                </a:solidFill>
                <a:latin typeface="Quattrocento Sans"/>
                <a:sym typeface="Quattrocento Sans"/>
              </a:rPr>
              <a:t>[4] https://</a:t>
            </a:r>
            <a:r>
              <a:rPr lang="en-US" sz="2000" dirty="0" err="1">
                <a:solidFill>
                  <a:schemeClr val="dk1"/>
                </a:solidFill>
                <a:latin typeface="Quattrocento Sans"/>
                <a:sym typeface="Quattrocento Sans"/>
              </a:rPr>
              <a:t>www.revlib.org</a:t>
            </a:r>
            <a:endParaRPr sz="2000" dirty="0">
              <a:solidFill>
                <a:schemeClr val="dk1"/>
              </a:solidFill>
              <a:latin typeface="Quattrocento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5"/>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6"/>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4106810810"/>
              </p:ext>
            </p:extLst>
          </p:nvPr>
        </p:nvGraphicFramePr>
        <p:xfrm>
          <a:off x="25854502" y="25683741"/>
          <a:ext cx="4660335" cy="1295081"/>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1908145586"/>
                    </a:ext>
                  </a:extLst>
                </a:gridCol>
                <a:gridCol w="1629705">
                  <a:extLst>
                    <a:ext uri="{9D8B030D-6E8A-4147-A177-3AD203B41FA5}">
                      <a16:colId xmlns:a16="http://schemas.microsoft.com/office/drawing/2014/main" val="927377627"/>
                    </a:ext>
                  </a:extLst>
                </a:gridCol>
                <a:gridCol w="1181611">
                  <a:extLst>
                    <a:ext uri="{9D8B030D-6E8A-4147-A177-3AD203B41FA5}">
                      <a16:colId xmlns:a16="http://schemas.microsoft.com/office/drawing/2014/main" val="2975493502"/>
                    </a:ext>
                  </a:extLst>
                </a:gridCol>
              </a:tblGrid>
              <a:tr h="2037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Remote 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424169">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35275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5854501" y="25699239"/>
            <a:ext cx="1799576" cy="478368"/>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5885958" y="25851737"/>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6588528" y="2568374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3" name="TextBox 22">
            <a:extLst>
              <a:ext uri="{FF2B5EF4-FFF2-40B4-BE49-F238E27FC236}">
                <a16:creationId xmlns:a16="http://schemas.microsoft.com/office/drawing/2014/main" id="{2027152C-6598-13E9-67F4-B0CE076AABF9}"/>
              </a:ext>
            </a:extLst>
          </p:cNvPr>
          <p:cNvSpPr txBox="1"/>
          <p:nvPr/>
        </p:nvSpPr>
        <p:spPr>
          <a:xfrm>
            <a:off x="1768767" y="20393929"/>
            <a:ext cx="383438" cy="307777"/>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B38D7864-8EC6-D772-46EC-AF5293A0991C}"/>
              </a:ext>
            </a:extLst>
          </p:cNvPr>
          <p:cNvSpPr txBox="1"/>
          <p:nvPr/>
        </p:nvSpPr>
        <p:spPr>
          <a:xfrm>
            <a:off x="8370194" y="20393929"/>
            <a:ext cx="383438" cy="307777"/>
          </a:xfrm>
          <a:prstGeom prst="rect">
            <a:avLst/>
          </a:prstGeom>
          <a:noFill/>
        </p:spPr>
        <p:txBody>
          <a:bodyPr wrap="square" rtlCol="0">
            <a:spAutoFit/>
          </a:bodyPr>
          <a:lstStyle/>
          <a:p>
            <a:r>
              <a:rPr lang="en-US" dirty="0"/>
              <a:t>[2]</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6772367" cy="6014417"/>
          </a:xfrm>
          <a:prstGeom prst="rect">
            <a:avLst/>
          </a:prstGeom>
          <a:noFill/>
          <a:ln>
            <a:noFill/>
          </a:ln>
        </p:spPr>
        <p:txBody>
          <a:bodyPr spcFirstLastPara="1" wrap="square" lIns="88875" tIns="44425" rIns="88875" bIns="44425" anchor="t" anchorCtr="0">
            <a:spAutoFit/>
          </a:bodyPr>
          <a:lstStyle/>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 Implement more applications within the QMPI framework and MCT and compare fidelities, latencies, and # of EPR pairs</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dirty="0" err="1">
                <a:solidFill>
                  <a:schemeClr val="dk1"/>
                </a:solidFill>
                <a:latin typeface="Open Sans"/>
                <a:ea typeface="Open Sans"/>
                <a:cs typeface="Open Sans"/>
                <a:sym typeface="Open Sans"/>
              </a:rPr>
              <a:t>Auto_Comm</a:t>
            </a:r>
            <a:r>
              <a:rPr lang="en-US" sz="2500" dirty="0">
                <a:solidFill>
                  <a:schemeClr val="dk1"/>
                </a:solidFill>
                <a:latin typeface="Open Sans"/>
                <a:ea typeface="Open Sans"/>
                <a:cs typeface="Open Sans"/>
                <a:sym typeface="Open Sans"/>
              </a:rPr>
              <a:t> and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that would be automatic within QMPI</a:t>
            </a:r>
          </a:p>
          <a:p>
            <a:pPr marL="457200" marR="0" lvl="0" indent="-457200" algn="l" rtl="0">
              <a:lnSpc>
                <a:spcPct val="110000"/>
              </a:lnSpc>
              <a:spcBef>
                <a:spcPts val="0"/>
              </a:spcBef>
              <a:spcAft>
                <a:spcPts val="0"/>
              </a:spcAft>
              <a:buClr>
                <a:schemeClr val="dk1"/>
              </a:buClr>
              <a:buSzPts val="2500"/>
              <a:buFont typeface="+mj-lt"/>
              <a:buAutoNum type="arabicPeriod"/>
            </a:pPr>
            <a:endParaRPr lang="en-US" sz="2500" dirty="0">
              <a:solidFill>
                <a:schemeClr val="dk1"/>
              </a:solidFill>
              <a:latin typeface="Open Sans"/>
              <a:ea typeface="Open Sans"/>
              <a:cs typeface="Open Sans"/>
              <a:sym typeface="Open Sans"/>
            </a:endParaRPr>
          </a:p>
          <a:p>
            <a:pPr marL="457200" marR="0" lvl="0" indent="-457200" algn="l"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106249" y="25600936"/>
            <a:ext cx="556644" cy="338554"/>
          </a:xfrm>
          <a:prstGeom prst="rect">
            <a:avLst/>
          </a:prstGeom>
          <a:noFill/>
        </p:spPr>
        <p:txBody>
          <a:bodyPr wrap="square" rtlCol="0">
            <a:spAutoFit/>
          </a:bodyPr>
          <a:lstStyle/>
          <a:p>
            <a:r>
              <a:rPr lang="en-US" sz="1600" dirty="0"/>
              <a:t>b)</a:t>
            </a:r>
          </a:p>
        </p:txBody>
      </p:sp>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7"/>
          <a:srcRect t="31349"/>
          <a:stretch/>
        </p:blipFill>
        <p:spPr>
          <a:xfrm>
            <a:off x="24987929" y="15203815"/>
            <a:ext cx="6235881" cy="2384608"/>
          </a:xfrm>
          <a:prstGeom prst="rect">
            <a:avLst/>
          </a:prstGeom>
        </p:spPr>
      </p:pic>
      <p:sp>
        <p:nvSpPr>
          <p:cNvPr id="33" name="TextBox 32">
            <a:extLst>
              <a:ext uri="{FF2B5EF4-FFF2-40B4-BE49-F238E27FC236}">
                <a16:creationId xmlns:a16="http://schemas.microsoft.com/office/drawing/2014/main" id="{EA6F0D09-32C6-9C12-01C8-5CF4BAFC098B}"/>
              </a:ext>
            </a:extLst>
          </p:cNvPr>
          <p:cNvSpPr txBox="1"/>
          <p:nvPr/>
        </p:nvSpPr>
        <p:spPr>
          <a:xfrm>
            <a:off x="30723463" y="14824226"/>
            <a:ext cx="383438" cy="307777"/>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088167" y="21643984"/>
            <a:ext cx="367408" cy="338554"/>
          </a:xfrm>
          <a:prstGeom prst="rect">
            <a:avLst/>
          </a:prstGeom>
          <a:noFill/>
        </p:spPr>
        <p:txBody>
          <a:bodyPr wrap="none" rtlCol="0">
            <a:spAutoFit/>
          </a:bodyPr>
          <a:lstStyle/>
          <a:p>
            <a:r>
              <a:rPr lang="en-US" sz="1600" dirty="0"/>
              <a:t>a)</a:t>
            </a:r>
          </a:p>
        </p:txBody>
      </p:sp>
      <p:pic>
        <p:nvPicPr>
          <p:cNvPr id="36" name="Picture 35" descr="A picture containing text, font, screenshot, white&#10;&#10;Description automatically generated">
            <a:extLst>
              <a:ext uri="{FF2B5EF4-FFF2-40B4-BE49-F238E27FC236}">
                <a16:creationId xmlns:a16="http://schemas.microsoft.com/office/drawing/2014/main" id="{AF769ECB-6D69-E8DC-DEC2-906DD97ACC3B}"/>
              </a:ext>
            </a:extLst>
          </p:cNvPr>
          <p:cNvPicPr>
            <a:picLocks noChangeAspect="1"/>
          </p:cNvPicPr>
          <p:nvPr/>
        </p:nvPicPr>
        <p:blipFill rotWithShape="1">
          <a:blip r:embed="rId8"/>
          <a:srcRect l="1363" t="-530" r="-1363" b="530"/>
          <a:stretch/>
        </p:blipFill>
        <p:spPr>
          <a:xfrm>
            <a:off x="25960764" y="21878236"/>
            <a:ext cx="2555269" cy="697605"/>
          </a:xfrm>
          <a:prstGeom prst="rect">
            <a:avLst/>
          </a:prstGeom>
        </p:spPr>
      </p:pic>
      <p:sp>
        <p:nvSpPr>
          <p:cNvPr id="39" name="TextBox 38">
            <a:extLst>
              <a:ext uri="{FF2B5EF4-FFF2-40B4-BE49-F238E27FC236}">
                <a16:creationId xmlns:a16="http://schemas.microsoft.com/office/drawing/2014/main" id="{90EBA848-D75F-EEA6-A3C5-5C8F0340E8C3}"/>
              </a:ext>
            </a:extLst>
          </p:cNvPr>
          <p:cNvSpPr txBox="1"/>
          <p:nvPr/>
        </p:nvSpPr>
        <p:spPr>
          <a:xfrm>
            <a:off x="29841565" y="17926540"/>
            <a:ext cx="383438" cy="307777"/>
          </a:xfrm>
          <a:prstGeom prst="rect">
            <a:avLst/>
          </a:prstGeom>
          <a:noFill/>
        </p:spPr>
        <p:txBody>
          <a:bodyPr wrap="none" rtlCol="0">
            <a:spAutoFit/>
          </a:bodyPr>
          <a:lstStyle/>
          <a:p>
            <a:r>
              <a:rPr lang="en-US" dirty="0"/>
              <a:t>[4]</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3800458" y="23849858"/>
            <a:ext cx="2105357" cy="477054"/>
          </a:xfrm>
          <a:prstGeom prst="rect">
            <a:avLst/>
          </a:prstGeom>
          <a:solidFill>
            <a:schemeClr val="bg1"/>
          </a:solidFill>
        </p:spPr>
        <p:txBody>
          <a:bodyPr wrap="square" rtlCol="0">
            <a:spAutoFit/>
          </a:bodyPr>
          <a:lstStyle/>
          <a:p>
            <a:r>
              <a:rPr lang="en-US" sz="2500" dirty="0" err="1">
                <a:latin typeface="Open Sans" panose="020B0606030504020204" pitchFamily="34" charset="0"/>
                <a:ea typeface="Open Sans" panose="020B0606030504020204" pitchFamily="34" charset="0"/>
                <a:cs typeface="Open Sans" panose="020B0606030504020204" pitchFamily="34" charset="0"/>
              </a:rPr>
              <a:t>Cat_Comm</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E26D1EDB-5501-9624-FAD8-E1E7D4A06F19}"/>
              </a:ext>
            </a:extLst>
          </p:cNvPr>
          <p:cNvSpPr txBox="1"/>
          <p:nvPr/>
        </p:nvSpPr>
        <p:spPr>
          <a:xfrm>
            <a:off x="10681189" y="23855550"/>
            <a:ext cx="1752052" cy="477054"/>
          </a:xfrm>
          <a:prstGeom prst="rect">
            <a:avLst/>
          </a:prstGeom>
          <a:solidFill>
            <a:schemeClr val="bg1"/>
          </a:solidFill>
        </p:spPr>
        <p:txBody>
          <a:bodyPr wrap="square" rtlCol="0">
            <a:spAutoFit/>
          </a:bodyPr>
          <a:lstStyle/>
          <a:p>
            <a:r>
              <a:rPr lang="en-US" sz="2500" dirty="0" err="1">
                <a:latin typeface="Open Sans" panose="020B0606030504020204" pitchFamily="34" charset="0"/>
                <a:ea typeface="Open Sans" panose="020B0606030504020204" pitchFamily="34" charset="0"/>
                <a:cs typeface="Open Sans" panose="020B0606030504020204" pitchFamily="34" charset="0"/>
              </a:rPr>
              <a:t>TP_Comm</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17351" y="17672917"/>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99359"/>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9"/>
          <a:stretch>
            <a:fillRect/>
          </a:stretch>
        </p:blipFill>
        <p:spPr>
          <a:xfrm>
            <a:off x="17254962" y="18318811"/>
            <a:ext cx="12778322" cy="1980404"/>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541104" y="36996873"/>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1"/>
          <a:stretch>
            <a:fillRect/>
          </a:stretch>
        </p:blipFill>
        <p:spPr>
          <a:xfrm>
            <a:off x="25460019" y="27571685"/>
            <a:ext cx="5104983" cy="3937660"/>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2"/>
          <a:stretch>
            <a:fillRect/>
          </a:stretch>
        </p:blipFill>
        <p:spPr>
          <a:xfrm>
            <a:off x="16997730" y="27307568"/>
            <a:ext cx="8062869" cy="4214102"/>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437095" y="27979175"/>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406038" y="31409777"/>
            <a:ext cx="4908716" cy="477054"/>
          </a:xfrm>
          <a:prstGeom prst="rect">
            <a:avLst/>
          </a:prstGeom>
          <a:noFill/>
        </p:spPr>
        <p:txBody>
          <a:bodyPr wrap="none" rtlCol="0">
            <a:spAutoFit/>
          </a:bodyPr>
          <a:lstStyle/>
          <a:p>
            <a:r>
              <a:rPr lang="en-US" sz="25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730606" y="31447269"/>
            <a:ext cx="750526" cy="307777"/>
          </a:xfrm>
          <a:prstGeom prst="rect">
            <a:avLst/>
          </a:prstGeom>
          <a:noFill/>
        </p:spPr>
        <p:txBody>
          <a:bodyPr wrap="none" rtlCol="0">
            <a:spAutoFit/>
          </a:bodyPr>
          <a:lstStyle/>
          <a:p>
            <a:r>
              <a:rPr lang="en-US"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372648" y="31445174"/>
            <a:ext cx="750526" cy="307777"/>
          </a:xfrm>
          <a:prstGeom prst="rect">
            <a:avLst/>
          </a:prstGeom>
          <a:noFill/>
        </p:spPr>
        <p:txBody>
          <a:bodyPr wrap="none" rtlCol="0">
            <a:spAutoFit/>
          </a:bodyPr>
          <a:lstStyle/>
          <a:p>
            <a:r>
              <a:rPr lang="en-US" dirty="0"/>
              <a:t>(0.344)</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5FD4B188-067A-2D00-6B6F-736BD4D4E54F}"/>
                  </a:ext>
                </a:extLst>
              </p:cNvPr>
              <p:cNvSpPr txBox="1"/>
              <p:nvPr/>
            </p:nvSpPr>
            <p:spPr>
              <a:xfrm>
                <a:off x="18696570" y="26789981"/>
                <a:ext cx="5368714" cy="637547"/>
              </a:xfrm>
              <a:prstGeom prst="rect">
                <a:avLst/>
              </a:prstGeom>
              <a:noFill/>
            </p:spPr>
            <p:txBody>
              <a:bodyPr wrap="none" rtlCol="0">
                <a:spAutoFit/>
              </a:bodyPr>
              <a:lstStyle/>
              <a:p>
                <a:r>
                  <a:rPr lang="en-US" sz="2500" dirty="0">
                    <a:latin typeface="Open Sans" panose="020B0606030504020204" pitchFamily="34" charset="0"/>
                    <a:ea typeface="Open Sans" panose="020B0606030504020204" pitchFamily="34" charset="0"/>
                    <a:cs typeface="Open Sans" panose="020B0606030504020204" pitchFamily="34" charset="0"/>
                  </a:rPr>
                  <a:t>Quantum Phase Estimation (</a:t>
                </a:r>
                <a14:m>
                  <m:oMath xmlns:m="http://schemas.openxmlformats.org/officeDocument/2006/math">
                    <m:r>
                      <a:rPr lang="en-US" sz="2500" b="0" i="1" smtClean="0">
                        <a:latin typeface="Cambria Math" panose="02040503050406030204" pitchFamily="18" charset="0"/>
                        <a:ea typeface="Cambria Math" panose="02040503050406030204" pitchFamily="18" charset="0"/>
                      </a:rPr>
                      <m:t>𝜃</m:t>
                    </m:r>
                    <m:r>
                      <a:rPr lang="en-US" sz="2500" b="0" i="1" smtClean="0">
                        <a:latin typeface="Cambria Math" panose="02040503050406030204" pitchFamily="18" charset="0"/>
                        <a:ea typeface="Cambria Math" panose="02040503050406030204" pitchFamily="18" charset="0"/>
                      </a:rPr>
                      <m:t>=</m:t>
                    </m:r>
                    <m:f>
                      <m:fPr>
                        <m:ctrlPr>
                          <a:rPr lang="en-US" sz="2500" i="1" smtClean="0">
                            <a:latin typeface="Cambria Math" panose="02040503050406030204" pitchFamily="18" charset="0"/>
                            <a:ea typeface="Cambria Math" panose="02040503050406030204" pitchFamily="18" charset="0"/>
                          </a:rPr>
                        </m:ctrlPr>
                      </m:fPr>
                      <m:num>
                        <m:r>
                          <a:rPr lang="en-US" sz="2500" b="0" i="1" smtClean="0">
                            <a:latin typeface="Cambria Math" panose="02040503050406030204" pitchFamily="18" charset="0"/>
                            <a:ea typeface="Cambria Math" panose="02040503050406030204" pitchFamily="18" charset="0"/>
                          </a:rPr>
                          <m:t>1</m:t>
                        </m:r>
                      </m:num>
                      <m:den>
                        <m:r>
                          <a:rPr lang="en-US" sz="2500" b="0" i="1" smtClean="0">
                            <a:latin typeface="Cambria Math" panose="02040503050406030204" pitchFamily="18" charset="0"/>
                            <a:ea typeface="Cambria Math" panose="02040503050406030204" pitchFamily="18" charset="0"/>
                          </a:rPr>
                          <m:t>3</m:t>
                        </m:r>
                      </m:den>
                    </m:f>
                  </m:oMath>
                </a14:m>
                <a:r>
                  <a:rPr lang="en-US" sz="2500" dirty="0">
                    <a:latin typeface="Open Sans" panose="020B0606030504020204" pitchFamily="34" charset="0"/>
                    <a:ea typeface="Open Sans" panose="020B0606030504020204" pitchFamily="34" charset="0"/>
                    <a:cs typeface="Open Sans" panose="020B0606030504020204" pitchFamily="34" charset="0"/>
                  </a:rPr>
                  <a:t> )</a:t>
                </a:r>
              </a:p>
            </p:txBody>
          </p:sp>
        </mc:Choice>
        <mc:Fallback>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8696570" y="26789981"/>
                <a:ext cx="5368714" cy="637547"/>
              </a:xfrm>
              <a:prstGeom prst="rect">
                <a:avLst/>
              </a:prstGeom>
              <a:blipFill>
                <a:blip r:embed="rId13"/>
                <a:stretch>
                  <a:fillRect l="-1887" r="-708" b="-9804"/>
                </a:stretch>
              </a:blipFill>
            </p:spPr>
            <p:txBody>
              <a:bodyPr/>
              <a:lstStyle/>
              <a:p>
                <a:r>
                  <a:rPr lang="en-US">
                    <a:noFill/>
                  </a:rPr>
                  <a:t> </a:t>
                </a:r>
              </a:p>
            </p:txBody>
          </p:sp>
        </mc:Fallback>
      </mc:AlternateContent>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938</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 Sans</vt:lpstr>
      <vt:lpstr>Encode Sans</vt:lpstr>
      <vt:lpstr>Arial</vt:lpstr>
      <vt:lpstr>Open Sans</vt:lpstr>
      <vt:lpstr>Cambria Math</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Tommy H. Nguyen</cp:lastModifiedBy>
  <cp:revision>17</cp:revision>
  <dcterms:created xsi:type="dcterms:W3CDTF">2020-01-03T22:24:30Z</dcterms:created>
  <dcterms:modified xsi:type="dcterms:W3CDTF">2023-05-23T14:28:47Z</dcterms:modified>
</cp:coreProperties>
</file>