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600" b="0" strike="noStrike" cap="all" spc="-1">
                <a:solidFill>
                  <a:srgbClr val="000000"/>
                </a:solidFill>
                <a:latin typeface="Gill Sans MT"/>
              </a:rPr>
              <a:t>Modifiez le style du titre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0844DF8-96F8-4B64-BCF2-D555968F544F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12/10/2021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E95ED635-FF1D-4B13-B8CE-1E88DE7BE551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‹N°›</a:t>
            </a:fld>
            <a:endParaRPr lang="fr-FR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cap="all" spc="-1">
                <a:solidFill>
                  <a:srgbClr val="000000"/>
                </a:solidFill>
                <a:latin typeface="Gill Sans MT"/>
              </a:rPr>
              <a:t>Modifiez le style du titre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Cliquez pour modifier les styles du texte du masque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Deuxième niveau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000000"/>
                </a:solidFill>
                <a:latin typeface="Gill Sans MT"/>
              </a:rPr>
              <a:t>Troisième niveau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Gill Sans MT"/>
              </a:rPr>
              <a:t>Quatrième niveau</a:t>
            </a:r>
            <a:endParaRPr lang="en-US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Gill Sans MT"/>
              </a:rPr>
              <a:t>Cinquième niveau</a:t>
            </a:r>
            <a:endParaRPr lang="en-US" sz="1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281DC71-05A9-4523-856E-C07705AFE6DB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12/10/2021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87B5964-DE63-492D-9F94-01F7B7A7E02B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‹N°›</a:t>
            </a:fld>
            <a:endParaRPr lang="fr-FR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727602" y="2568680"/>
            <a:ext cx="9813241" cy="8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0" b="0" strike="noStrike" spc="-1" dirty="0">
                <a:solidFill>
                  <a:srgbClr val="000000"/>
                </a:solidFill>
                <a:latin typeface="Gill Sans MT"/>
              </a:rPr>
              <a:t>Compte-rendu technique projet IHM</a:t>
            </a:r>
            <a:endParaRPr lang="fr-FR" sz="5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273560" y="995760"/>
            <a:ext cx="364536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0" b="0" strike="noStrike" spc="-1">
                <a:solidFill>
                  <a:srgbClr val="000000"/>
                </a:solidFill>
                <a:latin typeface="Gill Sans MT"/>
              </a:rPr>
              <a:t>SOMMAIRE</a:t>
            </a:r>
            <a:endParaRPr lang="fr-FR" sz="5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10560" y="2397960"/>
            <a:ext cx="546804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I. Description architecture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II. Choix ergonomiques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III. Guide d’utilisation</a:t>
            </a:r>
            <a:endParaRPr lang="fr-F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IV. Points forts du projet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23760" y="942480"/>
            <a:ext cx="84412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0" b="0" strike="noStrike" spc="-1">
                <a:solidFill>
                  <a:srgbClr val="000000"/>
                </a:solidFill>
                <a:latin typeface="Gill Sans MT"/>
              </a:rPr>
              <a:t>I. Description architecture</a:t>
            </a:r>
            <a:endParaRPr lang="fr-FR" sz="5000" b="0" strike="noStrike" spc="-1">
              <a:latin typeface="Arial"/>
            </a:endParaRPr>
          </a:p>
        </p:txBody>
      </p:sp>
      <p:pic>
        <p:nvPicPr>
          <p:cNvPr id="94" name="Image 2"/>
          <p:cNvPicPr/>
          <p:nvPr/>
        </p:nvPicPr>
        <p:blipFill>
          <a:blip r:embed="rId2"/>
          <a:stretch/>
        </p:blipFill>
        <p:spPr>
          <a:xfrm>
            <a:off x="408600" y="2383560"/>
            <a:ext cx="6043320" cy="293868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6451920" y="1890015"/>
            <a:ext cx="5631776" cy="4245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Pour l’accueil, il y a le composant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Gill Sans MT"/>
              </a:rPr>
              <a:t>boutonLangue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 qui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permet de récupérer la langue. Il y a aussi le composant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Gill Sans MT"/>
              </a:rPr>
              <a:t>boutonActivite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 qui permet d’accéder aux pages magazines,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ateliers et outils. Il y a aussi des composants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Gill Sans MT"/>
              </a:rPr>
              <a:t>banniere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 et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rgbClr val="000000"/>
                </a:solidFill>
                <a:latin typeface="Gill Sans MT"/>
              </a:rPr>
              <a:t>footer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 qui permettent d’afficher ceux-ci.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L’état de la langue est lui-même transmit aux pages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inférieures à accueil pour pouvoir garder la langue choisit.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Chacune de ces pages dispose de leur composant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permettant de récupérer les données pour ensuite les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afficher dans les pages voulues.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Ces données sont stockées dans un dossier data.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L’ensemble des titres sont aussi des composants ainsi que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les jeux.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Nous disposons aussi d’un dossier styles contenant tous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les styles que nous utilisons en dehors de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Gill Sans MT"/>
              </a:rPr>
              <a:t>bootstrap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346120" y="927000"/>
            <a:ext cx="749952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0" b="0" strike="noStrike" spc="-1">
                <a:solidFill>
                  <a:srgbClr val="000000"/>
                </a:solidFill>
                <a:latin typeface="Gill Sans MT"/>
              </a:rPr>
              <a:t>II. Choix ergonomiques</a:t>
            </a:r>
            <a:endParaRPr lang="fr-FR" sz="5000" b="0" strike="noStrike" spc="-1">
              <a:latin typeface="Arial"/>
            </a:endParaRPr>
          </a:p>
        </p:txBody>
      </p:sp>
      <p:pic>
        <p:nvPicPr>
          <p:cNvPr id="97" name="Image 2"/>
          <p:cNvPicPr/>
          <p:nvPr/>
        </p:nvPicPr>
        <p:blipFill>
          <a:blip r:embed="rId2"/>
          <a:stretch/>
        </p:blipFill>
        <p:spPr>
          <a:xfrm>
            <a:off x="1701720" y="2114640"/>
            <a:ext cx="1285560" cy="1314000"/>
          </a:xfrm>
          <a:prstGeom prst="rect">
            <a:avLst/>
          </a:prstGeom>
          <a:ln>
            <a:noFill/>
          </a:ln>
        </p:spPr>
      </p:pic>
      <p:pic>
        <p:nvPicPr>
          <p:cNvPr id="98" name="Image 5"/>
          <p:cNvPicPr/>
          <p:nvPr/>
        </p:nvPicPr>
        <p:blipFill>
          <a:blip r:embed="rId3"/>
          <a:stretch/>
        </p:blipFill>
        <p:spPr>
          <a:xfrm>
            <a:off x="3444120" y="2133720"/>
            <a:ext cx="1294920" cy="129492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739040" y="2324520"/>
            <a:ext cx="6946815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Nous avons choisi d’allier des couleurs complémentaires, non agressives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à l’œil et surtout plutôt agréable à regarder ou en tout cas, qui ne gênent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pas dans la navigation de l’utilisateur.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739040" y="3636000"/>
            <a:ext cx="8826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Nous avons aussi choisi d’adopter une police qui selon nous est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suffisamment grande pour que tout à chacun puisse naviguer aisément sur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notre site d’apprentissage. (Exemple ci-contre)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4973760" y="4623840"/>
            <a:ext cx="7032864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Nous avons enfin choisi d’adopter des tailles de boutons cliquables assez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grandes afin que l’utilisateur puisse comprendre facilement ou cliquer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tout en évitant de surcharger d’informations afin de laisser l’utilisateur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respirer. (Exemple ci-contre même si ces boutons seront modifiés pour la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présentation du prototype).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2" name="Image 10"/>
          <p:cNvPicPr/>
          <p:nvPr/>
        </p:nvPicPr>
        <p:blipFill>
          <a:blip r:embed="rId4"/>
          <a:srcRect b="3759"/>
          <a:stretch/>
        </p:blipFill>
        <p:spPr>
          <a:xfrm>
            <a:off x="3281040" y="4915080"/>
            <a:ext cx="1458000" cy="1015920"/>
          </a:xfrm>
          <a:prstGeom prst="rect">
            <a:avLst/>
          </a:prstGeom>
          <a:ln>
            <a:noFill/>
          </a:ln>
        </p:spPr>
      </p:pic>
      <p:pic>
        <p:nvPicPr>
          <p:cNvPr id="103" name="Image 12"/>
          <p:cNvPicPr/>
          <p:nvPr/>
        </p:nvPicPr>
        <p:blipFill>
          <a:blip r:embed="rId5"/>
          <a:stretch/>
        </p:blipFill>
        <p:spPr>
          <a:xfrm>
            <a:off x="1235160" y="3895200"/>
            <a:ext cx="3504960" cy="4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346120" y="927000"/>
            <a:ext cx="749952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000" b="0" strike="noStrike" spc="-1">
                <a:solidFill>
                  <a:srgbClr val="000000"/>
                </a:solidFill>
                <a:latin typeface="Gill Sans MT"/>
              </a:rPr>
              <a:t>II. Choix ergonomiques</a:t>
            </a:r>
            <a:endParaRPr lang="fr-FR" sz="5000" b="0" strike="noStrike" spc="-1">
              <a:latin typeface="Arial"/>
            </a:endParaRPr>
          </a:p>
        </p:txBody>
      </p:sp>
      <p:pic>
        <p:nvPicPr>
          <p:cNvPr id="105" name="Image 4"/>
          <p:cNvPicPr/>
          <p:nvPr/>
        </p:nvPicPr>
        <p:blipFill>
          <a:blip r:embed="rId2"/>
          <a:stretch/>
        </p:blipFill>
        <p:spPr>
          <a:xfrm>
            <a:off x="1466280" y="2140560"/>
            <a:ext cx="4200120" cy="4568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5666040" y="1817820"/>
            <a:ext cx="75726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Présence d’un bouton d’aide cliquable permettant à l’utilisateur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d’envoyer un mail à nos services afin d’avoir de l’aide ou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des informations. (affichage si l’utilisateur passe sa souris sur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le bouton d’aide.)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" name="Image 13"/>
          <p:cNvPicPr/>
          <p:nvPr/>
        </p:nvPicPr>
        <p:blipFill>
          <a:blip r:embed="rId3"/>
          <a:stretch/>
        </p:blipFill>
        <p:spPr>
          <a:xfrm>
            <a:off x="704160" y="4549320"/>
            <a:ext cx="4962240" cy="134280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5666040" y="4626900"/>
            <a:ext cx="7894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Si l’utilisateur passe sa souris sur chacun des boutons permettant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d’aller sur les pages magazines, ateliers, outils, il aura un message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d’aide tel que celui-ci pour lui donner des informations concernant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le contenu de la page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9" name="Image 16"/>
          <p:cNvPicPr/>
          <p:nvPr/>
        </p:nvPicPr>
        <p:blipFill>
          <a:blip r:embed="rId4"/>
          <a:stretch/>
        </p:blipFill>
        <p:spPr>
          <a:xfrm>
            <a:off x="4723560" y="3528720"/>
            <a:ext cx="942480" cy="59976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5666040" y="3595050"/>
            <a:ext cx="7694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Affichage du bouton d’aide si l’utilisateur n’a pas la souris dessus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359080" y="919440"/>
            <a:ext cx="7473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Gill Sans MT"/>
              </a:rPr>
              <a:t>III. Guide d’utilisation</a:t>
            </a:r>
            <a:endParaRPr lang="fr-FR" sz="5400" b="0" strike="noStrike" spc="-1">
              <a:latin typeface="Arial"/>
            </a:endParaRPr>
          </a:p>
        </p:txBody>
      </p:sp>
      <p:pic>
        <p:nvPicPr>
          <p:cNvPr id="112" name="Image 2"/>
          <p:cNvPicPr/>
          <p:nvPr/>
        </p:nvPicPr>
        <p:blipFill>
          <a:blip r:embed="rId2"/>
          <a:stretch/>
        </p:blipFill>
        <p:spPr>
          <a:xfrm>
            <a:off x="503280" y="2129040"/>
            <a:ext cx="6078240" cy="7776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581520" y="2187720"/>
            <a:ext cx="56113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choisit tout d’abord la langue qu’il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souhaite apprendre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14" name="Image 6"/>
          <p:cNvPicPr/>
          <p:nvPr/>
        </p:nvPicPr>
        <p:blipFill>
          <a:blip r:embed="rId3"/>
          <a:stretch/>
        </p:blipFill>
        <p:spPr>
          <a:xfrm>
            <a:off x="503280" y="3282480"/>
            <a:ext cx="6078240" cy="45000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6581520" y="3060180"/>
            <a:ext cx="5537198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(après avoir choisit sa langue) peut choisir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la page à laquelle il souhaite accéder. Ces boutons seront </a:t>
            </a: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Gill Sans MT"/>
              </a:rPr>
              <a:t>e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ux</a:t>
            </a:r>
            <a:r>
              <a:rPr lang="fr-FR" spc="-1" dirty="0">
                <a:latin typeface="Arial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aussi modifiés pour la présentation du prototype.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16" name="Image 9"/>
          <p:cNvPicPr/>
          <p:nvPr/>
        </p:nvPicPr>
        <p:blipFill>
          <a:blip r:embed="rId4"/>
          <a:stretch/>
        </p:blipFill>
        <p:spPr>
          <a:xfrm>
            <a:off x="503280" y="4211640"/>
            <a:ext cx="1860840" cy="17265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2552040" y="4206240"/>
            <a:ext cx="92530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La page affichée est celle pour laquelle l’utilisateur a cliqué sur l’étape précédente (ici magazines). La sidebar qui est affichée ici permet de naviguer sur les différentes pages ou de revenir directement à la page d’accueil afin de choisir une nouvelle langue.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359080" y="919440"/>
            <a:ext cx="7473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Gill Sans MT"/>
              </a:rPr>
              <a:t>III. Guide d’utilisation</a:t>
            </a:r>
            <a:endParaRPr lang="fr-FR" sz="5400" b="0" strike="noStrike" spc="-1">
              <a:latin typeface="Arial"/>
            </a:endParaRPr>
          </a:p>
        </p:txBody>
      </p:sp>
      <p:pic>
        <p:nvPicPr>
          <p:cNvPr id="119" name="Image 5"/>
          <p:cNvPicPr/>
          <p:nvPr/>
        </p:nvPicPr>
        <p:blipFill>
          <a:blip r:embed="rId2"/>
          <a:stretch/>
        </p:blipFill>
        <p:spPr>
          <a:xfrm>
            <a:off x="480960" y="2048040"/>
            <a:ext cx="1442520" cy="19238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923480" y="2097720"/>
            <a:ext cx="120729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Ainsi, dans magazines, l’utilisateur peut visualiser/lire des magazines et livres ainsi que les télécharger.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De nombreux documents sont disponibles comme par exemple le document affiché ici.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21" name="Image 10"/>
          <p:cNvPicPr/>
          <p:nvPr/>
        </p:nvPicPr>
        <p:blipFill>
          <a:blip r:embed="rId3"/>
          <a:stretch/>
        </p:blipFill>
        <p:spPr>
          <a:xfrm>
            <a:off x="2286000" y="3009960"/>
            <a:ext cx="1298520" cy="21031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3584520" y="2923380"/>
            <a:ext cx="7968761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dispose aussi de plusieurs jeux dans la partie ateliers lui permettant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de s’entraîner et de s’améliorer dans une langue choisie de manière ludique comme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par exemple le jeu du pendu affiché ici.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23" name="Image 13"/>
          <p:cNvPicPr/>
          <p:nvPr/>
        </p:nvPicPr>
        <p:blipFill>
          <a:blip r:embed="rId4"/>
          <a:stretch/>
        </p:blipFill>
        <p:spPr>
          <a:xfrm>
            <a:off x="3946680" y="4284000"/>
            <a:ext cx="3076200" cy="165420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7022880" y="4248919"/>
            <a:ext cx="60577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dispose aussi de playlist de cours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en ligne dans la partie outils dans la langue choisie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pour l’aider dans sa progression quotidienne.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20960" y="942480"/>
            <a:ext cx="8349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Gill Sans MT"/>
              </a:rPr>
              <a:t>IV. Points forts du projet</a:t>
            </a:r>
            <a:endParaRPr lang="fr-F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37080" y="2241360"/>
            <a:ext cx="59115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a la possibilité de jouer au mot-croisé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avec les mots dans la langue que celui-ci a choisi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d’apprendre. Des indices des mots à l’horizontal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et à la vertical sont présents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27" name="Image 7"/>
          <p:cNvPicPr/>
          <p:nvPr/>
        </p:nvPicPr>
        <p:blipFill>
          <a:blip r:embed="rId2"/>
          <a:stretch/>
        </p:blipFill>
        <p:spPr>
          <a:xfrm>
            <a:off x="80280" y="2189520"/>
            <a:ext cx="7156800" cy="372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20960" y="942480"/>
            <a:ext cx="8349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Gill Sans MT"/>
              </a:rPr>
              <a:t>IV. Points forts du projet</a:t>
            </a:r>
            <a:endParaRPr lang="fr-FR" sz="5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052085" y="2322000"/>
            <a:ext cx="5226793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a la possibilité de jouer au pendu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avec les mots dans la langue que celui-ci a choisi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d’apprendre. Il a la possibilité de changer de catégorie.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L’utilisateur possède un nombre de vie limité,</a:t>
            </a:r>
            <a:endParaRPr lang="fr-FR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si celui-ci épuise ses vies, il aura perdu et le mot</a:t>
            </a:r>
          </a:p>
          <a:p>
            <a:pPr algn="just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lui sera</a:t>
            </a:r>
            <a:r>
              <a:rPr lang="fr-FR" spc="-1" dirty="0">
                <a:latin typeface="Arial"/>
              </a:rPr>
              <a:t> </a:t>
            </a:r>
            <a:r>
              <a:rPr lang="fr-FR" spc="-1" dirty="0">
                <a:latin typeface="Gill Sans MT" panose="020B0502020104020203" pitchFamily="34" charset="0"/>
              </a:rPr>
              <a:t>alors</a:t>
            </a:r>
            <a:r>
              <a:rPr lang="fr-FR" spc="-1" dirty="0">
                <a:latin typeface="Arial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Gill Sans MT"/>
              </a:rPr>
              <a:t>révélé.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30" name="Image 2" descr="Une image contenant table&#10;&#10;Description générée automatiquement"/>
          <p:cNvPicPr/>
          <p:nvPr/>
        </p:nvPicPr>
        <p:blipFill>
          <a:blip r:embed="rId2"/>
          <a:stretch/>
        </p:blipFill>
        <p:spPr>
          <a:xfrm>
            <a:off x="195840" y="2322000"/>
            <a:ext cx="6776640" cy="339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rendu technique projet ihm GRANIE_Romain-MARIE_Nicolas</Template>
  <TotalTime>68</TotalTime>
  <Words>637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Nicolas Marie</dc:creator>
  <dc:description/>
  <cp:lastModifiedBy>Nicolas Marie</cp:lastModifiedBy>
  <cp:revision>15</cp:revision>
  <dcterms:created xsi:type="dcterms:W3CDTF">2021-12-10T09:00:43Z</dcterms:created>
  <dcterms:modified xsi:type="dcterms:W3CDTF">2021-12-10T17:32:46Z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