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A5C395-B861-4C49-B396-CFA0C18C9E80}">
  <a:tblStyle styleId="{E3A5C395-B861-4C49-B396-CFA0C18C9E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f1a425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f1a425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f1a425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f1a425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6ea5d1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6ea5d1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5b61f0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5b61f0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6f1a425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6f1a425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f1a425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f1a425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ea5d16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ea5d16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1b02dc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71b02d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etterprogramming.pub/how-to-create-diagrams-with-chatgpt-19099de795c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7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466750"/>
            <a:ext cx="8520600" cy="12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Meeting </a:t>
            </a:r>
            <a:endParaRPr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10870" l="23010" r="23214" t="10302"/>
          <a:stretch/>
        </p:blipFill>
        <p:spPr>
          <a:xfrm>
            <a:off x="0" y="4521425"/>
            <a:ext cx="617799" cy="6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38050" y="3419913"/>
            <a:ext cx="74679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i="1" lang="en" sz="975">
                <a:solidFill>
                  <a:schemeClr val="lt1"/>
                </a:solidFill>
              </a:rPr>
              <a:t>Liri Chen, Shuo Lin, Wenqi Sun, Zhexin Wang, Zixiao Zhang</a:t>
            </a:r>
            <a:endParaRPr i="1" sz="97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7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10870" l="23010" r="23214" t="10302"/>
          <a:stretch/>
        </p:blipFill>
        <p:spPr>
          <a:xfrm>
            <a:off x="0" y="4521425"/>
            <a:ext cx="617799" cy="6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445025"/>
            <a:ext cx="85206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</a:t>
            </a:r>
            <a:r>
              <a:rPr lang="en"/>
              <a:t>ly</a:t>
            </a:r>
            <a:r>
              <a:rPr lang="en"/>
              <a:t> plans</a:t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11700" y="1117629"/>
            <a:ext cx="85206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for resources related to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Sync with Ye and Zeya for access to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841800" y="1537500"/>
            <a:ext cx="5106600" cy="206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Pipeline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00" y="1971325"/>
            <a:ext cx="683775" cy="6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900" y="2005488"/>
            <a:ext cx="615425" cy="6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300" y="1682725"/>
            <a:ext cx="255450" cy="2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725" y="20312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5175" y="1954738"/>
            <a:ext cx="716925" cy="71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3"/>
            <a:endCxn id="77" idx="1"/>
          </p:cNvCxnSpPr>
          <p:nvPr/>
        </p:nvCxnSpPr>
        <p:spPr>
          <a:xfrm flipH="1" rot="10800000">
            <a:off x="1143425" y="2313100"/>
            <a:ext cx="963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1208250" y="1947950"/>
            <a:ext cx="6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OCR</a:t>
            </a:r>
            <a:endParaRPr sz="1200"/>
          </a:p>
        </p:txBody>
      </p:sp>
      <p:sp>
        <p:nvSpPr>
          <p:cNvPr id="83" name="Google Shape;83;p15"/>
          <p:cNvSpPr txBox="1"/>
          <p:nvPr/>
        </p:nvSpPr>
        <p:spPr>
          <a:xfrm>
            <a:off x="3354388" y="3167988"/>
            <a:ext cx="20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Azure Cloud Services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1912625" y="268825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0499" y="1909649"/>
            <a:ext cx="807100" cy="8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848300" y="268825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885750" y="268825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</a:t>
            </a:r>
            <a:endParaRPr/>
          </a:p>
        </p:txBody>
      </p:sp>
      <p:cxnSp>
        <p:nvCxnSpPr>
          <p:cNvPr id="88" name="Google Shape;88;p15"/>
          <p:cNvCxnSpPr>
            <a:endCxn id="76" idx="1"/>
          </p:cNvCxnSpPr>
          <p:nvPr/>
        </p:nvCxnSpPr>
        <p:spPr>
          <a:xfrm>
            <a:off x="4927600" y="2313212"/>
            <a:ext cx="11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2778762" y="1695474"/>
            <a:ext cx="3253544" cy="572719"/>
          </a:xfrm>
          <a:custGeom>
            <a:rect b="b" l="l" r="r" t="t"/>
            <a:pathLst>
              <a:path extrusionOk="0" h="26797" w="129882">
                <a:moveTo>
                  <a:pt x="0" y="26797"/>
                </a:moveTo>
                <a:cubicBezTo>
                  <a:pt x="9806" y="22357"/>
                  <a:pt x="37188" y="1388"/>
                  <a:pt x="58835" y="154"/>
                </a:cubicBezTo>
                <a:cubicBezTo>
                  <a:pt x="80482" y="-1079"/>
                  <a:pt x="118041" y="16189"/>
                  <a:pt x="129882" y="193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90" name="Google Shape;90;p15"/>
          <p:cNvCxnSpPr/>
          <p:nvPr/>
        </p:nvCxnSpPr>
        <p:spPr>
          <a:xfrm>
            <a:off x="2848713" y="2317612"/>
            <a:ext cx="11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76" idx="3"/>
          </p:cNvCxnSpPr>
          <p:nvPr/>
        </p:nvCxnSpPr>
        <p:spPr>
          <a:xfrm flipH="1" rot="10800000">
            <a:off x="6756775" y="2310812"/>
            <a:ext cx="876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7739825" y="272215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175478" y="1947950"/>
            <a:ext cx="8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Analysis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5266001" y="1947950"/>
            <a:ext cx="4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070350" y="2942525"/>
            <a:ext cx="2895413" cy="533854"/>
          </a:xfrm>
          <a:custGeom>
            <a:rect b="b" l="l" r="r" t="t"/>
            <a:pathLst>
              <a:path extrusionOk="0" h="23389" w="135063">
                <a:moveTo>
                  <a:pt x="135063" y="3700"/>
                </a:moveTo>
                <a:cubicBezTo>
                  <a:pt x="123469" y="6969"/>
                  <a:pt x="88007" y="23929"/>
                  <a:pt x="65496" y="23312"/>
                </a:cubicBezTo>
                <a:cubicBezTo>
                  <a:pt x="42986" y="22695"/>
                  <a:pt x="10916" y="388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pic>
        <p:nvPicPr>
          <p:cNvPr id="96" name="Google Shape;96;p15"/>
          <p:cNvPicPr preferRelativeResize="0"/>
          <p:nvPr/>
        </p:nvPicPr>
        <p:blipFill rotWithShape="1">
          <a:blip r:embed="rId9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11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for OCR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952500" y="14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{E3A5C395-B861-4C49-B396-CFA0C18C9E80}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AWS, Azure OCR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High 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Efficient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easily customized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Budget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Party services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Tesseract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source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 well with Python, OpenCV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customizable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from scratch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Fully customizable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Time-consuming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301275" y="1270525"/>
            <a:ext cx="79671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Challenges: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Different table formats within annual reports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- Develop custom scripts and the use of OpenCV for identifying tables contours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Not guarantee 100% accuracy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- Implementing an error-checking mechanism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Interested in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Web application development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Most challenging/interesting parts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and Challenging Parts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Multimodal</a:t>
            </a:r>
            <a:r>
              <a:rPr lang="en" sz="1600"/>
              <a:t> AI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Interest: understands both text and visualization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Challenge: ensure consistency in data interpretation across different modalities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Extraction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Interest: extracting data from tables and images in PDF (computer vision, OCR, pattern recognition)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Challenge: uniform extraction (different formats in reports)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Pretrained Models Embedding Challenges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the feedback of the users, what kinds of insights are they focusing on? How to summarize their focus?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How to make efficient and effective prompts for ChatGPT?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ChatGPT dev needs API key? How to protect this key?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Could we make structural representations of data statistics? (mean, std, cov, corr, skew, CI, etc)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Challenging/Interesting Parts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Challenges：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Diagram Interpretation: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Challenge</a:t>
            </a:r>
            <a:r>
              <a:rPr lang="en" sz="1500">
                <a:solidFill>
                  <a:schemeClr val="dk1"/>
                </a:solidFill>
              </a:rPr>
              <a:t>: Different diagrams (flowcharts, tables, </a:t>
            </a:r>
            <a:r>
              <a:rPr lang="en" sz="1500">
                <a:solidFill>
                  <a:schemeClr val="dk1"/>
                </a:solidFill>
              </a:rPr>
              <a:t>circuit</a:t>
            </a:r>
            <a:r>
              <a:rPr lang="en" sz="1500">
                <a:solidFill>
                  <a:schemeClr val="dk1"/>
                </a:solidFill>
              </a:rPr>
              <a:t> diagrams etc) require individualized processing techniques. Developing models that could interpret and output different diagram formats could be a big challenge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Resource</a:t>
            </a:r>
            <a:r>
              <a:rPr lang="en" sz="1500">
                <a:solidFill>
                  <a:schemeClr val="dk1"/>
                </a:solidFill>
              </a:rPr>
              <a:t>: Mermaid script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https://betterprogramming.pub/how-to-create-diagrams-with-chatgpt-19099de795ce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My Interest: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Text detection and extraction using OpenCV and OCR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Reading tables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14529" l="1137" r="1671" t="0"/>
          <a:stretch/>
        </p:blipFill>
        <p:spPr>
          <a:xfrm>
            <a:off x="0" y="4482750"/>
            <a:ext cx="9144000" cy="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991" y="4710025"/>
            <a:ext cx="2375685" cy="2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6">
            <a:alphaModFix/>
          </a:blip>
          <a:srcRect b="10870" l="23010" r="23214" t="10302"/>
          <a:stretch/>
        </p:blipFill>
        <p:spPr>
          <a:xfrm>
            <a:off x="0" y="4522325"/>
            <a:ext cx="617799" cy="6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>
            <a:off x="5987575" y="3151350"/>
            <a:ext cx="1888925" cy="1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