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61" r:id="rId3"/>
    <p:sldId id="267" r:id="rId4"/>
    <p:sldId id="264" r:id="rId5"/>
    <p:sldId id="265" r:id="rId6"/>
    <p:sldId id="269" r:id="rId7"/>
    <p:sldId id="259" r:id="rId8"/>
    <p:sldId id="260" r:id="rId9"/>
    <p:sldId id="257" r:id="rId10"/>
    <p:sldId id="263" r:id="rId11"/>
    <p:sldId id="270" r:id="rId12"/>
    <p:sldId id="266" r:id="rId13"/>
    <p:sldId id="258" r:id="rId14"/>
    <p:sldId id="271" r:id="rId15"/>
    <p:sldId id="276" r:id="rId16"/>
    <p:sldId id="272" r:id="rId17"/>
    <p:sldId id="274" r:id="rId18"/>
    <p:sldId id="277" r:id="rId19"/>
    <p:sldId id="273" r:id="rId20"/>
    <p:sldId id="278" r:id="rId21"/>
    <p:sldId id="292" r:id="rId22"/>
    <p:sldId id="275" r:id="rId23"/>
    <p:sldId id="279" r:id="rId24"/>
    <p:sldId id="282" r:id="rId25"/>
    <p:sldId id="284" r:id="rId26"/>
    <p:sldId id="293" r:id="rId27"/>
    <p:sldId id="285" r:id="rId28"/>
    <p:sldId id="287" r:id="rId29"/>
    <p:sldId id="286" r:id="rId30"/>
    <p:sldId id="288" r:id="rId31"/>
    <p:sldId id="289" r:id="rId32"/>
    <p:sldId id="290" r:id="rId33"/>
    <p:sldId id="291" r:id="rId34"/>
    <p:sldId id="262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637" autoAdjust="0"/>
  </p:normalViewPr>
  <p:slideViewPr>
    <p:cSldViewPr>
      <p:cViewPr>
        <p:scale>
          <a:sx n="75" d="100"/>
          <a:sy n="75" d="100"/>
        </p:scale>
        <p:origin x="-1902" y="-8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2914BA-EB73-4E46-B8DF-0B010763A03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92F7BC7F-C196-4DC1-A23C-E22387C323C3}">
      <dgm:prSet phldrT="[Text]"/>
      <dgm:spPr/>
      <dgm:t>
        <a:bodyPr/>
        <a:lstStyle/>
        <a:p>
          <a:r>
            <a:rPr lang="en-US" dirty="0" err="1" smtClean="0"/>
            <a:t>Untrusted</a:t>
          </a:r>
          <a:r>
            <a:rPr lang="en-US" dirty="0" smtClean="0"/>
            <a:t> Webpage w1</a:t>
          </a:r>
          <a:endParaRPr lang="en-US" dirty="0"/>
        </a:p>
      </dgm:t>
    </dgm:pt>
    <dgm:pt modelId="{AE67DFAF-6724-4D9C-8711-EF2FAE717F3D}" type="parTrans" cxnId="{6D74F131-488C-4C12-A827-7FCD1A34DDC8}">
      <dgm:prSet/>
      <dgm:spPr/>
      <dgm:t>
        <a:bodyPr/>
        <a:lstStyle/>
        <a:p>
          <a:endParaRPr lang="en-US"/>
        </a:p>
      </dgm:t>
    </dgm:pt>
    <dgm:pt modelId="{D308758E-6F9B-40CC-818D-EF01BD507B22}" type="sibTrans" cxnId="{6D74F131-488C-4C12-A827-7FCD1A34DDC8}">
      <dgm:prSet/>
      <dgm:spPr/>
      <dgm:t>
        <a:bodyPr/>
        <a:lstStyle/>
        <a:p>
          <a:endParaRPr lang="en-US"/>
        </a:p>
      </dgm:t>
    </dgm:pt>
    <dgm:pt modelId="{D87933EF-7E0C-4A4E-9BF1-E409968C6F67}">
      <dgm:prSet phldrT="[Text]"/>
      <dgm:spPr/>
      <dgm:t>
        <a:bodyPr/>
        <a:lstStyle/>
        <a:p>
          <a:r>
            <a:rPr lang="en-US" dirty="0" smtClean="0"/>
            <a:t>Extension javascript.foo(w1)</a:t>
          </a:r>
          <a:endParaRPr lang="en-US" dirty="0"/>
        </a:p>
      </dgm:t>
    </dgm:pt>
    <dgm:pt modelId="{555B2361-1684-43D0-A1DA-44DB0292A066}" type="parTrans" cxnId="{3677223F-2752-49CE-9718-F1C358E4AD73}">
      <dgm:prSet/>
      <dgm:spPr/>
      <dgm:t>
        <a:bodyPr/>
        <a:lstStyle/>
        <a:p>
          <a:endParaRPr lang="en-US"/>
        </a:p>
      </dgm:t>
    </dgm:pt>
    <dgm:pt modelId="{E02487CB-DE40-407D-95CA-E582CE8EDF36}" type="sibTrans" cxnId="{3677223F-2752-49CE-9718-F1C358E4AD73}">
      <dgm:prSet/>
      <dgm:spPr/>
      <dgm:t>
        <a:bodyPr/>
        <a:lstStyle/>
        <a:p>
          <a:endParaRPr lang="en-US"/>
        </a:p>
      </dgm:t>
    </dgm:pt>
    <dgm:pt modelId="{0BE66842-4C12-41D7-8186-A67C65012318}">
      <dgm:prSet phldrT="[Text]"/>
      <dgm:spPr/>
      <dgm:t>
        <a:bodyPr/>
        <a:lstStyle/>
        <a:p>
          <a:r>
            <a:rPr lang="en-US" dirty="0" smtClean="0"/>
            <a:t>Extension is hi-jacked</a:t>
          </a:r>
          <a:endParaRPr lang="en-US" dirty="0"/>
        </a:p>
      </dgm:t>
    </dgm:pt>
    <dgm:pt modelId="{BE8CB41A-AB19-4561-B3A7-41CB626180CC}" type="parTrans" cxnId="{8DC16728-28E1-4F53-8837-D9D4043B09A8}">
      <dgm:prSet/>
      <dgm:spPr/>
      <dgm:t>
        <a:bodyPr/>
        <a:lstStyle/>
        <a:p>
          <a:endParaRPr lang="en-US"/>
        </a:p>
      </dgm:t>
    </dgm:pt>
    <dgm:pt modelId="{224A94FA-24BF-46A3-8F5E-1B6139E8EEAB}" type="sibTrans" cxnId="{8DC16728-28E1-4F53-8837-D9D4043B09A8}">
      <dgm:prSet/>
      <dgm:spPr/>
      <dgm:t>
        <a:bodyPr/>
        <a:lstStyle/>
        <a:p>
          <a:endParaRPr lang="en-US"/>
        </a:p>
      </dgm:t>
    </dgm:pt>
    <dgm:pt modelId="{75B936DB-765B-493E-8B25-A5133FB97625}" type="pres">
      <dgm:prSet presAssocID="{242914BA-EB73-4E46-B8DF-0B010763A038}" presName="linearFlow" presStyleCnt="0">
        <dgm:presLayoutVars>
          <dgm:resizeHandles val="exact"/>
        </dgm:presLayoutVars>
      </dgm:prSet>
      <dgm:spPr/>
    </dgm:pt>
    <dgm:pt modelId="{A47C0955-FE92-46AB-9184-9D6BAAC1DF7D}" type="pres">
      <dgm:prSet presAssocID="{92F7BC7F-C196-4DC1-A23C-E22387C323C3}" presName="node" presStyleLbl="node1" presStyleIdx="0" presStyleCnt="3" custScaleX="4333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FD8521-766E-40CC-85B5-C3447BC706DA}" type="pres">
      <dgm:prSet presAssocID="{D308758E-6F9B-40CC-818D-EF01BD507B22}" presName="sibTrans" presStyleLbl="sibTrans2D1" presStyleIdx="0" presStyleCnt="2" custScaleY="266666"/>
      <dgm:spPr/>
    </dgm:pt>
    <dgm:pt modelId="{45FA9D0A-2DB4-4165-ADAE-AF991F2A8BCE}" type="pres">
      <dgm:prSet presAssocID="{D308758E-6F9B-40CC-818D-EF01BD507B22}" presName="connectorText" presStyleLbl="sibTrans2D1" presStyleIdx="0" presStyleCnt="2"/>
      <dgm:spPr/>
    </dgm:pt>
    <dgm:pt modelId="{AD83BEC6-3192-46BF-8CA0-C27586AB3675}" type="pres">
      <dgm:prSet presAssocID="{D87933EF-7E0C-4A4E-9BF1-E409968C6F67}" presName="node" presStyleLbl="node1" presStyleIdx="1" presStyleCnt="3" custScaleX="4333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925010-50FA-4E33-8F26-85C2F7A1F7A4}" type="pres">
      <dgm:prSet presAssocID="{E02487CB-DE40-407D-95CA-E582CE8EDF36}" presName="sibTrans" presStyleLbl="sibTrans2D1" presStyleIdx="1" presStyleCnt="2" custScaleY="266666"/>
      <dgm:spPr/>
    </dgm:pt>
    <dgm:pt modelId="{F0712822-E028-4ABF-AE27-506F95E9FD05}" type="pres">
      <dgm:prSet presAssocID="{E02487CB-DE40-407D-95CA-E582CE8EDF36}" presName="connectorText" presStyleLbl="sibTrans2D1" presStyleIdx="1" presStyleCnt="2"/>
      <dgm:spPr/>
    </dgm:pt>
    <dgm:pt modelId="{D0DDA309-E16F-40CF-A228-13DD946D5046}" type="pres">
      <dgm:prSet presAssocID="{0BE66842-4C12-41D7-8186-A67C65012318}" presName="node" presStyleLbl="node1" presStyleIdx="2" presStyleCnt="3" custScaleX="4333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77223F-2752-49CE-9718-F1C358E4AD73}" srcId="{242914BA-EB73-4E46-B8DF-0B010763A038}" destId="{D87933EF-7E0C-4A4E-9BF1-E409968C6F67}" srcOrd="1" destOrd="0" parTransId="{555B2361-1684-43D0-A1DA-44DB0292A066}" sibTransId="{E02487CB-DE40-407D-95CA-E582CE8EDF36}"/>
    <dgm:cxn modelId="{8DC16728-28E1-4F53-8837-D9D4043B09A8}" srcId="{242914BA-EB73-4E46-B8DF-0B010763A038}" destId="{0BE66842-4C12-41D7-8186-A67C65012318}" srcOrd="2" destOrd="0" parTransId="{BE8CB41A-AB19-4561-B3A7-41CB626180CC}" sibTransId="{224A94FA-24BF-46A3-8F5E-1B6139E8EEAB}"/>
    <dgm:cxn modelId="{94D696D4-37AA-42C8-B699-62C207E2B396}" type="presOf" srcId="{D308758E-6F9B-40CC-818D-EF01BD507B22}" destId="{45FA9D0A-2DB4-4165-ADAE-AF991F2A8BCE}" srcOrd="1" destOrd="0" presId="urn:microsoft.com/office/officeart/2005/8/layout/process2"/>
    <dgm:cxn modelId="{3E510224-B224-4C59-ABAF-157FD7FA21E3}" type="presOf" srcId="{92F7BC7F-C196-4DC1-A23C-E22387C323C3}" destId="{A47C0955-FE92-46AB-9184-9D6BAAC1DF7D}" srcOrd="0" destOrd="0" presId="urn:microsoft.com/office/officeart/2005/8/layout/process2"/>
    <dgm:cxn modelId="{06059F58-7913-4156-9093-141D4D5F961C}" type="presOf" srcId="{E02487CB-DE40-407D-95CA-E582CE8EDF36}" destId="{A1925010-50FA-4E33-8F26-85C2F7A1F7A4}" srcOrd="0" destOrd="0" presId="urn:microsoft.com/office/officeart/2005/8/layout/process2"/>
    <dgm:cxn modelId="{F74E3EFE-FF4F-426B-8ED9-209EB5D27928}" type="presOf" srcId="{D308758E-6F9B-40CC-818D-EF01BD507B22}" destId="{2DFD8521-766E-40CC-85B5-C3447BC706DA}" srcOrd="0" destOrd="0" presId="urn:microsoft.com/office/officeart/2005/8/layout/process2"/>
    <dgm:cxn modelId="{DEF20DC6-EA21-4170-89E0-45578CCB34F7}" type="presOf" srcId="{0BE66842-4C12-41D7-8186-A67C65012318}" destId="{D0DDA309-E16F-40CF-A228-13DD946D5046}" srcOrd="0" destOrd="0" presId="urn:microsoft.com/office/officeart/2005/8/layout/process2"/>
    <dgm:cxn modelId="{9DFD7DD0-5959-45A7-A7D3-D8D6FC67945A}" type="presOf" srcId="{D87933EF-7E0C-4A4E-9BF1-E409968C6F67}" destId="{AD83BEC6-3192-46BF-8CA0-C27586AB3675}" srcOrd="0" destOrd="0" presId="urn:microsoft.com/office/officeart/2005/8/layout/process2"/>
    <dgm:cxn modelId="{81B7E194-05BA-44E0-9CD9-80489179931B}" type="presOf" srcId="{E02487CB-DE40-407D-95CA-E582CE8EDF36}" destId="{F0712822-E028-4ABF-AE27-506F95E9FD05}" srcOrd="1" destOrd="0" presId="urn:microsoft.com/office/officeart/2005/8/layout/process2"/>
    <dgm:cxn modelId="{6D74F131-488C-4C12-A827-7FCD1A34DDC8}" srcId="{242914BA-EB73-4E46-B8DF-0B010763A038}" destId="{92F7BC7F-C196-4DC1-A23C-E22387C323C3}" srcOrd="0" destOrd="0" parTransId="{AE67DFAF-6724-4D9C-8711-EF2FAE717F3D}" sibTransId="{D308758E-6F9B-40CC-818D-EF01BD507B22}"/>
    <dgm:cxn modelId="{F4B26C56-7E11-4F28-8730-BF5FBBAF205D}" type="presOf" srcId="{242914BA-EB73-4E46-B8DF-0B010763A038}" destId="{75B936DB-765B-493E-8B25-A5133FB97625}" srcOrd="0" destOrd="0" presId="urn:microsoft.com/office/officeart/2005/8/layout/process2"/>
    <dgm:cxn modelId="{9F559F97-F497-4ABC-B714-215C5352EEA1}" type="presParOf" srcId="{75B936DB-765B-493E-8B25-A5133FB97625}" destId="{A47C0955-FE92-46AB-9184-9D6BAAC1DF7D}" srcOrd="0" destOrd="0" presId="urn:microsoft.com/office/officeart/2005/8/layout/process2"/>
    <dgm:cxn modelId="{F51B9DF7-123B-4AE9-A5B3-B89B987E3FCB}" type="presParOf" srcId="{75B936DB-765B-493E-8B25-A5133FB97625}" destId="{2DFD8521-766E-40CC-85B5-C3447BC706DA}" srcOrd="1" destOrd="0" presId="urn:microsoft.com/office/officeart/2005/8/layout/process2"/>
    <dgm:cxn modelId="{232E358A-A439-4542-A223-93DFCF933EB0}" type="presParOf" srcId="{2DFD8521-766E-40CC-85B5-C3447BC706DA}" destId="{45FA9D0A-2DB4-4165-ADAE-AF991F2A8BCE}" srcOrd="0" destOrd="0" presId="urn:microsoft.com/office/officeart/2005/8/layout/process2"/>
    <dgm:cxn modelId="{68A18A1C-576C-45DA-8D43-8AA6FBC7582A}" type="presParOf" srcId="{75B936DB-765B-493E-8B25-A5133FB97625}" destId="{AD83BEC6-3192-46BF-8CA0-C27586AB3675}" srcOrd="2" destOrd="0" presId="urn:microsoft.com/office/officeart/2005/8/layout/process2"/>
    <dgm:cxn modelId="{A61BB2F8-5F00-41E9-850B-5FE67BD0FCB4}" type="presParOf" srcId="{75B936DB-765B-493E-8B25-A5133FB97625}" destId="{A1925010-50FA-4E33-8F26-85C2F7A1F7A4}" srcOrd="3" destOrd="0" presId="urn:microsoft.com/office/officeart/2005/8/layout/process2"/>
    <dgm:cxn modelId="{23B9E79D-D47C-4A24-810F-B9657790F1CE}" type="presParOf" srcId="{A1925010-50FA-4E33-8F26-85C2F7A1F7A4}" destId="{F0712822-E028-4ABF-AE27-506F95E9FD05}" srcOrd="0" destOrd="0" presId="urn:microsoft.com/office/officeart/2005/8/layout/process2"/>
    <dgm:cxn modelId="{9C6AFD1E-3A7B-4D51-AF28-A374562112E1}" type="presParOf" srcId="{75B936DB-765B-493E-8B25-A5133FB97625}" destId="{D0DDA309-E16F-40CF-A228-13DD946D5046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47C0955-FE92-46AB-9184-9D6BAAC1DF7D}">
      <dsp:nvSpPr>
        <dsp:cNvPr id="0" name=""/>
        <dsp:cNvSpPr/>
      </dsp:nvSpPr>
      <dsp:spPr>
        <a:xfrm>
          <a:off x="74297" y="0"/>
          <a:ext cx="7776204" cy="996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/>
            <a:t>Untrusted</a:t>
          </a:r>
          <a:r>
            <a:rPr lang="en-US" sz="3600" kern="1200" dirty="0" smtClean="0"/>
            <a:t> Webpage w1</a:t>
          </a:r>
          <a:endParaRPr lang="en-US" sz="3600" kern="1200" dirty="0"/>
        </a:p>
      </dsp:txBody>
      <dsp:txXfrm>
        <a:off x="74297" y="0"/>
        <a:ext cx="7776204" cy="996950"/>
      </dsp:txXfrm>
    </dsp:sp>
    <dsp:sp modelId="{2DFD8521-766E-40CC-85B5-C3447BC706DA}">
      <dsp:nvSpPr>
        <dsp:cNvPr id="0" name=""/>
        <dsp:cNvSpPr/>
      </dsp:nvSpPr>
      <dsp:spPr>
        <a:xfrm rot="5400000">
          <a:off x="3775471" y="648018"/>
          <a:ext cx="373856" cy="11963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5400000">
        <a:off x="3775471" y="648018"/>
        <a:ext cx="373856" cy="1196337"/>
      </dsp:txXfrm>
    </dsp:sp>
    <dsp:sp modelId="{AD83BEC6-3192-46BF-8CA0-C27586AB3675}">
      <dsp:nvSpPr>
        <dsp:cNvPr id="0" name=""/>
        <dsp:cNvSpPr/>
      </dsp:nvSpPr>
      <dsp:spPr>
        <a:xfrm>
          <a:off x="74297" y="1495425"/>
          <a:ext cx="7776204" cy="996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Extension javascript.foo(w1)</a:t>
          </a:r>
          <a:endParaRPr lang="en-US" sz="3600" kern="1200" dirty="0"/>
        </a:p>
      </dsp:txBody>
      <dsp:txXfrm>
        <a:off x="74297" y="1495425"/>
        <a:ext cx="7776204" cy="996950"/>
      </dsp:txXfrm>
    </dsp:sp>
    <dsp:sp modelId="{A1925010-50FA-4E33-8F26-85C2F7A1F7A4}">
      <dsp:nvSpPr>
        <dsp:cNvPr id="0" name=""/>
        <dsp:cNvSpPr/>
      </dsp:nvSpPr>
      <dsp:spPr>
        <a:xfrm rot="5400000">
          <a:off x="3775471" y="2143443"/>
          <a:ext cx="373856" cy="11963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5400000">
        <a:off x="3775471" y="2143443"/>
        <a:ext cx="373856" cy="1196337"/>
      </dsp:txXfrm>
    </dsp:sp>
    <dsp:sp modelId="{D0DDA309-E16F-40CF-A228-13DD946D5046}">
      <dsp:nvSpPr>
        <dsp:cNvPr id="0" name=""/>
        <dsp:cNvSpPr/>
      </dsp:nvSpPr>
      <dsp:spPr>
        <a:xfrm>
          <a:off x="74297" y="2990850"/>
          <a:ext cx="7776204" cy="996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Extension is hi-jacked</a:t>
          </a:r>
          <a:endParaRPr lang="en-US" sz="3500" kern="1200" dirty="0"/>
        </a:p>
      </dsp:txBody>
      <dsp:txXfrm>
        <a:off x="74297" y="2990850"/>
        <a:ext cx="7776204" cy="996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A9A85-351A-4CB7-BCFE-A77E234D7EFD}" type="datetimeFigureOut">
              <a:rPr lang="en-US" smtClean="0"/>
              <a:t>3/30/2011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EC8DC-683C-4029-A744-CC40B35EF27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EC8DC-683C-4029-A744-CC40B35EF279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Show the impact of</a:t>
            </a:r>
            <a:r>
              <a:rPr lang="en-US" baseline="0" dirty="0" smtClean="0"/>
              <a:t> browser technology and how powerful it has become.  With great power comes great responsibility.  Such power comes at a price.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EC8DC-683C-4029-A744-CC40B35EF279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EC8DC-683C-4029-A744-CC40B35EF279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EC8DC-683C-4029-A744-CC40B35EF279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One-third</a:t>
            </a:r>
            <a:r>
              <a:rPr lang="en-US" baseline="0" dirty="0" smtClean="0"/>
              <a:t> of all Firefox users have an </a:t>
            </a:r>
            <a:r>
              <a:rPr lang="en-US" baseline="0" dirty="0" err="1" smtClean="0"/>
              <a:t>addon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EC8DC-683C-4029-A744-CC40B35EF279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Conceptually</a:t>
            </a:r>
            <a:r>
              <a:rPr lang="en-US" baseline="0" dirty="0" smtClean="0"/>
              <a:t> similar to buffer overflow.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EC8DC-683C-4029-A744-CC40B35EF279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AB9F-A641-4762-98D8-5879ED8B32FB}" type="datetimeFigureOut">
              <a:rPr lang="en-US" smtClean="0"/>
              <a:t>3/30/2011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A931-E860-4E49-8517-3812C254F3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AB9F-A641-4762-98D8-5879ED8B32FB}" type="datetimeFigureOut">
              <a:rPr lang="en-US" smtClean="0"/>
              <a:t>3/30/2011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A931-E860-4E49-8517-3812C254F3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AB9F-A641-4762-98D8-5879ED8B32FB}" type="datetimeFigureOut">
              <a:rPr lang="en-US" smtClean="0"/>
              <a:t>3/30/2011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A931-E860-4E49-8517-3812C254F3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AB9F-A641-4762-98D8-5879ED8B32FB}" type="datetimeFigureOut">
              <a:rPr lang="en-US" smtClean="0"/>
              <a:t>3/30/2011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A931-E860-4E49-8517-3812C254F3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AB9F-A641-4762-98D8-5879ED8B32FB}" type="datetimeFigureOut">
              <a:rPr lang="en-US" smtClean="0"/>
              <a:t>3/30/2011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A931-E860-4E49-8517-3812C254F3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AB9F-A641-4762-98D8-5879ED8B32FB}" type="datetimeFigureOut">
              <a:rPr lang="en-US" smtClean="0"/>
              <a:t>3/30/2011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A931-E860-4E49-8517-3812C254F3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AB9F-A641-4762-98D8-5879ED8B32FB}" type="datetimeFigureOut">
              <a:rPr lang="en-US" smtClean="0"/>
              <a:t>3/30/2011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A931-E860-4E49-8517-3812C254F3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AB9F-A641-4762-98D8-5879ED8B32FB}" type="datetimeFigureOut">
              <a:rPr lang="en-US" smtClean="0"/>
              <a:t>3/30/2011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A931-E860-4E49-8517-3812C254F3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AB9F-A641-4762-98D8-5879ED8B32FB}" type="datetimeFigureOut">
              <a:rPr lang="en-US" smtClean="0"/>
              <a:t>3/30/2011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A931-E860-4E49-8517-3812C254F3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AB9F-A641-4762-98D8-5879ED8B32FB}" type="datetimeFigureOut">
              <a:rPr lang="en-US" smtClean="0"/>
              <a:t>3/30/2011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A931-E860-4E49-8517-3812C254F3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AB9F-A641-4762-98D8-5879ED8B32FB}" type="datetimeFigureOut">
              <a:rPr lang="en-US" smtClean="0"/>
              <a:t>3/30/2011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A931-E860-4E49-8517-3812C254F3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CAB9F-A641-4762-98D8-5879ED8B32FB}" type="datetimeFigureOut">
              <a:rPr lang="en-US" smtClean="0"/>
              <a:t>3/30/2011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FA931-E860-4E49-8517-3812C254F3C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cworld.com/article/188651/malicious_firefox_addons_installed_trojans.html" TargetMode="External"/><Relationship Id="rId2" Type="http://schemas.openxmlformats.org/officeDocument/2006/relationships/hyperlink" Target="http://arstechnica.com/old/content/2006/07/7360.ar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noulakaz.net/weblog/author/avinash/" TargetMode="External"/><Relationship Id="rId4" Type="http://schemas.openxmlformats.org/officeDocument/2006/relationships/hyperlink" Target="http://www.theregister.co.uk/2008/12/04/firefox_plug_in_troja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470025"/>
          </a:xfrm>
        </p:spPr>
        <p:txBody>
          <a:bodyPr/>
          <a:lstStyle/>
          <a:p>
            <a:r>
              <a:rPr lang="en-US" dirty="0" smtClean="0"/>
              <a:t>VEX: Vetting Browser Extensions For Security Vulnerabilities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590800"/>
            <a:ext cx="6781800" cy="3886200"/>
          </a:xfrm>
        </p:spPr>
        <p:txBody>
          <a:bodyPr>
            <a:normAutofit/>
          </a:bodyPr>
          <a:lstStyle/>
          <a:p>
            <a:pPr algn="l"/>
            <a:r>
              <a:rPr lang="en-US" b="1" dirty="0" err="1" smtClean="0"/>
              <a:t>Sruthi</a:t>
            </a:r>
            <a:r>
              <a:rPr lang="en-US" b="1" dirty="0" smtClean="0"/>
              <a:t> </a:t>
            </a:r>
            <a:r>
              <a:rPr lang="en-US" b="1" dirty="0" err="1" smtClean="0"/>
              <a:t>Bandhakavi</a:t>
            </a:r>
            <a:r>
              <a:rPr lang="en-US" b="1" dirty="0" smtClean="0"/>
              <a:t>, Samuel T. King, P. </a:t>
            </a:r>
            <a:r>
              <a:rPr lang="en-US" b="1" dirty="0" err="1" smtClean="0"/>
              <a:t>Madhusudan</a:t>
            </a:r>
            <a:r>
              <a:rPr lang="en-US" b="1" dirty="0" smtClean="0"/>
              <a:t>, Marianne </a:t>
            </a:r>
            <a:r>
              <a:rPr lang="en-US" b="1" dirty="0" err="1" smtClean="0"/>
              <a:t>Winslett</a:t>
            </a:r>
            <a:endParaRPr lang="en-US" b="1" dirty="0" smtClean="0"/>
          </a:p>
          <a:p>
            <a:pPr algn="l"/>
            <a:r>
              <a:rPr lang="en-US" dirty="0" smtClean="0"/>
              <a:t>University of Illinois at U-C</a:t>
            </a:r>
            <a:endParaRPr lang="en-US" dirty="0"/>
          </a:p>
          <a:p>
            <a:pPr algn="l"/>
            <a:r>
              <a:rPr lang="en-US" i="1" dirty="0" smtClean="0"/>
              <a:t>In USENIX </a:t>
            </a:r>
            <a:r>
              <a:rPr lang="en-US" i="1" dirty="0"/>
              <a:t>Security </a:t>
            </a:r>
            <a:r>
              <a:rPr lang="en-US" i="1" dirty="0" smtClean="0"/>
              <a:t>2010 (best paper)</a:t>
            </a:r>
            <a:endParaRPr lang="en-US" i="1" dirty="0"/>
          </a:p>
          <a:p>
            <a:endParaRPr lang="en-US" i="1" dirty="0" smtClean="0"/>
          </a:p>
          <a:p>
            <a:pPr algn="r"/>
            <a:r>
              <a:rPr lang="en-US" i="1" dirty="0" smtClean="0"/>
              <a:t>Presented by Bo Sun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Vulnerabilities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“Malicious </a:t>
            </a:r>
            <a:r>
              <a:rPr lang="en-US" b="1" dirty="0"/>
              <a:t>toolbars and extensions try to hijack </a:t>
            </a:r>
            <a:r>
              <a:rPr lang="en-US" b="1" dirty="0" smtClean="0"/>
              <a:t>browsers</a:t>
            </a:r>
            <a:r>
              <a:rPr lang="en-US" dirty="0" smtClean="0"/>
              <a:t>” -</a:t>
            </a:r>
            <a:r>
              <a:rPr lang="en-US" dirty="0" err="1" smtClean="0"/>
              <a:t>Ars</a:t>
            </a:r>
            <a:r>
              <a:rPr lang="en-US" dirty="0" smtClean="0"/>
              <a:t> </a:t>
            </a:r>
            <a:r>
              <a:rPr lang="en-US" dirty="0" err="1" smtClean="0"/>
              <a:t>Technica</a:t>
            </a:r>
            <a:r>
              <a:rPr lang="en-US" dirty="0" smtClean="0"/>
              <a:t> [1]</a:t>
            </a:r>
          </a:p>
          <a:p>
            <a:r>
              <a:rPr lang="en-US" b="1" dirty="0" smtClean="0"/>
              <a:t>“</a:t>
            </a:r>
            <a:r>
              <a:rPr lang="en-US" b="1" dirty="0"/>
              <a:t>Malicious Firefox Add-ons Installed </a:t>
            </a:r>
            <a:r>
              <a:rPr lang="en-US" b="1" dirty="0" smtClean="0"/>
              <a:t>Trojans” </a:t>
            </a:r>
            <a:r>
              <a:rPr lang="en-US" dirty="0"/>
              <a:t>-</a:t>
            </a:r>
            <a:r>
              <a:rPr lang="en-US" dirty="0" smtClean="0"/>
              <a:t>PC World [2]</a:t>
            </a:r>
          </a:p>
          <a:p>
            <a:r>
              <a:rPr lang="en-US" b="1" dirty="0" smtClean="0"/>
              <a:t>“</a:t>
            </a:r>
            <a:r>
              <a:rPr lang="en-US" b="1" dirty="0"/>
              <a:t>Firefox plug-in Trojan harvests </a:t>
            </a:r>
            <a:r>
              <a:rPr lang="en-US" b="1" dirty="0" smtClean="0"/>
              <a:t>logins”</a:t>
            </a:r>
          </a:p>
          <a:p>
            <a:r>
              <a:rPr lang="en-US" dirty="0" smtClean="0"/>
              <a:t>-The Register [3]</a:t>
            </a:r>
          </a:p>
          <a:p>
            <a:endParaRPr lang="en-US" dirty="0"/>
          </a:p>
          <a:p>
            <a:pPr algn="ctr">
              <a:buNone/>
            </a:pPr>
            <a:r>
              <a:rPr lang="en-US" dirty="0" smtClean="0"/>
              <a:t>	“tens of extensions have been discovered in the past few years”</a:t>
            </a:r>
            <a:r>
              <a:rPr lang="en-US" b="1" dirty="0" smtClean="0"/>
              <a:t> [5]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Vulnerabilities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also vulnerabilities from “benign-but-buggy” extensions[6]</a:t>
            </a:r>
            <a:endParaRPr lang="en-US" dirty="0"/>
          </a:p>
        </p:txBody>
      </p:sp>
      <p:graphicFrame>
        <p:nvGraphicFramePr>
          <p:cNvPr id="8" name="Diagram 7"/>
          <p:cNvGraphicFramePr/>
          <p:nvPr/>
        </p:nvGraphicFramePr>
        <p:xfrm>
          <a:off x="685800" y="2743200"/>
          <a:ext cx="7924800" cy="398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Fighting Vulnerable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Chrome 10</a:t>
            </a:r>
          </a:p>
          <a:p>
            <a:pPr lvl="1"/>
            <a:r>
              <a:rPr lang="en-US" dirty="0" smtClean="0"/>
              <a:t>Expose risk level to user</a:t>
            </a:r>
          </a:p>
          <a:p>
            <a:pPr lvl="1"/>
            <a:r>
              <a:rPr lang="en-US" dirty="0" smtClean="0"/>
              <a:t>Enforce restrictions on extensions</a:t>
            </a:r>
          </a:p>
          <a:p>
            <a:pPr lvl="1"/>
            <a:r>
              <a:rPr lang="en-US" dirty="0" smtClean="0"/>
              <a:t>User reviews</a:t>
            </a:r>
            <a:r>
              <a:rPr lang="en-US" dirty="0"/>
              <a:t> </a:t>
            </a:r>
            <a:r>
              <a:rPr lang="en-US" dirty="0" smtClean="0"/>
              <a:t>and comments</a:t>
            </a:r>
          </a:p>
          <a:p>
            <a:r>
              <a:rPr lang="en-US" dirty="0" smtClean="0"/>
              <a:t>Firefox</a:t>
            </a:r>
          </a:p>
          <a:p>
            <a:pPr lvl="1"/>
            <a:r>
              <a:rPr lang="en-US" b="1" dirty="0" smtClean="0"/>
              <a:t>Vetting  (auditing) of code by volunteers</a:t>
            </a:r>
          </a:p>
          <a:p>
            <a:pPr lvl="1"/>
            <a:r>
              <a:rPr lang="en-US" dirty="0" smtClean="0"/>
              <a:t>User reviews and comments</a:t>
            </a:r>
          </a:p>
          <a:p>
            <a:pPr lvl="1"/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1524000"/>
            <a:ext cx="20669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Vetting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Vetting typically requires many man-hours and expert level knowledge</a:t>
            </a:r>
          </a:p>
          <a:p>
            <a:r>
              <a:rPr lang="en-US" dirty="0" smtClean="0"/>
              <a:t>Current </a:t>
            </a:r>
            <a:r>
              <a:rPr lang="en-US" dirty="0" err="1" smtClean="0"/>
              <a:t>grep</a:t>
            </a:r>
            <a:r>
              <a:rPr lang="en-US" dirty="0" smtClean="0"/>
              <a:t>-based automation only cover syntactic bugs and vulnerabilities and </a:t>
            </a:r>
            <a:r>
              <a:rPr lang="en-US" b="1" dirty="0" smtClean="0"/>
              <a:t>rely on human judgment for detecting unsafe program flow</a:t>
            </a:r>
          </a:p>
          <a:p>
            <a:pPr lvl="1"/>
            <a:r>
              <a:rPr lang="en-US" dirty="0" smtClean="0"/>
              <a:t>Many false positives from </a:t>
            </a:r>
            <a:r>
              <a:rPr lang="en-US" dirty="0" err="1" smtClean="0"/>
              <a:t>grep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Authors introduce a tool called VEX in order to automate more of the vetting process</a:t>
            </a:r>
          </a:p>
          <a:p>
            <a:endParaRPr lang="en-US" dirty="0" smtClean="0"/>
          </a:p>
          <a:p>
            <a:r>
              <a:rPr lang="en-US" dirty="0" smtClean="0"/>
              <a:t>VEX Provides static information flow analysis</a:t>
            </a:r>
          </a:p>
          <a:p>
            <a:r>
              <a:rPr lang="en-US" dirty="0" smtClean="0"/>
              <a:t>“Identify explicit information flows from </a:t>
            </a:r>
            <a:r>
              <a:rPr lang="en-US" dirty="0" err="1" smtClean="0"/>
              <a:t>injectable</a:t>
            </a:r>
            <a:r>
              <a:rPr lang="en-US" dirty="0" smtClean="0"/>
              <a:t> sources to executable sinks”</a:t>
            </a:r>
          </a:p>
          <a:p>
            <a:endParaRPr lang="en-US" dirty="0"/>
          </a:p>
          <a:p>
            <a:r>
              <a:rPr lang="en-US" dirty="0" smtClean="0"/>
              <a:t>The paper also differentiates patterns and flows but in this presentation, both are simply refer to </a:t>
            </a:r>
            <a:r>
              <a:rPr lang="en-US" b="1" dirty="0" smtClean="0"/>
              <a:t>both as flows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 for using VEX</a:t>
            </a:r>
          </a:p>
          <a:p>
            <a:pPr lvl="1"/>
            <a:r>
              <a:rPr lang="en-US" dirty="0" smtClean="0"/>
              <a:t>Reduce the number of man-hours required for vetting</a:t>
            </a:r>
          </a:p>
          <a:p>
            <a:pPr lvl="1"/>
            <a:r>
              <a:rPr lang="en-US" dirty="0" smtClean="0"/>
              <a:t>Provide consistent vetting</a:t>
            </a:r>
            <a:endParaRPr lang="en-US" dirty="0" smtClean="0"/>
          </a:p>
          <a:p>
            <a:pPr lvl="1"/>
            <a:r>
              <a:rPr lang="en-US" dirty="0" smtClean="0"/>
              <a:t>Increase the coverage of vetted extensions</a:t>
            </a:r>
          </a:p>
          <a:p>
            <a:pPr lvl="1"/>
            <a:r>
              <a:rPr lang="en-US" dirty="0" smtClean="0"/>
              <a:t>Static analysis does not incur runtime overhead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role of VEX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dirty="0" smtClean="0"/>
              <a:t>Previously, an expert would take the role of VEX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667000"/>
            <a:ext cx="847725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Procedure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US" dirty="0" smtClean="0"/>
              <a:t>Recall VEX’s goal</a:t>
            </a:r>
          </a:p>
          <a:p>
            <a:pPr lvl="1"/>
            <a:r>
              <a:rPr lang="en-US" dirty="0" smtClean="0"/>
              <a:t>“Identify explicit information flows from </a:t>
            </a:r>
            <a:r>
              <a:rPr lang="en-US" dirty="0" err="1" smtClean="0"/>
              <a:t>injectable</a:t>
            </a:r>
            <a:r>
              <a:rPr lang="en-US" dirty="0" smtClean="0"/>
              <a:t> sources to </a:t>
            </a:r>
            <a:r>
              <a:rPr lang="en-US" b="1" dirty="0" smtClean="0"/>
              <a:t>executable sinks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Executable sink</a:t>
            </a:r>
          </a:p>
          <a:p>
            <a:pPr lvl="1"/>
            <a:r>
              <a:rPr lang="en-US" dirty="0" smtClean="0"/>
              <a:t>The method or location where some malicious input can take control</a:t>
            </a:r>
          </a:p>
          <a:p>
            <a:pPr lvl="2"/>
            <a:r>
              <a:rPr lang="en-US" dirty="0" smtClean="0"/>
              <a:t>For example, where format string attacks on unguarded stacks can happen</a:t>
            </a:r>
          </a:p>
          <a:p>
            <a:r>
              <a:rPr lang="en-US" dirty="0" err="1" smtClean="0"/>
              <a:t>Injectable</a:t>
            </a:r>
            <a:r>
              <a:rPr lang="en-US" dirty="0" smtClean="0"/>
              <a:t> source</a:t>
            </a:r>
          </a:p>
          <a:p>
            <a:pPr lvl="1"/>
            <a:r>
              <a:rPr lang="en-US" dirty="0" smtClean="0"/>
              <a:t>For example, the string variable of the unsafe function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of Attack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1600200"/>
          <a:ext cx="8305800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6096000"/>
              </a:tblGrid>
              <a:tr h="58764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Type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Description</a:t>
                      </a:r>
                      <a:endParaRPr lang="en-US" sz="2000" dirty="0"/>
                    </a:p>
                  </a:txBody>
                  <a:tcPr/>
                </a:tc>
              </a:tr>
              <a:tr h="1091339">
                <a:tc>
                  <a:txBody>
                    <a:bodyPr/>
                    <a:lstStyle/>
                    <a:p>
                      <a:r>
                        <a:rPr lang="en-US" sz="2000" b="1" dirty="0" err="1" smtClean="0"/>
                        <a:t>eval</a:t>
                      </a:r>
                      <a:r>
                        <a:rPr lang="en-US" sz="2000" b="1" dirty="0" smtClean="0"/>
                        <a:t>()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String to </a:t>
                      </a:r>
                      <a:r>
                        <a:rPr lang="en-US" sz="2000" baseline="0" dirty="0" smtClean="0"/>
                        <a:t>JavaScript </a:t>
                      </a:r>
                      <a:r>
                        <a:rPr lang="en-US" sz="2000" dirty="0" smtClean="0"/>
                        <a:t>code</a:t>
                      </a:r>
                      <a:r>
                        <a:rPr lang="en-US" sz="2000" baseline="0" dirty="0" smtClean="0"/>
                        <a:t>, and</a:t>
                      </a:r>
                      <a:r>
                        <a:rPr lang="en-US" sz="2000" dirty="0" smtClean="0"/>
                        <a:t> then execution.</a:t>
                      </a:r>
                      <a:endParaRPr lang="en-US" sz="2000" dirty="0"/>
                    </a:p>
                  </a:txBody>
                  <a:tcPr/>
                </a:tc>
              </a:tr>
              <a:tr h="10913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 smtClean="0"/>
                        <a:t>evalInSandbox</a:t>
                      </a:r>
                      <a:r>
                        <a:rPr lang="en-US" sz="2000" b="1" dirty="0" smtClean="0"/>
                        <a:t>()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Executes </a:t>
                      </a:r>
                      <a:r>
                        <a:rPr lang="en-US" sz="2000" dirty="0" err="1" smtClean="0"/>
                        <a:t>unsantized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smtClean="0"/>
                        <a:t>JavaScript </a:t>
                      </a:r>
                      <a:r>
                        <a:rPr lang="en-US" sz="2000" baseline="0" dirty="0" smtClean="0"/>
                        <a:t>code in a restricted JavaScript object.  Calling “==“ instead of “===“ may run with unrestricted privilege.</a:t>
                      </a:r>
                      <a:endParaRPr lang="en-US" sz="2000" dirty="0"/>
                    </a:p>
                  </a:txBody>
                  <a:tcPr/>
                </a:tc>
              </a:tr>
              <a:tr h="10913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 smtClean="0"/>
                        <a:t>innerHTML</a:t>
                      </a:r>
                      <a:endParaRPr lang="en-US" sz="2000" b="1" dirty="0" smtClean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</a:rPr>
                        <a:t>&lt;</a:t>
                      </a:r>
                      <a:r>
                        <a:rPr lang="en-US" sz="2000" dirty="0" err="1" smtClean="0">
                          <a:latin typeface="Consolas" pitchFamily="49" charset="0"/>
                          <a:cs typeface="Consolas" pitchFamily="49" charset="0"/>
                        </a:rPr>
                        <a:t>img</a:t>
                      </a:r>
                      <a:r>
                        <a:rPr lang="en-US" sz="2000" baseline="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nsolas" pitchFamily="49" charset="0"/>
                          <a:cs typeface="Consolas" pitchFamily="49" charset="0"/>
                        </a:rPr>
                        <a:t>src</a:t>
                      </a:r>
                      <a:r>
                        <a:rPr lang="en-US" sz="2000" baseline="0" dirty="0" smtClean="0">
                          <a:latin typeface="Consolas" pitchFamily="49" charset="0"/>
                          <a:cs typeface="Consolas" pitchFamily="49" charset="0"/>
                        </a:rPr>
                        <a:t>=“foo.jpg” </a:t>
                      </a:r>
                      <a:r>
                        <a:rPr lang="en-US" sz="2000" baseline="0" dirty="0" err="1" smtClean="0">
                          <a:latin typeface="Consolas" pitchFamily="49" charset="0"/>
                          <a:cs typeface="Consolas" pitchFamily="49" charset="0"/>
                        </a:rPr>
                        <a:t>onload</a:t>
                      </a:r>
                      <a:r>
                        <a:rPr lang="en-US" sz="2000" baseline="0" dirty="0" smtClean="0">
                          <a:latin typeface="Consolas" pitchFamily="49" charset="0"/>
                          <a:cs typeface="Consolas" pitchFamily="49" charset="0"/>
                        </a:rPr>
                        <a:t>=“bar.js”&gt;&lt;/</a:t>
                      </a:r>
                      <a:r>
                        <a:rPr lang="en-US" sz="2000" baseline="0" dirty="0" err="1" smtClean="0">
                          <a:latin typeface="Consolas" pitchFamily="49" charset="0"/>
                          <a:cs typeface="Consolas" pitchFamily="49" charset="0"/>
                        </a:rPr>
                        <a:t>img</a:t>
                      </a:r>
                      <a:r>
                        <a:rPr lang="en-US" sz="2000" baseline="0" dirty="0" smtClean="0">
                          <a:latin typeface="Consolas" pitchFamily="49" charset="0"/>
                          <a:cs typeface="Consolas" pitchFamily="49" charset="0"/>
                        </a:rPr>
                        <a:t>&gt;</a:t>
                      </a:r>
                    </a:p>
                    <a:p>
                      <a:r>
                        <a:rPr lang="en-US" sz="2000" baseline="0" dirty="0" smtClean="0">
                          <a:latin typeface="+mj-lt"/>
                          <a:cs typeface="Consolas" pitchFamily="49" charset="0"/>
                        </a:rPr>
                        <a:t>Extensions may change </a:t>
                      </a:r>
                      <a:r>
                        <a:rPr lang="en-US" sz="2000" baseline="0" dirty="0" smtClean="0">
                          <a:latin typeface="Consolas" pitchFamily="49" charset="0"/>
                          <a:cs typeface="Consolas" pitchFamily="49" charset="0"/>
                        </a:rPr>
                        <a:t>bar.js</a:t>
                      </a:r>
                      <a:r>
                        <a:rPr lang="en-US" sz="2000" baseline="0" dirty="0" smtClean="0">
                          <a:latin typeface="+mj-lt"/>
                          <a:cs typeface="Consolas" pitchFamily="49" charset="0"/>
                        </a:rPr>
                        <a:t> inadvertently into some attack code.</a:t>
                      </a:r>
                      <a:endParaRPr lang="en-US" sz="2000" dirty="0">
                        <a:latin typeface="+mj-lt"/>
                        <a:cs typeface="Consolas" pitchFamily="49" charset="0"/>
                      </a:endParaRPr>
                    </a:p>
                  </a:txBody>
                  <a:tcPr/>
                </a:tc>
              </a:tr>
              <a:tr h="10913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 smtClean="0"/>
                        <a:t>wrappedJSObject</a:t>
                      </a:r>
                      <a:endParaRPr lang="en-US" sz="2000" b="1" dirty="0" smtClean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Manual</a:t>
                      </a:r>
                      <a:r>
                        <a:rPr lang="en-US" sz="2000" baseline="0" dirty="0" smtClean="0"/>
                        <a:t> override function to run modified </a:t>
                      </a:r>
                      <a:r>
                        <a:rPr lang="en-US" sz="2000" b="0" baseline="0" dirty="0" smtClean="0">
                          <a:latin typeface="Consolas" pitchFamily="49" charset="0"/>
                          <a:cs typeface="Consolas" pitchFamily="49" charset="0"/>
                        </a:rPr>
                        <a:t>document</a:t>
                      </a:r>
                      <a:r>
                        <a:rPr lang="en-US" sz="2000" baseline="0" dirty="0" smtClean="0"/>
                        <a:t> object.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Acknowledgement</a:t>
            </a:r>
          </a:p>
          <a:p>
            <a:r>
              <a:rPr lang="en-US" dirty="0" smtClean="0"/>
              <a:t>Introduction to Firefox and Extensions</a:t>
            </a:r>
          </a:p>
          <a:p>
            <a:pPr lvl="1"/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Goal</a:t>
            </a:r>
          </a:p>
          <a:p>
            <a:r>
              <a:rPr lang="en-US" dirty="0" smtClean="0"/>
              <a:t>Procedure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Criticisms</a:t>
            </a:r>
          </a:p>
          <a:p>
            <a:pPr lvl="1"/>
            <a:r>
              <a:rPr lang="en-US" dirty="0" smtClean="0"/>
              <a:t>Positive, Negative, Improvement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again VEX’s goal</a:t>
            </a:r>
          </a:p>
          <a:p>
            <a:pPr lvl="1"/>
            <a:r>
              <a:rPr lang="en-US" dirty="0" smtClean="0"/>
              <a:t>“Identify </a:t>
            </a:r>
            <a:r>
              <a:rPr lang="en-US" b="1" dirty="0" smtClean="0"/>
              <a:t>explicit</a:t>
            </a:r>
            <a:r>
              <a:rPr lang="en-US" dirty="0" smtClean="0"/>
              <a:t> </a:t>
            </a:r>
            <a:r>
              <a:rPr lang="en-US" b="1" dirty="0" smtClean="0"/>
              <a:t>information flows</a:t>
            </a:r>
            <a:r>
              <a:rPr lang="en-US" dirty="0" smtClean="0"/>
              <a:t> from </a:t>
            </a:r>
            <a:r>
              <a:rPr lang="en-US" dirty="0" err="1" smtClean="0"/>
              <a:t>injectable</a:t>
            </a:r>
            <a:r>
              <a:rPr lang="en-US" dirty="0" smtClean="0"/>
              <a:t> sources to executable sinks”</a:t>
            </a:r>
          </a:p>
          <a:p>
            <a:endParaRPr lang="en-US" dirty="0"/>
          </a:p>
          <a:p>
            <a:r>
              <a:rPr lang="en-US" dirty="0" smtClean="0"/>
              <a:t>VEX Identifies explicit information flow via tainting at a very fine grained level</a:t>
            </a:r>
          </a:p>
          <a:p>
            <a:pPr lvl="1"/>
            <a:r>
              <a:rPr lang="en-US" dirty="0" smtClean="0"/>
              <a:t>Building of an “Abstract Heap”</a:t>
            </a:r>
          </a:p>
          <a:p>
            <a:pPr lvl="2"/>
            <a:r>
              <a:rPr lang="en-US" dirty="0" smtClean="0"/>
              <a:t>Represent  the information flow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Heap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Abstract Heap for every Extension.js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Folded Corner 4"/>
          <p:cNvSpPr/>
          <p:nvPr/>
        </p:nvSpPr>
        <p:spPr>
          <a:xfrm>
            <a:off x="762000" y="2743200"/>
            <a:ext cx="2438400" cy="3429000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Extension.js</a:t>
            </a:r>
            <a:endParaRPr lang="en-US" sz="3600" dirty="0"/>
          </a:p>
        </p:txBody>
      </p:sp>
      <p:sp>
        <p:nvSpPr>
          <p:cNvPr id="6" name="Right Arrow 5"/>
          <p:cNvSpPr/>
          <p:nvPr/>
        </p:nvSpPr>
        <p:spPr>
          <a:xfrm>
            <a:off x="3352800" y="3505200"/>
            <a:ext cx="1295400" cy="1295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562600" y="2209800"/>
            <a:ext cx="685800" cy="6858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var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181600" y="4038600"/>
            <a:ext cx="6096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696200" y="2362200"/>
            <a:ext cx="6096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324600" y="5486400"/>
            <a:ext cx="609600" cy="6096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848600" y="3886200"/>
            <a:ext cx="6096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172200" y="4267200"/>
            <a:ext cx="6096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934200" y="3352800"/>
            <a:ext cx="6096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7" idx="5"/>
            <a:endCxn id="13" idx="1"/>
          </p:cNvCxnSpPr>
          <p:nvPr/>
        </p:nvCxnSpPr>
        <p:spPr>
          <a:xfrm rot="16200000" flipH="1">
            <a:off x="6267846" y="2675287"/>
            <a:ext cx="635748" cy="8755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0"/>
            <a:endCxn id="9" idx="4"/>
          </p:cNvCxnSpPr>
          <p:nvPr/>
        </p:nvCxnSpPr>
        <p:spPr>
          <a:xfrm rot="5400000" flipH="1" flipV="1">
            <a:off x="7391400" y="2743200"/>
            <a:ext cx="45720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5"/>
            <a:endCxn id="11" idx="1"/>
          </p:cNvCxnSpPr>
          <p:nvPr/>
        </p:nvCxnSpPr>
        <p:spPr>
          <a:xfrm rot="16200000" flipH="1">
            <a:off x="7618085" y="3644526"/>
            <a:ext cx="156230" cy="4833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3"/>
            <a:endCxn id="12" idx="7"/>
          </p:cNvCxnSpPr>
          <p:nvPr/>
        </p:nvCxnSpPr>
        <p:spPr>
          <a:xfrm rot="5400000">
            <a:off x="6589385" y="3911226"/>
            <a:ext cx="537230" cy="330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2"/>
            <a:endCxn id="8" idx="6"/>
          </p:cNvCxnSpPr>
          <p:nvPr/>
        </p:nvCxnSpPr>
        <p:spPr>
          <a:xfrm rot="10800000">
            <a:off x="5791200" y="43053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4"/>
            <a:endCxn id="10" idx="0"/>
          </p:cNvCxnSpPr>
          <p:nvPr/>
        </p:nvCxnSpPr>
        <p:spPr>
          <a:xfrm rot="16200000" flipH="1">
            <a:off x="6210300" y="5067300"/>
            <a:ext cx="685800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an Abstract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41959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A description JavaScript code as</a:t>
            </a:r>
          </a:p>
          <a:p>
            <a:pPr marL="971550" lvl="1" indent="-457200">
              <a:buFont typeface="+mj-lt"/>
              <a:buAutoNum type="arabicPeriod"/>
            </a:pPr>
            <a:r>
              <a:rPr lang="en-US" dirty="0" smtClean="0"/>
              <a:t>Graph of nodes (function and nodes)</a:t>
            </a:r>
          </a:p>
          <a:p>
            <a:pPr marL="971550" lvl="1" indent="-457200">
              <a:buFont typeface="+mj-lt"/>
              <a:buAutoNum type="arabicPeriod"/>
            </a:pPr>
            <a:r>
              <a:rPr lang="en-US" dirty="0" smtClean="0"/>
              <a:t>Dependence relation between variable and nodes</a:t>
            </a:r>
          </a:p>
          <a:p>
            <a:pPr marL="971550" lvl="1" indent="-457200">
              <a:buFont typeface="+mj-lt"/>
              <a:buAutoNum type="arabicPeriod"/>
            </a:pPr>
            <a:endParaRPr lang="en-US" dirty="0"/>
          </a:p>
          <a:p>
            <a:pPr marL="971550" lvl="1" indent="-457200">
              <a:buFont typeface="+mj-lt"/>
              <a:buAutoNum type="arabicPeriod"/>
            </a:pPr>
            <a:endParaRPr lang="en-US" dirty="0" smtClean="0"/>
          </a:p>
          <a:p>
            <a:pPr marL="571500" indent="-457200"/>
            <a:r>
              <a:rPr lang="en-US" dirty="0" smtClean="0"/>
              <a:t>ns, n, d, </a:t>
            </a:r>
            <a:r>
              <a:rPr lang="en-US" dirty="0" err="1" smtClean="0"/>
              <a:t>fr</a:t>
            </a:r>
            <a:r>
              <a:rPr lang="en-US" dirty="0" smtClean="0"/>
              <a:t>, dm define the graph</a:t>
            </a:r>
          </a:p>
          <a:p>
            <a:pPr marL="571500" indent="-457200"/>
            <a:r>
              <a:rPr lang="en-US" dirty="0" smtClean="0"/>
              <a:t>tm defines the dependence of variables and nodes</a:t>
            </a:r>
          </a:p>
          <a:p>
            <a:pPr marL="971550" lvl="1" indent="-457200">
              <a:buFont typeface="+mj-lt"/>
              <a:buAutoNum type="arabicPeriod"/>
            </a:pPr>
            <a:endParaRPr lang="en-US" dirty="0"/>
          </a:p>
          <a:p>
            <a:pPr marL="571500" indent="-45720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32" name="Object 31"/>
          <p:cNvGraphicFramePr>
            <a:graphicFrameLocks noChangeAspect="1"/>
          </p:cNvGraphicFramePr>
          <p:nvPr/>
        </p:nvGraphicFramePr>
        <p:xfrm>
          <a:off x="762000" y="3429000"/>
          <a:ext cx="7119938" cy="990600"/>
        </p:xfrm>
        <a:graphic>
          <a:graphicData uri="http://schemas.openxmlformats.org/presentationml/2006/ole">
            <p:oleObj spid="_x0000_s7170" name="Equation" r:id="rId3" imgW="1460160" imgH="203040" progId="Equation.3">
              <p:embed/>
            </p:oleObj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Abstract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00200"/>
          </a:xfrm>
        </p:spPr>
        <p:txBody>
          <a:bodyPr/>
          <a:lstStyle/>
          <a:p>
            <a:r>
              <a:rPr lang="en-US" dirty="0" smtClean="0"/>
              <a:t>Dependence map dm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76800" y="3429000"/>
            <a:ext cx="4114800" cy="28623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dirty="0" smtClean="0"/>
              <a:t>void </a:t>
            </a:r>
            <a:r>
              <a:rPr lang="en-US" sz="3600" dirty="0" err="1" smtClean="0"/>
              <a:t>foo</a:t>
            </a:r>
            <a:r>
              <a:rPr lang="en-US" sz="3600" dirty="0" smtClean="0"/>
              <a:t>(string bar)</a:t>
            </a:r>
            <a:br>
              <a:rPr lang="en-US" sz="3600" dirty="0" smtClean="0"/>
            </a:br>
            <a:r>
              <a:rPr lang="en-US" sz="3600" dirty="0" smtClean="0"/>
              <a:t>{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     Object ob;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     </a:t>
            </a:r>
            <a:r>
              <a:rPr lang="en-US" sz="3600" dirty="0" err="1" smtClean="0"/>
              <a:t>ob.dotask</a:t>
            </a:r>
            <a:r>
              <a:rPr lang="en-US" sz="3600" dirty="0" smtClean="0"/>
              <a:t>(bar)</a:t>
            </a:r>
          </a:p>
          <a:p>
            <a:r>
              <a:rPr lang="en-US" sz="3600" dirty="0" smtClean="0"/>
              <a:t>}</a:t>
            </a:r>
            <a:endParaRPr lang="en-US" sz="3600" dirty="0"/>
          </a:p>
        </p:txBody>
      </p:sp>
      <p:sp>
        <p:nvSpPr>
          <p:cNvPr id="5" name="Flowchart: Process 4"/>
          <p:cNvSpPr/>
          <p:nvPr/>
        </p:nvSpPr>
        <p:spPr>
          <a:xfrm>
            <a:off x="533400" y="3657600"/>
            <a:ext cx="1371600" cy="60960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foo</a:t>
            </a:r>
            <a:r>
              <a:rPr lang="en-US" sz="2800" dirty="0" smtClean="0"/>
              <a:t>(</a:t>
            </a:r>
            <a:r>
              <a:rPr lang="en-US" sz="2800" b="1" dirty="0" smtClean="0">
                <a:solidFill>
                  <a:schemeClr val="tx1"/>
                </a:solidFill>
              </a:rPr>
              <a:t>bar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6" name="Flowchart: Process 5"/>
          <p:cNvSpPr/>
          <p:nvPr/>
        </p:nvSpPr>
        <p:spPr>
          <a:xfrm>
            <a:off x="1600200" y="4572000"/>
            <a:ext cx="762000" cy="60960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ob</a:t>
            </a:r>
            <a:endParaRPr lang="en-US" sz="2800" dirty="0"/>
          </a:p>
        </p:txBody>
      </p:sp>
      <p:cxnSp>
        <p:nvCxnSpPr>
          <p:cNvPr id="7" name="Shape 6"/>
          <p:cNvCxnSpPr>
            <a:stCxn id="5" idx="2"/>
            <a:endCxn id="6" idx="1"/>
          </p:cNvCxnSpPr>
          <p:nvPr/>
        </p:nvCxnSpPr>
        <p:spPr>
          <a:xfrm rot="16200000" flipH="1">
            <a:off x="1104900" y="4381500"/>
            <a:ext cx="609600" cy="38100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Flowchart: Process 7"/>
          <p:cNvSpPr/>
          <p:nvPr/>
        </p:nvSpPr>
        <p:spPr>
          <a:xfrm>
            <a:off x="2286000" y="5410200"/>
            <a:ext cx="2209800" cy="60960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dotask</a:t>
            </a:r>
            <a:r>
              <a:rPr lang="en-US" sz="2800" dirty="0" smtClean="0"/>
              <a:t>(</a:t>
            </a:r>
            <a:r>
              <a:rPr lang="en-US" sz="2800" b="1" dirty="0" smtClean="0">
                <a:solidFill>
                  <a:schemeClr val="tx1"/>
                </a:solidFill>
              </a:rPr>
              <a:t>bar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cxnSp>
        <p:nvCxnSpPr>
          <p:cNvPr id="9" name="Shape 8"/>
          <p:cNvCxnSpPr>
            <a:stCxn id="6" idx="2"/>
            <a:endCxn id="8" idx="1"/>
          </p:cNvCxnSpPr>
          <p:nvPr/>
        </p:nvCxnSpPr>
        <p:spPr>
          <a:xfrm rot="16200000" flipH="1">
            <a:off x="1866900" y="5295900"/>
            <a:ext cx="533400" cy="30480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533400" y="2362200"/>
          <a:ext cx="8101012" cy="685800"/>
        </p:xfrm>
        <a:graphic>
          <a:graphicData uri="http://schemas.openxmlformats.org/presentationml/2006/ole">
            <p:oleObj spid="_x0000_s8194" name="Equation" r:id="rId3" imgW="2400120" imgH="203040" progId="Equation.3">
              <p:embed/>
            </p:oleObj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Turning </a:t>
            </a:r>
            <a:r>
              <a:rPr lang="en-US" dirty="0" err="1" smtClean="0"/>
              <a:t>Javascript</a:t>
            </a:r>
            <a:r>
              <a:rPr lang="en-US" dirty="0" smtClean="0"/>
              <a:t> to a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199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Javascript</a:t>
            </a:r>
            <a:r>
              <a:rPr lang="en-US" dirty="0" smtClean="0"/>
              <a:t> Code is labeled (RETURN, WHILE, CONDITIONAL, VARIABLE, CONSTANT, etc)</a:t>
            </a:r>
          </a:p>
          <a:p>
            <a:pPr marL="914400" lvl="1" indent="-514350"/>
            <a:r>
              <a:rPr lang="en-US" dirty="0" smtClean="0"/>
              <a:t>Figure 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Interaction between Labels and the Abstract Heap are then defined semantically</a:t>
            </a:r>
          </a:p>
          <a:p>
            <a:pPr marL="914400" lvl="1" indent="-514350"/>
            <a:r>
              <a:rPr lang="en-US" dirty="0" smtClean="0"/>
              <a:t>Figure 2, 3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code below is encountered…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is labeled as a COND and will interact with Abstract Heap </a:t>
            </a:r>
            <a:r>
              <a:rPr lang="el-GR" dirty="0" smtClean="0">
                <a:latin typeface="Gulim"/>
                <a:ea typeface="Gulim"/>
              </a:rPr>
              <a:t>σ</a:t>
            </a:r>
            <a:r>
              <a:rPr lang="en-US" dirty="0">
                <a:ea typeface="Gulim"/>
              </a:rPr>
              <a:t> </a:t>
            </a:r>
            <a:r>
              <a:rPr lang="en-US" dirty="0" smtClean="0">
                <a:ea typeface="Gulim"/>
              </a:rPr>
              <a:t>semantically by: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352800" y="2209800"/>
            <a:ext cx="1981200" cy="12953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if(a) { S1;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else { S2;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5410200"/>
            <a:ext cx="8458200" cy="6196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Many, Many Interactions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447800"/>
            <a:ext cx="8532321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the Abstract Heap is built from the JavaScript code of the extension, we can know the fine-grained information flow</a:t>
            </a:r>
          </a:p>
          <a:p>
            <a:r>
              <a:rPr lang="en-US" dirty="0" smtClean="0"/>
              <a:t>Unsafe flows can then easily be identified by referencing the Abstract Heap (Section 5 gives details)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Results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447800"/>
            <a:ext cx="80962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962399"/>
            <a:ext cx="8077200" cy="1174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81000" y="5334000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Much lower False Positive Rate than </a:t>
            </a:r>
            <a:r>
              <a:rPr lang="en-US" sz="3600" dirty="0" err="1" smtClean="0"/>
              <a:t>grep</a:t>
            </a:r>
            <a:r>
              <a:rPr lang="en-US" sz="3600" dirty="0" smtClean="0"/>
              <a:t>-based analysis!  Tested on 2452 extensions.</a:t>
            </a:r>
            <a:endParaRPr 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 Authors</a:t>
            </a:r>
          </a:p>
          <a:p>
            <a:r>
              <a:rPr lang="en-US" dirty="0" smtClean="0"/>
              <a:t>Website screen capture</a:t>
            </a:r>
          </a:p>
          <a:p>
            <a:pPr lvl="1"/>
            <a:r>
              <a:rPr lang="en-US" dirty="0" smtClean="0"/>
              <a:t>google.com, firefox.com</a:t>
            </a:r>
          </a:p>
          <a:p>
            <a:r>
              <a:rPr lang="en-US" dirty="0" smtClean="0"/>
              <a:t>The rest (see references)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Identified previously unknown vulnerabilities</a:t>
            </a:r>
          </a:p>
          <a:p>
            <a:pPr lvl="1"/>
            <a:r>
              <a:rPr lang="en-US" dirty="0" smtClean="0"/>
              <a:t>Wiki Toolbar 0.5.9</a:t>
            </a:r>
          </a:p>
          <a:p>
            <a:pPr lvl="2"/>
            <a:r>
              <a:rPr lang="en-US" dirty="0" smtClean="0"/>
              <a:t>Clicking on a toolbar button while at malicious site</a:t>
            </a:r>
          </a:p>
          <a:p>
            <a:pPr lvl="1"/>
            <a:r>
              <a:rPr lang="en-US" dirty="0" smtClean="0"/>
              <a:t>Fizzle 0.5.1/0.5.2 (RSS Reader)</a:t>
            </a:r>
          </a:p>
          <a:p>
            <a:pPr lvl="2"/>
            <a:r>
              <a:rPr lang="en-US" dirty="0" smtClean="0"/>
              <a:t>Arbitrary RSS feed injects attack code into Fizzle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a usable system which greatly aids the vetting process</a:t>
            </a:r>
            <a:endParaRPr lang="en-US" dirty="0" smtClean="0"/>
          </a:p>
          <a:p>
            <a:r>
              <a:rPr lang="en-US" dirty="0" smtClean="0"/>
              <a:t>Found bugs that escaped the eye of human experts</a:t>
            </a:r>
          </a:p>
          <a:p>
            <a:r>
              <a:rPr lang="en-US" dirty="0" smtClean="0"/>
              <a:t>Made the internet safer for </a:t>
            </a:r>
            <a:r>
              <a:rPr lang="en-US" b="1" dirty="0" smtClean="0"/>
              <a:t>hundreds million </a:t>
            </a:r>
            <a:r>
              <a:rPr lang="en-US" dirty="0" smtClean="0"/>
              <a:t>Firefox users with extensions</a:t>
            </a:r>
          </a:p>
          <a:p>
            <a:pPr lvl="1"/>
            <a:r>
              <a:rPr lang="en-US" dirty="0" smtClean="0"/>
              <a:t>roughly 185 </a:t>
            </a:r>
            <a:r>
              <a:rPr lang="en-US" dirty="0" err="1" smtClean="0"/>
              <a:t>milliion</a:t>
            </a:r>
            <a:r>
              <a:rPr lang="en-US" dirty="0" smtClean="0"/>
              <a:t> Firefox users with extensions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Diagram 3 &amp; 4 would be better suited in an appendix</a:t>
            </a:r>
          </a:p>
          <a:p>
            <a:r>
              <a:rPr lang="en-US" dirty="0" smtClean="0"/>
              <a:t>Still requires 2 hours per extension to manually inspect VEX alerts</a:t>
            </a:r>
            <a:endParaRPr lang="en-US" dirty="0"/>
          </a:p>
          <a:p>
            <a:r>
              <a:rPr lang="en-US" dirty="0" smtClean="0"/>
              <a:t>Vulnerable code that slips through VEX is unprotected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more explicit information flows that are dangerous</a:t>
            </a:r>
          </a:p>
          <a:p>
            <a:pPr lvl="1"/>
            <a:r>
              <a:rPr lang="en-US" dirty="0" smtClean="0"/>
              <a:t>Current implementation offer partial coverage</a:t>
            </a:r>
          </a:p>
          <a:p>
            <a:pPr lvl="1"/>
            <a:endParaRPr lang="en-US" dirty="0"/>
          </a:p>
          <a:p>
            <a:r>
              <a:rPr lang="en-US" dirty="0" smtClean="0"/>
              <a:t>Automate build attack vectors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[1] Jeremy Reimer. </a:t>
            </a:r>
            <a:r>
              <a:rPr lang="en-US" sz="2000" dirty="0" err="1" smtClean="0"/>
              <a:t>Ars</a:t>
            </a:r>
            <a:r>
              <a:rPr lang="en-US" sz="2000" dirty="0" smtClean="0"/>
              <a:t> </a:t>
            </a:r>
            <a:r>
              <a:rPr lang="en-US" sz="2000" dirty="0" err="1" smtClean="0"/>
              <a:t>Technica</a:t>
            </a:r>
            <a:r>
              <a:rPr lang="en-US" sz="2000" dirty="0" smtClean="0"/>
              <a:t>.</a:t>
            </a:r>
            <a:r>
              <a:rPr lang="en-US" sz="2000" dirty="0"/>
              <a:t> </a:t>
            </a:r>
            <a:r>
              <a:rPr lang="en-US" sz="2000" dirty="0" smtClean="0"/>
              <a:t>2006. (</a:t>
            </a:r>
            <a:r>
              <a:rPr lang="en-US" sz="2000" dirty="0" smtClean="0">
                <a:hlinkClick r:id="rId2"/>
              </a:rPr>
              <a:t>http://arstechnica.com/old/content/2006/07/7360.ars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[2] Erik Larkin. PC World. 2010. (</a:t>
            </a:r>
            <a:r>
              <a:rPr lang="en-US" sz="2000" dirty="0" smtClean="0">
                <a:hlinkClick r:id="rId3"/>
              </a:rPr>
              <a:t>http://www.pcworld.com/article/188651/malicious_firefox_addons_installed_trojans.html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[3] John Leyden. The Register. 2008. (</a:t>
            </a:r>
            <a:r>
              <a:rPr lang="en-US" sz="2000" dirty="0" smtClean="0">
                <a:hlinkClick r:id="rId4"/>
              </a:rPr>
              <a:t>http://www.theregister.co.uk/2008/12/04/firefox_plug_in_trojan/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[4] </a:t>
            </a:r>
            <a:r>
              <a:rPr lang="en-US" sz="2000" dirty="0" err="1" smtClean="0"/>
              <a:t>Avinash</a:t>
            </a:r>
            <a:r>
              <a:rPr lang="en-US" sz="2000" dirty="0" smtClean="0"/>
              <a:t> </a:t>
            </a:r>
            <a:r>
              <a:rPr lang="en-US" sz="2000" dirty="0" err="1" smtClean="0"/>
              <a:t>Meetoo</a:t>
            </a:r>
            <a:r>
              <a:rPr lang="en-US" sz="2000" dirty="0" smtClean="0"/>
              <a:t>.  A Guided Tour of the Internet. 2011. (</a:t>
            </a:r>
            <a:r>
              <a:rPr lang="en-US" sz="2000" dirty="0" smtClean="0">
                <a:hlinkClick r:id="rId5"/>
              </a:rPr>
              <a:t>http://www.noulakaz.net/weblog/author/avinash/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[5]</a:t>
            </a:r>
            <a:r>
              <a:rPr lang="en-US" sz="2000" dirty="0"/>
              <a:t> </a:t>
            </a:r>
            <a:r>
              <a:rPr lang="en-US" sz="2000" dirty="0" smtClean="0"/>
              <a:t>S. </a:t>
            </a:r>
            <a:r>
              <a:rPr lang="en-US" sz="2000" dirty="0" err="1" smtClean="0"/>
              <a:t>Bandhakavi</a:t>
            </a:r>
            <a:r>
              <a:rPr lang="en-US" sz="2000" dirty="0" smtClean="0"/>
              <a:t>, S. T. King, P. </a:t>
            </a:r>
            <a:r>
              <a:rPr lang="en-US" sz="2000" dirty="0" err="1" smtClean="0"/>
              <a:t>Madhusudan</a:t>
            </a:r>
            <a:r>
              <a:rPr lang="en-US" sz="2000" dirty="0" smtClean="0"/>
              <a:t>, and M. </a:t>
            </a:r>
            <a:r>
              <a:rPr lang="en-US" sz="2000" dirty="0" err="1" smtClean="0"/>
              <a:t>Winslett</a:t>
            </a:r>
            <a:r>
              <a:rPr lang="en-US" sz="2000" dirty="0" smtClean="0"/>
              <a:t>. VEX: Vetting browser extensions for security vulnerabilities. In USENIX Security, 2010.</a:t>
            </a:r>
          </a:p>
          <a:p>
            <a:r>
              <a:rPr lang="en-US" sz="2000" dirty="0" smtClean="0"/>
              <a:t>[6] A. Barth, A. P. Felt, P. </a:t>
            </a:r>
            <a:r>
              <a:rPr lang="en-US" sz="2000" dirty="0" err="1" smtClean="0"/>
              <a:t>Saxena</a:t>
            </a:r>
            <a:r>
              <a:rPr lang="en-US" sz="2000" dirty="0" smtClean="0"/>
              <a:t>, and A. </a:t>
            </a:r>
            <a:r>
              <a:rPr lang="en-US" sz="2000" dirty="0" err="1" smtClean="0"/>
              <a:t>Boodman</a:t>
            </a:r>
            <a:r>
              <a:rPr lang="en-US" sz="2000" dirty="0" smtClean="0"/>
              <a:t>.</a:t>
            </a:r>
            <a:r>
              <a:rPr lang="en-US" sz="2000" dirty="0"/>
              <a:t> </a:t>
            </a:r>
            <a:r>
              <a:rPr lang="en-US" sz="2000" dirty="0" smtClean="0"/>
              <a:t>Protecting browsers from extension vulnerabilities. In Proceedings of the 17th Network and Distributed System Security Symposium (NDSS), San Diego, CA, February 2010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Evolution of the Browser</a:t>
            </a:r>
            <a:endParaRPr lang="en-US" dirty="0"/>
          </a:p>
        </p:txBody>
      </p:sp>
      <p:pic>
        <p:nvPicPr>
          <p:cNvPr id="4" name="Content Placeholder 3" descr="20060527-netscape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85800" y="1524000"/>
            <a:ext cx="4876800" cy="4645152"/>
          </a:xfrm>
        </p:spPr>
      </p:pic>
      <p:sp>
        <p:nvSpPr>
          <p:cNvPr id="5" name="TextBox 4"/>
          <p:cNvSpPr txBox="1"/>
          <p:nvPr/>
        </p:nvSpPr>
        <p:spPr>
          <a:xfrm>
            <a:off x="6096000" y="1600200"/>
            <a:ext cx="2819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Netscape, circa 1995 [4]</a:t>
            </a:r>
          </a:p>
          <a:p>
            <a:endParaRPr lang="en-US" sz="3200" dirty="0"/>
          </a:p>
          <a:p>
            <a:r>
              <a:rPr lang="en-US" sz="3200" dirty="0" smtClean="0"/>
              <a:t>Web browser handles mostly static content from HTML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Browser 2011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0" y="1600200"/>
            <a:ext cx="2514600" cy="48005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Firefox 4.0 2011</a:t>
            </a:r>
          </a:p>
          <a:p>
            <a:pPr>
              <a:buNone/>
            </a:pPr>
            <a:r>
              <a:rPr lang="en-US" dirty="0" smtClean="0"/>
              <a:t>More than a browser</a:t>
            </a:r>
          </a:p>
          <a:p>
            <a:pPr>
              <a:buNone/>
            </a:pPr>
            <a:r>
              <a:rPr lang="en-US" dirty="0" smtClean="0"/>
              <a:t>A platform for computing [5]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371600"/>
            <a:ext cx="6103671" cy="4616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Extensions, or “add-ons” enable additional (</a:t>
            </a:r>
            <a:r>
              <a:rPr lang="en-US" dirty="0" err="1" smtClean="0"/>
              <a:t>javascript</a:t>
            </a:r>
            <a:r>
              <a:rPr lang="en-US" dirty="0" smtClean="0"/>
              <a:t>) computation by the web browser</a:t>
            </a:r>
            <a:r>
              <a:rPr lang="en-US" baseline="0" dirty="0" smtClean="0"/>
              <a:t> and has typically equal privilege</a:t>
            </a:r>
            <a:r>
              <a:rPr lang="en-US" dirty="0" smtClean="0"/>
              <a:t> to the browser</a:t>
            </a:r>
            <a:endParaRPr lang="en-US" baseline="0" dirty="0" smtClean="0"/>
          </a:p>
          <a:p>
            <a:r>
              <a:rPr lang="en-US" dirty="0" smtClean="0"/>
              <a:t>Extensions can:</a:t>
            </a:r>
          </a:p>
          <a:p>
            <a:pPr lvl="1"/>
            <a:r>
              <a:rPr lang="en-US" dirty="0" smtClean="0"/>
              <a:t>Block </a:t>
            </a:r>
            <a:r>
              <a:rPr lang="en-US" dirty="0" smtClean="0"/>
              <a:t>advertisements/scripts (</a:t>
            </a:r>
            <a:r>
              <a:rPr lang="en-US" dirty="0" err="1" smtClean="0"/>
              <a:t>Adblock</a:t>
            </a:r>
            <a:r>
              <a:rPr lang="en-US" dirty="0" smtClean="0"/>
              <a:t> Plus)</a:t>
            </a:r>
          </a:p>
          <a:p>
            <a:pPr lvl="1"/>
            <a:r>
              <a:rPr lang="en-US" baseline="0" dirty="0" smtClean="0"/>
              <a:t>Alter the “look and feel” of </a:t>
            </a:r>
            <a:r>
              <a:rPr lang="en-US" baseline="0" dirty="0" err="1" smtClean="0"/>
              <a:t>webpages</a:t>
            </a:r>
            <a:r>
              <a:rPr lang="en-US" baseline="0" dirty="0" smtClean="0"/>
              <a:t> (Stylish)</a:t>
            </a:r>
          </a:p>
          <a:p>
            <a:pPr lvl="1"/>
            <a:r>
              <a:rPr lang="en-US" baseline="0" dirty="0" smtClean="0"/>
              <a:t>Aid development of </a:t>
            </a:r>
            <a:r>
              <a:rPr lang="en-US" baseline="0" dirty="0" err="1" smtClean="0"/>
              <a:t>webpages</a:t>
            </a:r>
            <a:r>
              <a:rPr lang="en-US" baseline="0" dirty="0" smtClean="0"/>
              <a:t> (Firebug)</a:t>
            </a:r>
            <a:endParaRPr lang="en-US" dirty="0"/>
          </a:p>
          <a:p>
            <a:pPr lvl="1"/>
            <a:r>
              <a:rPr lang="en-US" dirty="0" smtClean="0"/>
              <a:t>Do many other things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revolves around Firefox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Paper</a:t>
            </a:r>
            <a:r>
              <a:rPr lang="en-US" baseline="0" dirty="0" smtClean="0"/>
              <a:t> would be more accurately titled as “Vetting Firefox Extensions…”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C:\Users\bsun\Downloads\StatCounter-browser-ww-monthly-201003-20110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2743200"/>
            <a:ext cx="6248400" cy="365831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4562"/>
          </a:xfrm>
        </p:spPr>
        <p:txBody>
          <a:bodyPr/>
          <a:lstStyle/>
          <a:p>
            <a:r>
              <a:rPr lang="en-US" dirty="0" smtClean="0"/>
              <a:t>Firefox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914400"/>
            <a:ext cx="8382000" cy="568721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99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Automated Auditing (“vetting”) of Firefox Extensions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667000"/>
            <a:ext cx="8058150" cy="35337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1107</Words>
  <Application>Microsoft Office PowerPoint</Application>
  <PresentationFormat>On-screen Show (4:3)</PresentationFormat>
  <Paragraphs>188</Paragraphs>
  <Slides>34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Office Theme</vt:lpstr>
      <vt:lpstr>Microsoft Equation 3.0</vt:lpstr>
      <vt:lpstr>VEX: Vetting Browser Extensions For Security Vulnerabilities</vt:lpstr>
      <vt:lpstr>Contents</vt:lpstr>
      <vt:lpstr>Acknowledgements</vt:lpstr>
      <vt:lpstr>Evolution of the Browser</vt:lpstr>
      <vt:lpstr>Browser 2011</vt:lpstr>
      <vt:lpstr>Extensions</vt:lpstr>
      <vt:lpstr>Paper revolves around Firefox</vt:lpstr>
      <vt:lpstr>Firefox Extensions</vt:lpstr>
      <vt:lpstr>Topic</vt:lpstr>
      <vt:lpstr>Vulnerabilities</vt:lpstr>
      <vt:lpstr>Vulnerabilities</vt:lpstr>
      <vt:lpstr>Fighting Vulnerable Extensions</vt:lpstr>
      <vt:lpstr>More on Vetting</vt:lpstr>
      <vt:lpstr>VEX</vt:lpstr>
      <vt:lpstr>Slide 15</vt:lpstr>
      <vt:lpstr>The role of VEX</vt:lpstr>
      <vt:lpstr>Slide 17</vt:lpstr>
      <vt:lpstr>Slide 18</vt:lpstr>
      <vt:lpstr>Points of Attack</vt:lpstr>
      <vt:lpstr>Information Flow</vt:lpstr>
      <vt:lpstr>Abstract Heap Diagram</vt:lpstr>
      <vt:lpstr>Building an Abstract Heap</vt:lpstr>
      <vt:lpstr>Sample Abstract Heap</vt:lpstr>
      <vt:lpstr>Turning Javascript to a Heap</vt:lpstr>
      <vt:lpstr>Example</vt:lpstr>
      <vt:lpstr>Many, Many Interactions</vt:lpstr>
      <vt:lpstr>Takeaway</vt:lpstr>
      <vt:lpstr>Slide 28</vt:lpstr>
      <vt:lpstr>Results</vt:lpstr>
      <vt:lpstr>Discussion</vt:lpstr>
      <vt:lpstr>Contribution</vt:lpstr>
      <vt:lpstr>Weakness</vt:lpstr>
      <vt:lpstr>Improvement</vt:lpstr>
      <vt:lpstr>References</vt:lpstr>
    </vt:vector>
  </TitlesOfParts>
  <Company>IST/UCF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VEX: Vetting Browser Extensions For Security Vulnerabilities</dc:title>
  <dc:creator>Bo Sun</dc:creator>
  <cp:lastModifiedBy>Bo Sun</cp:lastModifiedBy>
  <cp:revision>81</cp:revision>
  <dcterms:created xsi:type="dcterms:W3CDTF">2011-03-30T14:25:02Z</dcterms:created>
  <dcterms:modified xsi:type="dcterms:W3CDTF">2011-03-31T15:28:42Z</dcterms:modified>
</cp:coreProperties>
</file>