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2" r:id="rId1"/>
  </p:sldMasterIdLst>
  <p:notesMasterIdLst>
    <p:notesMasterId r:id="rId64"/>
  </p:notesMasterIdLst>
  <p:sldIdLst>
    <p:sldId id="256" r:id="rId2"/>
    <p:sldId id="258" r:id="rId3"/>
    <p:sldId id="321" r:id="rId4"/>
    <p:sldId id="260" r:id="rId5"/>
    <p:sldId id="322" r:id="rId6"/>
    <p:sldId id="263" r:id="rId7"/>
    <p:sldId id="264" r:id="rId8"/>
    <p:sldId id="323" r:id="rId9"/>
    <p:sldId id="324" r:id="rId10"/>
    <p:sldId id="267" r:id="rId11"/>
    <p:sldId id="268" r:id="rId12"/>
    <p:sldId id="269" r:id="rId13"/>
    <p:sldId id="325" r:id="rId14"/>
    <p:sldId id="271" r:id="rId15"/>
    <p:sldId id="273" r:id="rId16"/>
    <p:sldId id="274" r:id="rId17"/>
    <p:sldId id="329" r:id="rId18"/>
    <p:sldId id="330" r:id="rId19"/>
    <p:sldId id="275" r:id="rId20"/>
    <p:sldId id="276" r:id="rId21"/>
    <p:sldId id="326" r:id="rId22"/>
    <p:sldId id="278" r:id="rId23"/>
    <p:sldId id="279" r:id="rId24"/>
    <p:sldId id="280" r:id="rId25"/>
    <p:sldId id="281" r:id="rId26"/>
    <p:sldId id="283" r:id="rId27"/>
    <p:sldId id="327" r:id="rId28"/>
    <p:sldId id="285" r:id="rId29"/>
    <p:sldId id="328" r:id="rId30"/>
    <p:sldId id="287" r:id="rId31"/>
    <p:sldId id="288" r:id="rId32"/>
    <p:sldId id="331" r:id="rId33"/>
    <p:sldId id="290" r:id="rId34"/>
    <p:sldId id="332" r:id="rId35"/>
    <p:sldId id="292" r:id="rId36"/>
    <p:sldId id="293" r:id="rId37"/>
    <p:sldId id="333" r:id="rId38"/>
    <p:sldId id="334" r:id="rId39"/>
    <p:sldId id="296" r:id="rId40"/>
    <p:sldId id="297" r:id="rId41"/>
    <p:sldId id="335" r:id="rId42"/>
    <p:sldId id="299" r:id="rId43"/>
    <p:sldId id="301" r:id="rId44"/>
    <p:sldId id="302" r:id="rId45"/>
    <p:sldId id="303" r:id="rId46"/>
    <p:sldId id="304" r:id="rId47"/>
    <p:sldId id="336" r:id="rId48"/>
    <p:sldId id="305" r:id="rId49"/>
    <p:sldId id="337" r:id="rId50"/>
    <p:sldId id="308" r:id="rId51"/>
    <p:sldId id="309" r:id="rId52"/>
    <p:sldId id="310" r:id="rId53"/>
    <p:sldId id="311" r:id="rId54"/>
    <p:sldId id="312" r:id="rId55"/>
    <p:sldId id="313" r:id="rId56"/>
    <p:sldId id="338" r:id="rId57"/>
    <p:sldId id="315" r:id="rId58"/>
    <p:sldId id="316" r:id="rId59"/>
    <p:sldId id="339" r:id="rId60"/>
    <p:sldId id="318" r:id="rId61"/>
    <p:sldId id="319" r:id="rId62"/>
    <p:sldId id="340" r:id="rId63"/>
  </p:sldIdLst>
  <p:sldSz cx="12192000" cy="68580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94674"/>
  </p:normalViewPr>
  <p:slideViewPr>
    <p:cSldViewPr snapToGrid="0" snapToObjects="1">
      <p:cViewPr varScale="1">
        <p:scale>
          <a:sx n="61" d="100"/>
          <a:sy n="61" d="100"/>
        </p:scale>
        <p:origin x="348" y="52"/>
      </p:cViewPr>
      <p:guideLst/>
    </p:cSldViewPr>
  </p:slideViewPr>
  <p:notesTextViewPr>
    <p:cViewPr>
      <p:scale>
        <a:sx n="1" d="1"/>
        <a:sy n="1" d="1"/>
      </p:scale>
      <p:origin x="0" y="0"/>
    </p:cViewPr>
  </p:notesTextViewPr>
  <p:sorterViewPr>
    <p:cViewPr>
      <p:scale>
        <a:sx n="68" d="100"/>
        <a:sy n="68" d="100"/>
      </p:scale>
      <p:origin x="0" y="-102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23104-7904-2447-8FFA-E01494F40D4F}"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E5772-1296-C24F-A79E-0564DBFD18A8}" type="slidenum">
              <a:rPr lang="en-US" smtClean="0"/>
              <a:t>‹#›</a:t>
            </a:fld>
            <a:endParaRPr lang="en-US"/>
          </a:p>
        </p:txBody>
      </p:sp>
    </p:spTree>
    <p:extLst>
      <p:ext uri="{BB962C8B-B14F-4D97-AF65-F5344CB8AC3E}">
        <p14:creationId xmlns:p14="http://schemas.microsoft.com/office/powerpoint/2010/main" val="133588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CE5772-1296-C24F-A79E-0564DBFD18A8}" type="slidenum">
              <a:rPr lang="en-US" smtClean="0"/>
              <a:t>1</a:t>
            </a:fld>
            <a:endParaRPr lang="en-US"/>
          </a:p>
        </p:txBody>
      </p:sp>
    </p:spTree>
    <p:extLst>
      <p:ext uri="{BB962C8B-B14F-4D97-AF65-F5344CB8AC3E}">
        <p14:creationId xmlns:p14="http://schemas.microsoft.com/office/powerpoint/2010/main" val="981016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B5E002-9DF4-405E-8741-172B6DAB0549}" type="slidenum">
              <a:rPr lang="en-US" altLang="en-US" smtClean="0"/>
              <a:pPr/>
              <a:t>10</a:t>
            </a:fld>
            <a:endParaRPr lang="en-US" alt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6231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2C4621-1898-408C-A1BA-957A0AED8DC5}" type="slidenum">
              <a:rPr lang="en-US" altLang="en-US" smtClean="0"/>
              <a:pPr/>
              <a:t>11</a:t>
            </a:fld>
            <a:endParaRPr lang="en-US" alt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9960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2FCD48-9034-43D9-8F52-7B58BADF06D1}" type="slidenum">
              <a:rPr lang="en-US" altLang="en-US" smtClean="0"/>
              <a:pPr/>
              <a:t>12</a:t>
            </a:fld>
            <a:endParaRPr lang="en-US" alt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7639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CE5772-1296-C24F-A79E-0564DBFD18A8}" type="slidenum">
              <a:rPr lang="en-US" smtClean="0"/>
              <a:t>13</a:t>
            </a:fld>
            <a:endParaRPr lang="en-US"/>
          </a:p>
        </p:txBody>
      </p:sp>
    </p:spTree>
    <p:extLst>
      <p:ext uri="{BB962C8B-B14F-4D97-AF65-F5344CB8AC3E}">
        <p14:creationId xmlns:p14="http://schemas.microsoft.com/office/powerpoint/2010/main" val="363312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F44262-64CE-48DD-AFC5-AB7D38D117F6}" type="slidenum">
              <a:rPr lang="en-US" altLang="en-US" smtClean="0"/>
              <a:pPr/>
              <a:t>16</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12308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F44262-64CE-48DD-AFC5-AB7D38D117F6}" type="slidenum">
              <a:rPr lang="en-US" altLang="en-US" smtClean="0"/>
              <a:pPr/>
              <a:t>17</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23588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F44262-64CE-48DD-AFC5-AB7D38D117F6}" type="slidenum">
              <a:rPr lang="en-US" altLang="en-US" smtClean="0"/>
              <a:pPr/>
              <a:t>18</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44117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F2EE09-122F-4BA0-9E68-35D13A17198E}" type="slidenum">
              <a:rPr lang="en-US" altLang="en-US" smtClean="0"/>
              <a:pPr/>
              <a:t>19</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8775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58AC70-A1DC-422A-B04B-32B2A98045D8}" type="slidenum">
              <a:rPr lang="en-US" altLang="en-US" smtClean="0"/>
              <a:pPr/>
              <a:t>20</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0763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CE5772-1296-C24F-A79E-0564DBFD18A8}" type="slidenum">
              <a:rPr lang="en-US" smtClean="0"/>
              <a:t>21</a:t>
            </a:fld>
            <a:endParaRPr lang="en-US"/>
          </a:p>
        </p:txBody>
      </p:sp>
    </p:spTree>
    <p:extLst>
      <p:ext uri="{BB962C8B-B14F-4D97-AF65-F5344CB8AC3E}">
        <p14:creationId xmlns:p14="http://schemas.microsoft.com/office/powerpoint/2010/main" val="156193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BC2E80-2214-4BC5-B577-8821D40A51DA}" type="slidenum">
              <a:rPr lang="en-US" altLang="en-US" smtClean="0"/>
              <a:pPr>
                <a:spcBef>
                  <a:spcPct val="0"/>
                </a:spcBef>
              </a:pPr>
              <a:t>2</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79199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0AA9F1-5087-4D92-A12A-C07D41DA95EF}" type="slidenum">
              <a:rPr lang="en-US" altLang="en-US" smtClean="0"/>
              <a:pPr/>
              <a:t>22</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09199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68BB97-6AD7-46E3-844F-B3261F04FF28}" type="slidenum">
              <a:rPr lang="en-US" altLang="en-US" smtClean="0"/>
              <a:pPr/>
              <a:t>23</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70147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59B564-916D-48AF-9E2D-64D88217F932}" type="slidenum">
              <a:rPr lang="en-US" altLang="en-US" smtClean="0"/>
              <a:pPr/>
              <a:t>25</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692481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36C30B-A429-4679-B3E7-594E1E2A5D9F}" type="slidenum">
              <a:rPr lang="en-US" altLang="en-US" smtClean="0"/>
              <a:pPr/>
              <a:t>26</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62265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36C30B-A429-4679-B3E7-594E1E2A5D9F}" type="slidenum">
              <a:rPr lang="en-US" altLang="en-US" smtClean="0"/>
              <a:pPr/>
              <a:t>27</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28396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88C2A0-B508-4CCD-825F-AD217DEE2AC1}" type="slidenum">
              <a:rPr lang="en-US" altLang="en-US" smtClean="0"/>
              <a:pPr/>
              <a:t>30</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6172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D919E5-5052-430C-9388-84C939F345E0}" type="slidenum">
              <a:rPr lang="en-US" altLang="en-US" smtClean="0"/>
              <a:pPr/>
              <a:t>31</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29921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C62809-3B35-40BC-BEFD-CF88B3370B04}" type="slidenum">
              <a:rPr lang="en-US" altLang="en-US" smtClean="0"/>
              <a:pPr/>
              <a:t>33</a:t>
            </a:fld>
            <a:endParaRPr lang="en-US"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43727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6CCB65-A1CA-432D-BB50-A0876B5B8C8A}" type="slidenum">
              <a:rPr lang="en-US" altLang="en-US" smtClean="0"/>
              <a:pPr/>
              <a:t>35</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22633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98355D-AD6D-48A2-BCEF-F9A5A1550B1D}" type="slidenum">
              <a:rPr lang="en-US" altLang="en-US" smtClean="0"/>
              <a:pPr/>
              <a:t>36</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7389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CE5772-1296-C24F-A79E-0564DBFD18A8}" type="slidenum">
              <a:rPr lang="en-US" smtClean="0"/>
              <a:t>3</a:t>
            </a:fld>
            <a:endParaRPr lang="en-US"/>
          </a:p>
        </p:txBody>
      </p:sp>
    </p:spTree>
    <p:extLst>
      <p:ext uri="{BB962C8B-B14F-4D97-AF65-F5344CB8AC3E}">
        <p14:creationId xmlns:p14="http://schemas.microsoft.com/office/powerpoint/2010/main" val="494129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2C32C2-EF31-4AF1-A640-D235540007CE}" type="slidenum">
              <a:rPr lang="en-US" altLang="en-US" smtClean="0"/>
              <a:pPr/>
              <a:t>42</a:t>
            </a:fld>
            <a:endParaRPr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72128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85C64D-D492-49D2-A2C5-D5355C8AF713}" type="slidenum">
              <a:rPr lang="en-US" altLang="en-US" smtClean="0"/>
              <a:pPr/>
              <a:t>44</a:t>
            </a:fld>
            <a:endParaRPr lang="en-US" alt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14885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37940C-CF10-492C-B4AA-5C04757C8B67}" type="slidenum">
              <a:rPr lang="en-US" altLang="en-US" smtClean="0"/>
              <a:pPr/>
              <a:t>45</a:t>
            </a:fld>
            <a:endParaRPr lang="en-US" alt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78739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54C637-D7BF-475F-AA34-56B51B161F52}" type="slidenum">
              <a:rPr lang="en-US" altLang="en-US" smtClean="0"/>
              <a:pPr/>
              <a:t>48</a:t>
            </a:fld>
            <a:endParaRPr lang="en-US" alt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70549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D25894-C03D-4FC9-BA80-62E3012739BD}" type="slidenum">
              <a:rPr lang="en-US" altLang="en-US" smtClean="0"/>
              <a:pPr/>
              <a:t>50</a:t>
            </a:fld>
            <a:endParaRPr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14693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40E42A-1F2F-4EDF-B422-271F8A5DFD0B}" type="slidenum">
              <a:rPr lang="en-US" altLang="en-US" smtClean="0"/>
              <a:pPr/>
              <a:t>52</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924779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FDB5ED-E38A-492D-ACFC-0E4C08812329}" type="slidenum">
              <a:rPr lang="en-US" altLang="en-US" smtClean="0"/>
              <a:pPr/>
              <a:t>53</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74267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67AE21-93AF-4883-A429-C6678B4AE960}" type="slidenum">
              <a:rPr lang="en-US" altLang="en-US" smtClean="0"/>
              <a:pPr/>
              <a:t>54</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03405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54B4EB-86F8-4F0F-A5B6-89AE245D408F}" type="slidenum">
              <a:rPr lang="en-US" altLang="en-US" smtClean="0"/>
              <a:pPr/>
              <a:t>55</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5861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EE5D08-4385-40CF-856E-F986E4A466ED}" type="slidenum">
              <a:rPr lang="en-US" altLang="en-US" smtClean="0"/>
              <a:pPr/>
              <a:t>57</a:t>
            </a:fld>
            <a:endParaRPr lang="en-US" alt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8624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846A90-DC4A-4784-84B0-A297AD3573DC}" type="slidenum">
              <a:rPr lang="en-US" altLang="en-US" smtClean="0"/>
              <a:pPr/>
              <a:t>4</a:t>
            </a:fld>
            <a:endParaRPr lang="en-US" altLang="en-US"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4510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2AD3B8-8ACF-4FF3-867A-1D95DD411AA6}" type="slidenum">
              <a:rPr lang="en-US" altLang="en-US" smtClean="0"/>
              <a:pPr/>
              <a:t>58</a:t>
            </a:fld>
            <a:endParaRPr lang="en-US" alt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2926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A6DEA8-3469-468C-91D6-B336575C0E12}" type="slidenum">
              <a:rPr lang="en-US" altLang="en-US" smtClean="0"/>
              <a:pPr/>
              <a:t>60</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65153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60A00A-0DD6-4DFB-BE2C-ED9B50639442}" type="slidenum">
              <a:rPr lang="en-US" altLang="en-US" smtClean="0"/>
              <a:pPr/>
              <a:t>61</a:t>
            </a:fld>
            <a:endParaRPr lang="en-US" alt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36791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BC2E80-2214-4BC5-B577-8821D40A51DA}" type="slidenum">
              <a:rPr lang="en-US" altLang="en-US" smtClean="0"/>
              <a:pPr>
                <a:spcBef>
                  <a:spcPct val="0"/>
                </a:spcBef>
              </a:pPr>
              <a:t>62</a:t>
            </a:fld>
            <a:endParaRPr lang="en-US" altLang="en-US"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9159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8DEB2A-3FC4-4138-8EAF-33A1BBC4DBB7}" type="slidenum">
              <a:rPr lang="en-US" altLang="en-US" smtClean="0"/>
              <a:pPr/>
              <a:t>5</a:t>
            </a:fld>
            <a:endParaRPr lang="en-US" alt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78299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8DEB2A-3FC4-4138-8EAF-33A1BBC4DBB7}" type="slidenum">
              <a:rPr lang="en-US" altLang="en-US" smtClean="0"/>
              <a:pPr/>
              <a:t>6</a:t>
            </a:fld>
            <a:endParaRPr lang="en-US" alt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0299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480F09-DB26-4A22-BF94-2EB12A55064B}" type="slidenum">
              <a:rPr lang="en-US" altLang="en-US" smtClean="0"/>
              <a:pPr/>
              <a:t>7</a:t>
            </a:fld>
            <a:endParaRPr lang="en-US" alt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07255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B5E002-9DF4-405E-8741-172B6DAB0549}" type="slidenum">
              <a:rPr lang="en-US" altLang="en-US" smtClean="0"/>
              <a:pPr/>
              <a:t>8</a:t>
            </a:fld>
            <a:endParaRPr lang="en-US" alt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74363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B5E002-9DF4-405E-8741-172B6DAB0549}" type="slidenum">
              <a:rPr lang="en-US" altLang="en-US" smtClean="0"/>
              <a:pPr/>
              <a:t>9</a:t>
            </a:fld>
            <a:endParaRPr lang="en-US" alt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9035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8411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smtClean="0"/>
              <a:t>MODULE : SUBJECT : Topic</a:t>
            </a:r>
            <a:endParaRPr lang="en-US" dirty="0"/>
          </a:p>
        </p:txBody>
      </p:sp>
      <p:sp>
        <p:nvSpPr>
          <p:cNvPr id="6" name="Slide Number Placeholder 5"/>
          <p:cNvSpPr>
            <a:spLocks noGrp="1"/>
          </p:cNvSpPr>
          <p:nvPr>
            <p:ph type="sldNum" sz="quarter" idx="12"/>
          </p:nvPr>
        </p:nvSpPr>
        <p:spPr/>
        <p:txBody>
          <a:bodyPr/>
          <a:lstStyle/>
          <a:p>
            <a:fld id="{554E542A-2700-964A-86F6-DD0E07BF59DB}" type="slidenum">
              <a:rPr lang="en-US" smtClean="0"/>
              <a:t>‹#›</a:t>
            </a:fld>
            <a:endParaRPr lang="en-US"/>
          </a:p>
        </p:txBody>
      </p:sp>
    </p:spTree>
    <p:extLst>
      <p:ext uri="{BB962C8B-B14F-4D97-AF65-F5344CB8AC3E}">
        <p14:creationId xmlns:p14="http://schemas.microsoft.com/office/powerpoint/2010/main" val="11802759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smtClean="0"/>
              <a:t>Module : SUBJECT : Topic</a:t>
            </a:r>
            <a:endParaRPr lang="en-US" dirty="0"/>
          </a:p>
        </p:txBody>
      </p:sp>
      <p:sp>
        <p:nvSpPr>
          <p:cNvPr id="7" name="Slide Number Placeholder 6"/>
          <p:cNvSpPr>
            <a:spLocks noGrp="1"/>
          </p:cNvSpPr>
          <p:nvPr>
            <p:ph type="sldNum" sz="quarter" idx="12"/>
          </p:nvPr>
        </p:nvSpPr>
        <p:spPr/>
        <p:txBody>
          <a:bodyPr/>
          <a:lstStyle/>
          <a:p>
            <a:fld id="{554E542A-2700-964A-86F6-DD0E07BF59DB}" type="slidenum">
              <a:rPr lang="en-US" smtClean="0"/>
              <a:t>‹#›</a:t>
            </a:fld>
            <a:endParaRPr lang="en-US"/>
          </a:p>
        </p:txBody>
      </p:sp>
    </p:spTree>
    <p:extLst>
      <p:ext uri="{BB962C8B-B14F-4D97-AF65-F5344CB8AC3E}">
        <p14:creationId xmlns:p14="http://schemas.microsoft.com/office/powerpoint/2010/main" val="2074853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smtClean="0"/>
              <a:t>Module : SUBJECT : Topic</a:t>
            </a:r>
            <a:endParaRPr lang="en-US" dirty="0"/>
          </a:p>
        </p:txBody>
      </p:sp>
      <p:sp>
        <p:nvSpPr>
          <p:cNvPr id="9" name="Slide Number Placeholder 8"/>
          <p:cNvSpPr>
            <a:spLocks noGrp="1"/>
          </p:cNvSpPr>
          <p:nvPr>
            <p:ph type="sldNum" sz="quarter" idx="12"/>
          </p:nvPr>
        </p:nvSpPr>
        <p:spPr/>
        <p:txBody>
          <a:bodyPr/>
          <a:lstStyle/>
          <a:p>
            <a:fld id="{554E542A-2700-964A-86F6-DD0E07BF59DB}" type="slidenum">
              <a:rPr lang="en-US" smtClean="0"/>
              <a:t>‹#›</a:t>
            </a:fld>
            <a:endParaRPr lang="en-US"/>
          </a:p>
        </p:txBody>
      </p:sp>
    </p:spTree>
    <p:extLst>
      <p:ext uri="{BB962C8B-B14F-4D97-AF65-F5344CB8AC3E}">
        <p14:creationId xmlns:p14="http://schemas.microsoft.com/office/powerpoint/2010/main" val="12208102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Module : SUBJECT : Topic</a:t>
            </a:r>
            <a:endParaRPr lang="en-US" dirty="0"/>
          </a:p>
        </p:txBody>
      </p:sp>
      <p:sp>
        <p:nvSpPr>
          <p:cNvPr id="5" name="Slide Number Placeholder 4"/>
          <p:cNvSpPr>
            <a:spLocks noGrp="1"/>
          </p:cNvSpPr>
          <p:nvPr>
            <p:ph type="sldNum" sz="quarter" idx="12"/>
          </p:nvPr>
        </p:nvSpPr>
        <p:spPr/>
        <p:txBody>
          <a:bodyPr/>
          <a:lstStyle/>
          <a:p>
            <a:fld id="{554E542A-2700-964A-86F6-DD0E07BF59DB}" type="slidenum">
              <a:rPr lang="en-US" smtClean="0"/>
              <a:t>‹#›</a:t>
            </a:fld>
            <a:endParaRPr lang="en-US"/>
          </a:p>
        </p:txBody>
      </p:sp>
    </p:spTree>
    <p:extLst>
      <p:ext uri="{BB962C8B-B14F-4D97-AF65-F5344CB8AC3E}">
        <p14:creationId xmlns:p14="http://schemas.microsoft.com/office/powerpoint/2010/main" val="10994612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Module : SUBJECT : Topic</a:t>
            </a:r>
            <a:endParaRPr lang="en-US" dirty="0"/>
          </a:p>
        </p:txBody>
      </p:sp>
      <p:sp>
        <p:nvSpPr>
          <p:cNvPr id="9" name="Slide Number Placeholder 8"/>
          <p:cNvSpPr>
            <a:spLocks noGrp="1"/>
          </p:cNvSpPr>
          <p:nvPr>
            <p:ph type="sldNum" sz="quarter" idx="12"/>
          </p:nvPr>
        </p:nvSpPr>
        <p:spPr/>
        <p:txBody>
          <a:bodyPr/>
          <a:lstStyle/>
          <a:p>
            <a:fld id="{554E542A-2700-964A-86F6-DD0E07BF59DB}" type="slidenum">
              <a:rPr lang="en-US" smtClean="0"/>
              <a:t>‹#›</a:t>
            </a:fld>
            <a:endParaRPr lang="en-US"/>
          </a:p>
        </p:txBody>
      </p:sp>
    </p:spTree>
    <p:extLst>
      <p:ext uri="{BB962C8B-B14F-4D97-AF65-F5344CB8AC3E}">
        <p14:creationId xmlns:p14="http://schemas.microsoft.com/office/powerpoint/2010/main" val="16960812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Module : SUBJECT : Topic</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4E542A-2700-964A-86F6-DD0E07BF59DB}" type="slidenum">
              <a:rPr lang="en-US" smtClean="0"/>
              <a:t>‹#›</a:t>
            </a:fld>
            <a:endParaRPr lang="en-US"/>
          </a:p>
        </p:txBody>
      </p:sp>
    </p:spTree>
    <p:extLst>
      <p:ext uri="{BB962C8B-B14F-4D97-AF65-F5344CB8AC3E}">
        <p14:creationId xmlns:p14="http://schemas.microsoft.com/office/powerpoint/2010/main" val="3392182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MODULE : SUBJECT : Topic</a:t>
            </a:r>
            <a:endParaRPr lang="en-US" dirty="0"/>
          </a:p>
        </p:txBody>
      </p:sp>
      <p:sp>
        <p:nvSpPr>
          <p:cNvPr id="7" name="Slide Number Placeholder 6"/>
          <p:cNvSpPr>
            <a:spLocks noGrp="1"/>
          </p:cNvSpPr>
          <p:nvPr>
            <p:ph type="sldNum" sz="quarter" idx="12"/>
          </p:nvPr>
        </p:nvSpPr>
        <p:spPr/>
        <p:txBody>
          <a:bodyPr/>
          <a:lstStyle/>
          <a:p>
            <a:fld id="{554E542A-2700-964A-86F6-DD0E07BF59DB}" type="slidenum">
              <a:rPr lang="en-US" smtClean="0"/>
              <a:t>‹#›</a:t>
            </a:fld>
            <a:endParaRPr lang="en-US"/>
          </a:p>
        </p:txBody>
      </p:sp>
    </p:spTree>
    <p:extLst>
      <p:ext uri="{BB962C8B-B14F-4D97-AF65-F5344CB8AC3E}">
        <p14:creationId xmlns:p14="http://schemas.microsoft.com/office/powerpoint/2010/main" val="18203185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3" name="Rectangle 2"/>
          <p:cNvSpPr>
            <a:spLocks noGrp="1" noChangeArrowheads="1"/>
          </p:cNvSpPr>
          <p:nvPr>
            <p:ph type="ftr" sz="quarter" idx="10"/>
          </p:nvPr>
        </p:nvSpPr>
        <p:spPr/>
        <p:txBody>
          <a:bodyPr/>
          <a:lstStyle>
            <a:lvl1pPr>
              <a:defRPr/>
            </a:lvl1pPr>
          </a:lstStyle>
          <a:p>
            <a:pPr>
              <a:defRPr/>
            </a:pPr>
            <a:r>
              <a:rPr lang="en-US"/>
              <a:t>Pearson Education South Asia Pte Ltd</a:t>
            </a:r>
            <a:br>
              <a:rPr lang="en-US"/>
            </a:br>
            <a:r>
              <a:rPr lang="en-US"/>
              <a:t>23/25 First Lok Yang Road, Jurong</a:t>
            </a:r>
          </a:p>
          <a:p>
            <a:pPr>
              <a:defRPr/>
            </a:pPr>
            <a:r>
              <a:rPr lang="en-US"/>
              <a:t>Singapore 629733</a:t>
            </a:r>
          </a:p>
        </p:txBody>
      </p:sp>
      <p:sp>
        <p:nvSpPr>
          <p:cNvPr id="4" name="Rectangle 3"/>
          <p:cNvSpPr>
            <a:spLocks noGrp="1" noChangeArrowheads="1"/>
          </p:cNvSpPr>
          <p:nvPr>
            <p:ph type="sldNum" sz="quarter" idx="11"/>
          </p:nvPr>
        </p:nvSpPr>
        <p:spPr/>
        <p:txBody>
          <a:bodyPr/>
          <a:lstStyle>
            <a:lvl1pPr>
              <a:defRPr/>
            </a:lvl1pPr>
          </a:lstStyle>
          <a:p>
            <a:pPr>
              <a:defRPr/>
            </a:pPr>
            <a:fld id="{188A483F-7330-4CED-A59D-7B7CA6B21BE5}" type="slidenum">
              <a:rPr lang="en-US" altLang="en-US"/>
              <a:pPr>
                <a:defRPr/>
              </a:pPr>
              <a:t>‹#›</a:t>
            </a:fld>
            <a:endParaRPr lang="en-US" altLang="en-US"/>
          </a:p>
        </p:txBody>
      </p:sp>
    </p:spTree>
    <p:extLst>
      <p:ext uri="{BB962C8B-B14F-4D97-AF65-F5344CB8AC3E}">
        <p14:creationId xmlns:p14="http://schemas.microsoft.com/office/powerpoint/2010/main" val="379517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b="0" i="0" u="non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dirty="0" smtClean="0"/>
              <a:t>Module : SUBJECT : Topic</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defRPr>
            </a:lvl1pPr>
          </a:lstStyle>
          <a:p>
            <a:fld id="{554E542A-2700-964A-86F6-DD0E07BF59DB}"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00372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6" r:id="rId3"/>
    <p:sldLayoutId id="2147483827" r:id="rId4"/>
    <p:sldLayoutId id="2147483828" r:id="rId5"/>
    <p:sldLayoutId id="2147483829" r:id="rId6"/>
    <p:sldLayoutId id="2147483830" r:id="rId7"/>
    <p:sldLayoutId id="2147483831" r:id="rId8"/>
    <p:sldLayoutId id="2147483832" r:id="rId9"/>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amazon.com/gp/reader/0192802526/ref=sib_dp_pt#reader-link" TargetMode="Externa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hyperlink" Target="http://www.amazon.com/gp/reader/0199236224/ref=sib_dp_pt#reader-link"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amazon.com/gp/reader/0131862618/ref=sib_dp_pt#reader-lin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nus.edu.sg/teachingacademy/article/the-benefits-of-studying-philosophy-for-science-education/" TargetMode="External"/><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goodreads.com/author/show/9810.Albert_Einstein" TargetMode="External"/><Relationship Id="rId1" Type="http://schemas.openxmlformats.org/officeDocument/2006/relationships/slideLayout" Target="../slideLayouts/slideLayout5.xm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productivity501.com/are-you-reading-too-much/8874/" TargetMode="External"/><Relationship Id="rId2" Type="http://schemas.openxmlformats.org/officeDocument/2006/relationships/hyperlink" Target="http://www.noteaquote.com/quotee/975/1" TargetMode="Externa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www.google.com.sg/url?sa=i&amp;source=images&amp;cd=&amp;cad=rja&amp;docid=qfpNGn8lmWcDoM&amp;tbnid=rUf8kr2Ti_ZmsM:&amp;ved=0CAgQjRwwAA&amp;url=http://en.wikipedia.org/wiki/Carl_Sagan&amp;ei=HM8xUfOSMcLorAen1oDwBA&amp;psig=AFQjCNG1aokOlAMM8VhieTVLa1Nl0HKnSg&amp;ust=136230518087231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LecPhysicsfilmlets/Gravitational%20waves%20explained%20by%20Dr%20Phil%20Chan,%20NUS.mp4" TargetMode="Externa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mailto:phycahp@nus.edu.s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mailto:ang.h.w@u.nus.edu"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3333FF"/>
                </a:solidFill>
              </a:rPr>
              <a:t>Lecture Zero</a:t>
            </a:r>
            <a:endParaRPr lang="en-US" dirty="0">
              <a:solidFill>
                <a:srgbClr val="3333FF"/>
              </a:solidFill>
            </a:endParaRPr>
          </a:p>
        </p:txBody>
      </p:sp>
      <p:sp>
        <p:nvSpPr>
          <p:cNvPr id="3" name="Subtitle 2"/>
          <p:cNvSpPr>
            <a:spLocks noGrp="1"/>
          </p:cNvSpPr>
          <p:nvPr>
            <p:ph type="subTitle" idx="1"/>
          </p:nvPr>
        </p:nvSpPr>
        <p:spPr/>
        <p:txBody>
          <a:bodyPr/>
          <a:lstStyle/>
          <a:p>
            <a:r>
              <a:rPr lang="en-US" dirty="0" smtClean="0"/>
              <a:t>Introduction &amp; Nomenclature</a:t>
            </a:r>
            <a:endParaRPr lang="en-US" dirty="0"/>
          </a:p>
        </p:txBody>
      </p:sp>
    </p:spTree>
    <p:extLst>
      <p:ext uri="{BB962C8B-B14F-4D97-AF65-F5344CB8AC3E}">
        <p14:creationId xmlns:p14="http://schemas.microsoft.com/office/powerpoint/2010/main" val="1436012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b="0" dirty="0" smtClean="0">
                <a:solidFill>
                  <a:srgbClr val="0000FF"/>
                </a:solidFill>
                <a:effectLst/>
              </a:rPr>
              <a:t>Why are we here ?</a:t>
            </a:r>
          </a:p>
        </p:txBody>
      </p:sp>
      <p:sp>
        <p:nvSpPr>
          <p:cNvPr id="4099" name="Rectangle 3"/>
          <p:cNvSpPr>
            <a:spLocks noGrp="1" noChangeArrowheads="1"/>
          </p:cNvSpPr>
          <p:nvPr>
            <p:ph idx="1"/>
          </p:nvPr>
        </p:nvSpPr>
        <p:spPr>
          <a:xfrm>
            <a:off x="1097280" y="1785636"/>
            <a:ext cx="10058400" cy="5335588"/>
          </a:xfrm>
        </p:spPr>
        <p:txBody>
          <a:bodyPr>
            <a:noAutofit/>
          </a:bodyPr>
          <a:lstStyle/>
          <a:p>
            <a:pPr marL="137160" indent="0" algn="just">
              <a:lnSpc>
                <a:spcPct val="100000"/>
              </a:lnSpc>
              <a:spcBef>
                <a:spcPts val="0"/>
              </a:spcBef>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You like … </a:t>
            </a:r>
          </a:p>
          <a:p>
            <a:pPr marL="137160" indent="0" algn="just">
              <a:lnSpc>
                <a:spcPct val="100000"/>
              </a:lnSpc>
              <a:spcBef>
                <a:spcPts val="0"/>
              </a:spcBef>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to read and think (&amp; reflect) a lot ... evaluate </a:t>
            </a:r>
            <a:r>
              <a:rPr lang="en-US" sz="2500" dirty="0" smtClean="0">
                <a:solidFill>
                  <a:schemeClr val="tx1"/>
                </a:solidFill>
                <a:latin typeface="Calibri Light" panose="020F0302020204030204" pitchFamily="34" charset="0"/>
                <a:cs typeface="Calibri Light" panose="020F0302020204030204" pitchFamily="34" charset="0"/>
              </a:rPr>
              <a:t>ideas … </a:t>
            </a:r>
            <a:r>
              <a:rPr lang="en-US" sz="2500" dirty="0" smtClean="0">
                <a:solidFill>
                  <a:schemeClr val="tx1"/>
                </a:solidFill>
                <a:latin typeface="Calibri Light" panose="020F0302020204030204" pitchFamily="34" charset="0"/>
                <a:cs typeface="Calibri Light" panose="020F0302020204030204" pitchFamily="34" charset="0"/>
              </a:rPr>
              <a:t>to </a:t>
            </a:r>
            <a:r>
              <a:rPr lang="en-US" sz="2500" dirty="0">
                <a:solidFill>
                  <a:schemeClr val="tx1"/>
                </a:solidFill>
                <a:latin typeface="Calibri Light" panose="020F0302020204030204" pitchFamily="34" charset="0"/>
                <a:cs typeface="Calibri Light" panose="020F0302020204030204" pitchFamily="34" charset="0"/>
              </a:rPr>
              <a:t>always keep an open mind (do not memorize </a:t>
            </a:r>
            <a:r>
              <a:rPr lang="en-US" sz="2500" dirty="0" err="1" smtClean="0">
                <a:solidFill>
                  <a:schemeClr val="tx1"/>
                </a:solidFill>
                <a:latin typeface="Calibri Light" panose="020F0302020204030204" pitchFamily="34" charset="0"/>
                <a:cs typeface="Calibri Light" panose="020F0302020204030204" pitchFamily="34" charset="0"/>
              </a:rPr>
              <a:t>unneccesarily</a:t>
            </a:r>
            <a:r>
              <a:rPr lang="en-US" sz="2500" dirty="0" smtClean="0">
                <a:solidFill>
                  <a:schemeClr val="tx1"/>
                </a:solidFill>
                <a:latin typeface="Calibri Light" panose="020F0302020204030204" pitchFamily="34" charset="0"/>
                <a:cs typeface="Calibri Light" panose="020F0302020204030204" pitchFamily="34" charset="0"/>
              </a:rPr>
              <a:t> !) </a:t>
            </a:r>
            <a:r>
              <a:rPr lang="en-US" sz="2500" dirty="0" smtClean="0">
                <a:solidFill>
                  <a:schemeClr val="tx1"/>
                </a:solidFill>
                <a:latin typeface="Calibri Light" panose="020F0302020204030204" pitchFamily="34" charset="0"/>
                <a:cs typeface="Calibri Light" panose="020F0302020204030204" pitchFamily="34" charset="0"/>
              </a:rPr>
              <a:t>to </a:t>
            </a:r>
            <a:r>
              <a:rPr lang="en-US" sz="2500" dirty="0">
                <a:solidFill>
                  <a:schemeClr val="tx1"/>
                </a:solidFill>
                <a:latin typeface="Calibri Light" panose="020F0302020204030204" pitchFamily="34" charset="0"/>
                <a:cs typeface="Calibri Light" panose="020F0302020204030204" pitchFamily="34" charset="0"/>
              </a:rPr>
              <a:t>think privately first and discuss new ideas (lectures &amp; tutorials) with others </a:t>
            </a:r>
            <a:r>
              <a:rPr lang="en-US" sz="2500" dirty="0" err="1">
                <a:solidFill>
                  <a:schemeClr val="tx1"/>
                </a:solidFill>
                <a:latin typeface="Calibri Light" panose="020F0302020204030204" pitchFamily="34" charset="0"/>
                <a:cs typeface="Calibri Light" panose="020F0302020204030204" pitchFamily="34" charset="0"/>
              </a:rPr>
              <a:t>socratically</a:t>
            </a:r>
            <a:r>
              <a:rPr lang="en-US" sz="2500" dirty="0">
                <a:solidFill>
                  <a:schemeClr val="tx1"/>
                </a:solidFill>
                <a:latin typeface="Calibri Light" panose="020F0302020204030204" pitchFamily="34" charset="0"/>
                <a:cs typeface="Calibri Light" panose="020F0302020204030204" pitchFamily="34" charset="0"/>
              </a:rPr>
              <a:t> &amp; </a:t>
            </a:r>
            <a:r>
              <a:rPr lang="en-US" sz="2500" dirty="0" smtClean="0">
                <a:solidFill>
                  <a:schemeClr val="tx1"/>
                </a:solidFill>
                <a:latin typeface="Calibri Light" panose="020F0302020204030204" pitchFamily="34" charset="0"/>
                <a:cs typeface="Calibri Light" panose="020F0302020204030204" pitchFamily="34" charset="0"/>
              </a:rPr>
              <a:t>holistically.</a:t>
            </a:r>
            <a:endParaRPr lang="en-US" sz="2500" dirty="0">
              <a:solidFill>
                <a:schemeClr val="tx1"/>
              </a:solidFill>
              <a:latin typeface="Calibri Light" panose="020F0302020204030204" pitchFamily="34" charset="0"/>
              <a:cs typeface="Calibri Light" panose="020F0302020204030204" pitchFamily="34" charset="0"/>
            </a:endParaRPr>
          </a:p>
          <a:p>
            <a:pPr marL="137160" indent="0" algn="just">
              <a:lnSpc>
                <a:spcPct val="100000"/>
              </a:lnSpc>
              <a:spcBef>
                <a:spcPts val="0"/>
              </a:spcBef>
              <a:spcAft>
                <a:spcPts val="0"/>
              </a:spcAft>
              <a:buClr>
                <a:schemeClr val="tx1">
                  <a:shade val="95000"/>
                </a:schemeClr>
              </a:buClr>
              <a:buNone/>
              <a:defRPr/>
            </a:pPr>
            <a:endParaRPr lang="en-US" sz="2500" dirty="0" smtClean="0">
              <a:solidFill>
                <a:schemeClr val="tx1"/>
              </a:solidFill>
              <a:latin typeface="Calibri Light" panose="020F0302020204030204" pitchFamily="34" charset="0"/>
              <a:cs typeface="Calibri Light" panose="020F0302020204030204" pitchFamily="34" charset="0"/>
            </a:endParaRPr>
          </a:p>
          <a:p>
            <a:pPr marL="137160" indent="0" algn="just">
              <a:lnSpc>
                <a:spcPct val="100000"/>
              </a:lnSpc>
              <a:spcBef>
                <a:spcPts val="0"/>
              </a:spcBef>
              <a:spcAft>
                <a:spcPts val="0"/>
              </a:spcAft>
              <a:buClr>
                <a:schemeClr val="tx1">
                  <a:shade val="95000"/>
                </a:schemeClr>
              </a:buClr>
              <a:buNone/>
              <a:defRPr/>
            </a:pPr>
            <a:r>
              <a:rPr lang="en-US" sz="2500" dirty="0" smtClean="0">
                <a:solidFill>
                  <a:schemeClr val="tx1"/>
                </a:solidFill>
                <a:latin typeface="Calibri Light" panose="020F0302020204030204" pitchFamily="34" charset="0"/>
                <a:cs typeface="Calibri Light" panose="020F0302020204030204" pitchFamily="34" charset="0"/>
              </a:rPr>
              <a:t>Advice : What </a:t>
            </a:r>
            <a:r>
              <a:rPr lang="en-US" sz="2500" dirty="0">
                <a:solidFill>
                  <a:schemeClr val="tx1"/>
                </a:solidFill>
                <a:latin typeface="Calibri Light" panose="020F0302020204030204" pitchFamily="34" charset="0"/>
                <a:cs typeface="Calibri Light" panose="020F0302020204030204" pitchFamily="34" charset="0"/>
              </a:rPr>
              <a:t>is the ratio to keep for private study ?  1 : 2 </a:t>
            </a:r>
            <a:r>
              <a:rPr lang="en-US" sz="2500" dirty="0" err="1" smtClean="0">
                <a:solidFill>
                  <a:schemeClr val="tx1"/>
                </a:solidFill>
                <a:latin typeface="Calibri Light" panose="020F0302020204030204" pitchFamily="34" charset="0"/>
                <a:cs typeface="Calibri Light" panose="020F0302020204030204" pitchFamily="34" charset="0"/>
              </a:rPr>
              <a:t>hrs</a:t>
            </a:r>
            <a:endParaRPr lang="en-US" sz="2500" dirty="0" smtClean="0">
              <a:solidFill>
                <a:schemeClr val="tx1"/>
              </a:solidFill>
              <a:latin typeface="Calibri Light" panose="020F0302020204030204" pitchFamily="34" charset="0"/>
              <a:cs typeface="Calibri Light" panose="020F0302020204030204" pitchFamily="34" charset="0"/>
            </a:endParaRPr>
          </a:p>
          <a:p>
            <a:pPr marL="137160" indent="0" algn="just">
              <a:lnSpc>
                <a:spcPct val="100000"/>
              </a:lnSpc>
              <a:spcBef>
                <a:spcPts val="0"/>
              </a:spcBef>
              <a:spcAft>
                <a:spcPts val="0"/>
              </a:spcAft>
              <a:buClr>
                <a:schemeClr val="tx1">
                  <a:shade val="95000"/>
                </a:schemeClr>
              </a:buClr>
              <a:buNone/>
              <a:defRPr/>
            </a:pPr>
            <a:endParaRPr lang="en-US" sz="2500" dirty="0">
              <a:solidFill>
                <a:schemeClr val="tx1"/>
              </a:solidFill>
              <a:latin typeface="Calibri Light" panose="020F0302020204030204" pitchFamily="34" charset="0"/>
              <a:cs typeface="Calibri Light" panose="020F0302020204030204" pitchFamily="34" charset="0"/>
            </a:endParaRPr>
          </a:p>
          <a:p>
            <a:pPr marL="137160" indent="0" algn="just">
              <a:lnSpc>
                <a:spcPct val="100000"/>
              </a:lnSpc>
              <a:spcBef>
                <a:spcPts val="0"/>
              </a:spcBef>
              <a:spcAft>
                <a:spcPts val="0"/>
              </a:spcAft>
              <a:buClr>
                <a:schemeClr val="tx1">
                  <a:shade val="95000"/>
                </a:schemeClr>
              </a:buClr>
              <a:buNone/>
              <a:defRPr/>
            </a:pPr>
            <a:r>
              <a:rPr lang="en-US" sz="2500" dirty="0" smtClean="0">
                <a:solidFill>
                  <a:schemeClr val="tx1"/>
                </a:solidFill>
                <a:latin typeface="Calibri Light" panose="020F0302020204030204" pitchFamily="34" charset="0"/>
                <a:cs typeface="Calibri Light" panose="020F0302020204030204" pitchFamily="34" charset="0"/>
              </a:rPr>
              <a:t>to </a:t>
            </a:r>
            <a:r>
              <a:rPr lang="en-US" sz="2500" dirty="0">
                <a:solidFill>
                  <a:schemeClr val="tx1"/>
                </a:solidFill>
                <a:latin typeface="Calibri Light" panose="020F0302020204030204" pitchFamily="34" charset="0"/>
                <a:cs typeface="Calibri Light" panose="020F0302020204030204" pitchFamily="34" charset="0"/>
              </a:rPr>
              <a:t>be polite at the LUMINUS Forum Discussions</a:t>
            </a:r>
          </a:p>
          <a:p>
            <a:pPr marL="137160" indent="0" algn="just">
              <a:lnSpc>
                <a:spcPct val="100000"/>
              </a:lnSpc>
              <a:spcBef>
                <a:spcPts val="0"/>
              </a:spcBef>
              <a:spcAft>
                <a:spcPts val="0"/>
              </a:spcAft>
              <a:buClr>
                <a:schemeClr val="tx1">
                  <a:shade val="95000"/>
                </a:schemeClr>
              </a:buClr>
              <a:buNone/>
              <a:defRPr/>
            </a:pPr>
            <a:r>
              <a:rPr lang="en-US" sz="2500" dirty="0" smtClean="0">
                <a:solidFill>
                  <a:schemeClr val="tx1"/>
                </a:solidFill>
                <a:latin typeface="Calibri Light" panose="020F0302020204030204" pitchFamily="34" charset="0"/>
                <a:cs typeface="Calibri Light" panose="020F0302020204030204" pitchFamily="34" charset="0"/>
              </a:rPr>
              <a:t>Group </a:t>
            </a:r>
            <a:r>
              <a:rPr lang="en-US" sz="2500" dirty="0">
                <a:solidFill>
                  <a:schemeClr val="tx1"/>
                </a:solidFill>
                <a:latin typeface="Calibri Light" panose="020F0302020204030204" pitchFamily="34" charset="0"/>
                <a:cs typeface="Calibri Light" panose="020F0302020204030204" pitchFamily="34" charset="0"/>
              </a:rPr>
              <a:t>project work !  </a:t>
            </a:r>
            <a:r>
              <a:rPr lang="en-US" sz="2500" dirty="0" smtClean="0">
                <a:solidFill>
                  <a:schemeClr val="tx1"/>
                </a:solidFill>
                <a:latin typeface="Calibri Light" panose="020F0302020204030204" pitchFamily="34" charset="0"/>
                <a:cs typeface="Calibri Light" panose="020F0302020204030204" pitchFamily="34" charset="0"/>
              </a:rPr>
              <a:t>(</a:t>
            </a:r>
            <a:r>
              <a:rPr lang="en-US" sz="2500" dirty="0">
                <a:solidFill>
                  <a:schemeClr val="tx1"/>
                </a:solidFill>
                <a:latin typeface="Calibri Light" panose="020F0302020204030204" pitchFamily="34" charset="0"/>
                <a:cs typeface="Calibri Light" panose="020F0302020204030204" pitchFamily="34" charset="0"/>
              </a:rPr>
              <a:t>no individual project … minus marks)</a:t>
            </a:r>
          </a:p>
          <a:p>
            <a:pPr marL="137160" indent="0" algn="just">
              <a:lnSpc>
                <a:spcPct val="100000"/>
              </a:lnSpc>
              <a:spcBef>
                <a:spcPts val="0"/>
              </a:spcBef>
              <a:spcAft>
                <a:spcPts val="0"/>
              </a:spcAft>
              <a:buClr>
                <a:schemeClr val="tx1">
                  <a:shade val="95000"/>
                </a:schemeClr>
              </a:buClr>
              <a:buNone/>
              <a:defRPr/>
            </a:pPr>
            <a:endParaRPr lang="en-US" sz="2500" dirty="0">
              <a:solidFill>
                <a:schemeClr val="tx1"/>
              </a:solidFill>
              <a:latin typeface="Calibri" panose="020F0502020204030204" pitchFamily="34" charset="0"/>
            </a:endParaRPr>
          </a:p>
          <a:p>
            <a:pPr marL="137160" indent="0" algn="just">
              <a:lnSpc>
                <a:spcPct val="100000"/>
              </a:lnSpc>
              <a:spcBef>
                <a:spcPts val="0"/>
              </a:spcBef>
              <a:spcAft>
                <a:spcPts val="0"/>
              </a:spcAft>
              <a:buClr>
                <a:schemeClr val="tx1">
                  <a:shade val="95000"/>
                </a:schemeClr>
              </a:buClr>
              <a:buNone/>
              <a:defRPr/>
            </a:pPr>
            <a:r>
              <a:rPr lang="en-US" sz="2500" dirty="0">
                <a:solidFill>
                  <a:srgbClr val="3333FF"/>
                </a:solidFill>
                <a:latin typeface="Calibri" panose="020F0502020204030204" pitchFamily="34" charset="0"/>
              </a:rPr>
              <a:t>to sense </a:t>
            </a:r>
            <a:r>
              <a:rPr lang="en-US" sz="2500" dirty="0">
                <a:solidFill>
                  <a:schemeClr val="tx1"/>
                </a:solidFill>
                <a:latin typeface="Calibri" panose="020F0502020204030204" pitchFamily="34" charset="0"/>
              </a:rPr>
              <a:t>the</a:t>
            </a:r>
            <a:r>
              <a:rPr lang="en-US" sz="2500" dirty="0">
                <a:solidFill>
                  <a:srgbClr val="3333FF"/>
                </a:solidFill>
                <a:latin typeface="Calibri" panose="020F0502020204030204" pitchFamily="34" charset="0"/>
              </a:rPr>
              <a:t> wonders of nature &amp; to do star </a:t>
            </a:r>
            <a:r>
              <a:rPr lang="en-US" sz="2500" dirty="0" smtClean="0">
                <a:solidFill>
                  <a:srgbClr val="3333FF"/>
                </a:solidFill>
                <a:latin typeface="Calibri" panose="020F0502020204030204" pitchFamily="34" charset="0"/>
              </a:rPr>
              <a:t>gazing ???</a:t>
            </a:r>
            <a:endParaRPr lang="en-US" sz="2500" dirty="0">
              <a:solidFill>
                <a:srgbClr val="3333FF"/>
              </a:solidFill>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116189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b="0" dirty="0" smtClean="0">
                <a:solidFill>
                  <a:srgbClr val="0000FF"/>
                </a:solidFill>
                <a:effectLst/>
              </a:rPr>
              <a:t>Topics to be Discussed </a:t>
            </a:r>
          </a:p>
        </p:txBody>
      </p:sp>
      <p:sp>
        <p:nvSpPr>
          <p:cNvPr id="3" name="Rectangle 2"/>
          <p:cNvSpPr/>
          <p:nvPr/>
        </p:nvSpPr>
        <p:spPr>
          <a:xfrm>
            <a:off x="1097280" y="1775000"/>
            <a:ext cx="10058400" cy="4832092"/>
          </a:xfrm>
          <a:prstGeom prst="rect">
            <a:avLst/>
          </a:prstGeom>
        </p:spPr>
        <p:txBody>
          <a:bodyPr wrap="square">
            <a:spAutoFit/>
          </a:bodyPr>
          <a:lstStyle/>
          <a:p>
            <a:pPr algn="just">
              <a:lnSpc>
                <a:spcPct val="80000"/>
              </a:lnSpc>
              <a:spcBef>
                <a:spcPct val="20000"/>
              </a:spcBef>
              <a:buClr>
                <a:schemeClr val="hlink"/>
              </a:buClr>
              <a:buSzPct val="80000"/>
              <a:defRPr/>
            </a:pPr>
            <a:r>
              <a:rPr lang="en-US" sz="2500" dirty="0">
                <a:latin typeface="Calibri Light" panose="020F0302020204030204" pitchFamily="34" charset="0"/>
                <a:cs typeface="Calibri Light" panose="020F0302020204030204" pitchFamily="34" charset="0"/>
              </a:rPr>
              <a:t>Galilean, Newtonian and </a:t>
            </a:r>
            <a:r>
              <a:rPr lang="en-US" sz="2500" dirty="0" err="1">
                <a:latin typeface="Calibri Light" panose="020F0302020204030204" pitchFamily="34" charset="0"/>
                <a:cs typeface="Calibri Light" panose="020F0302020204030204" pitchFamily="34" charset="0"/>
              </a:rPr>
              <a:t>Einsteinian</a:t>
            </a:r>
            <a:r>
              <a:rPr lang="en-US" sz="2500" dirty="0">
                <a:latin typeface="Calibri Light" panose="020F0302020204030204" pitchFamily="34" charset="0"/>
                <a:cs typeface="Calibri Light" panose="020F0302020204030204" pitchFamily="34" charset="0"/>
              </a:rPr>
              <a:t> </a:t>
            </a:r>
            <a:r>
              <a:rPr lang="en-US" sz="2500" dirty="0" smtClean="0">
                <a:latin typeface="Calibri Light" panose="020F0302020204030204" pitchFamily="34" charset="0"/>
                <a:cs typeface="Calibri Light" panose="020F0302020204030204" pitchFamily="34" charset="0"/>
              </a:rPr>
              <a:t>Relativities, </a:t>
            </a:r>
            <a:r>
              <a:rPr lang="en-US" sz="2500" dirty="0">
                <a:latin typeface="Calibri Light" panose="020F0302020204030204" pitchFamily="34" charset="0"/>
                <a:cs typeface="Calibri Light" panose="020F0302020204030204" pitchFamily="34" charset="0"/>
              </a:rPr>
              <a:t>	Principle of Relativity, Special &amp; General </a:t>
            </a:r>
            <a:r>
              <a:rPr lang="en-US" sz="2500" dirty="0" smtClean="0">
                <a:latin typeface="Calibri Light" panose="020F0302020204030204" pitchFamily="34" charset="0"/>
                <a:cs typeface="Calibri Light" panose="020F0302020204030204" pitchFamily="34" charset="0"/>
              </a:rPr>
              <a:t>Relativity, Nature </a:t>
            </a:r>
            <a:r>
              <a:rPr lang="en-US" sz="2500" dirty="0">
                <a:latin typeface="Calibri Light" panose="020F0302020204030204" pitchFamily="34" charset="0"/>
                <a:cs typeface="Calibri Light" panose="020F0302020204030204" pitchFamily="34" charset="0"/>
              </a:rPr>
              <a:t>of Space, Time &amp; Light, Twin </a:t>
            </a:r>
            <a:r>
              <a:rPr lang="en-US" sz="2500" dirty="0" smtClean="0">
                <a:latin typeface="Calibri Light" panose="020F0302020204030204" pitchFamily="34" charset="0"/>
                <a:cs typeface="Calibri Light" panose="020F0302020204030204" pitchFamily="34" charset="0"/>
              </a:rPr>
              <a:t>Paradox, </a:t>
            </a:r>
            <a:r>
              <a:rPr lang="en-US" sz="2500" dirty="0" err="1" smtClean="0">
                <a:latin typeface="Calibri Light" panose="020F0302020204030204" pitchFamily="34" charset="0"/>
                <a:cs typeface="Calibri Light" panose="020F0302020204030204" pitchFamily="34" charset="0"/>
              </a:rPr>
              <a:t>Blackholes</a:t>
            </a:r>
            <a:r>
              <a:rPr lang="en-US" sz="2500" dirty="0" smtClean="0">
                <a:latin typeface="Calibri Light" panose="020F0302020204030204" pitchFamily="34" charset="0"/>
                <a:cs typeface="Calibri Light" panose="020F0302020204030204" pitchFamily="34" charset="0"/>
              </a:rPr>
              <a:t> </a:t>
            </a:r>
            <a:r>
              <a:rPr lang="en-US" sz="2500" dirty="0">
                <a:latin typeface="Calibri Light" panose="020F0302020204030204" pitchFamily="34" charset="0"/>
                <a:cs typeface="Calibri Light" panose="020F0302020204030204" pitchFamily="34" charset="0"/>
              </a:rPr>
              <a:t>stars and Wormholes. </a:t>
            </a:r>
            <a:r>
              <a:rPr lang="en-US" sz="2500" i="1" dirty="0">
                <a:latin typeface="Calibri Light" panose="020F0302020204030204" pitchFamily="34" charset="0"/>
                <a:cs typeface="Calibri Light" panose="020F0302020204030204" pitchFamily="34" charset="0"/>
              </a:rPr>
              <a:t>E = </a:t>
            </a:r>
            <a:r>
              <a:rPr lang="en-US" sz="2500" i="1" dirty="0" smtClean="0">
                <a:latin typeface="Calibri Light" panose="020F0302020204030204" pitchFamily="34" charset="0"/>
                <a:cs typeface="Calibri Light" panose="020F0302020204030204" pitchFamily="34" charset="0"/>
              </a:rPr>
              <a:t>mc</a:t>
            </a:r>
            <a:r>
              <a:rPr lang="en-US" sz="2500" baseline="30000" dirty="0" smtClean="0">
                <a:latin typeface="Calibri Light" panose="020F0302020204030204" pitchFamily="34" charset="0"/>
                <a:cs typeface="Calibri Light" panose="020F0302020204030204" pitchFamily="34" charset="0"/>
              </a:rPr>
              <a:t>2</a:t>
            </a:r>
            <a:r>
              <a:rPr lang="en-US" sz="2500" dirty="0" smtClean="0">
                <a:latin typeface="Calibri Light" panose="020F0302020204030204" pitchFamily="34" charset="0"/>
                <a:cs typeface="Calibri Light" panose="020F0302020204030204" pitchFamily="34" charset="0"/>
              </a:rPr>
              <a:t>, Big </a:t>
            </a:r>
            <a:r>
              <a:rPr lang="en-US" sz="2500" dirty="0">
                <a:latin typeface="Calibri Light" panose="020F0302020204030204" pitchFamily="34" charset="0"/>
                <a:cs typeface="Calibri Light" panose="020F0302020204030204" pitchFamily="34" charset="0"/>
              </a:rPr>
              <a:t>Bang, Dark Matter </a:t>
            </a:r>
            <a:r>
              <a:rPr lang="en-US" sz="2500" dirty="0" smtClean="0">
                <a:latin typeface="Calibri Light" panose="020F0302020204030204" pitchFamily="34" charset="0"/>
                <a:cs typeface="Calibri Light" panose="020F0302020204030204" pitchFamily="34" charset="0"/>
              </a:rPr>
              <a:t>&amp; </a:t>
            </a:r>
            <a:r>
              <a:rPr lang="en-US" sz="2500" dirty="0">
                <a:latin typeface="Calibri Light" panose="020F0302020204030204" pitchFamily="34" charset="0"/>
                <a:cs typeface="Calibri Light" panose="020F0302020204030204" pitchFamily="34" charset="0"/>
              </a:rPr>
              <a:t>Dark Energy</a:t>
            </a:r>
            <a:r>
              <a:rPr lang="en-US" sz="2500" dirty="0">
                <a:solidFill>
                  <a:schemeClr val="bg1"/>
                </a:solidFill>
                <a:latin typeface="Calibri Light" panose="020F0302020204030204" pitchFamily="34" charset="0"/>
                <a:cs typeface="Calibri Light" panose="020F0302020204030204" pitchFamily="34" charset="0"/>
              </a:rPr>
              <a:t>, etc</a:t>
            </a:r>
            <a:r>
              <a:rPr lang="en-US" sz="2500" dirty="0" smtClean="0">
                <a:solidFill>
                  <a:schemeClr val="bg1"/>
                </a:solidFill>
                <a:latin typeface="Calibri Light" panose="020F0302020204030204" pitchFamily="34" charset="0"/>
                <a:cs typeface="Calibri Light" panose="020F0302020204030204" pitchFamily="34" charset="0"/>
              </a:rPr>
              <a:t>.</a:t>
            </a:r>
          </a:p>
          <a:p>
            <a:pPr marL="342900" indent="-342900" algn="just">
              <a:lnSpc>
                <a:spcPct val="80000"/>
              </a:lnSpc>
              <a:spcBef>
                <a:spcPct val="20000"/>
              </a:spcBef>
              <a:buClr>
                <a:schemeClr val="hlink"/>
              </a:buClr>
              <a:buSzPct val="80000"/>
              <a:buFont typeface="Wingdings" panose="05000000000000000000" pitchFamily="2" charset="2"/>
              <a:buChar char="q"/>
              <a:defRPr/>
            </a:pPr>
            <a:endParaRPr lang="en-US" sz="2500" dirty="0">
              <a:solidFill>
                <a:schemeClr val="bg1"/>
              </a:solidFill>
              <a:latin typeface="Calibri Light" panose="020F0302020204030204" pitchFamily="34" charset="0"/>
              <a:cs typeface="Calibri Light" panose="020F0302020204030204" pitchFamily="34" charset="0"/>
            </a:endParaRPr>
          </a:p>
          <a:p>
            <a:pPr algn="just">
              <a:lnSpc>
                <a:spcPct val="80000"/>
              </a:lnSpc>
              <a:spcBef>
                <a:spcPct val="20000"/>
              </a:spcBef>
              <a:buClr>
                <a:schemeClr val="hlink"/>
              </a:buClr>
              <a:buSzPct val="80000"/>
              <a:defRPr/>
            </a:pPr>
            <a:r>
              <a:rPr lang="en-US" sz="2500" dirty="0">
                <a:latin typeface="Calibri Light" panose="020F0302020204030204" pitchFamily="34" charset="0"/>
                <a:cs typeface="Calibri Light" panose="020F0302020204030204" pitchFamily="34" charset="0"/>
              </a:rPr>
              <a:t>Quantum Physics (or Quantum </a:t>
            </a:r>
            <a:r>
              <a:rPr lang="en-US" sz="2500" dirty="0" smtClean="0">
                <a:latin typeface="Calibri Light" panose="020F0302020204030204" pitchFamily="34" charset="0"/>
                <a:cs typeface="Calibri Light" panose="020F0302020204030204" pitchFamily="34" charset="0"/>
              </a:rPr>
              <a:t>Mechanics) Wave-particle </a:t>
            </a:r>
            <a:r>
              <a:rPr lang="en-US" sz="2500" dirty="0">
                <a:latin typeface="Calibri Light" panose="020F0302020204030204" pitchFamily="34" charset="0"/>
                <a:cs typeface="Calibri Light" panose="020F0302020204030204" pitchFamily="34" charset="0"/>
              </a:rPr>
              <a:t>duality, the uncertainty principle, probability waves, atoms, particle physics and Quantum Entanglement </a:t>
            </a:r>
            <a:r>
              <a:rPr lang="en-US" sz="2500" dirty="0" smtClean="0">
                <a:latin typeface="Calibri Light" panose="020F0302020204030204" pitchFamily="34" charset="0"/>
                <a:cs typeface="Calibri Light" panose="020F0302020204030204" pitchFamily="34" charset="0"/>
              </a:rPr>
              <a:t>&amp; </a:t>
            </a:r>
            <a:r>
              <a:rPr lang="en-US" sz="2500" dirty="0">
                <a:latin typeface="Calibri Light" panose="020F0302020204030204" pitchFamily="34" charset="0"/>
                <a:cs typeface="Calibri Light" panose="020F0302020204030204" pitchFamily="34" charset="0"/>
              </a:rPr>
              <a:t>Teleportation</a:t>
            </a:r>
            <a:r>
              <a:rPr lang="en-US" sz="2500" dirty="0" smtClean="0">
                <a:latin typeface="Calibri Light" panose="020F0302020204030204" pitchFamily="34" charset="0"/>
                <a:cs typeface="Calibri Light" panose="020F0302020204030204" pitchFamily="34" charset="0"/>
              </a:rPr>
              <a:t>.</a:t>
            </a:r>
          </a:p>
          <a:p>
            <a:pPr marL="342900" indent="-342900" algn="just">
              <a:lnSpc>
                <a:spcPct val="80000"/>
              </a:lnSpc>
              <a:spcBef>
                <a:spcPct val="20000"/>
              </a:spcBef>
              <a:buClr>
                <a:schemeClr val="hlink"/>
              </a:buClr>
              <a:buSzPct val="80000"/>
              <a:defRPr/>
            </a:pPr>
            <a:endParaRPr lang="en-US" sz="2500" dirty="0">
              <a:latin typeface="Calibri Light" panose="020F0302020204030204" pitchFamily="34" charset="0"/>
              <a:cs typeface="Calibri Light" panose="020F0302020204030204" pitchFamily="34" charset="0"/>
            </a:endParaRPr>
          </a:p>
          <a:p>
            <a:pPr algn="just">
              <a:lnSpc>
                <a:spcPct val="80000"/>
              </a:lnSpc>
              <a:spcBef>
                <a:spcPct val="20000"/>
              </a:spcBef>
              <a:buClr>
                <a:schemeClr val="hlink"/>
              </a:buClr>
              <a:buSzPct val="80000"/>
              <a:defRPr/>
            </a:pPr>
            <a:r>
              <a:rPr lang="en-US" sz="2500" dirty="0">
                <a:latin typeface="Calibri Light" panose="020F0302020204030204" pitchFamily="34" charset="0"/>
                <a:cs typeface="Calibri Light" panose="020F0302020204030204" pitchFamily="34" charset="0"/>
              </a:rPr>
              <a:t>Unification of Relativity and Quantum </a:t>
            </a:r>
            <a:r>
              <a:rPr lang="en-US" sz="2500" dirty="0" smtClean="0">
                <a:latin typeface="Calibri Light" panose="020F0302020204030204" pitchFamily="34" charset="0"/>
                <a:cs typeface="Calibri Light" panose="020F0302020204030204" pitchFamily="34" charset="0"/>
              </a:rPr>
              <a:t>Mechanics</a:t>
            </a:r>
            <a:r>
              <a:rPr lang="en-US" sz="2500" dirty="0">
                <a:latin typeface="Calibri Light" panose="020F0302020204030204" pitchFamily="34" charset="0"/>
                <a:cs typeface="Calibri Light" panose="020F0302020204030204" pitchFamily="34" charset="0"/>
              </a:rPr>
              <a:t>, </a:t>
            </a:r>
            <a:r>
              <a:rPr lang="en-US" sz="2500" dirty="0" smtClean="0">
                <a:latin typeface="Calibri Light" panose="020F0302020204030204" pitchFamily="34" charset="0"/>
                <a:cs typeface="Calibri Light" panose="020F0302020204030204" pitchFamily="34" charset="0"/>
              </a:rPr>
              <a:t>Particle Physics &amp; 4 </a:t>
            </a:r>
            <a:r>
              <a:rPr lang="en-US" sz="2500" dirty="0">
                <a:latin typeface="Calibri Light" panose="020F0302020204030204" pitchFamily="34" charset="0"/>
                <a:cs typeface="Calibri Light" panose="020F0302020204030204" pitchFamily="34" charset="0"/>
              </a:rPr>
              <a:t>fundamental </a:t>
            </a:r>
            <a:r>
              <a:rPr lang="en-US" sz="2500" dirty="0" smtClean="0">
                <a:latin typeface="Calibri Light" panose="020F0302020204030204" pitchFamily="34" charset="0"/>
                <a:cs typeface="Calibri Light" panose="020F0302020204030204" pitchFamily="34" charset="0"/>
              </a:rPr>
              <a:t>forces, Quantum </a:t>
            </a:r>
            <a:r>
              <a:rPr lang="en-US" sz="2500" dirty="0">
                <a:latin typeface="Calibri Light" panose="020F0302020204030204" pitchFamily="34" charset="0"/>
                <a:cs typeface="Calibri Light" panose="020F0302020204030204" pitchFamily="34" charset="0"/>
              </a:rPr>
              <a:t>Field </a:t>
            </a:r>
            <a:r>
              <a:rPr lang="en-US" sz="2500" dirty="0" smtClean="0">
                <a:latin typeface="Calibri Light" panose="020F0302020204030204" pitchFamily="34" charset="0"/>
                <a:cs typeface="Calibri Light" panose="020F0302020204030204" pitchFamily="34" charset="0"/>
              </a:rPr>
              <a:t>Theory &amp; </a:t>
            </a:r>
            <a:r>
              <a:rPr lang="en-US" sz="2500" dirty="0">
                <a:latin typeface="Calibri Light" panose="020F0302020204030204" pitchFamily="34" charset="0"/>
                <a:cs typeface="Calibri Light" panose="020F0302020204030204" pitchFamily="34" charset="0"/>
              </a:rPr>
              <a:t>the </a:t>
            </a:r>
            <a:r>
              <a:rPr lang="en-US" sz="2500" dirty="0" err="1" smtClean="0">
                <a:latin typeface="Calibri Light" panose="020F0302020204030204" pitchFamily="34" charset="0"/>
                <a:cs typeface="Calibri Light" panose="020F0302020204030204" pitchFamily="34" charset="0"/>
              </a:rPr>
              <a:t>Higg’s</a:t>
            </a:r>
            <a:r>
              <a:rPr lang="en-US" sz="2500" dirty="0" smtClean="0">
                <a:latin typeface="Calibri Light" panose="020F0302020204030204" pitchFamily="34" charset="0"/>
                <a:cs typeface="Calibri Light" panose="020F0302020204030204" pitchFamily="34" charset="0"/>
              </a:rPr>
              <a:t> Particle</a:t>
            </a:r>
          </a:p>
          <a:p>
            <a:pPr algn="just">
              <a:lnSpc>
                <a:spcPct val="80000"/>
              </a:lnSpc>
              <a:spcBef>
                <a:spcPct val="20000"/>
              </a:spcBef>
              <a:buClr>
                <a:schemeClr val="hlink"/>
              </a:buClr>
              <a:buSzPct val="80000"/>
              <a:defRPr/>
            </a:pPr>
            <a:endParaRPr lang="en-US" sz="2500" dirty="0">
              <a:latin typeface="Calibri Light" panose="020F0302020204030204" pitchFamily="34" charset="0"/>
              <a:cs typeface="Calibri Light" panose="020F0302020204030204" pitchFamily="34" charset="0"/>
            </a:endParaRPr>
          </a:p>
          <a:p>
            <a:pPr algn="just">
              <a:lnSpc>
                <a:spcPct val="80000"/>
              </a:lnSpc>
              <a:spcBef>
                <a:spcPct val="20000"/>
              </a:spcBef>
              <a:buClr>
                <a:schemeClr val="hlink"/>
              </a:buClr>
              <a:buSzPct val="80000"/>
              <a:defRPr/>
            </a:pPr>
            <a:r>
              <a:rPr lang="en-US" sz="2500" dirty="0" smtClean="0">
                <a:latin typeface="Calibri Light" panose="020F0302020204030204" pitchFamily="34" charset="0"/>
                <a:cs typeface="Calibri Light" panose="020F0302020204030204" pitchFamily="34" charset="0"/>
              </a:rPr>
              <a:t>With Strings attached if Time permits.</a:t>
            </a:r>
            <a:endParaRPr lang="en-US" sz="2500" dirty="0">
              <a:latin typeface="Calibri Light" panose="020F0302020204030204" pitchFamily="34" charset="0"/>
              <a:cs typeface="Calibri Light" panose="020F0302020204030204" pitchFamily="34" charset="0"/>
            </a:endParaRPr>
          </a:p>
          <a:p>
            <a:pPr marL="342900" indent="-342900" algn="just">
              <a:lnSpc>
                <a:spcPct val="80000"/>
              </a:lnSpc>
              <a:spcBef>
                <a:spcPct val="20000"/>
              </a:spcBef>
              <a:buClr>
                <a:schemeClr val="hlink"/>
              </a:buClr>
              <a:buSzPct val="80000"/>
              <a:buFont typeface="Wingdings" panose="05000000000000000000" pitchFamily="2" charset="2"/>
              <a:buChar char="q"/>
              <a:defRPr/>
            </a:pPr>
            <a:endParaRPr lang="en-US" dirty="0">
              <a:solidFill>
                <a:schemeClr val="bg1"/>
              </a:solidFill>
              <a:latin typeface="Calibri" panose="020F0502020204030204" pitchFamily="34" charset="0"/>
              <a:cs typeface="Times New Roman" pitchFamily="18"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834002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b="0" dirty="0" smtClean="0">
                <a:solidFill>
                  <a:srgbClr val="0000FF"/>
                </a:solidFill>
                <a:effectLst/>
              </a:rPr>
              <a:t>Course outcome</a:t>
            </a:r>
          </a:p>
        </p:txBody>
      </p:sp>
      <p:sp>
        <p:nvSpPr>
          <p:cNvPr id="20483" name="Rectangle 3"/>
          <p:cNvSpPr>
            <a:spLocks noGrp="1" noChangeArrowheads="1"/>
          </p:cNvSpPr>
          <p:nvPr>
            <p:ph idx="1"/>
          </p:nvPr>
        </p:nvSpPr>
        <p:spPr>
          <a:xfrm>
            <a:off x="1097280" y="1852119"/>
            <a:ext cx="10058400" cy="5257800"/>
          </a:xfrm>
        </p:spPr>
        <p:txBody>
          <a:bodyPr>
            <a:normAutofit/>
          </a:bodyPr>
          <a:lstStyle/>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Participants would be able </a:t>
            </a:r>
            <a:r>
              <a:rPr lang="en-US" sz="2500" i="1" dirty="0">
                <a:solidFill>
                  <a:schemeClr val="tx1"/>
                </a:solidFill>
                <a:latin typeface="Calibri Light" panose="020F0302020204030204" pitchFamily="34" charset="0"/>
                <a:cs typeface="Calibri Light" panose="020F0302020204030204" pitchFamily="34" charset="0"/>
              </a:rPr>
              <a:t>to discuss modern physics</a:t>
            </a:r>
            <a:r>
              <a:rPr lang="en-US" sz="2500" dirty="0">
                <a:solidFill>
                  <a:schemeClr val="tx1"/>
                </a:solidFill>
                <a:latin typeface="Calibri Light" panose="020F0302020204030204" pitchFamily="34" charset="0"/>
                <a:cs typeface="Calibri Light" panose="020F0302020204030204" pitchFamily="34" charset="0"/>
              </a:rPr>
              <a:t> (20</a:t>
            </a:r>
            <a:r>
              <a:rPr lang="en-US" sz="2500" baseline="30000" dirty="0">
                <a:solidFill>
                  <a:schemeClr val="tx1"/>
                </a:solidFill>
                <a:latin typeface="Calibri Light" panose="020F0302020204030204" pitchFamily="34" charset="0"/>
                <a:cs typeface="Calibri Light" panose="020F0302020204030204" pitchFamily="34" charset="0"/>
              </a:rPr>
              <a:t>th </a:t>
            </a:r>
            <a:r>
              <a:rPr lang="en-US" sz="2500" dirty="0">
                <a:solidFill>
                  <a:schemeClr val="tx1"/>
                </a:solidFill>
                <a:latin typeface="Calibri Light" panose="020F0302020204030204" pitchFamily="34" charset="0"/>
                <a:cs typeface="Calibri Light" panose="020F0302020204030204" pitchFamily="34" charset="0"/>
              </a:rPr>
              <a:t>- 21</a:t>
            </a:r>
            <a:r>
              <a:rPr lang="en-US" sz="2500" baseline="30000" dirty="0">
                <a:solidFill>
                  <a:schemeClr val="tx1"/>
                </a:solidFill>
                <a:latin typeface="Calibri Light" panose="020F0302020204030204" pitchFamily="34" charset="0"/>
                <a:cs typeface="Calibri Light" panose="020F0302020204030204" pitchFamily="34" charset="0"/>
              </a:rPr>
              <a:t>st </a:t>
            </a:r>
            <a:r>
              <a:rPr lang="en-US" sz="2500" dirty="0">
                <a:solidFill>
                  <a:schemeClr val="tx1"/>
                </a:solidFill>
                <a:latin typeface="Calibri Light" panose="020F0302020204030204" pitchFamily="34" charset="0"/>
                <a:cs typeface="Calibri Light" panose="020F0302020204030204" pitchFamily="34" charset="0"/>
              </a:rPr>
              <a:t>Century) meaningfully and intelligently with others.</a:t>
            </a:r>
          </a:p>
          <a:p>
            <a:pPr marL="137160" indent="0" algn="just">
              <a:spcAft>
                <a:spcPts val="0"/>
              </a:spcAft>
              <a:buClr>
                <a:schemeClr val="tx1">
                  <a:shade val="95000"/>
                </a:schemeClr>
              </a:buClr>
              <a:buNone/>
              <a:defRPr/>
            </a:pPr>
            <a:endParaRPr lang="en-US" sz="1500" dirty="0">
              <a:solidFill>
                <a:schemeClr val="tx1"/>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Participants would be able to keep up with future discoveries and technologies, from magazines such as </a:t>
            </a:r>
            <a:r>
              <a:rPr lang="en-US" sz="2500" i="1" dirty="0">
                <a:solidFill>
                  <a:schemeClr val="tx1"/>
                </a:solidFill>
                <a:latin typeface="Calibri Light" panose="020F0302020204030204" pitchFamily="34" charset="0"/>
                <a:cs typeface="Calibri Light" panose="020F0302020204030204" pitchFamily="34" charset="0"/>
              </a:rPr>
              <a:t>Scientific American</a:t>
            </a:r>
            <a:r>
              <a:rPr lang="en-US" sz="2500" dirty="0">
                <a:solidFill>
                  <a:schemeClr val="tx1"/>
                </a:solidFill>
                <a:latin typeface="Calibri Light" panose="020F0302020204030204" pitchFamily="34" charset="0"/>
                <a:cs typeface="Calibri Light" panose="020F0302020204030204" pitchFamily="34" charset="0"/>
              </a:rPr>
              <a:t>, </a:t>
            </a:r>
            <a:r>
              <a:rPr lang="en-US" sz="2500" i="1" dirty="0">
                <a:solidFill>
                  <a:schemeClr val="tx1"/>
                </a:solidFill>
                <a:latin typeface="Calibri Light" panose="020F0302020204030204" pitchFamily="34" charset="0"/>
                <a:cs typeface="Calibri Light" panose="020F0302020204030204" pitchFamily="34" charset="0"/>
              </a:rPr>
              <a:t>New Scientist, Physics World, Economist … etc</a:t>
            </a:r>
          </a:p>
          <a:p>
            <a:pPr marL="137160" indent="0" algn="just">
              <a:spcAft>
                <a:spcPts val="0"/>
              </a:spcAft>
              <a:buClr>
                <a:schemeClr val="tx1">
                  <a:shade val="95000"/>
                </a:schemeClr>
              </a:buClr>
              <a:buNone/>
              <a:defRPr/>
            </a:pPr>
            <a:r>
              <a:rPr lang="en-US" sz="2500" i="1" dirty="0">
                <a:solidFill>
                  <a:schemeClr val="tx1"/>
                </a:solidFill>
                <a:latin typeface="Calibri Light" panose="020F0302020204030204" pitchFamily="34" charset="0"/>
                <a:cs typeface="Calibri Light" panose="020F0302020204030204" pitchFamily="34" charset="0"/>
              </a:rPr>
              <a:t>Scientific TV Channels &amp; Documentaries : Discovery Science or National Geographic, Wikipedia, Scientific </a:t>
            </a:r>
            <a:r>
              <a:rPr lang="en-US" sz="2500" i="1" dirty="0" smtClean="0">
                <a:solidFill>
                  <a:schemeClr val="tx1"/>
                </a:solidFill>
                <a:latin typeface="Calibri Light" panose="020F0302020204030204" pitchFamily="34" charset="0"/>
                <a:cs typeface="Calibri Light" panose="020F0302020204030204" pitchFamily="34" charset="0"/>
              </a:rPr>
              <a:t>blogs … </a:t>
            </a:r>
            <a:r>
              <a:rPr lang="en-US" sz="2500" i="1" dirty="0">
                <a:solidFill>
                  <a:schemeClr val="tx1"/>
                </a:solidFill>
                <a:latin typeface="Calibri Light" panose="020F0302020204030204" pitchFamily="34" charset="0"/>
                <a:cs typeface="Calibri Light" panose="020F0302020204030204" pitchFamily="34" charset="0"/>
              </a:rPr>
              <a:t>etc</a:t>
            </a:r>
          </a:p>
          <a:p>
            <a:pPr marL="137160" indent="0" algn="just">
              <a:spcAft>
                <a:spcPts val="0"/>
              </a:spcAft>
              <a:buClr>
                <a:schemeClr val="tx1">
                  <a:shade val="95000"/>
                </a:schemeClr>
              </a:buClr>
              <a:buNone/>
              <a:defRPr/>
            </a:pPr>
            <a:endParaRPr lang="en-US" sz="1500" dirty="0">
              <a:solidFill>
                <a:schemeClr val="tx1"/>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Participants would be able to </a:t>
            </a:r>
            <a:r>
              <a:rPr lang="en-US" sz="2500" i="1" dirty="0">
                <a:solidFill>
                  <a:schemeClr val="tx1"/>
                </a:solidFill>
                <a:latin typeface="Calibri Light" panose="020F0302020204030204" pitchFamily="34" charset="0"/>
                <a:cs typeface="Calibri Light" panose="020F0302020204030204" pitchFamily="34" charset="0"/>
              </a:rPr>
              <a:t>appreciate and enjoy </a:t>
            </a:r>
            <a:r>
              <a:rPr lang="en-US" sz="2500" dirty="0">
                <a:solidFill>
                  <a:schemeClr val="tx1"/>
                </a:solidFill>
                <a:latin typeface="Calibri Light" panose="020F0302020204030204" pitchFamily="34" charset="0"/>
                <a:cs typeface="Calibri Light" panose="020F0302020204030204" pitchFamily="34" charset="0"/>
              </a:rPr>
              <a:t>the mysteries and beauties of mother nature. </a:t>
            </a: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4121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500" dirty="0">
                <a:solidFill>
                  <a:srgbClr val="0000FF"/>
                </a:solidFill>
              </a:rPr>
              <a:t>About References &amp; </a:t>
            </a:r>
            <a:r>
              <a:rPr lang="en-US" sz="5500" dirty="0" smtClean="0">
                <a:solidFill>
                  <a:srgbClr val="0000FF"/>
                </a:solidFill>
              </a:rPr>
              <a:t>Books</a:t>
            </a:r>
            <a:endParaRPr lang="en-US" sz="5500" dirty="0">
              <a:solidFill>
                <a:srgbClr val="3333FF"/>
              </a:solidFill>
            </a:endParaRPr>
          </a:p>
        </p:txBody>
      </p:sp>
      <p:sp>
        <p:nvSpPr>
          <p:cNvPr id="3" name="Subtitle 2"/>
          <p:cNvSpPr>
            <a:spLocks noGrp="1"/>
          </p:cNvSpPr>
          <p:nvPr>
            <p:ph type="subTitle" idx="1"/>
          </p:nvPr>
        </p:nvSpPr>
        <p:spPr/>
        <p:txBody>
          <a:bodyPr/>
          <a:lstStyle/>
          <a:p>
            <a:r>
              <a:rPr lang="en-US" sz="2800" dirty="0" smtClean="0">
                <a:solidFill>
                  <a:srgbClr val="0000FF"/>
                </a:solidFill>
              </a:rPr>
              <a:t>Some e-materials will be uploaded</a:t>
            </a:r>
            <a:endParaRPr lang="en-US" sz="2800" dirty="0"/>
          </a:p>
        </p:txBody>
      </p:sp>
    </p:spTree>
    <p:extLst>
      <p:ext uri="{BB962C8B-B14F-4D97-AF65-F5344CB8AC3E}">
        <p14:creationId xmlns:p14="http://schemas.microsoft.com/office/powerpoint/2010/main" val="253354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05000" y="457201"/>
            <a:ext cx="838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latin typeface="Verdana" panose="020B0604030504040204" pitchFamily="34" charset="0"/>
            </a:endParaRPr>
          </a:p>
        </p:txBody>
      </p:sp>
      <p:sp>
        <p:nvSpPr>
          <p:cNvPr id="9" name="Rectangle 8"/>
          <p:cNvSpPr>
            <a:spLocks noChangeArrowheads="1"/>
          </p:cNvSpPr>
          <p:nvPr/>
        </p:nvSpPr>
        <p:spPr bwMode="auto">
          <a:xfrm>
            <a:off x="1121885" y="2229511"/>
            <a:ext cx="590687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3000" dirty="0">
                <a:solidFill>
                  <a:srgbClr val="0000FF"/>
                </a:solidFill>
                <a:latin typeface="Calibri Light" panose="020F0302020204030204" pitchFamily="34" charset="0"/>
                <a:cs typeface="Calibri Light" panose="020F0302020204030204" pitchFamily="34" charset="0"/>
              </a:rPr>
              <a:t>A good book for those who do not have ‘O’ level Physics.</a:t>
            </a:r>
          </a:p>
          <a:p>
            <a:pPr algn="just"/>
            <a:endParaRPr lang="en-US" altLang="en-US" sz="3000" dirty="0">
              <a:solidFill>
                <a:srgbClr val="0000FF"/>
              </a:solidFill>
              <a:latin typeface="Calibri Light" panose="020F0302020204030204" pitchFamily="34" charset="0"/>
              <a:cs typeface="Calibri Light" panose="020F0302020204030204" pitchFamily="34" charset="0"/>
            </a:endParaRPr>
          </a:p>
          <a:p>
            <a:pPr algn="just"/>
            <a:r>
              <a:rPr lang="en-US" altLang="en-US" sz="3000" dirty="0">
                <a:solidFill>
                  <a:srgbClr val="0000FF"/>
                </a:solidFill>
                <a:latin typeface="Calibri Light" panose="020F0302020204030204" pitchFamily="34" charset="0"/>
                <a:cs typeface="Calibri Light" panose="020F0302020204030204" pitchFamily="34" charset="0"/>
              </a:rPr>
              <a:t>Students are expected to do simple mathematics</a:t>
            </a:r>
          </a:p>
          <a:p>
            <a:pPr algn="just"/>
            <a:endParaRPr lang="en-US" altLang="en-US" sz="3000" dirty="0">
              <a:solidFill>
                <a:srgbClr val="002060"/>
              </a:solidFill>
              <a:latin typeface="Calibri Light" panose="020F0302020204030204" pitchFamily="34" charset="0"/>
              <a:cs typeface="Calibri Light" panose="020F0302020204030204" pitchFamily="34" charset="0"/>
            </a:endParaRPr>
          </a:p>
          <a:p>
            <a:pPr algn="just"/>
            <a:r>
              <a:rPr lang="en-US" altLang="en-US" sz="3000" dirty="0">
                <a:solidFill>
                  <a:srgbClr val="002060"/>
                </a:solidFill>
                <a:latin typeface="Calibri Light" panose="020F0302020204030204" pitchFamily="34" charset="0"/>
                <a:cs typeface="Calibri Light" panose="020F0302020204030204" pitchFamily="34" charset="0"/>
              </a:rPr>
              <a:t>A educated &amp; literate person must also be numerate !</a:t>
            </a:r>
          </a:p>
          <a:p>
            <a:pPr algn="just"/>
            <a:endParaRPr lang="en-US" altLang="en-US" sz="2000" b="1" dirty="0">
              <a:solidFill>
                <a:schemeClr val="bg1"/>
              </a:solidFill>
              <a:cs typeface="Arial" panose="020B0604020202020204" pitchFamily="34" charset="0"/>
            </a:endParaRPr>
          </a:p>
          <a:p>
            <a:pPr algn="just"/>
            <a:endParaRPr lang="en-US" altLang="en-US" sz="2000" b="1" dirty="0">
              <a:solidFill>
                <a:schemeClr val="bg1"/>
              </a:solidFill>
              <a:cs typeface="Arial" panose="020B0604020202020204" pitchFamily="34" charset="0"/>
            </a:endParaRPr>
          </a:p>
          <a:p>
            <a:pPr algn="just"/>
            <a:endParaRPr lang="en-US" altLang="en-US" sz="2000" b="1" dirty="0">
              <a:solidFill>
                <a:schemeClr val="bg1"/>
              </a:solidFill>
              <a:cs typeface="Arial" panose="020B0604020202020204" pitchFamily="34" charset="0"/>
            </a:endParaRPr>
          </a:p>
        </p:txBody>
      </p:sp>
      <p:sp>
        <p:nvSpPr>
          <p:cNvPr id="25606" name="Rectangle 9"/>
          <p:cNvSpPr>
            <a:spLocks noChangeArrowheads="1"/>
          </p:cNvSpPr>
          <p:nvPr/>
        </p:nvSpPr>
        <p:spPr bwMode="auto">
          <a:xfrm>
            <a:off x="1121885" y="1120350"/>
            <a:ext cx="104403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4000" dirty="0">
                <a:solidFill>
                  <a:srgbClr val="3333FF"/>
                </a:solidFill>
                <a:latin typeface="+mj-lt"/>
              </a:rPr>
              <a:t>Students who have </a:t>
            </a:r>
            <a:r>
              <a:rPr lang="en-US" altLang="en-US" sz="4000" b="1" i="1" dirty="0">
                <a:solidFill>
                  <a:srgbClr val="3333FF"/>
                </a:solidFill>
                <a:latin typeface="+mj-lt"/>
                <a:cs typeface="Times New Roman" panose="02020603050405020304" pitchFamily="18" charset="0"/>
              </a:rPr>
              <a:t>little Physics </a:t>
            </a:r>
            <a:r>
              <a:rPr lang="en-US" altLang="en-US" sz="4000" dirty="0">
                <a:solidFill>
                  <a:srgbClr val="3333FF"/>
                </a:solidFill>
                <a:latin typeface="+mj-lt"/>
              </a:rPr>
              <a:t>Background</a:t>
            </a:r>
            <a:endParaRPr lang="en-SG" altLang="en-US" sz="4000" dirty="0">
              <a:solidFill>
                <a:srgbClr val="3333FF"/>
              </a:solidFill>
              <a:latin typeface="+mj-lt"/>
            </a:endParaRPr>
          </a:p>
        </p:txBody>
      </p:sp>
      <p:sp>
        <p:nvSpPr>
          <p:cNvPr id="25607" name="Text Box 16"/>
          <p:cNvSpPr txBox="1">
            <a:spLocks noChangeArrowheads="1"/>
          </p:cNvSpPr>
          <p:nvPr/>
        </p:nvSpPr>
        <p:spPr bwMode="auto">
          <a:xfrm>
            <a:off x="8216289" y="5353864"/>
            <a:ext cx="34210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cs typeface="Arial" panose="020B0604020202020204" pitchFamily="34" charset="0"/>
              </a:rPr>
              <a:t>Author      :</a:t>
            </a:r>
            <a:r>
              <a:rPr lang="en-US" altLang="en-US" dirty="0">
                <a:cs typeface="Arial" panose="020B0604020202020204" pitchFamily="34" charset="0"/>
              </a:rPr>
              <a:t> Paul </a:t>
            </a:r>
            <a:r>
              <a:rPr lang="en-US" altLang="en-US" dirty="0" err="1">
                <a:cs typeface="Arial" panose="020B0604020202020204" pitchFamily="34" charset="0"/>
              </a:rPr>
              <a:t>G.Hewitt</a:t>
            </a:r>
            <a:endParaRPr lang="en-US" altLang="en-US" dirty="0">
              <a:cs typeface="Arial" panose="020B0604020202020204" pitchFamily="34" charset="0"/>
            </a:endParaRPr>
          </a:p>
          <a:p>
            <a:r>
              <a:rPr lang="en-US" altLang="en-US" b="1" dirty="0">
                <a:cs typeface="Arial" panose="020B0604020202020204" pitchFamily="34" charset="0"/>
              </a:rPr>
              <a:t>Publisher :</a:t>
            </a:r>
            <a:r>
              <a:rPr lang="en-US" altLang="en-US" dirty="0">
                <a:cs typeface="Arial" panose="020B0604020202020204" pitchFamily="34" charset="0"/>
              </a:rPr>
              <a:t> Pearson</a:t>
            </a:r>
          </a:p>
          <a:p>
            <a:r>
              <a:rPr lang="en-US" altLang="en-US" b="1" dirty="0">
                <a:cs typeface="Arial" panose="020B0604020202020204" pitchFamily="34" charset="0"/>
              </a:rPr>
              <a:t>ISBN         :</a:t>
            </a:r>
            <a:r>
              <a:rPr lang="en-US" altLang="en-US" dirty="0">
                <a:cs typeface="Arial" panose="020B0604020202020204" pitchFamily="34" charset="0"/>
              </a:rPr>
              <a:t> 9780321684929</a:t>
            </a: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81074" y="1930429"/>
            <a:ext cx="2491491" cy="332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403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solidFill>
                  <a:srgbClr val="0000FF"/>
                </a:solidFill>
                <a:effectLst/>
              </a:rPr>
              <a:t>Inexpensive Oxford Books</a:t>
            </a:r>
            <a:endParaRPr lang="en-SG" b="0" dirty="0">
              <a:solidFill>
                <a:srgbClr val="0000FF"/>
              </a:solidFill>
              <a:effectLst/>
            </a:endParaRPr>
          </a:p>
        </p:txBody>
      </p:sp>
      <p:sp>
        <p:nvSpPr>
          <p:cNvPr id="28675" name="TextBox 7"/>
          <p:cNvSpPr txBox="1">
            <a:spLocks noChangeArrowheads="1"/>
          </p:cNvSpPr>
          <p:nvPr/>
        </p:nvSpPr>
        <p:spPr bwMode="auto">
          <a:xfrm>
            <a:off x="3541772" y="4911671"/>
            <a:ext cx="5834711"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SG" altLang="en-US" sz="2500" dirty="0">
                <a:solidFill>
                  <a:srgbClr val="0000FF"/>
                </a:solidFill>
                <a:latin typeface="Calibri" panose="020F0502020204030204" pitchFamily="34" charset="0"/>
              </a:rPr>
              <a:t>Russell </a:t>
            </a:r>
            <a:r>
              <a:rPr lang="en-SG" altLang="en-US" sz="2500" dirty="0" err="1" smtClean="0">
                <a:solidFill>
                  <a:srgbClr val="0000FF"/>
                </a:solidFill>
                <a:latin typeface="Calibri" panose="020F0502020204030204" pitchFamily="34" charset="0"/>
              </a:rPr>
              <a:t>Stannard</a:t>
            </a:r>
            <a:r>
              <a:rPr lang="en-SG" altLang="en-US" sz="2500" dirty="0" smtClean="0">
                <a:solidFill>
                  <a:srgbClr val="0000FF"/>
                </a:solidFill>
                <a:latin typeface="Calibri" panose="020F0502020204030204" pitchFamily="34" charset="0"/>
              </a:rPr>
              <a:t>, </a:t>
            </a:r>
            <a:r>
              <a:rPr lang="en-SG" altLang="en-US" sz="2500" i="1" dirty="0" smtClean="0">
                <a:solidFill>
                  <a:srgbClr val="0000FF"/>
                </a:solidFill>
                <a:latin typeface="Calibri" panose="020F0502020204030204" pitchFamily="34" charset="0"/>
                <a:cs typeface="Times New Roman" panose="02020603050405020304" pitchFamily="18" charset="0"/>
              </a:rPr>
              <a:t>Relativity</a:t>
            </a:r>
            <a:endParaRPr lang="en-SG" altLang="en-US" sz="2500" i="1" dirty="0">
              <a:solidFill>
                <a:srgbClr val="0000FF"/>
              </a:solidFill>
              <a:latin typeface="Calibri" panose="020F0502020204030204" pitchFamily="34" charset="0"/>
              <a:cs typeface="Times New Roman" panose="02020603050405020304" pitchFamily="18" charset="0"/>
            </a:endParaRPr>
          </a:p>
          <a:p>
            <a:pPr algn="r"/>
            <a:r>
              <a:rPr lang="en-US" altLang="en-US" sz="2800" dirty="0">
                <a:solidFill>
                  <a:srgbClr val="0000FF"/>
                </a:solidFill>
                <a:latin typeface="Calibri" panose="020F0502020204030204" pitchFamily="34" charset="0"/>
              </a:rPr>
              <a:t>Oxford U. Press</a:t>
            </a:r>
            <a:r>
              <a:rPr lang="en-SG" altLang="en-US" sz="2500" i="1" dirty="0">
                <a:solidFill>
                  <a:srgbClr val="0000FF"/>
                </a:solidFill>
                <a:latin typeface="Calibri" panose="020F0502020204030204" pitchFamily="34" charset="0"/>
                <a:cs typeface="Times New Roman" panose="02020603050405020304" pitchFamily="18" charset="0"/>
              </a:rPr>
              <a:t> </a:t>
            </a:r>
          </a:p>
        </p:txBody>
      </p:sp>
      <p:pic>
        <p:nvPicPr>
          <p:cNvPr id="28676" name="Picture 8" descr="Quantum Theory: A Very Short Introduction (Very Short Introduction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02" y="1760539"/>
            <a:ext cx="3482974" cy="3482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12"/>
          <p:cNvSpPr txBox="1">
            <a:spLocks noChangeArrowheads="1"/>
          </p:cNvSpPr>
          <p:nvPr/>
        </p:nvSpPr>
        <p:spPr bwMode="auto">
          <a:xfrm>
            <a:off x="3065444" y="2437448"/>
            <a:ext cx="5049398"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500" dirty="0">
                <a:solidFill>
                  <a:srgbClr val="0000FF"/>
                </a:solidFill>
                <a:latin typeface="Calibri" panose="020F0502020204030204" pitchFamily="34" charset="0"/>
              </a:rPr>
              <a:t>John </a:t>
            </a:r>
            <a:r>
              <a:rPr lang="en-US" altLang="en-US" sz="2500" dirty="0" err="1" smtClean="0">
                <a:solidFill>
                  <a:srgbClr val="0000FF"/>
                </a:solidFill>
                <a:latin typeface="Calibri" panose="020F0502020204030204" pitchFamily="34" charset="0"/>
              </a:rPr>
              <a:t>Polkinghorne</a:t>
            </a:r>
            <a:r>
              <a:rPr lang="en-US" altLang="en-US" sz="2500" dirty="0" smtClean="0">
                <a:solidFill>
                  <a:srgbClr val="0000FF"/>
                </a:solidFill>
                <a:latin typeface="Calibri" panose="020F0502020204030204" pitchFamily="34" charset="0"/>
              </a:rPr>
              <a:t>, </a:t>
            </a:r>
            <a:r>
              <a:rPr lang="en-US" altLang="en-US" sz="2500" i="1" dirty="0" smtClean="0">
                <a:solidFill>
                  <a:srgbClr val="0000FF"/>
                </a:solidFill>
                <a:latin typeface="Calibri" panose="020F0502020204030204" pitchFamily="34" charset="0"/>
                <a:cs typeface="Times New Roman" panose="02020603050405020304" pitchFamily="18" charset="0"/>
              </a:rPr>
              <a:t>Quantum Theory, </a:t>
            </a:r>
          </a:p>
          <a:p>
            <a:r>
              <a:rPr lang="en-US" altLang="en-US" sz="2800" dirty="0" smtClean="0">
                <a:solidFill>
                  <a:srgbClr val="0000FF"/>
                </a:solidFill>
                <a:latin typeface="Calibri" panose="020F0502020204030204" pitchFamily="34" charset="0"/>
              </a:rPr>
              <a:t>Oxford </a:t>
            </a:r>
            <a:r>
              <a:rPr lang="en-US" altLang="en-US" sz="2800" dirty="0">
                <a:solidFill>
                  <a:srgbClr val="0000FF"/>
                </a:solidFill>
                <a:latin typeface="Calibri" panose="020F0502020204030204" pitchFamily="34" charset="0"/>
              </a:rPr>
              <a:t>U. Press</a:t>
            </a:r>
            <a:endParaRPr lang="en-SG" altLang="en-US" sz="2500" i="1" dirty="0">
              <a:solidFill>
                <a:srgbClr val="0000FF"/>
              </a:solidFill>
              <a:latin typeface="Calibri" panose="020F0502020204030204" pitchFamily="34" charset="0"/>
              <a:cs typeface="Times New Roman" panose="02020603050405020304" pitchFamily="18" charset="0"/>
            </a:endParaRPr>
          </a:p>
        </p:txBody>
      </p:sp>
      <p:pic>
        <p:nvPicPr>
          <p:cNvPr id="28678" name="Picture 10" descr="Relativity A Very Short Introduction (Very Short Introduction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l="14745"/>
          <a:stretch>
            <a:fillRect/>
          </a:stretch>
        </p:blipFill>
        <p:spPr bwMode="auto">
          <a:xfrm>
            <a:off x="9376483" y="2892426"/>
            <a:ext cx="2436812"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Box 6"/>
          <p:cNvSpPr txBox="1">
            <a:spLocks noChangeArrowheads="1"/>
          </p:cNvSpPr>
          <p:nvPr/>
        </p:nvSpPr>
        <p:spPr bwMode="auto">
          <a:xfrm>
            <a:off x="514102" y="5854701"/>
            <a:ext cx="7427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002060"/>
                </a:solidFill>
              </a:rPr>
              <a:t>      </a:t>
            </a:r>
            <a:r>
              <a:rPr lang="en-US" altLang="en-US" sz="2500" dirty="0">
                <a:solidFill>
                  <a:srgbClr val="002060"/>
                </a:solidFill>
                <a:latin typeface="Calibri" panose="020F0502020204030204" pitchFamily="34" charset="0"/>
              </a:rPr>
              <a:t>Good to own these 2 little books !</a:t>
            </a:r>
            <a:endParaRPr lang="en-SG" altLang="en-US" sz="2500" dirty="0">
              <a:solidFill>
                <a:srgbClr val="002060"/>
              </a:solidFill>
              <a:latin typeface="Calibri" panose="020F0502020204030204" pitchFamily="34" charset="0"/>
            </a:endParaRPr>
          </a:p>
        </p:txBody>
      </p:sp>
      <p:cxnSp>
        <p:nvCxnSpPr>
          <p:cNvPr id="9" name="Straight Connector 8"/>
          <p:cNvCxnSpPr/>
          <p:nvPr/>
        </p:nvCxnSpPr>
        <p:spPr>
          <a:xfrm flipV="1">
            <a:off x="1205458" y="5923121"/>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569182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b="0" dirty="0" smtClean="0">
                <a:solidFill>
                  <a:srgbClr val="0000FF"/>
                </a:solidFill>
                <a:effectLst/>
              </a:rPr>
              <a:t>Relativity Books</a:t>
            </a:r>
          </a:p>
        </p:txBody>
      </p:sp>
      <p:sp>
        <p:nvSpPr>
          <p:cNvPr id="10243" name="Rectangle 3"/>
          <p:cNvSpPr>
            <a:spLocks noGrp="1" noChangeArrowheads="1"/>
          </p:cNvSpPr>
          <p:nvPr>
            <p:ph idx="1"/>
          </p:nvPr>
        </p:nvSpPr>
        <p:spPr>
          <a:xfrm>
            <a:off x="1097280" y="5432041"/>
            <a:ext cx="10058400" cy="979776"/>
          </a:xfrm>
        </p:spPr>
        <p:txBody>
          <a:bodyPr>
            <a:normAutofit fontScale="92500" lnSpcReduction="20000"/>
          </a:bodyPr>
          <a:lstStyle/>
          <a:p>
            <a:pPr marL="137160" indent="0" algn="just">
              <a:lnSpc>
                <a:spcPct val="110000"/>
              </a:lnSpc>
              <a:spcBef>
                <a:spcPts val="0"/>
              </a:spcBef>
              <a:spcAft>
                <a:spcPts val="0"/>
              </a:spcAft>
              <a:buClr>
                <a:schemeClr val="tx1">
                  <a:shade val="95000"/>
                </a:schemeClr>
              </a:buClr>
              <a:buNone/>
              <a:defRPr/>
            </a:pPr>
            <a:r>
              <a:rPr lang="en-US" sz="2200" dirty="0">
                <a:latin typeface="Calibri" panose="020F0502020204030204" pitchFamily="34" charset="0"/>
                <a:cs typeface="Calibri" panose="020F0502020204030204" pitchFamily="34" charset="0"/>
              </a:rPr>
              <a:t>A. Einstein, </a:t>
            </a:r>
            <a:r>
              <a:rPr lang="en-US" sz="2200" i="1" dirty="0">
                <a:latin typeface="Calibri" panose="020F0502020204030204" pitchFamily="34" charset="0"/>
                <a:cs typeface="Calibri" panose="020F0502020204030204" pitchFamily="34" charset="0"/>
              </a:rPr>
              <a:t>Relativity</a:t>
            </a:r>
            <a:r>
              <a:rPr lang="en-US" sz="2200" dirty="0">
                <a:latin typeface="Calibri" panose="020F0502020204030204" pitchFamily="34" charset="0"/>
                <a:cs typeface="Calibri" panose="020F0502020204030204" pitchFamily="34" charset="0"/>
              </a:rPr>
              <a:t>, Penguin Classics, (2006</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37160" indent="0" algn="just">
              <a:lnSpc>
                <a:spcPct val="110000"/>
              </a:lnSpc>
              <a:spcBef>
                <a:spcPts val="0"/>
              </a:spcBef>
              <a:spcAft>
                <a:spcPts val="0"/>
              </a:spcAft>
              <a:buClr>
                <a:schemeClr val="tx1">
                  <a:shade val="95000"/>
                </a:schemeClr>
              </a:buClr>
              <a:buNone/>
              <a:defRPr/>
            </a:pPr>
            <a:r>
              <a:rPr lang="en-US" sz="2200" dirty="0" smtClean="0">
                <a:latin typeface="Calibri" panose="020F0502020204030204" pitchFamily="34" charset="0"/>
                <a:cs typeface="Calibri" panose="020F0502020204030204" pitchFamily="34" charset="0"/>
              </a:rPr>
              <a:t>S</a:t>
            </a:r>
            <a:r>
              <a:rPr lang="en-US" sz="2200" dirty="0">
                <a:latin typeface="Calibri" panose="020F0502020204030204" pitchFamily="34" charset="0"/>
                <a:cs typeface="Calibri" panose="020F0502020204030204" pitchFamily="34" charset="0"/>
              </a:rPr>
              <a:t>. Hawking, </a:t>
            </a:r>
            <a:r>
              <a:rPr lang="en-US" sz="2200" i="1" dirty="0">
                <a:latin typeface="Calibri" panose="020F0502020204030204" pitchFamily="34" charset="0"/>
                <a:cs typeface="Calibri" panose="020F0502020204030204" pitchFamily="34" charset="0"/>
              </a:rPr>
              <a:t>The Universe in a Nutshell </a:t>
            </a:r>
            <a:r>
              <a:rPr lang="en-US" sz="2200" dirty="0">
                <a:latin typeface="Calibri" panose="020F0502020204030204" pitchFamily="34" charset="0"/>
                <a:cs typeface="Calibri" panose="020F0502020204030204" pitchFamily="34" charset="0"/>
              </a:rPr>
              <a:t>(with lots of nice pictures with serious </a:t>
            </a:r>
            <a:r>
              <a:rPr lang="en-US" sz="2200" dirty="0" smtClean="0">
                <a:latin typeface="Calibri" panose="020F0502020204030204" pitchFamily="34" charset="0"/>
                <a:cs typeface="Calibri" panose="020F0502020204030204" pitchFamily="34" charset="0"/>
              </a:rPr>
              <a:t>discussions) Bantam </a:t>
            </a:r>
            <a:r>
              <a:rPr lang="en-US" sz="2200" dirty="0">
                <a:latin typeface="Calibri" panose="020F0502020204030204" pitchFamily="34" charset="0"/>
                <a:cs typeface="Calibri" panose="020F0502020204030204" pitchFamily="34" charset="0"/>
              </a:rPr>
              <a:t>Books, </a:t>
            </a:r>
            <a:r>
              <a:rPr lang="en-US" sz="2200" dirty="0" smtClean="0">
                <a:latin typeface="Calibri" panose="020F0502020204030204" pitchFamily="34" charset="0"/>
                <a:cs typeface="Calibri" panose="020F0502020204030204" pitchFamily="34" charset="0"/>
              </a:rPr>
              <a:t>2001</a:t>
            </a:r>
            <a:endParaRPr lang="en-SG" sz="2500" dirty="0" smtClean="0">
              <a:latin typeface="Times New Roman" pitchFamily="18" charset="0"/>
              <a:cs typeface="Times New Roman" pitchFamily="18" charset="0"/>
            </a:endParaRPr>
          </a:p>
          <a:p>
            <a:pPr marL="548640" indent="-411480" algn="just">
              <a:lnSpc>
                <a:spcPct val="110000"/>
              </a:lnSpc>
              <a:spcBef>
                <a:spcPts val="0"/>
              </a:spcBef>
              <a:spcAft>
                <a:spcPts val="0"/>
              </a:spcAft>
              <a:buClr>
                <a:schemeClr val="tx1">
                  <a:shade val="95000"/>
                </a:schemeClr>
              </a:buClr>
              <a:buNone/>
              <a:defRPr/>
            </a:pPr>
            <a:endParaRPr lang="en-US" sz="2100" dirty="0" smtClean="0">
              <a:solidFill>
                <a:srgbClr val="FFFF00"/>
              </a:solidFill>
            </a:endParaRPr>
          </a:p>
          <a:p>
            <a:pPr marL="548640" indent="-411480" algn="just">
              <a:lnSpc>
                <a:spcPct val="80000"/>
              </a:lnSpc>
              <a:spcAft>
                <a:spcPts val="0"/>
              </a:spcAft>
              <a:buClr>
                <a:schemeClr val="tx1">
                  <a:shade val="95000"/>
                </a:schemeClr>
              </a:buClr>
              <a:buNone/>
              <a:defRPr/>
            </a:pPr>
            <a:endParaRPr lang="en-US" sz="1800" dirty="0"/>
          </a:p>
        </p:txBody>
      </p:sp>
      <p:pic>
        <p:nvPicPr>
          <p:cNvPr id="29700" name="Picture 5" descr="Relativity: The Special and the General Theory, The Masterpiece Science Editio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63" y="1836512"/>
            <a:ext cx="33051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4"/>
          <p:cNvSpPr>
            <a:spLocks noChangeArrowheads="1"/>
          </p:cNvSpPr>
          <p:nvPr/>
        </p:nvSpPr>
        <p:spPr bwMode="auto">
          <a:xfrm>
            <a:off x="4296884" y="2118658"/>
            <a:ext cx="6858796"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300" b="1" dirty="0">
                <a:solidFill>
                  <a:srgbClr val="0000FF"/>
                </a:solidFill>
                <a:latin typeface="Calibri Light" panose="020F0302020204030204" pitchFamily="34" charset="0"/>
                <a:cs typeface="Calibri Light" panose="020F0302020204030204" pitchFamily="34" charset="0"/>
              </a:rPr>
              <a:t>With commentaries from :</a:t>
            </a:r>
            <a:endParaRPr lang="en-SG" altLang="en-US" sz="2300" b="1" dirty="0">
              <a:solidFill>
                <a:srgbClr val="0000FF"/>
              </a:solidFill>
              <a:latin typeface="Calibri Light" panose="020F0302020204030204" pitchFamily="34" charset="0"/>
              <a:cs typeface="Calibri Light" panose="020F0302020204030204" pitchFamily="34" charset="0"/>
            </a:endParaRPr>
          </a:p>
          <a:p>
            <a:pPr algn="just"/>
            <a:endParaRPr lang="en-SG" altLang="en-US" sz="2300" b="1" dirty="0">
              <a:solidFill>
                <a:srgbClr val="0000FF"/>
              </a:solidFill>
              <a:latin typeface="Calibri Light" panose="020F0302020204030204" pitchFamily="34" charset="0"/>
              <a:cs typeface="Calibri Light" panose="020F0302020204030204" pitchFamily="34" charset="0"/>
            </a:endParaRPr>
          </a:p>
          <a:p>
            <a:pPr algn="just"/>
            <a:r>
              <a:rPr lang="en-SG" altLang="en-US" sz="2300" b="1" dirty="0">
                <a:solidFill>
                  <a:srgbClr val="0000FF"/>
                </a:solidFill>
                <a:latin typeface="Calibri Light" panose="020F0302020204030204" pitchFamily="34" charset="0"/>
                <a:cs typeface="Calibri Light" panose="020F0302020204030204" pitchFamily="34" charset="0"/>
              </a:rPr>
              <a:t>Robert </a:t>
            </a:r>
            <a:r>
              <a:rPr lang="en-SG" altLang="en-US" sz="2300" b="1" dirty="0" err="1">
                <a:solidFill>
                  <a:srgbClr val="0000FF"/>
                </a:solidFill>
                <a:latin typeface="Calibri Light" panose="020F0302020204030204" pitchFamily="34" charset="0"/>
                <a:cs typeface="Calibri Light" panose="020F0302020204030204" pitchFamily="34" charset="0"/>
              </a:rPr>
              <a:t>Geroch</a:t>
            </a:r>
            <a:r>
              <a:rPr lang="en-SG" altLang="en-US" sz="2300" dirty="0">
                <a:solidFill>
                  <a:srgbClr val="0000FF"/>
                </a:solidFill>
                <a:latin typeface="Calibri Light" panose="020F0302020204030204" pitchFamily="34" charset="0"/>
                <a:cs typeface="Calibri Light" panose="020F0302020204030204" pitchFamily="34" charset="0"/>
              </a:rPr>
              <a:t> is Professor of Physics at the University of Chicago. </a:t>
            </a:r>
          </a:p>
          <a:p>
            <a:pPr algn="just"/>
            <a:r>
              <a:rPr lang="en-SG" altLang="en-US" sz="2300" b="1" dirty="0" smtClean="0">
                <a:solidFill>
                  <a:srgbClr val="0000FF"/>
                </a:solidFill>
                <a:latin typeface="Calibri Light" panose="020F0302020204030204" pitchFamily="34" charset="0"/>
                <a:cs typeface="Calibri Light" panose="020F0302020204030204" pitchFamily="34" charset="0"/>
              </a:rPr>
              <a:t>Roger </a:t>
            </a:r>
            <a:r>
              <a:rPr lang="en-SG" altLang="en-US" sz="2300" b="1" dirty="0">
                <a:solidFill>
                  <a:srgbClr val="0000FF"/>
                </a:solidFill>
                <a:latin typeface="Calibri Light" panose="020F0302020204030204" pitchFamily="34" charset="0"/>
                <a:cs typeface="Calibri Light" panose="020F0302020204030204" pitchFamily="34" charset="0"/>
              </a:rPr>
              <a:t>Penrose</a:t>
            </a:r>
            <a:r>
              <a:rPr lang="en-SG" altLang="en-US" sz="2300" dirty="0">
                <a:solidFill>
                  <a:srgbClr val="0000FF"/>
                </a:solidFill>
                <a:latin typeface="Calibri Light" panose="020F0302020204030204" pitchFamily="34" charset="0"/>
                <a:cs typeface="Calibri Light" panose="020F0302020204030204" pitchFamily="34" charset="0"/>
              </a:rPr>
              <a:t> is Emeritus Rouse Ball Professor of Mathematics at Oxford University. </a:t>
            </a:r>
          </a:p>
          <a:p>
            <a:pPr algn="just"/>
            <a:r>
              <a:rPr lang="en-SG" altLang="en-US" sz="2300" b="1" dirty="0" smtClean="0">
                <a:solidFill>
                  <a:srgbClr val="0000FF"/>
                </a:solidFill>
                <a:latin typeface="Calibri Light" panose="020F0302020204030204" pitchFamily="34" charset="0"/>
                <a:cs typeface="Calibri Light" panose="020F0302020204030204" pitchFamily="34" charset="0"/>
              </a:rPr>
              <a:t>David </a:t>
            </a:r>
            <a:r>
              <a:rPr lang="en-SG" altLang="en-US" sz="2300" b="1" dirty="0">
                <a:solidFill>
                  <a:srgbClr val="0000FF"/>
                </a:solidFill>
                <a:latin typeface="Calibri Light" panose="020F0302020204030204" pitchFamily="34" charset="0"/>
                <a:cs typeface="Calibri Light" panose="020F0302020204030204" pitchFamily="34" charset="0"/>
              </a:rPr>
              <a:t>C. Cassidy</a:t>
            </a:r>
            <a:r>
              <a:rPr lang="en-SG" altLang="en-US" sz="2300" dirty="0">
                <a:solidFill>
                  <a:srgbClr val="0000FF"/>
                </a:solidFill>
                <a:latin typeface="Calibri Light" panose="020F0302020204030204" pitchFamily="34" charset="0"/>
                <a:cs typeface="Calibri Light" panose="020F0302020204030204" pitchFamily="34" charset="0"/>
              </a:rPr>
              <a:t> is a Professor in the Natural Science Program at </a:t>
            </a:r>
            <a:r>
              <a:rPr lang="en-SG" altLang="en-US" sz="2300" dirty="0" err="1">
                <a:solidFill>
                  <a:srgbClr val="0000FF"/>
                </a:solidFill>
                <a:latin typeface="Calibri Light" panose="020F0302020204030204" pitchFamily="34" charset="0"/>
                <a:cs typeface="Calibri Light" panose="020F0302020204030204" pitchFamily="34" charset="0"/>
              </a:rPr>
              <a:t>Hofstra</a:t>
            </a:r>
            <a:r>
              <a:rPr lang="en-SG" altLang="en-US" sz="2300" dirty="0">
                <a:solidFill>
                  <a:srgbClr val="0000FF"/>
                </a:solidFill>
                <a:latin typeface="Calibri Light" panose="020F0302020204030204" pitchFamily="34" charset="0"/>
                <a:cs typeface="Calibri Light" panose="020F0302020204030204" pitchFamily="34" charset="0"/>
              </a:rPr>
              <a:t> University. Pearson Education (2005)</a:t>
            </a:r>
          </a:p>
        </p:txBody>
      </p:sp>
      <p:cxnSp>
        <p:nvCxnSpPr>
          <p:cNvPr id="6" name="Straight Connector 5"/>
          <p:cNvCxnSpPr/>
          <p:nvPr/>
        </p:nvCxnSpPr>
        <p:spPr>
          <a:xfrm flipV="1">
            <a:off x="1274284" y="5410835"/>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111402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dirty="0" smtClean="0">
                <a:solidFill>
                  <a:srgbClr val="0000FF"/>
                </a:solidFill>
              </a:rPr>
              <a:t>Quantum &amp; Relativity</a:t>
            </a:r>
            <a:r>
              <a:rPr lang="en-US" b="0" dirty="0" smtClean="0">
                <a:solidFill>
                  <a:srgbClr val="0000FF"/>
                </a:solidFill>
                <a:effectLst/>
              </a:rPr>
              <a:t> Book</a:t>
            </a:r>
          </a:p>
        </p:txBody>
      </p:sp>
      <p:sp>
        <p:nvSpPr>
          <p:cNvPr id="10243" name="Rectangle 3"/>
          <p:cNvSpPr>
            <a:spLocks noGrp="1" noChangeArrowheads="1"/>
          </p:cNvSpPr>
          <p:nvPr>
            <p:ph idx="1"/>
          </p:nvPr>
        </p:nvSpPr>
        <p:spPr>
          <a:xfrm>
            <a:off x="1066800" y="5921929"/>
            <a:ext cx="10058400" cy="979776"/>
          </a:xfrm>
        </p:spPr>
        <p:txBody>
          <a:bodyPr>
            <a:normAutofit/>
          </a:bodyPr>
          <a:lstStyle/>
          <a:p>
            <a:pPr marL="137160" indent="0" algn="just">
              <a:lnSpc>
                <a:spcPct val="110000"/>
              </a:lnSpc>
              <a:spcBef>
                <a:spcPts val="0"/>
              </a:spcBef>
              <a:spcAft>
                <a:spcPts val="0"/>
              </a:spcAft>
              <a:buClr>
                <a:schemeClr val="tx1">
                  <a:shade val="95000"/>
                </a:schemeClr>
              </a:buClr>
              <a:buNone/>
              <a:defRPr/>
            </a:pPr>
            <a:r>
              <a:rPr lang="en-US" sz="2000" dirty="0" smtClean="0">
                <a:latin typeface="Calibri Light" panose="020F0302020204030204" pitchFamily="34" charset="0"/>
                <a:cs typeface="Calibri Light" panose="020F0302020204030204" pitchFamily="34" charset="0"/>
              </a:rPr>
              <a:t>A. </a:t>
            </a:r>
            <a:r>
              <a:rPr lang="en-US" sz="2000" dirty="0" err="1" smtClean="0">
                <a:latin typeface="Calibri Light" panose="020F0302020204030204" pitchFamily="34" charset="0"/>
                <a:cs typeface="Calibri Light" panose="020F0302020204030204" pitchFamily="34" charset="0"/>
              </a:rPr>
              <a:t>Montwill</a:t>
            </a:r>
            <a:r>
              <a:rPr lang="en-US" sz="2000" dirty="0" smtClean="0">
                <a:latin typeface="Calibri Light" panose="020F0302020204030204" pitchFamily="34" charset="0"/>
                <a:cs typeface="Calibri Light" panose="020F0302020204030204" pitchFamily="34" charset="0"/>
              </a:rPr>
              <a:t> and Ann </a:t>
            </a:r>
            <a:r>
              <a:rPr lang="en-US" sz="2000" dirty="0" err="1" smtClean="0">
                <a:latin typeface="Calibri Light" panose="020F0302020204030204" pitchFamily="34" charset="0"/>
                <a:cs typeface="Calibri Light" panose="020F0302020204030204" pitchFamily="34" charset="0"/>
              </a:rPr>
              <a:t>Breslin</a:t>
            </a:r>
            <a:r>
              <a:rPr lang="en-US" sz="2000" dirty="0" smtClean="0">
                <a:latin typeface="Calibri Light" panose="020F0302020204030204" pitchFamily="34" charset="0"/>
                <a:cs typeface="Calibri Light" panose="020F0302020204030204" pitchFamily="34" charset="0"/>
              </a:rPr>
              <a:t>, </a:t>
            </a:r>
            <a:r>
              <a:rPr lang="en-US" sz="2000" i="1" dirty="0" smtClean="0">
                <a:latin typeface="Calibri Light" panose="020F0302020204030204" pitchFamily="34" charset="0"/>
                <a:cs typeface="Calibri Light" panose="020F0302020204030204" pitchFamily="34" charset="0"/>
              </a:rPr>
              <a:t>Let There Be Light</a:t>
            </a:r>
            <a:r>
              <a:rPr lang="en-US" sz="2000" dirty="0" smtClean="0">
                <a:latin typeface="Calibri Light" panose="020F0302020204030204" pitchFamily="34" charset="0"/>
                <a:cs typeface="Calibri Light" panose="020F0302020204030204" pitchFamily="34" charset="0"/>
              </a:rPr>
              <a:t>, Imperial College Press. World Sci. (2008)</a:t>
            </a:r>
            <a:endParaRPr lang="en-SG" sz="2000" dirty="0" smtClean="0">
              <a:latin typeface="Calibri Light" panose="020F0302020204030204" pitchFamily="34" charset="0"/>
              <a:cs typeface="Calibri Light" panose="020F0302020204030204" pitchFamily="34" charset="0"/>
            </a:endParaRPr>
          </a:p>
          <a:p>
            <a:pPr marL="548640" indent="-411480" algn="just">
              <a:lnSpc>
                <a:spcPct val="110000"/>
              </a:lnSpc>
              <a:spcBef>
                <a:spcPts val="0"/>
              </a:spcBef>
              <a:spcAft>
                <a:spcPts val="0"/>
              </a:spcAft>
              <a:buClr>
                <a:schemeClr val="tx1">
                  <a:shade val="95000"/>
                </a:schemeClr>
              </a:buClr>
              <a:buNone/>
              <a:defRPr/>
            </a:pPr>
            <a:endParaRPr lang="en-US" sz="2100" dirty="0" smtClean="0">
              <a:solidFill>
                <a:srgbClr val="FFFF00"/>
              </a:solidFill>
            </a:endParaRPr>
          </a:p>
          <a:p>
            <a:pPr marL="548640" indent="-411480" algn="just">
              <a:lnSpc>
                <a:spcPct val="80000"/>
              </a:lnSpc>
              <a:spcAft>
                <a:spcPts val="0"/>
              </a:spcAft>
              <a:buClr>
                <a:schemeClr val="tx1">
                  <a:shade val="95000"/>
                </a:schemeClr>
              </a:buClr>
              <a:buNone/>
              <a:defRPr/>
            </a:pPr>
            <a:endParaRPr lang="en-US" sz="1800" dirty="0"/>
          </a:p>
        </p:txBody>
      </p:sp>
      <p:sp>
        <p:nvSpPr>
          <p:cNvPr id="29701" name="Rectangle 4"/>
          <p:cNvSpPr>
            <a:spLocks noChangeArrowheads="1"/>
          </p:cNvSpPr>
          <p:nvPr/>
        </p:nvSpPr>
        <p:spPr bwMode="auto">
          <a:xfrm>
            <a:off x="4175125" y="2008087"/>
            <a:ext cx="750879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0"/>
              </a:spcBef>
              <a:spcAft>
                <a:spcPct val="0"/>
              </a:spcAft>
            </a:pPr>
            <a:r>
              <a:rPr lang="en-US" altLang="en-US" sz="3200" dirty="0">
                <a:latin typeface="Calibri Light" panose="020F0302020204030204" pitchFamily="34" charset="0"/>
                <a:cs typeface="Calibri Light" panose="020F0302020204030204" pitchFamily="34" charset="0"/>
              </a:rPr>
              <a:t>Let There Be Light: </a:t>
            </a:r>
            <a:endParaRPr lang="en-US" altLang="en-US" sz="3200" dirty="0" smtClean="0">
              <a:latin typeface="Calibri Light" panose="020F0302020204030204" pitchFamily="34" charset="0"/>
              <a:cs typeface="Calibri Light" panose="020F0302020204030204" pitchFamily="34" charset="0"/>
            </a:endParaRPr>
          </a:p>
          <a:p>
            <a:pPr lvl="0" eaLnBrk="0" fontAlgn="base" hangingPunct="0">
              <a:spcBef>
                <a:spcPct val="0"/>
              </a:spcBef>
              <a:spcAft>
                <a:spcPct val="0"/>
              </a:spcAft>
            </a:pPr>
            <a:r>
              <a:rPr lang="en-US" altLang="en-US" sz="3200" dirty="0" smtClean="0">
                <a:latin typeface="Calibri Light" panose="020F0302020204030204" pitchFamily="34" charset="0"/>
                <a:cs typeface="Calibri Light" panose="020F0302020204030204" pitchFamily="34" charset="0"/>
              </a:rPr>
              <a:t>The </a:t>
            </a:r>
            <a:r>
              <a:rPr lang="en-US" altLang="en-US" sz="3200" dirty="0">
                <a:latin typeface="Calibri Light" panose="020F0302020204030204" pitchFamily="34" charset="0"/>
                <a:cs typeface="Calibri Light" panose="020F0302020204030204" pitchFamily="34" charset="0"/>
              </a:rPr>
              <a:t>Story Of Light From Atoms To Galaxies</a:t>
            </a:r>
          </a:p>
        </p:txBody>
      </p:sp>
      <p:cxnSp>
        <p:nvCxnSpPr>
          <p:cNvPr id="6" name="Straight Connector 5"/>
          <p:cNvCxnSpPr/>
          <p:nvPr/>
        </p:nvCxnSpPr>
        <p:spPr>
          <a:xfrm flipV="1">
            <a:off x="1194566" y="5963785"/>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80" name="Picture 32" descr="https://images-na.ssl-images-amazon.com/images/I/41zXzEeD8BL._SX335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010" y="2008087"/>
            <a:ext cx="2484725" cy="367916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769722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dirty="0" smtClean="0">
                <a:solidFill>
                  <a:srgbClr val="0000FF"/>
                </a:solidFill>
              </a:rPr>
              <a:t>Quantum </a:t>
            </a:r>
            <a:r>
              <a:rPr lang="en-US" b="0" dirty="0" smtClean="0">
                <a:solidFill>
                  <a:srgbClr val="0000FF"/>
                </a:solidFill>
                <a:effectLst/>
              </a:rPr>
              <a:t>Book</a:t>
            </a:r>
          </a:p>
        </p:txBody>
      </p:sp>
      <p:sp>
        <p:nvSpPr>
          <p:cNvPr id="10243" name="Rectangle 3"/>
          <p:cNvSpPr>
            <a:spLocks noGrp="1" noChangeArrowheads="1"/>
          </p:cNvSpPr>
          <p:nvPr>
            <p:ph idx="1"/>
          </p:nvPr>
        </p:nvSpPr>
        <p:spPr>
          <a:xfrm>
            <a:off x="1053212" y="5921929"/>
            <a:ext cx="11138788" cy="979776"/>
          </a:xfrm>
        </p:spPr>
        <p:txBody>
          <a:bodyPr>
            <a:normAutofit/>
          </a:bodyPr>
          <a:lstStyle/>
          <a:p>
            <a:pPr marL="137160" indent="0" algn="just">
              <a:lnSpc>
                <a:spcPct val="110000"/>
              </a:lnSpc>
              <a:spcBef>
                <a:spcPts val="0"/>
              </a:spcBef>
              <a:spcAft>
                <a:spcPts val="0"/>
              </a:spcAft>
              <a:buClr>
                <a:schemeClr val="tx1">
                  <a:shade val="95000"/>
                </a:schemeClr>
              </a:buClr>
              <a:buNone/>
              <a:defRPr/>
            </a:pPr>
            <a:r>
              <a:rPr lang="en-US" sz="2000" dirty="0" smtClean="0">
                <a:latin typeface="Calibri Light" panose="020F0302020204030204" pitchFamily="34" charset="0"/>
                <a:cs typeface="Calibri Light" panose="020F0302020204030204" pitchFamily="34" charset="0"/>
              </a:rPr>
              <a:t>A. </a:t>
            </a:r>
            <a:r>
              <a:rPr lang="en-US" sz="2000" dirty="0" err="1" smtClean="0">
                <a:latin typeface="Calibri Light" panose="020F0302020204030204" pitchFamily="34" charset="0"/>
                <a:cs typeface="Calibri Light" panose="020F0302020204030204" pitchFamily="34" charset="0"/>
              </a:rPr>
              <a:t>Montwill</a:t>
            </a:r>
            <a:r>
              <a:rPr lang="en-US" sz="2000" dirty="0" smtClean="0">
                <a:latin typeface="Calibri Light" panose="020F0302020204030204" pitchFamily="34" charset="0"/>
                <a:cs typeface="Calibri Light" panose="020F0302020204030204" pitchFamily="34" charset="0"/>
              </a:rPr>
              <a:t> and Ann </a:t>
            </a:r>
            <a:r>
              <a:rPr lang="en-US" sz="2000" dirty="0" err="1" smtClean="0">
                <a:latin typeface="Calibri Light" panose="020F0302020204030204" pitchFamily="34" charset="0"/>
                <a:cs typeface="Calibri Light" panose="020F0302020204030204" pitchFamily="34" charset="0"/>
              </a:rPr>
              <a:t>Breslin</a:t>
            </a:r>
            <a:r>
              <a:rPr lang="en-US" sz="2000" i="1" dirty="0" smtClean="0">
                <a:latin typeface="Calibri Light" panose="020F0302020204030204" pitchFamily="34" charset="0"/>
                <a:cs typeface="Calibri Light" panose="020F0302020204030204" pitchFamily="34" charset="0"/>
              </a:rPr>
              <a:t>, </a:t>
            </a:r>
            <a:r>
              <a:rPr lang="en-SG" sz="2000" i="1" dirty="0">
                <a:latin typeface="Calibri Light" panose="020F0302020204030204" pitchFamily="34" charset="0"/>
                <a:cs typeface="Calibri Light" panose="020F0302020204030204" pitchFamily="34" charset="0"/>
              </a:rPr>
              <a:t>Quantum </a:t>
            </a:r>
            <a:r>
              <a:rPr lang="en-SG" sz="2000" i="1" dirty="0" smtClean="0">
                <a:latin typeface="Calibri Light" panose="020F0302020204030204" pitchFamily="34" charset="0"/>
                <a:cs typeface="Calibri Light" panose="020F0302020204030204" pitchFamily="34" charset="0"/>
              </a:rPr>
              <a:t>Adventure</a:t>
            </a:r>
            <a:r>
              <a:rPr lang="en-US" sz="2000" dirty="0" smtClean="0">
                <a:latin typeface="Calibri Light" panose="020F0302020204030204" pitchFamily="34" charset="0"/>
                <a:cs typeface="Calibri Light" panose="020F0302020204030204" pitchFamily="34" charset="0"/>
              </a:rPr>
              <a:t>, Imperial College Press. World Sci. (2011)</a:t>
            </a:r>
            <a:endParaRPr lang="en-SG" sz="2000" dirty="0" smtClean="0">
              <a:latin typeface="Calibri Light" panose="020F0302020204030204" pitchFamily="34" charset="0"/>
              <a:cs typeface="Calibri Light" panose="020F0302020204030204" pitchFamily="34" charset="0"/>
            </a:endParaRPr>
          </a:p>
          <a:p>
            <a:pPr marL="548640" indent="-411480" algn="just">
              <a:lnSpc>
                <a:spcPct val="110000"/>
              </a:lnSpc>
              <a:spcBef>
                <a:spcPts val="0"/>
              </a:spcBef>
              <a:spcAft>
                <a:spcPts val="0"/>
              </a:spcAft>
              <a:buClr>
                <a:schemeClr val="tx1">
                  <a:shade val="95000"/>
                </a:schemeClr>
              </a:buClr>
              <a:buNone/>
              <a:defRPr/>
            </a:pPr>
            <a:endParaRPr lang="en-US" sz="2100" dirty="0" smtClean="0">
              <a:solidFill>
                <a:srgbClr val="FFFF00"/>
              </a:solidFill>
            </a:endParaRPr>
          </a:p>
          <a:p>
            <a:pPr marL="548640" indent="-411480" algn="just">
              <a:lnSpc>
                <a:spcPct val="80000"/>
              </a:lnSpc>
              <a:spcAft>
                <a:spcPts val="0"/>
              </a:spcAft>
              <a:buClr>
                <a:schemeClr val="tx1">
                  <a:shade val="95000"/>
                </a:schemeClr>
              </a:buClr>
              <a:buNone/>
              <a:defRPr/>
            </a:pPr>
            <a:endParaRPr lang="en-US" sz="1800" dirty="0"/>
          </a:p>
        </p:txBody>
      </p:sp>
      <p:sp>
        <p:nvSpPr>
          <p:cNvPr id="29701" name="Rectangle 4"/>
          <p:cNvSpPr>
            <a:spLocks noChangeArrowheads="1"/>
          </p:cNvSpPr>
          <p:nvPr/>
        </p:nvSpPr>
        <p:spPr bwMode="auto">
          <a:xfrm>
            <a:off x="4296884" y="2118658"/>
            <a:ext cx="68587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0"/>
              </a:spcBef>
              <a:spcAft>
                <a:spcPct val="0"/>
              </a:spcAft>
            </a:pPr>
            <a:r>
              <a:rPr lang="en-SG" sz="3200" dirty="0">
                <a:latin typeface="Calibri Light" panose="020F0302020204030204" pitchFamily="34" charset="0"/>
                <a:cs typeface="Calibri Light" panose="020F0302020204030204" pitchFamily="34" charset="0"/>
              </a:rPr>
              <a:t>Quantum </a:t>
            </a:r>
            <a:r>
              <a:rPr lang="en-SG" sz="3200" dirty="0" smtClean="0">
                <a:latin typeface="Calibri Light" panose="020F0302020204030204" pitchFamily="34" charset="0"/>
                <a:cs typeface="Calibri Light" panose="020F0302020204030204" pitchFamily="34" charset="0"/>
              </a:rPr>
              <a:t>Adventure:</a:t>
            </a:r>
          </a:p>
          <a:p>
            <a:pPr lvl="0" eaLnBrk="0" fontAlgn="base" hangingPunct="0">
              <a:spcBef>
                <a:spcPct val="0"/>
              </a:spcBef>
              <a:spcAft>
                <a:spcPct val="0"/>
              </a:spcAft>
            </a:pPr>
            <a:r>
              <a:rPr lang="en-SG" sz="3200" dirty="0" smtClean="0">
                <a:latin typeface="Calibri Light" panose="020F0302020204030204" pitchFamily="34" charset="0"/>
                <a:cs typeface="Calibri Light" panose="020F0302020204030204" pitchFamily="34" charset="0"/>
              </a:rPr>
              <a:t>The</a:t>
            </a:r>
            <a:r>
              <a:rPr lang="en-SG" sz="3200" dirty="0">
                <a:latin typeface="Calibri Light" panose="020F0302020204030204" pitchFamily="34" charset="0"/>
                <a:cs typeface="Calibri Light" panose="020F0302020204030204" pitchFamily="34" charset="0"/>
              </a:rPr>
              <a:t>: Does God Play Dice? </a:t>
            </a:r>
            <a:endParaRPr lang="en-US" altLang="en-US" sz="3200" dirty="0">
              <a:latin typeface="Calibri Light" panose="020F0302020204030204" pitchFamily="34" charset="0"/>
              <a:cs typeface="Calibri Light" panose="020F0302020204030204" pitchFamily="34" charset="0"/>
            </a:endParaRPr>
          </a:p>
        </p:txBody>
      </p:sp>
      <p:cxnSp>
        <p:nvCxnSpPr>
          <p:cNvPr id="6" name="Straight Connector 5"/>
          <p:cNvCxnSpPr/>
          <p:nvPr/>
        </p:nvCxnSpPr>
        <p:spPr>
          <a:xfrm flipV="1">
            <a:off x="1205076" y="5963785"/>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27" y="1916935"/>
            <a:ext cx="2562742" cy="3840266"/>
          </a:xfrm>
          <a:prstGeom prst="rect">
            <a:avLst/>
          </a:prstGeom>
        </p:spPr>
      </p:pic>
      <p:sp>
        <p:nvSpPr>
          <p:cNvPr id="7"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234565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b="0" dirty="0" smtClean="0">
                <a:solidFill>
                  <a:srgbClr val="0000FF"/>
                </a:solidFill>
                <a:effectLst/>
              </a:rPr>
              <a:t>Why should we read ?</a:t>
            </a:r>
          </a:p>
        </p:txBody>
      </p:sp>
      <p:sp>
        <p:nvSpPr>
          <p:cNvPr id="31748" name="Text Box 4"/>
          <p:cNvSpPr txBox="1">
            <a:spLocks noChangeArrowheads="1"/>
          </p:cNvSpPr>
          <p:nvPr/>
        </p:nvSpPr>
        <p:spPr bwMode="auto">
          <a:xfrm>
            <a:off x="1097280" y="1445004"/>
            <a:ext cx="10161959"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endParaRPr lang="en-US" altLang="en-US" sz="2700" dirty="0" smtClean="0">
              <a:latin typeface="Calibri" panose="020F0502020204030204" pitchFamily="34" charset="0"/>
            </a:endParaRPr>
          </a:p>
          <a:p>
            <a:pPr algn="just"/>
            <a:r>
              <a:rPr lang="en-US" altLang="en-US" sz="2500" dirty="0">
                <a:latin typeface="Calibri Light" panose="020F0302020204030204" pitchFamily="34" charset="0"/>
                <a:cs typeface="Calibri Light" panose="020F0302020204030204" pitchFamily="34" charset="0"/>
              </a:rPr>
              <a:t>To hold that you know a thing when you know it and to hold that you do not know when you really do not know. … that is knowledge. 		                   		   	                             </a:t>
            </a:r>
            <a:r>
              <a:rPr lang="en-US" altLang="en-US" sz="2500" dirty="0" smtClean="0">
                <a:latin typeface="Calibri Light" panose="020F0302020204030204" pitchFamily="34" charset="0"/>
                <a:cs typeface="Calibri Light" panose="020F0302020204030204" pitchFamily="34" charset="0"/>
              </a:rPr>
              <a:t>		        Confucius </a:t>
            </a:r>
            <a:r>
              <a:rPr lang="en-US" altLang="en-US" sz="2500" dirty="0">
                <a:latin typeface="Calibri Light" panose="020F0302020204030204" pitchFamily="34" charset="0"/>
                <a:cs typeface="Calibri Light" panose="020F0302020204030204" pitchFamily="34" charset="0"/>
              </a:rPr>
              <a:t>(</a:t>
            </a:r>
            <a:r>
              <a:rPr lang="en-SG" altLang="en-US" sz="2500" dirty="0">
                <a:latin typeface="Calibri Light" panose="020F0302020204030204" pitchFamily="34" charset="0"/>
                <a:cs typeface="Calibri Light" panose="020F0302020204030204" pitchFamily="34" charset="0"/>
              </a:rPr>
              <a:t>551-479 BC)</a:t>
            </a:r>
            <a:endParaRPr lang="en-US" altLang="en-US" sz="2500" dirty="0">
              <a:latin typeface="Calibri Light" panose="020F0302020204030204" pitchFamily="34" charset="0"/>
              <a:cs typeface="Calibri Light" panose="020F0302020204030204" pitchFamily="34" charset="0"/>
            </a:endParaRPr>
          </a:p>
          <a:p>
            <a:pPr algn="just"/>
            <a:endParaRPr lang="en-US" altLang="en-US" sz="2500" dirty="0">
              <a:latin typeface="Calibri Light" panose="020F0302020204030204" pitchFamily="34" charset="0"/>
              <a:cs typeface="Calibri Light" panose="020F0302020204030204" pitchFamily="34" charset="0"/>
            </a:endParaRPr>
          </a:p>
          <a:p>
            <a:pPr algn="just"/>
            <a:r>
              <a:rPr lang="en-US" altLang="en-US" sz="2500" dirty="0" smtClean="0">
                <a:latin typeface="Calibri Light" panose="020F0302020204030204" pitchFamily="34" charset="0"/>
                <a:cs typeface="Calibri Light" panose="020F0302020204030204" pitchFamily="34" charset="0"/>
              </a:rPr>
              <a:t>Employ </a:t>
            </a:r>
            <a:r>
              <a:rPr lang="en-US" altLang="en-US" sz="2500" dirty="0">
                <a:latin typeface="Calibri Light" panose="020F0302020204030204" pitchFamily="34" charset="0"/>
                <a:cs typeface="Calibri Light" panose="020F0302020204030204" pitchFamily="34" charset="0"/>
              </a:rPr>
              <a:t>your time in improving yourself by other men’s writing so that you shall come easily by what others have </a:t>
            </a:r>
            <a:r>
              <a:rPr lang="en-US" altLang="en-US" sz="2500" dirty="0" err="1">
                <a:latin typeface="Calibri Light" panose="020F0302020204030204" pitchFamily="34" charset="0"/>
                <a:cs typeface="Calibri Light" panose="020F0302020204030204" pitchFamily="34" charset="0"/>
              </a:rPr>
              <a:t>laboured</a:t>
            </a:r>
            <a:r>
              <a:rPr lang="en-US" altLang="en-US" sz="2500" dirty="0">
                <a:latin typeface="Calibri Light" panose="020F0302020204030204" pitchFamily="34" charset="0"/>
                <a:cs typeface="Calibri Light" panose="020F0302020204030204" pitchFamily="34" charset="0"/>
              </a:rPr>
              <a:t> for.</a:t>
            </a:r>
          </a:p>
          <a:p>
            <a:r>
              <a:rPr lang="en-US" altLang="en-US" sz="2500" dirty="0">
                <a:latin typeface="Calibri Light" panose="020F0302020204030204" pitchFamily="34" charset="0"/>
                <a:cs typeface="Calibri Light" panose="020F0302020204030204" pitchFamily="34" charset="0"/>
              </a:rPr>
              <a:t>				                 </a:t>
            </a:r>
            <a:r>
              <a:rPr lang="en-US" altLang="en-US" sz="2500" dirty="0" smtClean="0">
                <a:latin typeface="Calibri Light" panose="020F0302020204030204" pitchFamily="34" charset="0"/>
                <a:cs typeface="Calibri Light" panose="020F0302020204030204" pitchFamily="34" charset="0"/>
              </a:rPr>
              <a:t>                                Socrates </a:t>
            </a:r>
            <a:r>
              <a:rPr lang="en-US" altLang="en-US" sz="2500" dirty="0">
                <a:latin typeface="Calibri Light" panose="020F0302020204030204" pitchFamily="34" charset="0"/>
                <a:cs typeface="Calibri Light" panose="020F0302020204030204" pitchFamily="34" charset="0"/>
              </a:rPr>
              <a:t>(469-399 BC)</a:t>
            </a:r>
          </a:p>
          <a:p>
            <a:endParaRPr lang="en-US" altLang="en-US" sz="2500" dirty="0">
              <a:latin typeface="Calibri Light" panose="020F0302020204030204" pitchFamily="34" charset="0"/>
              <a:cs typeface="Calibri Light" panose="020F0302020204030204" pitchFamily="34" charset="0"/>
            </a:endParaRPr>
          </a:p>
          <a:p>
            <a:pPr algn="just"/>
            <a:r>
              <a:rPr lang="en-US" altLang="en-US" sz="2500" i="1" dirty="0">
                <a:latin typeface="Calibri Light" panose="020F0302020204030204" pitchFamily="34" charset="0"/>
                <a:cs typeface="Calibri Light" panose="020F0302020204030204" pitchFamily="34" charset="0"/>
              </a:rPr>
              <a:t>Science is a way of thinking </a:t>
            </a:r>
            <a:r>
              <a:rPr lang="en-US" altLang="en-US" sz="2500" dirty="0">
                <a:latin typeface="Calibri Light" panose="020F0302020204030204" pitchFamily="34" charset="0"/>
                <a:cs typeface="Calibri Light" panose="020F0302020204030204" pitchFamily="34" charset="0"/>
              </a:rPr>
              <a:t>much more than it is a body of knowledge</a:t>
            </a:r>
            <a:r>
              <a:rPr lang="en-US" altLang="en-US" sz="2500" dirty="0" smtClean="0">
                <a:latin typeface="Calibri Light" panose="020F0302020204030204" pitchFamily="34" charset="0"/>
                <a:cs typeface="Calibri Light" panose="020F0302020204030204" pitchFamily="34" charset="0"/>
              </a:rPr>
              <a:t>.</a:t>
            </a:r>
          </a:p>
          <a:p>
            <a:pPr algn="just"/>
            <a:r>
              <a:rPr lang="en-US" altLang="en-US" sz="2500" dirty="0">
                <a:latin typeface="Calibri Light" panose="020F0302020204030204" pitchFamily="34" charset="0"/>
                <a:cs typeface="Calibri Light" panose="020F0302020204030204" pitchFamily="34" charset="0"/>
              </a:rPr>
              <a:t> </a:t>
            </a:r>
            <a:r>
              <a:rPr lang="en-US" altLang="en-US" sz="2500" dirty="0" smtClean="0">
                <a:latin typeface="Calibri Light" panose="020F0302020204030204" pitchFamily="34" charset="0"/>
                <a:cs typeface="Calibri Light" panose="020F0302020204030204" pitchFamily="34" charset="0"/>
              </a:rPr>
              <a:t>                                                                                                 Carl Sagan (1934-1996</a:t>
            </a:r>
            <a:r>
              <a:rPr lang="en-US" altLang="en-US" sz="2500" dirty="0">
                <a:latin typeface="Calibri Light" panose="020F0302020204030204" pitchFamily="34" charset="0"/>
                <a:cs typeface="Calibri Light" panose="020F0302020204030204" pitchFamily="34" charset="0"/>
              </a:rPr>
              <a:t>)</a:t>
            </a:r>
          </a:p>
          <a:p>
            <a:pPr>
              <a:spcBef>
                <a:spcPct val="50000"/>
              </a:spcBef>
            </a:pPr>
            <a:endParaRPr lang="en-US" altLang="en-US" sz="2400" dirty="0"/>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4273556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093519" y="4460195"/>
            <a:ext cx="10009910" cy="1171698"/>
          </a:xfrm>
        </p:spPr>
        <p:txBody>
          <a:bodyPr/>
          <a:lstStyle/>
          <a:p>
            <a:pPr eaLnBrk="1" hangingPunct="1"/>
            <a:r>
              <a:rPr lang="en-US" altLang="en-US" dirty="0" smtClean="0">
                <a:solidFill>
                  <a:srgbClr val="0066FF"/>
                </a:solidFill>
                <a:cs typeface="Calibri Light" panose="020F0302020204030204" pitchFamily="34" charset="0"/>
              </a:rPr>
              <a:t>G</a:t>
            </a:r>
            <a:r>
              <a:rPr lang="en-US" altLang="en-US" dirty="0" smtClean="0">
                <a:cs typeface="Calibri Light" panose="020F0302020204030204" pitchFamily="34" charset="0"/>
              </a:rPr>
              <a:t>eneral </a:t>
            </a:r>
            <a:r>
              <a:rPr lang="en-US" altLang="en-US" dirty="0" smtClean="0">
                <a:solidFill>
                  <a:srgbClr val="0066FF"/>
                </a:solidFill>
                <a:cs typeface="Calibri Light" panose="020F0302020204030204" pitchFamily="34" charset="0"/>
              </a:rPr>
              <a:t>E</a:t>
            </a:r>
            <a:r>
              <a:rPr lang="en-US" altLang="en-US" dirty="0" smtClean="0">
                <a:cs typeface="Calibri Light" panose="020F0302020204030204" pitchFamily="34" charset="0"/>
              </a:rPr>
              <a:t>ducation </a:t>
            </a:r>
            <a:r>
              <a:rPr lang="en-US" altLang="en-US" dirty="0" smtClean="0">
                <a:solidFill>
                  <a:srgbClr val="0066FF"/>
                </a:solidFill>
                <a:cs typeface="Calibri Light" panose="020F0302020204030204" pitchFamily="34" charset="0"/>
              </a:rPr>
              <a:t>M</a:t>
            </a:r>
            <a:r>
              <a:rPr lang="en-US" altLang="en-US" dirty="0" smtClean="0">
                <a:cs typeface="Calibri Light" panose="020F0302020204030204" pitchFamily="34" charset="0"/>
              </a:rPr>
              <a:t>odule (</a:t>
            </a:r>
            <a:r>
              <a:rPr lang="en-US" altLang="en-US" dirty="0" smtClean="0">
                <a:solidFill>
                  <a:srgbClr val="3333FF"/>
                </a:solidFill>
                <a:cs typeface="Calibri Light" panose="020F0302020204030204" pitchFamily="34" charset="0"/>
              </a:rPr>
              <a:t>GEM</a:t>
            </a:r>
            <a:r>
              <a:rPr lang="en-US" altLang="en-US" dirty="0" smtClean="0">
                <a:cs typeface="Calibri Light" panose="020F0302020204030204" pitchFamily="34" charset="0"/>
              </a:rPr>
              <a:t>)</a:t>
            </a:r>
          </a:p>
          <a:p>
            <a:pPr eaLnBrk="1" hangingPunct="1"/>
            <a:r>
              <a:rPr lang="en-US" altLang="en-US" dirty="0" smtClean="0">
                <a:cs typeface="Calibri Light" panose="020F0302020204030204" pitchFamily="34" charset="0"/>
              </a:rPr>
              <a:t>Einstein’s Universe &amp; Quantum </a:t>
            </a:r>
            <a:r>
              <a:rPr lang="en-US" altLang="en-US" dirty="0" smtClean="0">
                <a:solidFill>
                  <a:schemeClr val="tx1"/>
                </a:solidFill>
                <a:cs typeface="Calibri Light" panose="020F0302020204030204" pitchFamily="34" charset="0"/>
              </a:rPr>
              <a:t>Weirdness</a:t>
            </a:r>
          </a:p>
        </p:txBody>
      </p:sp>
      <p:sp>
        <p:nvSpPr>
          <p:cNvPr id="4104" name="Rectangle 6"/>
          <p:cNvSpPr>
            <a:spLocks noChangeArrowheads="1"/>
          </p:cNvSpPr>
          <p:nvPr/>
        </p:nvSpPr>
        <p:spPr bwMode="auto">
          <a:xfrm>
            <a:off x="3069504" y="4420755"/>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                        </a:t>
            </a:r>
            <a:endParaRPr lang="en-SG" altLang="en-US" sz="2800"/>
          </a:p>
        </p:txBody>
      </p:sp>
      <p:sp>
        <p:nvSpPr>
          <p:cNvPr id="2" name="Title 1"/>
          <p:cNvSpPr>
            <a:spLocks noGrp="1"/>
          </p:cNvSpPr>
          <p:nvPr>
            <p:ph type="ctrTitle"/>
          </p:nvPr>
        </p:nvSpPr>
        <p:spPr>
          <a:xfrm>
            <a:off x="1093519" y="834875"/>
            <a:ext cx="10058400" cy="3566160"/>
          </a:xfrm>
        </p:spPr>
        <p:txBody>
          <a:bodyPr/>
          <a:lstStyle/>
          <a:p>
            <a:r>
              <a:rPr lang="en-SG" altLang="en-US" dirty="0">
                <a:solidFill>
                  <a:srgbClr val="3333FF"/>
                </a:solidFill>
                <a:cs typeface="Calibri Light" panose="020F0302020204030204" pitchFamily="34" charset="0"/>
              </a:rPr>
              <a:t>GEH1027 </a:t>
            </a:r>
            <a:r>
              <a:rPr lang="en-SG" altLang="en-US" strike="sngStrike" dirty="0">
                <a:solidFill>
                  <a:srgbClr val="3333FF"/>
                </a:solidFill>
                <a:cs typeface="Calibri Light" panose="020F0302020204030204" pitchFamily="34" charset="0"/>
              </a:rPr>
              <a:t>&amp; GEK1508</a:t>
            </a:r>
            <a:r>
              <a:rPr lang="en-US" altLang="en-US" strike="sngStrike" dirty="0">
                <a:solidFill>
                  <a:srgbClr val="3333FF"/>
                </a:solidFill>
                <a:cs typeface="Calibri Light" panose="020F0302020204030204" pitchFamily="34" charset="0"/>
              </a:rPr>
              <a:t> </a:t>
            </a:r>
            <a:endParaRPr lang="en-SG" strike="sngStrike" dirty="0">
              <a:solidFill>
                <a:srgbClr val="3333FF"/>
              </a:solidFill>
              <a:cs typeface="Calibri Light" panose="020F03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631" y="1151906"/>
            <a:ext cx="2141798" cy="3127705"/>
          </a:xfrm>
          <a:prstGeom prst="rect">
            <a:avLst/>
          </a:prstGeom>
        </p:spPr>
      </p:pic>
    </p:spTree>
    <p:extLst>
      <p:ext uri="{BB962C8B-B14F-4D97-AF65-F5344CB8AC3E}">
        <p14:creationId xmlns:p14="http://schemas.microsoft.com/office/powerpoint/2010/main" val="1999803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b="0" dirty="0" smtClean="0">
                <a:solidFill>
                  <a:srgbClr val="0000FF"/>
                </a:solidFill>
                <a:effectLst/>
              </a:rPr>
              <a:t>The Art of Reading</a:t>
            </a:r>
          </a:p>
        </p:txBody>
      </p:sp>
      <p:sp>
        <p:nvSpPr>
          <p:cNvPr id="32772" name="Text Box 4"/>
          <p:cNvSpPr txBox="1">
            <a:spLocks noChangeArrowheads="1"/>
          </p:cNvSpPr>
          <p:nvPr/>
        </p:nvSpPr>
        <p:spPr bwMode="auto">
          <a:xfrm>
            <a:off x="1097280" y="1747460"/>
            <a:ext cx="101399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sz="2800" dirty="0">
                <a:latin typeface="Calibri Light" panose="020F0302020204030204" pitchFamily="34" charset="0"/>
                <a:cs typeface="Calibri Light" panose="020F0302020204030204" pitchFamily="34" charset="0"/>
              </a:rPr>
              <a:t>The art of reading is among other things, </a:t>
            </a:r>
            <a:r>
              <a:rPr lang="en-GB" altLang="en-US" sz="2800" dirty="0" smtClean="0">
                <a:solidFill>
                  <a:srgbClr val="3333FF"/>
                </a:solidFill>
                <a:latin typeface="Calibri Light" panose="020F0302020204030204" pitchFamily="34" charset="0"/>
                <a:cs typeface="Calibri Light" panose="020F0302020204030204" pitchFamily="34" charset="0"/>
              </a:rPr>
              <a:t>is the </a:t>
            </a:r>
            <a:r>
              <a:rPr lang="en-GB" altLang="en-US" sz="2800" dirty="0">
                <a:solidFill>
                  <a:srgbClr val="3333FF"/>
                </a:solidFill>
                <a:latin typeface="Calibri Light" panose="020F0302020204030204" pitchFamily="34" charset="0"/>
                <a:cs typeface="Calibri Light" panose="020F0302020204030204" pitchFamily="34" charset="0"/>
              </a:rPr>
              <a:t>art of adopting the pace of the author has set</a:t>
            </a:r>
            <a:r>
              <a:rPr lang="en-GB" altLang="en-US" sz="2800" dirty="0">
                <a:latin typeface="Calibri Light" panose="020F0302020204030204" pitchFamily="34" charset="0"/>
                <a:cs typeface="Calibri Light" panose="020F0302020204030204" pitchFamily="34" charset="0"/>
              </a:rPr>
              <a:t>. Some books are fast and some are slow, but no book can be understood if it is taken at the wrong speed.					</a:t>
            </a:r>
            <a:endParaRPr lang="en-GB" altLang="en-US" sz="2700" dirty="0" smtClean="0">
              <a:latin typeface="Calibri Light" panose="020F0302020204030204" pitchFamily="34" charset="0"/>
              <a:cs typeface="Calibri Light" panose="020F0302020204030204" pitchFamily="34" charset="0"/>
            </a:endParaRPr>
          </a:p>
          <a:p>
            <a:r>
              <a:rPr lang="en-GB" altLang="en-US" sz="2800" dirty="0" smtClean="0">
                <a:latin typeface="Calibri Light" panose="020F0302020204030204" pitchFamily="34" charset="0"/>
                <a:cs typeface="Calibri Light" panose="020F0302020204030204" pitchFamily="34" charset="0"/>
              </a:rPr>
              <a:t>There </a:t>
            </a:r>
            <a:r>
              <a:rPr lang="en-GB" altLang="en-US" sz="2800" dirty="0">
                <a:latin typeface="Calibri Light" panose="020F0302020204030204" pitchFamily="34" charset="0"/>
                <a:cs typeface="Calibri Light" panose="020F0302020204030204" pitchFamily="34" charset="0"/>
              </a:rPr>
              <a:t>is no substitute for </a:t>
            </a:r>
            <a:r>
              <a:rPr lang="en-GB" altLang="en-US" sz="2800" i="1" dirty="0">
                <a:latin typeface="Calibri Light" panose="020F0302020204030204" pitchFamily="34" charset="0"/>
                <a:cs typeface="Calibri Light" panose="020F0302020204030204" pitchFamily="34" charset="0"/>
              </a:rPr>
              <a:t>hard work.</a:t>
            </a:r>
            <a:endParaRPr lang="en-GB" altLang="en-US" sz="2800" dirty="0">
              <a:latin typeface="Calibri Light" panose="020F0302020204030204" pitchFamily="34" charset="0"/>
              <a:cs typeface="Calibri Light" panose="020F0302020204030204" pitchFamily="34" charset="0"/>
            </a:endParaRPr>
          </a:p>
          <a:p>
            <a:r>
              <a:rPr lang="en-GB" altLang="en-US" sz="2700" dirty="0">
                <a:latin typeface="Calibri Light" panose="020F0302020204030204" pitchFamily="34" charset="0"/>
                <a:cs typeface="Calibri Light" panose="020F0302020204030204" pitchFamily="34" charset="0"/>
              </a:rPr>
              <a:t>					          </a:t>
            </a:r>
            <a:r>
              <a:rPr lang="en-GB" altLang="en-US" sz="2700" dirty="0" smtClean="0">
                <a:latin typeface="Calibri Light" panose="020F0302020204030204" pitchFamily="34" charset="0"/>
                <a:cs typeface="Calibri Light" panose="020F0302020204030204" pitchFamily="34" charset="0"/>
              </a:rPr>
              <a:t>			 Thomas</a:t>
            </a:r>
            <a:r>
              <a:rPr lang="en-GB" altLang="en-US" sz="2700" dirty="0">
                <a:latin typeface="Calibri Light" panose="020F0302020204030204" pitchFamily="34" charset="0"/>
                <a:cs typeface="Calibri Light" panose="020F0302020204030204" pitchFamily="34" charset="0"/>
              </a:rPr>
              <a:t>. A. Edison</a:t>
            </a:r>
          </a:p>
          <a:p>
            <a:endParaRPr lang="en-GB" altLang="en-US" sz="2700" dirty="0">
              <a:latin typeface="Calibri Light" panose="020F0302020204030204" pitchFamily="34" charset="0"/>
              <a:cs typeface="Calibri Light" panose="020F0302020204030204" pitchFamily="34" charset="0"/>
            </a:endParaRPr>
          </a:p>
          <a:p>
            <a:r>
              <a:rPr lang="en-GB" altLang="en-US" sz="2800" dirty="0">
                <a:latin typeface="Calibri Light" panose="020F0302020204030204" pitchFamily="34" charset="0"/>
                <a:cs typeface="Calibri Light" panose="020F0302020204030204" pitchFamily="34" charset="0"/>
              </a:rPr>
              <a:t>Reading also helps one to think critically ! </a:t>
            </a:r>
            <a:r>
              <a:rPr lang="el-GR" altLang="en-US" sz="2800" dirty="0">
                <a:latin typeface="Calibri Light" panose="020F0302020204030204" pitchFamily="34" charset="0"/>
                <a:cs typeface="Calibri Light" panose="020F0302020204030204" pitchFamily="34" charset="0"/>
              </a:rPr>
              <a:t>Φ</a:t>
            </a:r>
            <a:r>
              <a:rPr lang="en-US" altLang="en-US" sz="2800" dirty="0">
                <a:latin typeface="Calibri Light" panose="020F0302020204030204" pitchFamily="34" charset="0"/>
                <a:cs typeface="Calibri Light" panose="020F0302020204030204" pitchFamily="34" charset="0"/>
              </a:rPr>
              <a:t>L</a:t>
            </a:r>
          </a:p>
          <a:p>
            <a:pPr>
              <a:spcBef>
                <a:spcPct val="50000"/>
              </a:spcBef>
            </a:pPr>
            <a:endParaRPr lang="en-US" alt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055" y="4549964"/>
            <a:ext cx="2947625" cy="1658039"/>
          </a:xfrm>
          <a:prstGeom prst="rect">
            <a:avLst/>
          </a:prstGeom>
        </p:spPr>
      </p:pic>
      <p:sp>
        <p:nvSpPr>
          <p:cNvPr id="5"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6103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About Lectures</a:t>
            </a:r>
            <a:endParaRPr lang="en-US" dirty="0">
              <a:solidFill>
                <a:srgbClr val="3333FF"/>
              </a:solidFill>
            </a:endParaRPr>
          </a:p>
        </p:txBody>
      </p:sp>
      <p:sp>
        <p:nvSpPr>
          <p:cNvPr id="3" name="Subtitle 2"/>
          <p:cNvSpPr>
            <a:spLocks noGrp="1"/>
          </p:cNvSpPr>
          <p:nvPr>
            <p:ph type="subTitle" idx="1"/>
          </p:nvPr>
        </p:nvSpPr>
        <p:spPr/>
        <p:txBody>
          <a:bodyPr>
            <a:normAutofit/>
          </a:bodyPr>
          <a:lstStyle/>
          <a:p>
            <a:r>
              <a:rPr lang="en-US" sz="2800" dirty="0" smtClean="0"/>
              <a:t>Introduction &amp; Nomenclature</a:t>
            </a:r>
            <a:endParaRPr lang="en-US" sz="2800" dirty="0"/>
          </a:p>
        </p:txBody>
      </p:sp>
    </p:spTree>
    <p:extLst>
      <p:ext uri="{BB962C8B-B14F-4D97-AF65-F5344CB8AC3E}">
        <p14:creationId xmlns:p14="http://schemas.microsoft.com/office/powerpoint/2010/main" val="3436013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b="0" dirty="0" smtClean="0">
                <a:solidFill>
                  <a:srgbClr val="0000FF"/>
                </a:solidFill>
                <a:effectLst/>
              </a:rPr>
              <a:t>Our Method of Enquiry 1</a:t>
            </a:r>
          </a:p>
        </p:txBody>
      </p:sp>
      <p:sp>
        <p:nvSpPr>
          <p:cNvPr id="3" name="Rectangle 2"/>
          <p:cNvSpPr/>
          <p:nvPr/>
        </p:nvSpPr>
        <p:spPr>
          <a:xfrm>
            <a:off x="1097280" y="1770096"/>
            <a:ext cx="10058400" cy="4598182"/>
          </a:xfrm>
          <a:prstGeom prst="rect">
            <a:avLst/>
          </a:prstGeom>
        </p:spPr>
        <p:txBody>
          <a:bodyPr wrap="square">
            <a:spAutoFit/>
          </a:bodyPr>
          <a:lstStyle/>
          <a:p>
            <a:pPr algn="just">
              <a:lnSpc>
                <a:spcPct val="80000"/>
              </a:lnSpc>
              <a:buClr>
                <a:schemeClr val="tx1">
                  <a:shade val="95000"/>
                </a:schemeClr>
              </a:buClr>
              <a:defRPr/>
            </a:pPr>
            <a:r>
              <a:rPr lang="en-GB" sz="2400" b="1" dirty="0">
                <a:solidFill>
                  <a:srgbClr val="3333FF"/>
                </a:solidFill>
                <a:latin typeface="Calibri Light" panose="020F0302020204030204" pitchFamily="34" charset="0"/>
                <a:cs typeface="Calibri Light" panose="020F0302020204030204" pitchFamily="34" charset="0"/>
              </a:rPr>
              <a:t>S</a:t>
            </a:r>
            <a:r>
              <a:rPr lang="en-GB" sz="2400" dirty="0">
                <a:solidFill>
                  <a:srgbClr val="3333FF"/>
                </a:solidFill>
                <a:latin typeface="Calibri Light" panose="020F0302020204030204" pitchFamily="34" charset="0"/>
                <a:cs typeface="Calibri Light" panose="020F0302020204030204" pitchFamily="34" charset="0"/>
              </a:rPr>
              <a:t>ocrates Thoughts, </a:t>
            </a:r>
            <a:r>
              <a:rPr lang="en-GB" sz="2400" dirty="0">
                <a:latin typeface="Calibri Light" panose="020F0302020204030204" pitchFamily="34" charset="0"/>
                <a:cs typeface="Calibri Light" panose="020F0302020204030204" pitchFamily="34" charset="0"/>
              </a:rPr>
              <a:t>469 to 399 BC Greek Philosopher</a:t>
            </a:r>
          </a:p>
          <a:p>
            <a:pPr algn="just">
              <a:lnSpc>
                <a:spcPct val="80000"/>
              </a:lnSpc>
              <a:buClr>
                <a:schemeClr val="tx1">
                  <a:shade val="95000"/>
                </a:schemeClr>
              </a:buClr>
              <a:defRPr/>
            </a:pPr>
            <a:r>
              <a:rPr lang="en-GB" sz="2400" dirty="0">
                <a:latin typeface="Calibri Light" panose="020F0302020204030204" pitchFamily="34" charset="0"/>
                <a:cs typeface="Calibri Light" panose="020F0302020204030204" pitchFamily="34" charset="0"/>
              </a:rPr>
              <a:t>He initiated a method of teaching </a:t>
            </a:r>
            <a:r>
              <a:rPr lang="en-GB" sz="2400" dirty="0">
                <a:solidFill>
                  <a:srgbClr val="3333FF"/>
                </a:solidFill>
                <a:latin typeface="Calibri Light" panose="020F0302020204030204" pitchFamily="34" charset="0"/>
                <a:cs typeface="Calibri Light" panose="020F0302020204030204" pitchFamily="34" charset="0"/>
              </a:rPr>
              <a:t>through questions </a:t>
            </a:r>
            <a:r>
              <a:rPr lang="en-GB" sz="2400" dirty="0">
                <a:latin typeface="Calibri Light" panose="020F0302020204030204" pitchFamily="34" charset="0"/>
                <a:cs typeface="Calibri Light" panose="020F0302020204030204" pitchFamily="34" charset="0"/>
              </a:rPr>
              <a:t>and answers whereby man could get to know himself. His method is characterized by philosophical method of instructions and arguments. His theories have survived only through the writings of Plato, his most important student and to a lesser extent of Xenophon …</a:t>
            </a:r>
            <a:endParaRPr lang="en-GB" sz="2400" i="1" dirty="0">
              <a:latin typeface="Calibri Light" panose="020F0302020204030204" pitchFamily="34" charset="0"/>
              <a:cs typeface="Calibri Light" panose="020F0302020204030204" pitchFamily="34" charset="0"/>
            </a:endParaRPr>
          </a:p>
          <a:p>
            <a:pPr algn="just">
              <a:lnSpc>
                <a:spcPct val="80000"/>
              </a:lnSpc>
              <a:buClr>
                <a:schemeClr val="tx1">
                  <a:shade val="95000"/>
                </a:schemeClr>
              </a:buClr>
              <a:defRPr/>
            </a:pPr>
            <a:r>
              <a:rPr lang="en-GB" sz="2400" i="1" dirty="0">
                <a:latin typeface="Calibri Light" panose="020F0302020204030204" pitchFamily="34" charset="0"/>
                <a:cs typeface="Calibri Light" panose="020F0302020204030204" pitchFamily="34" charset="0"/>
              </a:rPr>
              <a:t>			</a:t>
            </a:r>
            <a:r>
              <a:rPr lang="en-GB" sz="2400" b="1" i="1" dirty="0">
                <a:latin typeface="Calibri Light" panose="020F0302020204030204" pitchFamily="34" charset="0"/>
                <a:cs typeface="Calibri Light" panose="020F0302020204030204" pitchFamily="34" charset="0"/>
              </a:rPr>
              <a:t>		           </a:t>
            </a:r>
            <a:r>
              <a:rPr lang="en-GB" sz="2400" b="1" i="1" dirty="0" smtClean="0">
                <a:latin typeface="Calibri Light" panose="020F0302020204030204" pitchFamily="34" charset="0"/>
                <a:cs typeface="Calibri Light" panose="020F0302020204030204" pitchFamily="34" charset="0"/>
              </a:rPr>
              <a:t>                       </a:t>
            </a:r>
            <a:r>
              <a:rPr lang="en-GB" sz="2400" i="1" dirty="0" smtClean="0">
                <a:latin typeface="Calibri Light" panose="020F0302020204030204" pitchFamily="34" charset="0"/>
                <a:cs typeface="Calibri Light" panose="020F0302020204030204" pitchFamily="34" charset="0"/>
              </a:rPr>
              <a:t>The </a:t>
            </a:r>
            <a:r>
              <a:rPr lang="en-GB" sz="2400" i="1" dirty="0">
                <a:latin typeface="Calibri Light" panose="020F0302020204030204" pitchFamily="34" charset="0"/>
                <a:cs typeface="Calibri Light" panose="020F0302020204030204" pitchFamily="34" charset="0"/>
              </a:rPr>
              <a:t>Universal Dictionary</a:t>
            </a:r>
          </a:p>
          <a:p>
            <a:pPr algn="just">
              <a:buClr>
                <a:schemeClr val="tx1">
                  <a:shade val="95000"/>
                </a:schemeClr>
              </a:buClr>
              <a:defRPr/>
            </a:pPr>
            <a:r>
              <a:rPr lang="en-GB" sz="2400" dirty="0">
                <a:latin typeface="Calibri Light" panose="020F0302020204030204" pitchFamily="34" charset="0"/>
                <a:cs typeface="Calibri Light" panose="020F0302020204030204" pitchFamily="34" charset="0"/>
              </a:rPr>
              <a:t>“Studying philosophy in Athens in Greece, I was taught that to really learn anything one had to throw away one’s textbooks and notebooks … and </a:t>
            </a:r>
            <a:r>
              <a:rPr lang="en-GB" sz="2400" dirty="0" smtClean="0">
                <a:solidFill>
                  <a:srgbClr val="3333FF"/>
                </a:solidFill>
                <a:latin typeface="Calibri Light" panose="020F0302020204030204" pitchFamily="34" charset="0"/>
                <a:cs typeface="Calibri Light" panose="020F0302020204030204" pitchFamily="34" charset="0"/>
              </a:rPr>
              <a:t>rely </a:t>
            </a:r>
            <a:r>
              <a:rPr lang="en-GB" sz="2400" dirty="0">
                <a:solidFill>
                  <a:srgbClr val="3333FF"/>
                </a:solidFill>
                <a:latin typeface="Calibri Light" panose="020F0302020204030204" pitchFamily="34" charset="0"/>
                <a:cs typeface="Calibri Light" panose="020F0302020204030204" pitchFamily="34" charset="0"/>
              </a:rPr>
              <a:t>on one’s ability to critically think through a situation …</a:t>
            </a:r>
            <a:r>
              <a:rPr lang="en-GB" sz="2400" b="1" dirty="0">
                <a:latin typeface="Calibri Light" panose="020F0302020204030204" pitchFamily="34" charset="0"/>
                <a:cs typeface="Calibri Light" panose="020F0302020204030204" pitchFamily="34" charset="0"/>
              </a:rPr>
              <a:t> </a:t>
            </a:r>
            <a:r>
              <a:rPr lang="en-GB" sz="2400" dirty="0" smtClean="0">
                <a:latin typeface="Calibri Light" panose="020F0302020204030204" pitchFamily="34" charset="0"/>
                <a:cs typeface="Calibri Light" panose="020F0302020204030204" pitchFamily="34" charset="0"/>
              </a:rPr>
              <a:t>No </a:t>
            </a:r>
            <a:r>
              <a:rPr lang="en-GB" sz="2400" dirty="0">
                <a:latin typeface="Calibri Light" panose="020F0302020204030204" pitchFamily="34" charset="0"/>
                <a:cs typeface="Calibri Light" panose="020F0302020204030204" pitchFamily="34" charset="0"/>
              </a:rPr>
              <a:t>campus required. Thinkers like Plato wandered about Athens engaging their students in mind stretching debates …”</a:t>
            </a:r>
          </a:p>
          <a:p>
            <a:pPr algn="just">
              <a:lnSpc>
                <a:spcPct val="80000"/>
              </a:lnSpc>
              <a:buClr>
                <a:schemeClr val="tx1">
                  <a:shade val="95000"/>
                </a:schemeClr>
              </a:buClr>
              <a:defRPr/>
            </a:pPr>
            <a:r>
              <a:rPr lang="en-GB" sz="2400" dirty="0">
                <a:latin typeface="Calibri Light" panose="020F0302020204030204" pitchFamily="34" charset="0"/>
                <a:cs typeface="Calibri Light" panose="020F0302020204030204" pitchFamily="34" charset="0"/>
              </a:rPr>
              <a:t>			</a:t>
            </a:r>
            <a:r>
              <a:rPr lang="en-GB" sz="2400" b="1" i="1" dirty="0">
                <a:latin typeface="Calibri Light" panose="020F0302020204030204" pitchFamily="34" charset="0"/>
                <a:cs typeface="Calibri Light" panose="020F0302020204030204" pitchFamily="34" charset="0"/>
              </a:rPr>
              <a:t>                                           </a:t>
            </a:r>
            <a:r>
              <a:rPr lang="en-GB" sz="2400" b="1" i="1" dirty="0" smtClean="0">
                <a:latin typeface="Calibri Light" panose="020F0302020204030204" pitchFamily="34" charset="0"/>
                <a:cs typeface="Calibri Light" panose="020F0302020204030204" pitchFamily="34" charset="0"/>
              </a:rPr>
              <a:t>                              </a:t>
            </a:r>
            <a:r>
              <a:rPr lang="en-GB" sz="2400" i="1" dirty="0" smtClean="0">
                <a:latin typeface="Calibri Light" panose="020F0302020204030204" pitchFamily="34" charset="0"/>
                <a:cs typeface="Calibri Light" panose="020F0302020204030204" pitchFamily="34" charset="0"/>
              </a:rPr>
              <a:t>Prof </a:t>
            </a:r>
            <a:r>
              <a:rPr lang="en-GB" sz="2400" i="1" dirty="0">
                <a:latin typeface="Calibri Light" panose="020F0302020204030204" pitchFamily="34" charset="0"/>
                <a:cs typeface="Calibri Light" panose="020F0302020204030204" pitchFamily="34" charset="0"/>
              </a:rPr>
              <a:t>Vicky Phillips</a:t>
            </a:r>
            <a:endParaRPr lang="en-GB" sz="2400" b="1" dirty="0">
              <a:latin typeface="Calibri Light" panose="020F0302020204030204" pitchFamily="34" charset="0"/>
              <a:cs typeface="Calibri Light" panose="020F0302020204030204" pitchFamily="34" charset="0"/>
            </a:endParaRPr>
          </a:p>
          <a:p>
            <a:pPr algn="just">
              <a:lnSpc>
                <a:spcPct val="80000"/>
              </a:lnSpc>
              <a:buClr>
                <a:schemeClr val="tx1">
                  <a:shade val="95000"/>
                </a:schemeClr>
              </a:buClr>
              <a:defRPr/>
            </a:pPr>
            <a:r>
              <a:rPr lang="en-GB" sz="2400" dirty="0">
                <a:latin typeface="Calibri Light" panose="020F0302020204030204" pitchFamily="34" charset="0"/>
                <a:cs typeface="Calibri Light" panose="020F0302020204030204" pitchFamily="34" charset="0"/>
              </a:rPr>
              <a:t>			                        </a:t>
            </a:r>
            <a:r>
              <a:rPr lang="en-GB" sz="2400" dirty="0" smtClean="0">
                <a:latin typeface="Calibri Light" panose="020F0302020204030204" pitchFamily="34" charset="0"/>
                <a:cs typeface="Calibri Light" panose="020F0302020204030204" pitchFamily="34" charset="0"/>
              </a:rPr>
              <a:t>                      The </a:t>
            </a:r>
            <a:r>
              <a:rPr lang="en-GB" sz="2400" dirty="0">
                <a:latin typeface="Calibri Light" panose="020F0302020204030204" pitchFamily="34" charset="0"/>
                <a:cs typeface="Calibri Light" panose="020F0302020204030204" pitchFamily="34" charset="0"/>
              </a:rPr>
              <a:t>Straits Times, April 6th 1999 </a:t>
            </a:r>
            <a:endParaRPr lang="en-US" sz="2400" dirty="0">
              <a:latin typeface="Calibri Light" panose="020F0302020204030204" pitchFamily="34" charset="0"/>
              <a:cs typeface="Calibri Light" panose="020F03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920956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88833" y="647700"/>
            <a:ext cx="8229600" cy="1143000"/>
          </a:xfrm>
        </p:spPr>
        <p:txBody>
          <a:bodyPr/>
          <a:lstStyle/>
          <a:p>
            <a:pPr>
              <a:defRPr/>
            </a:pPr>
            <a:r>
              <a:rPr lang="en-US" b="0" dirty="0" smtClean="0">
                <a:solidFill>
                  <a:srgbClr val="0000FF"/>
                </a:solidFill>
                <a:effectLst/>
              </a:rPr>
              <a:t>Our Method of Enquiry </a:t>
            </a:r>
            <a:r>
              <a:rPr lang="en-US" dirty="0">
                <a:solidFill>
                  <a:srgbClr val="0000FF"/>
                </a:solidFill>
              </a:rPr>
              <a:t>2</a:t>
            </a:r>
            <a:endParaRPr lang="en-US" b="0" dirty="0" smtClean="0">
              <a:solidFill>
                <a:srgbClr val="0000FF"/>
              </a:solidFill>
              <a:effectLst/>
            </a:endParaRPr>
          </a:p>
        </p:txBody>
      </p:sp>
      <p:sp>
        <p:nvSpPr>
          <p:cNvPr id="18435" name="Rectangle 3"/>
          <p:cNvSpPr>
            <a:spLocks noGrp="1" noChangeArrowheads="1"/>
          </p:cNvSpPr>
          <p:nvPr>
            <p:ph idx="1"/>
          </p:nvPr>
        </p:nvSpPr>
        <p:spPr>
          <a:xfrm>
            <a:off x="1221036" y="1828800"/>
            <a:ext cx="9961084" cy="4450814"/>
          </a:xfrm>
        </p:spPr>
        <p:txBody>
          <a:bodyPr>
            <a:normAutofit/>
          </a:bodyPr>
          <a:lstStyle/>
          <a:p>
            <a:pPr marL="0" indent="0">
              <a:spcAft>
                <a:spcPts val="0"/>
              </a:spcAft>
              <a:buClr>
                <a:schemeClr val="tx1">
                  <a:shade val="95000"/>
                </a:schemeClr>
              </a:buClr>
              <a:buNone/>
              <a:defRPr/>
            </a:pPr>
            <a:r>
              <a:rPr lang="en-US" sz="2800" dirty="0" smtClean="0">
                <a:solidFill>
                  <a:schemeClr val="tx1"/>
                </a:solidFill>
                <a:latin typeface="Calibri Light" panose="020F0302020204030204" pitchFamily="34" charset="0"/>
                <a:cs typeface="Calibri Light" panose="020F0302020204030204" pitchFamily="34" charset="0"/>
              </a:rPr>
              <a:t>Everything should be made as simple as possible </a:t>
            </a:r>
            <a:r>
              <a:rPr lang="en-US" sz="2800" dirty="0" smtClean="0">
                <a:solidFill>
                  <a:srgbClr val="3333FF"/>
                </a:solidFill>
                <a:latin typeface="Calibri Light" panose="020F0302020204030204" pitchFamily="34" charset="0"/>
                <a:cs typeface="Calibri Light" panose="020F0302020204030204" pitchFamily="34" charset="0"/>
              </a:rPr>
              <a:t>but not simpler </a:t>
            </a:r>
            <a:r>
              <a:rPr lang="en-US" sz="2800" dirty="0" smtClean="0">
                <a:solidFill>
                  <a:schemeClr val="tx1"/>
                </a:solidFill>
                <a:latin typeface="Calibri Light" panose="020F0302020204030204" pitchFamily="34" charset="0"/>
                <a:cs typeface="Calibri Light" panose="020F0302020204030204" pitchFamily="34" charset="0"/>
              </a:rPr>
              <a:t>…</a:t>
            </a:r>
          </a:p>
          <a:p>
            <a:pPr marL="0" indent="0">
              <a:spcAft>
                <a:spcPts val="0"/>
              </a:spcAft>
              <a:buClr>
                <a:schemeClr val="tx1">
                  <a:shade val="95000"/>
                </a:schemeClr>
              </a:buClr>
              <a:buNone/>
              <a:defRPr/>
            </a:pPr>
            <a:r>
              <a:rPr lang="en-US" sz="2800" dirty="0" smtClean="0">
                <a:solidFill>
                  <a:schemeClr val="tx1"/>
                </a:solidFill>
                <a:latin typeface="Calibri Light" panose="020F0302020204030204" pitchFamily="34" charset="0"/>
                <a:cs typeface="Calibri Light" panose="020F0302020204030204" pitchFamily="34" charset="0"/>
              </a:rPr>
              <a:t>			                                             A. Einstein (1879 – 1955)</a:t>
            </a:r>
          </a:p>
          <a:p>
            <a:pPr marL="0" indent="0">
              <a:spcAft>
                <a:spcPts val="0"/>
              </a:spcAft>
              <a:buClr>
                <a:schemeClr val="tx1">
                  <a:shade val="95000"/>
                </a:schemeClr>
              </a:buClr>
              <a:buNone/>
              <a:defRPr/>
            </a:pPr>
            <a:endParaRPr lang="en-US" sz="2800" dirty="0">
              <a:solidFill>
                <a:schemeClr val="tx1"/>
              </a:solidFill>
              <a:latin typeface="Calibri Light" panose="020F0302020204030204" pitchFamily="34" charset="0"/>
              <a:cs typeface="Calibri Light" panose="020F0302020204030204" pitchFamily="34" charset="0"/>
            </a:endParaRPr>
          </a:p>
          <a:p>
            <a:pPr marL="0" indent="0">
              <a:spcAft>
                <a:spcPts val="0"/>
              </a:spcAft>
              <a:buClr>
                <a:schemeClr val="tx1">
                  <a:shade val="95000"/>
                </a:schemeClr>
              </a:buClr>
              <a:buNone/>
              <a:defRPr/>
            </a:pPr>
            <a:r>
              <a:rPr lang="en-US" sz="2800" dirty="0" smtClean="0">
                <a:solidFill>
                  <a:schemeClr val="tx1"/>
                </a:solidFill>
                <a:latin typeface="Calibri Light" panose="020F0302020204030204" pitchFamily="34" charset="0"/>
                <a:cs typeface="Calibri Light" panose="020F0302020204030204" pitchFamily="34" charset="0"/>
              </a:rPr>
              <a:t>After all, </a:t>
            </a:r>
            <a:r>
              <a:rPr lang="en-US" sz="2800" dirty="0" smtClean="0">
                <a:solidFill>
                  <a:srgbClr val="3333FF"/>
                </a:solidFill>
                <a:latin typeface="Calibri Light" panose="020F0302020204030204" pitchFamily="34" charset="0"/>
                <a:cs typeface="Calibri Light" panose="020F0302020204030204" pitchFamily="34" charset="0"/>
              </a:rPr>
              <a:t>analogy</a:t>
            </a:r>
            <a:r>
              <a:rPr lang="en-US" sz="2800" dirty="0" smtClean="0">
                <a:solidFill>
                  <a:schemeClr val="tx1"/>
                </a:solidFill>
                <a:latin typeface="Calibri Light" panose="020F0302020204030204" pitchFamily="34" charset="0"/>
                <a:cs typeface="Calibri Light" panose="020F0302020204030204" pitchFamily="34" charset="0"/>
              </a:rPr>
              <a:t> is a time–honored method of learning …</a:t>
            </a:r>
          </a:p>
          <a:p>
            <a:pPr marL="0" indent="0">
              <a:spcAft>
                <a:spcPts val="0"/>
              </a:spcAft>
              <a:buClr>
                <a:schemeClr val="tx1">
                  <a:shade val="95000"/>
                </a:schemeClr>
              </a:buClr>
              <a:buNone/>
              <a:defRPr/>
            </a:pPr>
            <a:r>
              <a:rPr lang="en-US" sz="2800" dirty="0" smtClean="0">
                <a:solidFill>
                  <a:schemeClr val="tx1"/>
                </a:solidFill>
                <a:latin typeface="Calibri Light" panose="020F0302020204030204" pitchFamily="34" charset="0"/>
                <a:cs typeface="Calibri Light" panose="020F0302020204030204" pitchFamily="34" charset="0"/>
              </a:rPr>
              <a:t>					   	                                   K. L. Chung</a:t>
            </a:r>
          </a:p>
          <a:p>
            <a:pPr marL="0" indent="0">
              <a:spcAft>
                <a:spcPts val="0"/>
              </a:spcAft>
              <a:buClr>
                <a:schemeClr val="tx1">
                  <a:shade val="95000"/>
                </a:schemeClr>
              </a:buClr>
              <a:buNone/>
              <a:defRPr/>
            </a:pPr>
            <a:r>
              <a:rPr lang="en-US" sz="2800" dirty="0" smtClean="0">
                <a:solidFill>
                  <a:schemeClr val="tx1"/>
                </a:solidFill>
                <a:latin typeface="Calibri Light" panose="020F0302020204030204" pitchFamily="34" charset="0"/>
                <a:cs typeface="Calibri Light" panose="020F0302020204030204" pitchFamily="34" charset="0"/>
              </a:rPr>
              <a:t>			                                              </a:t>
            </a:r>
            <a:r>
              <a:rPr lang="en-US" sz="2800" i="1" dirty="0" smtClean="0">
                <a:solidFill>
                  <a:schemeClr val="tx1"/>
                </a:solidFill>
                <a:latin typeface="Calibri Light" panose="020F0302020204030204" pitchFamily="34" charset="0"/>
                <a:cs typeface="Calibri Light" panose="020F0302020204030204" pitchFamily="34" charset="0"/>
              </a:rPr>
              <a:t>Probability Theory</a:t>
            </a:r>
            <a:r>
              <a:rPr lang="en-US" sz="2800" dirty="0" smtClean="0">
                <a:solidFill>
                  <a:schemeClr val="tx1"/>
                </a:solidFill>
                <a:latin typeface="Calibri Light" panose="020F0302020204030204" pitchFamily="34" charset="0"/>
                <a:cs typeface="Calibri Light" panose="020F0302020204030204" pitchFamily="34" charset="0"/>
              </a:rPr>
              <a:t>, 1978</a:t>
            </a:r>
          </a:p>
          <a:p>
            <a:pPr marL="0" indent="0" algn="just">
              <a:spcAft>
                <a:spcPts val="0"/>
              </a:spcAft>
              <a:buClr>
                <a:schemeClr val="tx1">
                  <a:shade val="95000"/>
                </a:schemeClr>
              </a:buClr>
              <a:buNone/>
              <a:defRPr/>
            </a:pPr>
            <a:endParaRPr lang="en-US" dirty="0" smtClean="0"/>
          </a:p>
        </p:txBody>
      </p:sp>
      <p:sp>
        <p:nvSpPr>
          <p:cNvPr id="2" name="Rectangle 1"/>
          <p:cNvSpPr/>
          <p:nvPr/>
        </p:nvSpPr>
        <p:spPr>
          <a:xfrm>
            <a:off x="1088832" y="5946078"/>
            <a:ext cx="10192439" cy="369332"/>
          </a:xfrm>
          <a:prstGeom prst="rect">
            <a:avLst/>
          </a:prstGeom>
        </p:spPr>
        <p:txBody>
          <a:bodyPr wrap="square">
            <a:spAutoFit/>
          </a:bodyPr>
          <a:lstStyle/>
          <a:p>
            <a:pPr algn="just">
              <a:buClr>
                <a:schemeClr val="tx1">
                  <a:shade val="95000"/>
                </a:schemeClr>
              </a:buClr>
              <a:defRPr/>
            </a:pPr>
            <a:r>
              <a:rPr lang="en-US" dirty="0">
                <a:latin typeface="Calibri Light" panose="020F0302020204030204" pitchFamily="34" charset="0"/>
                <a:cs typeface="Calibri Light" panose="020F0302020204030204" pitchFamily="34" charset="0"/>
              </a:rPr>
              <a:t>Students may expect some very simple algebra, matrices &amp; calculus … please so do not be angry with me !</a:t>
            </a:r>
          </a:p>
        </p:txBody>
      </p:sp>
      <p:cxnSp>
        <p:nvCxnSpPr>
          <p:cNvPr id="5" name="Straight Connector 4"/>
          <p:cNvCxnSpPr/>
          <p:nvPr/>
        </p:nvCxnSpPr>
        <p:spPr>
          <a:xfrm flipV="1">
            <a:off x="1205458" y="5937074"/>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746817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410" y="3526316"/>
            <a:ext cx="8229600" cy="838200"/>
          </a:xfrm>
        </p:spPr>
        <p:txBody>
          <a:bodyPr>
            <a:normAutofit/>
          </a:bodyPr>
          <a:lstStyle/>
          <a:p>
            <a:pPr>
              <a:defRPr/>
            </a:pPr>
            <a:r>
              <a:rPr lang="en-US" sz="4400" dirty="0">
                <a:solidFill>
                  <a:srgbClr val="0000FF"/>
                </a:solidFill>
              </a:rPr>
              <a:t>Occam’s</a:t>
            </a:r>
            <a:r>
              <a:rPr lang="en-US" sz="4400" b="0" dirty="0" smtClean="0">
                <a:solidFill>
                  <a:srgbClr val="0000FF"/>
                </a:solidFill>
                <a:effectLst/>
              </a:rPr>
              <a:t> Razor</a:t>
            </a:r>
            <a:endParaRPr lang="en-SG" sz="4400" b="0" dirty="0">
              <a:solidFill>
                <a:srgbClr val="0000FF"/>
              </a:solidFill>
              <a:effectLst/>
            </a:endParaRPr>
          </a:p>
        </p:txBody>
      </p:sp>
      <p:sp>
        <p:nvSpPr>
          <p:cNvPr id="40963" name="Subtitle 2"/>
          <p:cNvSpPr>
            <a:spLocks noGrp="1"/>
          </p:cNvSpPr>
          <p:nvPr>
            <p:ph type="subTitle" idx="1"/>
          </p:nvPr>
        </p:nvSpPr>
        <p:spPr>
          <a:xfrm>
            <a:off x="1138410" y="4419600"/>
            <a:ext cx="10065744" cy="1752600"/>
          </a:xfrm>
        </p:spPr>
        <p:txBody>
          <a:bodyPr>
            <a:noAutofit/>
          </a:bodyPr>
          <a:lstStyle/>
          <a:p>
            <a:pPr algn="just" eaLnBrk="1" hangingPunct="1"/>
            <a:r>
              <a:rPr lang="en-US" altLang="en-US" sz="2300" dirty="0">
                <a:solidFill>
                  <a:schemeClr val="tx1"/>
                </a:solidFill>
                <a:cs typeface="Calibri Light" panose="020F0302020204030204" pitchFamily="34" charset="0"/>
              </a:rPr>
              <a:t>A principle of scientific and philosophical discussion urging the use of the most economical and least complex assumptions terms and theories. It is usually formulated as “Entities should not be multiplied unnecessarily”</a:t>
            </a:r>
          </a:p>
          <a:p>
            <a:pPr algn="just" eaLnBrk="1" hangingPunct="1"/>
            <a:r>
              <a:rPr lang="en-US" altLang="en-US" sz="2300" dirty="0">
                <a:solidFill>
                  <a:schemeClr val="tx1"/>
                </a:solidFill>
                <a:cs typeface="Calibri Light" panose="020F0302020204030204" pitchFamily="34" charset="0"/>
              </a:rPr>
              <a:t>		              </a:t>
            </a:r>
            <a:r>
              <a:rPr lang="en-US" altLang="en-US" sz="2300" dirty="0" smtClean="0">
                <a:solidFill>
                  <a:schemeClr val="tx1"/>
                </a:solidFill>
                <a:cs typeface="Calibri Light" panose="020F0302020204030204" pitchFamily="34" charset="0"/>
              </a:rPr>
              <a:t>                          </a:t>
            </a:r>
            <a:r>
              <a:rPr lang="en-US" altLang="en-US" sz="2300" dirty="0" smtClean="0">
                <a:solidFill>
                  <a:schemeClr val="tx1"/>
                </a:solidFill>
                <a:cs typeface="Calibri Light" panose="020F0302020204030204" pitchFamily="34" charset="0"/>
              </a:rPr>
              <a:t>  variant </a:t>
            </a:r>
            <a:r>
              <a:rPr lang="en-US" altLang="en-US" sz="2300" dirty="0">
                <a:solidFill>
                  <a:schemeClr val="tx1"/>
                </a:solidFill>
                <a:cs typeface="Calibri Light" panose="020F0302020204030204" pitchFamily="34" charset="0"/>
              </a:rPr>
              <a:t>of Ockham’s razor</a:t>
            </a:r>
            <a:endParaRPr lang="en-SG" altLang="en-US" sz="2300" dirty="0">
              <a:solidFill>
                <a:schemeClr val="tx1"/>
              </a:solidFill>
              <a:cs typeface="Calibri Light" panose="020F0302020204030204" pitchFamily="34" charset="0"/>
            </a:endParaRPr>
          </a:p>
        </p:txBody>
      </p:sp>
    </p:spTree>
    <p:extLst>
      <p:ext uri="{BB962C8B-B14F-4D97-AF65-F5344CB8AC3E}">
        <p14:creationId xmlns:p14="http://schemas.microsoft.com/office/powerpoint/2010/main" val="2880107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b="0" dirty="0" smtClean="0">
                <a:solidFill>
                  <a:srgbClr val="0000FF"/>
                </a:solidFill>
                <a:effectLst/>
              </a:rPr>
              <a:t>Our Method of Enquiry 3</a:t>
            </a:r>
          </a:p>
        </p:txBody>
      </p:sp>
      <p:sp>
        <p:nvSpPr>
          <p:cNvPr id="41988" name="Text Box 4"/>
          <p:cNvSpPr txBox="1">
            <a:spLocks noChangeArrowheads="1"/>
          </p:cNvSpPr>
          <p:nvPr/>
        </p:nvSpPr>
        <p:spPr bwMode="auto">
          <a:xfrm>
            <a:off x="1097280" y="1737360"/>
            <a:ext cx="100584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400" dirty="0">
                <a:latin typeface="Calibri Light" panose="020F0302020204030204" pitchFamily="34" charset="0"/>
                <a:cs typeface="Calibri Light" panose="020F0302020204030204" pitchFamily="34" charset="0"/>
              </a:rPr>
              <a:t>To understand a science it is necessary to </a:t>
            </a:r>
            <a:r>
              <a:rPr lang="en-US" altLang="en-US" sz="2400" dirty="0">
                <a:solidFill>
                  <a:srgbClr val="3333FF"/>
                </a:solidFill>
                <a:latin typeface="Calibri Light" panose="020F0302020204030204" pitchFamily="34" charset="0"/>
                <a:cs typeface="Calibri Light" panose="020F0302020204030204" pitchFamily="34" charset="0"/>
              </a:rPr>
              <a:t>know its history</a:t>
            </a:r>
            <a:r>
              <a:rPr lang="en-US" altLang="en-US" sz="2400" b="1" dirty="0">
                <a:latin typeface="Calibri Light" panose="020F0302020204030204" pitchFamily="34" charset="0"/>
                <a:cs typeface="Calibri Light" panose="020F0302020204030204" pitchFamily="34" charset="0"/>
              </a:rPr>
              <a:t>. </a:t>
            </a:r>
          </a:p>
          <a:p>
            <a:pPr algn="just"/>
            <a:r>
              <a:rPr lang="en-US" altLang="en-US" sz="2400" dirty="0">
                <a:latin typeface="Calibri Light" panose="020F0302020204030204" pitchFamily="34" charset="0"/>
                <a:cs typeface="Calibri Light" panose="020F0302020204030204" pitchFamily="34" charset="0"/>
              </a:rPr>
              <a:t>			                        </a:t>
            </a:r>
            <a:r>
              <a:rPr lang="en-US" altLang="en-US" sz="2400" dirty="0" smtClean="0">
                <a:latin typeface="Calibri Light" panose="020F0302020204030204" pitchFamily="34" charset="0"/>
                <a:cs typeface="Calibri Light" panose="020F0302020204030204" pitchFamily="34" charset="0"/>
              </a:rPr>
              <a:t>                          </a:t>
            </a:r>
            <a:r>
              <a:rPr lang="en-US" altLang="en-US" sz="2400" dirty="0" err="1" smtClean="0">
                <a:latin typeface="Calibri Light" panose="020F0302020204030204" pitchFamily="34" charset="0"/>
                <a:cs typeface="Calibri Light" panose="020F0302020204030204" pitchFamily="34" charset="0"/>
              </a:rPr>
              <a:t>Auguste</a:t>
            </a:r>
            <a:r>
              <a:rPr lang="en-US" altLang="en-US" sz="2400" dirty="0" smtClean="0">
                <a:latin typeface="Calibri Light" panose="020F0302020204030204" pitchFamily="34" charset="0"/>
                <a:cs typeface="Calibri Light" panose="020F0302020204030204" pitchFamily="34" charset="0"/>
              </a:rPr>
              <a:t> </a:t>
            </a:r>
            <a:r>
              <a:rPr lang="en-US" altLang="en-US" sz="2400" dirty="0">
                <a:latin typeface="Calibri Light" panose="020F0302020204030204" pitchFamily="34" charset="0"/>
                <a:cs typeface="Calibri Light" panose="020F0302020204030204" pitchFamily="34" charset="0"/>
              </a:rPr>
              <a:t>Comte (1798 – 1857)</a:t>
            </a:r>
          </a:p>
          <a:p>
            <a:r>
              <a:rPr lang="en-US" altLang="en-US" sz="2400" dirty="0">
                <a:latin typeface="Calibri Light" panose="020F0302020204030204" pitchFamily="34" charset="0"/>
                <a:cs typeface="Calibri Light" panose="020F0302020204030204" pitchFamily="34" charset="0"/>
              </a:rPr>
              <a:t>				                             </a:t>
            </a:r>
            <a:r>
              <a:rPr lang="en-US" altLang="en-US" sz="2400" dirty="0" smtClean="0">
                <a:latin typeface="Calibri Light" panose="020F0302020204030204" pitchFamily="34" charset="0"/>
                <a:cs typeface="Calibri Light" panose="020F0302020204030204" pitchFamily="34" charset="0"/>
              </a:rPr>
              <a:t>                           Positive Philosophy</a:t>
            </a:r>
          </a:p>
          <a:p>
            <a:endParaRPr lang="en-US" altLang="en-US" sz="2400" dirty="0" smtClean="0">
              <a:latin typeface="Calibri Light" panose="020F0302020204030204" pitchFamily="34" charset="0"/>
              <a:cs typeface="Calibri Light" panose="020F0302020204030204" pitchFamily="34" charset="0"/>
            </a:endParaRPr>
          </a:p>
          <a:p>
            <a:pPr algn="just">
              <a:lnSpc>
                <a:spcPct val="80000"/>
              </a:lnSpc>
            </a:pPr>
            <a:r>
              <a:rPr lang="en-US" altLang="en-US" sz="2400" dirty="0">
                <a:solidFill>
                  <a:srgbClr val="3333FF"/>
                </a:solidFill>
                <a:latin typeface="Calibri Light" panose="020F0302020204030204" pitchFamily="34" charset="0"/>
                <a:cs typeface="Calibri Light" panose="020F0302020204030204" pitchFamily="34" charset="0"/>
              </a:rPr>
              <a:t>There are times, what history should not teach is what one should think. Rather history should also teach one how to think. </a:t>
            </a:r>
            <a:r>
              <a:rPr lang="en-US" altLang="en-US" sz="2400" dirty="0">
                <a:latin typeface="Calibri Light" panose="020F0302020204030204" pitchFamily="34" charset="0"/>
                <a:cs typeface="Calibri Light" panose="020F0302020204030204" pitchFamily="34" charset="0"/>
              </a:rPr>
              <a:t>The present situation is such, that a lot of people do not understand how mankind got to such a situation, and without proper comprehension how are we going to solve future physics problems. </a:t>
            </a:r>
            <a:endParaRPr lang="en-US" altLang="en-US" sz="2400" dirty="0" smtClean="0">
              <a:latin typeface="Calibri Light" panose="020F0302020204030204" pitchFamily="34" charset="0"/>
              <a:cs typeface="Calibri Light" panose="020F0302020204030204" pitchFamily="34" charset="0"/>
            </a:endParaRPr>
          </a:p>
          <a:p>
            <a:pPr algn="just">
              <a:lnSpc>
                <a:spcPct val="80000"/>
              </a:lnSpc>
            </a:pPr>
            <a:endParaRPr lang="en-US" altLang="en-US" sz="2400" dirty="0">
              <a:latin typeface="Calibri Light" panose="020F0302020204030204" pitchFamily="34" charset="0"/>
              <a:cs typeface="Calibri Light" panose="020F0302020204030204" pitchFamily="34" charset="0"/>
            </a:endParaRPr>
          </a:p>
          <a:p>
            <a:pPr algn="just">
              <a:lnSpc>
                <a:spcPct val="80000"/>
              </a:lnSpc>
            </a:pPr>
            <a:r>
              <a:rPr lang="en-US" altLang="en-US" sz="2400" dirty="0" smtClean="0">
                <a:latin typeface="Calibri Light" panose="020F0302020204030204" pitchFamily="34" charset="0"/>
                <a:cs typeface="Calibri Light" panose="020F0302020204030204" pitchFamily="34" charset="0"/>
              </a:rPr>
              <a:t>“</a:t>
            </a:r>
            <a:r>
              <a:rPr lang="en-US" altLang="en-US" sz="2400" dirty="0">
                <a:latin typeface="Calibri Light" panose="020F0302020204030204" pitchFamily="34" charset="0"/>
                <a:cs typeface="Calibri Light" panose="020F0302020204030204" pitchFamily="34" charset="0"/>
              </a:rPr>
              <a:t>Physics without philosophy would be blind; philosophy without physics would be lame” … this sentiment, adapting Einstein’s famous comment on Science and Religion,                           				</a:t>
            </a:r>
            <a:endParaRPr lang="en-US" altLang="en-US" sz="2400" dirty="0">
              <a:latin typeface="Calibri" panose="020F0502020204030204" pitchFamily="34" charset="0"/>
            </a:endParaRPr>
          </a:p>
        </p:txBody>
      </p:sp>
      <p:sp>
        <p:nvSpPr>
          <p:cNvPr id="3" name="Rectangle 2"/>
          <p:cNvSpPr/>
          <p:nvPr/>
        </p:nvSpPr>
        <p:spPr>
          <a:xfrm>
            <a:off x="1097280" y="6058796"/>
            <a:ext cx="3668184" cy="313932"/>
          </a:xfrm>
          <a:prstGeom prst="rect">
            <a:avLst/>
          </a:prstGeom>
        </p:spPr>
        <p:txBody>
          <a:bodyPr wrap="none">
            <a:spAutoFit/>
          </a:bodyPr>
          <a:lstStyle/>
          <a:p>
            <a:pPr algn="just">
              <a:lnSpc>
                <a:spcPct val="80000"/>
              </a:lnSpc>
            </a:pPr>
            <a:r>
              <a:rPr lang="en-US" altLang="en-US" dirty="0" smtClean="0">
                <a:latin typeface="Calibri Light" panose="020F0302020204030204" pitchFamily="34" charset="0"/>
                <a:cs typeface="Calibri Light" panose="020F0302020204030204" pitchFamily="34" charset="0"/>
              </a:rPr>
              <a:t>Physics </a:t>
            </a:r>
            <a:r>
              <a:rPr lang="en-US" altLang="en-US" dirty="0">
                <a:latin typeface="Calibri Light" panose="020F0302020204030204" pitchFamily="34" charset="0"/>
                <a:cs typeface="Calibri Light" panose="020F0302020204030204" pitchFamily="34" charset="0"/>
              </a:rPr>
              <a:t>World 2008, </a:t>
            </a:r>
            <a:r>
              <a:rPr lang="en-US" altLang="en-US" dirty="0" smtClean="0">
                <a:latin typeface="Calibri Light" panose="020F0302020204030204" pitchFamily="34" charset="0"/>
                <a:cs typeface="Calibri Light" panose="020F0302020204030204" pitchFamily="34" charset="0"/>
              </a:rPr>
              <a:t>England, UK </a:t>
            </a:r>
            <a:r>
              <a:rPr lang="en-US" altLang="en-US" dirty="0">
                <a:latin typeface="Calibri Light" panose="020F0302020204030204" pitchFamily="34" charset="0"/>
                <a:cs typeface="Calibri Light" panose="020F0302020204030204" pitchFamily="34" charset="0"/>
              </a:rPr>
              <a:t>p37 </a:t>
            </a:r>
            <a:endParaRPr lang="en-US" altLang="en-US" dirty="0">
              <a:latin typeface="Calibri" panose="020F0502020204030204" pitchFamily="34" charset="0"/>
            </a:endParaRPr>
          </a:p>
        </p:txBody>
      </p:sp>
      <p:cxnSp>
        <p:nvCxnSpPr>
          <p:cNvPr id="7" name="Straight Connector 6"/>
          <p:cNvCxnSpPr/>
          <p:nvPr/>
        </p:nvCxnSpPr>
        <p:spPr>
          <a:xfrm flipV="1">
            <a:off x="1181363" y="5961678"/>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842835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232052" y="1906530"/>
            <a:ext cx="9917017" cy="5486400"/>
          </a:xfrm>
        </p:spPr>
        <p:txBody>
          <a:bodyPr>
            <a:normAutofit/>
          </a:bodyPr>
          <a:lstStyle/>
          <a:p>
            <a:pPr marL="0" indent="0" algn="just">
              <a:spcBef>
                <a:spcPts val="0"/>
              </a:spcBef>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Furthermore, </a:t>
            </a:r>
            <a:r>
              <a:rPr lang="en-US" sz="2500" dirty="0">
                <a:solidFill>
                  <a:srgbClr val="3333FF"/>
                </a:solidFill>
                <a:latin typeface="Calibri Light" panose="020F0302020204030204" pitchFamily="34" charset="0"/>
                <a:cs typeface="Calibri Light" panose="020F0302020204030204" pitchFamily="34" charset="0"/>
              </a:rPr>
              <a:t>Maxwell </a:t>
            </a:r>
            <a:r>
              <a:rPr lang="en-US" sz="2500" dirty="0">
                <a:solidFill>
                  <a:schemeClr val="tx1"/>
                </a:solidFill>
                <a:latin typeface="Calibri Light" panose="020F0302020204030204" pitchFamily="34" charset="0"/>
                <a:cs typeface="Calibri Light" panose="020F0302020204030204" pitchFamily="34" charset="0"/>
              </a:rPr>
              <a:t>noted the value of history of science in teaching: “The history of the development … of ideas is of all subjects that in which we, as thinking men, take the deepest interest.”</a:t>
            </a:r>
          </a:p>
          <a:p>
            <a:pPr marL="0" indent="0" algn="just">
              <a:spcBef>
                <a:spcPts val="0"/>
              </a:spcBef>
              <a:spcAft>
                <a:spcPts val="0"/>
              </a:spcAft>
              <a:buClr>
                <a:schemeClr val="tx1">
                  <a:shade val="95000"/>
                </a:schemeClr>
              </a:buClr>
              <a:buNone/>
              <a:defRPr/>
            </a:pPr>
            <a:endParaRPr lang="en-US" sz="2500" dirty="0">
              <a:solidFill>
                <a:schemeClr val="tx1"/>
              </a:solidFill>
              <a:latin typeface="Calibri Light" panose="020F0302020204030204" pitchFamily="34" charset="0"/>
              <a:cs typeface="Calibri Light" panose="020F0302020204030204" pitchFamily="34" charset="0"/>
            </a:endParaRPr>
          </a:p>
          <a:p>
            <a:pPr marL="0" indent="0" algn="just">
              <a:spcBef>
                <a:spcPts val="0"/>
              </a:spcBef>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In the lecture, Maxwell said, “It must be one of our most constant aims to maintain </a:t>
            </a:r>
            <a:r>
              <a:rPr lang="en-US" sz="2500" dirty="0">
                <a:solidFill>
                  <a:srgbClr val="3333FF"/>
                </a:solidFill>
                <a:latin typeface="Calibri Light" panose="020F0302020204030204" pitchFamily="34" charset="0"/>
                <a:cs typeface="Calibri Light" panose="020F0302020204030204" pitchFamily="34" charset="0"/>
              </a:rPr>
              <a:t>a living </a:t>
            </a:r>
            <a:r>
              <a:rPr lang="en-US" sz="2500" dirty="0" err="1">
                <a:solidFill>
                  <a:srgbClr val="3333FF"/>
                </a:solidFill>
                <a:latin typeface="Calibri Light" panose="020F0302020204030204" pitchFamily="34" charset="0"/>
                <a:cs typeface="Calibri Light" panose="020F0302020204030204" pitchFamily="34" charset="0"/>
              </a:rPr>
              <a:t>connexion</a:t>
            </a:r>
            <a:r>
              <a:rPr lang="en-US" sz="2500" dirty="0">
                <a:solidFill>
                  <a:srgbClr val="3333FF"/>
                </a:solidFill>
                <a:latin typeface="Calibri Light" panose="020F0302020204030204" pitchFamily="34" charset="0"/>
                <a:cs typeface="Calibri Light" panose="020F0302020204030204" pitchFamily="34" charset="0"/>
              </a:rPr>
              <a:t> </a:t>
            </a:r>
            <a:r>
              <a:rPr lang="en-US" sz="2500" dirty="0">
                <a:solidFill>
                  <a:schemeClr val="tx1"/>
                </a:solidFill>
                <a:latin typeface="Calibri Light" panose="020F0302020204030204" pitchFamily="34" charset="0"/>
                <a:cs typeface="Calibri Light" panose="020F0302020204030204" pitchFamily="34" charset="0"/>
              </a:rPr>
              <a:t>between </a:t>
            </a:r>
            <a:r>
              <a:rPr lang="en-US" sz="2500" dirty="0">
                <a:solidFill>
                  <a:srgbClr val="3333FF"/>
                </a:solidFill>
                <a:latin typeface="Calibri Light" panose="020F0302020204030204" pitchFamily="34" charset="0"/>
                <a:cs typeface="Calibri Light" panose="020F0302020204030204" pitchFamily="34" charset="0"/>
              </a:rPr>
              <a:t>our work and the other liberal studies of Cambridge, whether literary, philosophical, historical or philosophical.”</a:t>
            </a:r>
            <a:r>
              <a:rPr lang="en-US" sz="2500" dirty="0">
                <a:solidFill>
                  <a:schemeClr val="tx1"/>
                </a:solidFill>
                <a:latin typeface="Calibri Light" panose="020F0302020204030204" pitchFamily="34" charset="0"/>
                <a:cs typeface="Calibri Light" panose="020F0302020204030204" pitchFamily="34" charset="0"/>
              </a:rPr>
              <a:t> His idea of interdisciplinary study is fully consistent with the view of science education espoused today by liberal arts colleges. </a:t>
            </a:r>
          </a:p>
          <a:p>
            <a:pPr marL="0" indent="0" algn="just">
              <a:spcBef>
                <a:spcPts val="0"/>
              </a:spcBef>
              <a:spcAft>
                <a:spcPts val="0"/>
              </a:spcAft>
              <a:buClr>
                <a:schemeClr val="tx1">
                  <a:shade val="95000"/>
                </a:schemeClr>
              </a:buClr>
              <a:buNone/>
              <a:defRPr/>
            </a:pPr>
            <a:r>
              <a:rPr lang="en-US" sz="3000" dirty="0">
                <a:solidFill>
                  <a:schemeClr val="tx1"/>
                </a:solidFill>
                <a:latin typeface="Calibri Light" panose="020F0302020204030204" pitchFamily="34" charset="0"/>
                <a:cs typeface="Calibri Light" panose="020F0302020204030204" pitchFamily="34" charset="0"/>
              </a:rPr>
              <a:t>				</a:t>
            </a:r>
            <a:endParaRPr lang="en-US" sz="3000" b="1" dirty="0">
              <a:solidFill>
                <a:schemeClr val="tx1"/>
              </a:solidFill>
              <a:latin typeface="Calibri Light" panose="020F0302020204030204" pitchFamily="34" charset="0"/>
              <a:cs typeface="Calibri Light" panose="020F0302020204030204" pitchFamily="34" charset="0"/>
            </a:endParaRPr>
          </a:p>
          <a:p>
            <a:pPr marL="548640" indent="-411480" algn="just">
              <a:spcAft>
                <a:spcPts val="0"/>
              </a:spcAft>
              <a:buClr>
                <a:schemeClr val="tx1">
                  <a:shade val="95000"/>
                </a:schemeClr>
              </a:buClr>
              <a:buFont typeface="Wingdings 2"/>
              <a:buChar char=""/>
              <a:defRPr/>
            </a:pPr>
            <a:endParaRPr lang="en-US" sz="2400" dirty="0">
              <a:solidFill>
                <a:srgbClr val="0000FF"/>
              </a:solidFill>
            </a:endParaRPr>
          </a:p>
        </p:txBody>
      </p:sp>
      <p:sp>
        <p:nvSpPr>
          <p:cNvPr id="45060" name="Rectangle 2"/>
          <p:cNvSpPr>
            <a:spLocks noChangeArrowheads="1"/>
          </p:cNvSpPr>
          <p:nvPr/>
        </p:nvSpPr>
        <p:spPr bwMode="auto">
          <a:xfrm>
            <a:off x="1176492" y="5734949"/>
            <a:ext cx="820737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defRPr>
            </a:lvl1pPr>
            <a:lvl2pPr marL="742950" indent="-28575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defRPr>
            </a:lvl2pPr>
            <a:lvl3pPr marL="1143000" indent="-22860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defRPr>
            </a:lvl3pPr>
            <a:lvl4pPr marL="1600200" indent="-22860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defRPr>
            </a:lvl4pPr>
            <a:lvl5pPr marL="2057400" indent="-22860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9pPr>
          </a:lstStyle>
          <a:p>
            <a:pPr algn="just" eaLnBrk="1" hangingPunct="1">
              <a:spcBef>
                <a:spcPct val="0"/>
              </a:spcBef>
              <a:buClrTx/>
              <a:buSzTx/>
              <a:buFontTx/>
              <a:buNone/>
            </a:pPr>
            <a:r>
              <a:rPr lang="en-SG" altLang="en-US" sz="1900" dirty="0" err="1">
                <a:latin typeface="Calibri Light" panose="020F0302020204030204" pitchFamily="34" charset="0"/>
                <a:cs typeface="Calibri Light" panose="020F0302020204030204" pitchFamily="34" charset="0"/>
              </a:rPr>
              <a:t>Genrikh</a:t>
            </a:r>
            <a:r>
              <a:rPr lang="en-SG" altLang="en-US" sz="1900" dirty="0">
                <a:latin typeface="Calibri Light" panose="020F0302020204030204" pitchFamily="34" charset="0"/>
                <a:cs typeface="Calibri Light" panose="020F0302020204030204" pitchFamily="34" charset="0"/>
              </a:rPr>
              <a:t> </a:t>
            </a:r>
            <a:r>
              <a:rPr lang="en-SG" altLang="en-US" sz="1900" dirty="0" err="1">
                <a:latin typeface="Calibri Light" panose="020F0302020204030204" pitchFamily="34" charset="0"/>
                <a:cs typeface="Calibri Light" panose="020F0302020204030204" pitchFamily="34" charset="0"/>
              </a:rPr>
              <a:t>Golin</a:t>
            </a:r>
            <a:r>
              <a:rPr lang="en-SG" altLang="en-US" sz="1900" dirty="0">
                <a:latin typeface="Calibri Light" panose="020F0302020204030204" pitchFamily="34" charset="0"/>
                <a:cs typeface="Calibri Light" panose="020F0302020204030204" pitchFamily="34" charset="0"/>
              </a:rPr>
              <a:t>, </a:t>
            </a:r>
            <a:r>
              <a:rPr lang="en-SG" altLang="en-US" sz="1900" i="1" dirty="0">
                <a:latin typeface="Calibri Light" panose="020F0302020204030204" pitchFamily="34" charset="0"/>
                <a:cs typeface="Calibri Light" panose="020F0302020204030204" pitchFamily="34" charset="0"/>
              </a:rPr>
              <a:t>J.C. Maxwell, A Modern Educator, </a:t>
            </a:r>
            <a:r>
              <a:rPr lang="en-SG" altLang="en-US" sz="1900" dirty="0">
                <a:latin typeface="Calibri Light" panose="020F0302020204030204" pitchFamily="34" charset="0"/>
                <a:cs typeface="Calibri Light" panose="020F0302020204030204" pitchFamily="34" charset="0"/>
              </a:rPr>
              <a:t>Physics Today June 2013</a:t>
            </a:r>
          </a:p>
          <a:p>
            <a:pPr algn="just" eaLnBrk="1" hangingPunct="1">
              <a:spcBef>
                <a:spcPct val="0"/>
              </a:spcBef>
              <a:buClrTx/>
              <a:buSzTx/>
              <a:buFontTx/>
              <a:buNone/>
            </a:pPr>
            <a:r>
              <a:rPr lang="en-SG" altLang="en-US" sz="1900" dirty="0">
                <a:latin typeface="Calibri Light" panose="020F0302020204030204" pitchFamily="34" charset="0"/>
                <a:cs typeface="Calibri Light" panose="020F0302020204030204" pitchFamily="34" charset="0"/>
              </a:rPr>
              <a:t>Gutenberg eBook (2004) : </a:t>
            </a:r>
            <a:r>
              <a:rPr lang="en-SG" altLang="en-US" sz="1900" i="1" dirty="0">
                <a:latin typeface="Calibri Light" panose="020F0302020204030204" pitchFamily="34" charset="0"/>
                <a:cs typeface="Calibri Light" panose="020F0302020204030204" pitchFamily="34" charset="0"/>
              </a:rPr>
              <a:t>J.C. Maxwell, Five of Maxwell’s Papers </a:t>
            </a:r>
          </a:p>
        </p:txBody>
      </p:sp>
      <p:sp>
        <p:nvSpPr>
          <p:cNvPr id="6" name="Rectangle 2"/>
          <p:cNvSpPr>
            <a:spLocks noGrp="1" noChangeArrowheads="1"/>
          </p:cNvSpPr>
          <p:nvPr>
            <p:ph type="title"/>
          </p:nvPr>
        </p:nvSpPr>
        <p:spPr>
          <a:xfrm>
            <a:off x="1097280" y="286603"/>
            <a:ext cx="10058400" cy="1450757"/>
          </a:xfrm>
        </p:spPr>
        <p:txBody>
          <a:bodyPr/>
          <a:lstStyle/>
          <a:p>
            <a:r>
              <a:rPr lang="en-US" altLang="en-US" dirty="0">
                <a:solidFill>
                  <a:srgbClr val="3333FF"/>
                </a:solidFill>
              </a:rPr>
              <a:t>Physics with History</a:t>
            </a:r>
            <a:endParaRPr lang="en-SG" altLang="en-US" dirty="0">
              <a:solidFill>
                <a:srgbClr val="3333FF"/>
              </a:solidFill>
            </a:endParaRPr>
          </a:p>
        </p:txBody>
      </p:sp>
      <p:cxnSp>
        <p:nvCxnSpPr>
          <p:cNvPr id="7" name="Straight Connector 6"/>
          <p:cNvCxnSpPr/>
          <p:nvPr/>
        </p:nvCxnSpPr>
        <p:spPr>
          <a:xfrm flipV="1">
            <a:off x="1274284" y="5734949"/>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623" y="235473"/>
            <a:ext cx="1249057" cy="15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422846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ChangeArrowheads="1"/>
          </p:cNvSpPr>
          <p:nvPr/>
        </p:nvSpPr>
        <p:spPr bwMode="auto">
          <a:xfrm>
            <a:off x="1176492" y="5734949"/>
            <a:ext cx="820737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defRPr>
            </a:lvl1pPr>
            <a:lvl2pPr marL="742950" indent="-28575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defRPr>
            </a:lvl2pPr>
            <a:lvl3pPr marL="1143000" indent="-22860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defRPr>
            </a:lvl3pPr>
            <a:lvl4pPr marL="1600200" indent="-22860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defRPr>
            </a:lvl4pPr>
            <a:lvl5pPr marL="2057400" indent="-22860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9pPr>
          </a:lstStyle>
          <a:p>
            <a:pPr algn="just" eaLnBrk="1" hangingPunct="1">
              <a:spcBef>
                <a:spcPct val="0"/>
              </a:spcBef>
              <a:buClrTx/>
              <a:buSzTx/>
              <a:buFontTx/>
              <a:buNone/>
            </a:pPr>
            <a:r>
              <a:rPr lang="en-SG" altLang="en-US" sz="1900" dirty="0" err="1">
                <a:latin typeface="Calibri Light" panose="020F0302020204030204" pitchFamily="34" charset="0"/>
                <a:cs typeface="Calibri Light" panose="020F0302020204030204" pitchFamily="34" charset="0"/>
              </a:rPr>
              <a:t>Genrikh</a:t>
            </a:r>
            <a:r>
              <a:rPr lang="en-SG" altLang="en-US" sz="1900" dirty="0">
                <a:latin typeface="Calibri Light" panose="020F0302020204030204" pitchFamily="34" charset="0"/>
                <a:cs typeface="Calibri Light" panose="020F0302020204030204" pitchFamily="34" charset="0"/>
              </a:rPr>
              <a:t> </a:t>
            </a:r>
            <a:r>
              <a:rPr lang="en-SG" altLang="en-US" sz="1900" dirty="0" err="1">
                <a:latin typeface="Calibri Light" panose="020F0302020204030204" pitchFamily="34" charset="0"/>
                <a:cs typeface="Calibri Light" panose="020F0302020204030204" pitchFamily="34" charset="0"/>
              </a:rPr>
              <a:t>Golin</a:t>
            </a:r>
            <a:r>
              <a:rPr lang="en-SG" altLang="en-US" sz="1900" dirty="0">
                <a:latin typeface="Calibri Light" panose="020F0302020204030204" pitchFamily="34" charset="0"/>
                <a:cs typeface="Calibri Light" panose="020F0302020204030204" pitchFamily="34" charset="0"/>
              </a:rPr>
              <a:t>, </a:t>
            </a:r>
            <a:r>
              <a:rPr lang="en-SG" altLang="en-US" sz="1900" i="1" dirty="0">
                <a:latin typeface="Calibri Light" panose="020F0302020204030204" pitchFamily="34" charset="0"/>
                <a:cs typeface="Calibri Light" panose="020F0302020204030204" pitchFamily="34" charset="0"/>
              </a:rPr>
              <a:t>J.C. Maxwell, A Modern Educator, </a:t>
            </a:r>
            <a:r>
              <a:rPr lang="en-SG" altLang="en-US" sz="1900" dirty="0">
                <a:latin typeface="Calibri Light" panose="020F0302020204030204" pitchFamily="34" charset="0"/>
                <a:cs typeface="Calibri Light" panose="020F0302020204030204" pitchFamily="34" charset="0"/>
              </a:rPr>
              <a:t>Physics Today June 2013</a:t>
            </a:r>
          </a:p>
          <a:p>
            <a:pPr algn="just" eaLnBrk="1" hangingPunct="1">
              <a:spcBef>
                <a:spcPct val="0"/>
              </a:spcBef>
              <a:buClrTx/>
              <a:buSzTx/>
              <a:buFontTx/>
              <a:buNone/>
            </a:pPr>
            <a:r>
              <a:rPr lang="en-SG" altLang="en-US" sz="1900" dirty="0">
                <a:latin typeface="Calibri Light" panose="020F0302020204030204" pitchFamily="34" charset="0"/>
                <a:cs typeface="Calibri Light" panose="020F0302020204030204" pitchFamily="34" charset="0"/>
              </a:rPr>
              <a:t>Gutenberg eBook (2004) : </a:t>
            </a:r>
            <a:r>
              <a:rPr lang="en-SG" altLang="en-US" sz="1900" i="1" dirty="0">
                <a:latin typeface="Calibri Light" panose="020F0302020204030204" pitchFamily="34" charset="0"/>
                <a:cs typeface="Calibri Light" panose="020F0302020204030204" pitchFamily="34" charset="0"/>
              </a:rPr>
              <a:t>J.C. Maxwell, Five of Maxwell’s Papers </a:t>
            </a:r>
          </a:p>
        </p:txBody>
      </p:sp>
      <p:sp>
        <p:nvSpPr>
          <p:cNvPr id="6" name="Rectangle 2"/>
          <p:cNvSpPr>
            <a:spLocks noGrp="1" noChangeArrowheads="1"/>
          </p:cNvSpPr>
          <p:nvPr>
            <p:ph type="title"/>
          </p:nvPr>
        </p:nvSpPr>
        <p:spPr>
          <a:xfrm>
            <a:off x="1097280" y="286603"/>
            <a:ext cx="10058400" cy="1450757"/>
          </a:xfrm>
        </p:spPr>
        <p:txBody>
          <a:bodyPr/>
          <a:lstStyle/>
          <a:p>
            <a:r>
              <a:rPr lang="en-US" altLang="en-US" dirty="0">
                <a:solidFill>
                  <a:srgbClr val="3333FF"/>
                </a:solidFill>
              </a:rPr>
              <a:t>Physics </a:t>
            </a:r>
            <a:r>
              <a:rPr lang="en-US" altLang="en-US" dirty="0" smtClean="0">
                <a:solidFill>
                  <a:srgbClr val="3333FF"/>
                </a:solidFill>
              </a:rPr>
              <a:t>without Philosophy is Blind</a:t>
            </a:r>
            <a:endParaRPr lang="en-SG" altLang="en-US" dirty="0">
              <a:solidFill>
                <a:srgbClr val="3333FF"/>
              </a:solidFill>
            </a:endParaRPr>
          </a:p>
        </p:txBody>
      </p:sp>
      <p:cxnSp>
        <p:nvCxnSpPr>
          <p:cNvPr id="7" name="Straight Connector 6"/>
          <p:cNvCxnSpPr/>
          <p:nvPr/>
        </p:nvCxnSpPr>
        <p:spPr>
          <a:xfrm flipV="1">
            <a:off x="1274284" y="5734949"/>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3"/>
          <p:cNvSpPr txBox="1">
            <a:spLocks noChangeArrowheads="1"/>
          </p:cNvSpPr>
          <p:nvPr/>
        </p:nvSpPr>
        <p:spPr>
          <a:xfrm>
            <a:off x="1079550" y="1949766"/>
            <a:ext cx="10093860" cy="1371600"/>
          </a:xfrm>
          <a:prstGeom prst="rect">
            <a:avLst/>
          </a:prstGeom>
        </p:spPr>
        <p:txBody>
          <a:bodyPr/>
          <a:lstStyle/>
          <a:p>
            <a:pPr algn="just">
              <a:lnSpc>
                <a:spcPct val="80000"/>
              </a:lnSpc>
              <a:spcBef>
                <a:spcPct val="20000"/>
              </a:spcBef>
              <a:buFont typeface="Wingdings" pitchFamily="2" charset="2"/>
              <a:buNone/>
              <a:defRPr/>
            </a:pPr>
            <a:r>
              <a:rPr lang="en-US" sz="2800" dirty="0" smtClean="0">
                <a:solidFill>
                  <a:srgbClr val="3333CC"/>
                </a:solidFill>
                <a:latin typeface="Calibri Light" panose="020F0302020204030204" pitchFamily="34" charset="0"/>
                <a:cs typeface="Calibri Light" panose="020F0302020204030204" pitchFamily="34" charset="0"/>
              </a:rPr>
              <a:t>“</a:t>
            </a:r>
            <a:r>
              <a:rPr lang="en-US" sz="2800" dirty="0">
                <a:solidFill>
                  <a:srgbClr val="3333FF"/>
                </a:solidFill>
                <a:latin typeface="Calibri Light" panose="020F0302020204030204" pitchFamily="34" charset="0"/>
                <a:cs typeface="Calibri Light" panose="020F0302020204030204" pitchFamily="34" charset="0"/>
              </a:rPr>
              <a:t>Physics without philosophy </a:t>
            </a:r>
            <a:r>
              <a:rPr lang="en-US" sz="2800" dirty="0">
                <a:latin typeface="Calibri Light" panose="020F0302020204030204" pitchFamily="34" charset="0"/>
                <a:cs typeface="Calibri Light" panose="020F0302020204030204" pitchFamily="34" charset="0"/>
              </a:rPr>
              <a:t>would be </a:t>
            </a:r>
            <a:r>
              <a:rPr lang="en-US" sz="2800" b="1" dirty="0">
                <a:solidFill>
                  <a:srgbClr val="3333FF"/>
                </a:solidFill>
                <a:latin typeface="Calibri Light" panose="020F0302020204030204" pitchFamily="34" charset="0"/>
                <a:cs typeface="Calibri Light" panose="020F0302020204030204" pitchFamily="34" charset="0"/>
              </a:rPr>
              <a:t>blind</a:t>
            </a:r>
            <a:r>
              <a:rPr lang="en-US" sz="2800" dirty="0">
                <a:latin typeface="Calibri Light" panose="020F0302020204030204" pitchFamily="34" charset="0"/>
                <a:cs typeface="Calibri Light" panose="020F0302020204030204" pitchFamily="34" charset="0"/>
              </a:rPr>
              <a:t>; philosophy without physics would be </a:t>
            </a:r>
            <a:r>
              <a:rPr lang="en-US" sz="2800" b="1" dirty="0">
                <a:solidFill>
                  <a:srgbClr val="3333FF"/>
                </a:solidFill>
                <a:latin typeface="Calibri Light" panose="020F0302020204030204" pitchFamily="34" charset="0"/>
                <a:cs typeface="Calibri Light" panose="020F0302020204030204" pitchFamily="34" charset="0"/>
              </a:rPr>
              <a:t>lame</a:t>
            </a:r>
            <a:r>
              <a:rPr lang="en-US" sz="2800" dirty="0">
                <a:latin typeface="Calibri Light" panose="020F0302020204030204" pitchFamily="34" charset="0"/>
                <a:cs typeface="Calibri Light" panose="020F0302020204030204" pitchFamily="34" charset="0"/>
              </a:rPr>
              <a:t>” … this sentiment, adapting Einstein’s famous comment on Science and Religion.                     </a:t>
            </a:r>
          </a:p>
          <a:p>
            <a:pPr algn="just">
              <a:lnSpc>
                <a:spcPct val="80000"/>
              </a:lnSpc>
              <a:spcBef>
                <a:spcPct val="20000"/>
              </a:spcBef>
              <a:buFont typeface="Wingdings" pitchFamily="2" charset="2"/>
              <a:buNone/>
              <a:defRPr/>
            </a:pPr>
            <a:endParaRPr lang="en-US" sz="2400" dirty="0"/>
          </a:p>
          <a:p>
            <a:pPr algn="just">
              <a:lnSpc>
                <a:spcPct val="80000"/>
              </a:lnSpc>
              <a:spcBef>
                <a:spcPct val="20000"/>
              </a:spcBef>
              <a:buFont typeface="Wingdings" pitchFamily="2" charset="2"/>
              <a:buNone/>
              <a:defRPr/>
            </a:pP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758" y="3162578"/>
            <a:ext cx="2801194" cy="1575672"/>
          </a:xfrm>
          <a:prstGeom prst="rect">
            <a:avLst/>
          </a:prstGeom>
        </p:spPr>
      </p:pic>
      <p:sp>
        <p:nvSpPr>
          <p:cNvPr id="4" name="Rectangle 3"/>
          <p:cNvSpPr/>
          <p:nvPr/>
        </p:nvSpPr>
        <p:spPr>
          <a:xfrm>
            <a:off x="7983017" y="4816069"/>
            <a:ext cx="3172663" cy="646331"/>
          </a:xfrm>
          <a:prstGeom prst="rect">
            <a:avLst/>
          </a:prstGeom>
        </p:spPr>
        <p:txBody>
          <a:bodyPr wrap="none">
            <a:spAutoFit/>
          </a:bodyPr>
          <a:lstStyle/>
          <a:p>
            <a:pPr algn="r"/>
            <a:r>
              <a:rPr lang="en-SG" dirty="0" smtClean="0">
                <a:solidFill>
                  <a:srgbClr val="4D5156"/>
                </a:solidFill>
                <a:latin typeface="arial" panose="020B0604020202020204" pitchFamily="34" charset="0"/>
              </a:rPr>
              <a:t>Albert Einstein</a:t>
            </a:r>
          </a:p>
          <a:p>
            <a:pPr algn="r"/>
            <a:r>
              <a:rPr lang="en-SG" dirty="0" smtClean="0">
                <a:solidFill>
                  <a:srgbClr val="4D5156"/>
                </a:solidFill>
                <a:latin typeface="arial" panose="020B0604020202020204" pitchFamily="34" charset="0"/>
              </a:rPr>
              <a:t>Nobel Laureate, 1879 </a:t>
            </a:r>
            <a:r>
              <a:rPr lang="en-SG" dirty="0">
                <a:solidFill>
                  <a:srgbClr val="4D5156"/>
                </a:solidFill>
                <a:latin typeface="arial" panose="020B0604020202020204" pitchFamily="34" charset="0"/>
              </a:rPr>
              <a:t>– </a:t>
            </a:r>
            <a:r>
              <a:rPr lang="en-SG" dirty="0" smtClean="0">
                <a:solidFill>
                  <a:srgbClr val="4D5156"/>
                </a:solidFill>
                <a:latin typeface="arial" panose="020B0604020202020204" pitchFamily="34" charset="0"/>
              </a:rPr>
              <a:t>1955</a:t>
            </a:r>
            <a:endParaRPr lang="en-SG" dirty="0"/>
          </a:p>
        </p:txBody>
      </p:sp>
      <p:sp>
        <p:nvSpPr>
          <p:cNvPr id="9"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996605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384" y="665124"/>
            <a:ext cx="10109763" cy="1143000"/>
          </a:xfrm>
        </p:spPr>
        <p:txBody>
          <a:bodyPr>
            <a:normAutofit fontScale="90000"/>
          </a:bodyPr>
          <a:lstStyle/>
          <a:p>
            <a:pPr algn="just">
              <a:defRPr/>
            </a:pPr>
            <a:r>
              <a:rPr lang="en-SG" sz="4600" spc="-75" dirty="0">
                <a:solidFill>
                  <a:srgbClr val="0000FF"/>
                </a:solidFill>
                <a:ea typeface="Times New Roman" panose="02020603050405020304" pitchFamily="18" charset="0"/>
                <a:cs typeface="Times New Roman" panose="02020603050405020304" pitchFamily="18" charset="0"/>
              </a:rPr>
              <a:t>The benefits of studying philosophy for science </a:t>
            </a:r>
            <a:r>
              <a:rPr lang="en-SG" sz="4600" spc="-75" dirty="0" smtClean="0">
                <a:solidFill>
                  <a:srgbClr val="0000FF"/>
                </a:solidFill>
                <a:ea typeface="Times New Roman" panose="02020603050405020304" pitchFamily="18" charset="0"/>
                <a:cs typeface="Times New Roman" panose="02020603050405020304" pitchFamily="18" charset="0"/>
              </a:rPr>
              <a:t>education</a:t>
            </a:r>
            <a:endParaRPr lang="en-SG" dirty="0"/>
          </a:p>
        </p:txBody>
      </p:sp>
      <p:sp>
        <p:nvSpPr>
          <p:cNvPr id="48131" name="Rectangle 2"/>
          <p:cNvSpPr>
            <a:spLocks noChangeArrowheads="1"/>
          </p:cNvSpPr>
          <p:nvPr/>
        </p:nvSpPr>
        <p:spPr bwMode="auto">
          <a:xfrm>
            <a:off x="1119384" y="1527146"/>
            <a:ext cx="10109763" cy="180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07000"/>
              </a:lnSpc>
            </a:pPr>
            <a:r>
              <a:rPr lang="en-SG" altLang="en-US" sz="2000" dirty="0">
                <a:solidFill>
                  <a:srgbClr val="000000"/>
                </a:solidFill>
                <a:latin typeface="Calibri" panose="020F0502020204030204" pitchFamily="34" charset="0"/>
                <a:cs typeface="Times New Roman" panose="02020603050405020304" pitchFamily="18" charset="0"/>
              </a:rPr>
              <a:t> </a:t>
            </a:r>
            <a:endParaRPr lang="en-SG" alt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SG" altLang="en-US" sz="3000" dirty="0">
                <a:solidFill>
                  <a:srgbClr val="000000"/>
                </a:solidFill>
                <a:latin typeface="Calibri Light" panose="020F0302020204030204" pitchFamily="34" charset="0"/>
                <a:ea typeface="Times New Roman" panose="02020603050405020304" pitchFamily="18" charset="0"/>
                <a:cs typeface="Calibri Light" panose="020F0302020204030204" pitchFamily="34" charset="0"/>
              </a:rPr>
              <a:t>Good philosophy must exist, if for no other reason, </a:t>
            </a:r>
            <a:r>
              <a:rPr lang="en-SG" altLang="en-US" sz="3000" dirty="0">
                <a:solidFill>
                  <a:srgbClr val="3333FF"/>
                </a:solidFill>
                <a:latin typeface="Calibri Light" panose="020F0302020204030204" pitchFamily="34" charset="0"/>
                <a:ea typeface="Times New Roman" panose="02020603050405020304" pitchFamily="18" charset="0"/>
                <a:cs typeface="Calibri Light" panose="020F0302020204030204" pitchFamily="34" charset="0"/>
              </a:rPr>
              <a:t>because bad </a:t>
            </a:r>
            <a:r>
              <a:rPr lang="en-SG" altLang="en-US" sz="3000" dirty="0">
                <a:solidFill>
                  <a:srgbClr val="3333FF"/>
                </a:solidFill>
                <a:latin typeface="Calibri Light" panose="020F0302020204030204" pitchFamily="34" charset="0"/>
                <a:ea typeface="Calibri" panose="020F0502020204030204" pitchFamily="34" charset="0"/>
                <a:cs typeface="Calibri Light" panose="020F0302020204030204" pitchFamily="34" charset="0"/>
              </a:rPr>
              <a:t>philosophy </a:t>
            </a:r>
            <a:r>
              <a:rPr lang="en-SG" altLang="en-US" sz="3000" dirty="0">
                <a:solidFill>
                  <a:srgbClr val="3333FF"/>
                </a:solidFill>
                <a:latin typeface="Calibri Light" panose="020F0302020204030204" pitchFamily="34" charset="0"/>
                <a:cs typeface="Calibri Light" panose="020F0302020204030204" pitchFamily="34" charset="0"/>
              </a:rPr>
              <a:t>needs to be answered</a:t>
            </a:r>
            <a:r>
              <a:rPr lang="en-SG" altLang="en-US" sz="3000" dirty="0" smtClean="0">
                <a:solidFill>
                  <a:srgbClr val="3333FF"/>
                </a:solidFill>
                <a:latin typeface="Calibri Light" panose="020F0302020204030204" pitchFamily="34" charset="0"/>
                <a:cs typeface="Calibri Light" panose="020F0302020204030204" pitchFamily="34" charset="0"/>
              </a:rPr>
              <a:t>.</a:t>
            </a:r>
            <a:r>
              <a:rPr lang="en-SG" altLang="en-US" sz="2400" dirty="0">
                <a:solidFill>
                  <a:srgbClr val="3333FF"/>
                </a:solidFill>
                <a:latin typeface="Calibri Light" panose="020F0302020204030204" pitchFamily="34" charset="0"/>
                <a:cs typeface="Calibri Light" panose="020F0302020204030204" pitchFamily="34" charset="0"/>
              </a:rPr>
              <a:t> </a:t>
            </a:r>
            <a:r>
              <a:rPr lang="en-SG" altLang="en-US" sz="2400" dirty="0">
                <a:solidFill>
                  <a:srgbClr val="000000"/>
                </a:solidFill>
                <a:latin typeface="Calibri Light" panose="020F0302020204030204" pitchFamily="34" charset="0"/>
                <a:cs typeface="Calibri Light" panose="020F0302020204030204" pitchFamily="34" charset="0"/>
              </a:rPr>
              <a:t>	</a:t>
            </a:r>
            <a:r>
              <a:rPr lang="en-SG" altLang="en-US" sz="2400" dirty="0">
                <a:solidFill>
                  <a:srgbClr val="000000"/>
                </a:solidFill>
                <a:cs typeface="Times New Roman" panose="02020603050405020304" pitchFamily="18" charset="0"/>
              </a:rPr>
              <a:t>					</a:t>
            </a:r>
            <a:endParaRPr lang="en-SG" altLang="en-US" sz="2000" i="1" dirty="0">
              <a:solidFill>
                <a:srgbClr val="000000"/>
              </a:solidFill>
              <a:latin typeface="Calibri" panose="020F0502020204030204" pitchFamily="34" charset="0"/>
              <a:cs typeface="Times New Roman" panose="02020603050405020304" pitchFamily="18" charset="0"/>
            </a:endParaRP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7689" y="2570499"/>
            <a:ext cx="1622098" cy="2346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2"/>
          <p:cNvSpPr>
            <a:spLocks noChangeArrowheads="1"/>
          </p:cNvSpPr>
          <p:nvPr/>
        </p:nvSpPr>
        <p:spPr bwMode="auto">
          <a:xfrm>
            <a:off x="1119384" y="5714742"/>
            <a:ext cx="102180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SG" altLang="en-US" dirty="0" smtClean="0">
                <a:latin typeface="Calibri Light" panose="020F0302020204030204" pitchFamily="34" charset="0"/>
                <a:cs typeface="Calibri Light" panose="020F0302020204030204" pitchFamily="34" charset="0"/>
              </a:rPr>
              <a:t>Andrew </a:t>
            </a:r>
            <a:r>
              <a:rPr lang="en-SG" altLang="en-US" dirty="0">
                <a:latin typeface="Calibri Light" panose="020F0302020204030204" pitchFamily="34" charset="0"/>
                <a:cs typeface="Calibri Light" panose="020F0302020204030204" pitchFamily="34" charset="0"/>
              </a:rPr>
              <a:t>Loke, Hong Kong University</a:t>
            </a:r>
            <a:endParaRPr lang="en-SG" altLang="en-US" dirty="0">
              <a:latin typeface="Calibri Light" panose="020F0302020204030204" pitchFamily="34" charset="0"/>
              <a:ea typeface="Calibri" panose="020F0502020204030204" pitchFamily="34" charset="0"/>
              <a:cs typeface="Calibri Light" panose="020F0302020204030204" pitchFamily="34" charset="0"/>
            </a:endParaRPr>
          </a:p>
          <a:p>
            <a:pPr algn="just"/>
            <a:r>
              <a:rPr lang="en-SG" altLang="en-US" u="sng" dirty="0">
                <a:solidFill>
                  <a:srgbClr val="000000"/>
                </a:solidFill>
                <a:latin typeface="Calibri Light" panose="020F0302020204030204" pitchFamily="34" charset="0"/>
                <a:cs typeface="Calibri Light" panose="020F0302020204030204" pitchFamily="34" charset="0"/>
                <a:hlinkClick r:id="rId3"/>
              </a:rPr>
              <a:t>http://www.nus.edu.sg/teachingacademy/article/the-benefits-of-studying-philosophy-for-science-education/</a:t>
            </a:r>
            <a:endParaRPr lang="en-SG" altLang="en-US" dirty="0">
              <a:latin typeface="Calibri Light" panose="020F0302020204030204" pitchFamily="34" charset="0"/>
              <a:cs typeface="Calibri Light" panose="020F0302020204030204" pitchFamily="34" charset="0"/>
            </a:endParaRPr>
          </a:p>
        </p:txBody>
      </p:sp>
      <p:sp>
        <p:nvSpPr>
          <p:cNvPr id="48134" name="Rectangle 3"/>
          <p:cNvSpPr>
            <a:spLocks noChangeArrowheads="1"/>
          </p:cNvSpPr>
          <p:nvPr/>
        </p:nvSpPr>
        <p:spPr bwMode="auto">
          <a:xfrm>
            <a:off x="6657147" y="5057814"/>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07000"/>
              </a:lnSpc>
            </a:pPr>
            <a:r>
              <a:rPr lang="en-SG" altLang="en-US" i="1" dirty="0">
                <a:solidFill>
                  <a:srgbClr val="000000"/>
                </a:solidFill>
                <a:cs typeface="Times New Roman" panose="02020603050405020304" pitchFamily="18" charset="0"/>
              </a:rPr>
              <a:t>		       The Weight of Glory</a:t>
            </a:r>
            <a:endParaRPr lang="en-SG" altLang="en-US" dirty="0">
              <a:cs typeface="Times New Roman" panose="02020603050405020304" pitchFamily="18" charset="0"/>
            </a:endParaRPr>
          </a:p>
          <a:p>
            <a:pPr>
              <a:lnSpc>
                <a:spcPct val="107000"/>
              </a:lnSpc>
            </a:pPr>
            <a:r>
              <a:rPr lang="en-SG" altLang="en-US" dirty="0">
                <a:solidFill>
                  <a:srgbClr val="000000"/>
                </a:solidFill>
                <a:cs typeface="Times New Roman" panose="02020603050405020304" pitchFamily="18" charset="0"/>
              </a:rPr>
              <a:t>                                  C. S. Lewis, Oxford U</a:t>
            </a:r>
            <a:r>
              <a:rPr lang="en-SG" altLang="en-US" i="1" dirty="0">
                <a:solidFill>
                  <a:srgbClr val="000000"/>
                </a:solidFill>
                <a:latin typeface="Calibri" panose="020F0502020204030204" pitchFamily="34" charset="0"/>
                <a:cs typeface="Times New Roman" panose="02020603050405020304" pitchFamily="18" charset="0"/>
              </a:rPr>
              <a:t> </a:t>
            </a:r>
          </a:p>
        </p:txBody>
      </p:sp>
      <p:cxnSp>
        <p:nvCxnSpPr>
          <p:cNvPr id="8" name="Straight Connector 7"/>
          <p:cNvCxnSpPr/>
          <p:nvPr/>
        </p:nvCxnSpPr>
        <p:spPr>
          <a:xfrm flipV="1">
            <a:off x="1240569" y="5705217"/>
            <a:ext cx="3022600" cy="9525"/>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756756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dirty="0">
                <a:solidFill>
                  <a:srgbClr val="3333FF"/>
                </a:solidFill>
              </a:rPr>
              <a:t>Ensure that you do not have </a:t>
            </a:r>
            <a:br>
              <a:rPr lang="en-US" dirty="0">
                <a:solidFill>
                  <a:srgbClr val="3333FF"/>
                </a:solidFill>
              </a:rPr>
            </a:br>
            <a:r>
              <a:rPr lang="en-US" dirty="0">
                <a:solidFill>
                  <a:srgbClr val="3333FF"/>
                </a:solidFill>
              </a:rPr>
              <a:t>time-table clashes </a:t>
            </a:r>
            <a:endParaRPr lang="en-SG" dirty="0">
              <a:solidFill>
                <a:srgbClr val="3333FF"/>
              </a:solidFill>
            </a:endParaRPr>
          </a:p>
        </p:txBody>
      </p:sp>
      <p:sp>
        <p:nvSpPr>
          <p:cNvPr id="3" name="Subtitle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814656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What is a GE module </a:t>
            </a:r>
            <a:r>
              <a:rPr lang="en-US" dirty="0" smtClean="0">
                <a:solidFill>
                  <a:srgbClr val="0000FF"/>
                </a:solidFill>
              </a:rPr>
              <a:t>?</a:t>
            </a:r>
            <a:endParaRPr lang="en-US" dirty="0"/>
          </a:p>
        </p:txBody>
      </p:sp>
      <p:sp>
        <p:nvSpPr>
          <p:cNvPr id="5" name="Footer Placeholder 4"/>
          <p:cNvSpPr>
            <a:spLocks noGrp="1"/>
          </p:cNvSpPr>
          <p:nvPr>
            <p:ph type="ftr" sz="quarter" idx="11"/>
          </p:nvPr>
        </p:nvSpPr>
        <p:spPr/>
        <p:txBody>
          <a:bodyPr/>
          <a:lstStyle/>
          <a:p>
            <a:r>
              <a:rPr lang="en-US" dirty="0" smtClean="0"/>
              <a:t>Lecture Zero</a:t>
            </a:r>
            <a:endParaRPr lang="en-US" dirty="0"/>
          </a:p>
        </p:txBody>
      </p:sp>
      <p:sp>
        <p:nvSpPr>
          <p:cNvPr id="6" name="Slide Number Placeholder 5"/>
          <p:cNvSpPr>
            <a:spLocks noGrp="1"/>
          </p:cNvSpPr>
          <p:nvPr>
            <p:ph type="sldNum" sz="quarter" idx="12"/>
          </p:nvPr>
        </p:nvSpPr>
        <p:spPr/>
        <p:txBody>
          <a:bodyPr/>
          <a:lstStyle/>
          <a:p>
            <a:fld id="{554E542A-2700-964A-86F6-DD0E07BF59DB}" type="slidenum">
              <a:rPr lang="en-US" smtClean="0"/>
              <a:t>3</a:t>
            </a:fld>
            <a:endParaRPr lang="en-US"/>
          </a:p>
        </p:txBody>
      </p:sp>
      <p:sp>
        <p:nvSpPr>
          <p:cNvPr id="8" name="TextBox 2"/>
          <p:cNvSpPr txBox="1">
            <a:spLocks noChangeArrowheads="1"/>
          </p:cNvSpPr>
          <p:nvPr/>
        </p:nvSpPr>
        <p:spPr bwMode="auto">
          <a:xfrm>
            <a:off x="1154083" y="1819959"/>
            <a:ext cx="10058400"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SG" altLang="en-US" sz="2700" dirty="0">
                <a:solidFill>
                  <a:srgbClr val="3333FF"/>
                </a:solidFill>
                <a:latin typeface="Calibri Light" panose="020F0302020204030204" pitchFamily="34" charset="0"/>
                <a:cs typeface="Calibri Light" panose="020F0302020204030204" pitchFamily="34" charset="0"/>
              </a:rPr>
              <a:t>a) </a:t>
            </a:r>
            <a:r>
              <a:rPr lang="en-SG" altLang="en-US" sz="2700" dirty="0">
                <a:latin typeface="Calibri Light" panose="020F0302020204030204" pitchFamily="34" charset="0"/>
                <a:cs typeface="Calibri Light" panose="020F0302020204030204" pitchFamily="34" charset="0"/>
              </a:rPr>
              <a:t>General Education strives to develop and integrate a student’s knowledge, attitudes, skills and experiences in order to enable the student to engage in life long inquiry and decision making.</a:t>
            </a:r>
          </a:p>
          <a:p>
            <a:pPr algn="just"/>
            <a:endParaRPr lang="en-SG" altLang="en-US" sz="2700" dirty="0">
              <a:latin typeface="Calibri Light" panose="020F0302020204030204" pitchFamily="34" charset="0"/>
              <a:cs typeface="Calibri Light" panose="020F0302020204030204" pitchFamily="34" charset="0"/>
            </a:endParaRPr>
          </a:p>
          <a:p>
            <a:pPr algn="just"/>
            <a:r>
              <a:rPr lang="en-SG" altLang="en-US" sz="2700" dirty="0">
                <a:solidFill>
                  <a:srgbClr val="3333FF"/>
                </a:solidFill>
                <a:latin typeface="Calibri Light" panose="020F0302020204030204" pitchFamily="34" charset="0"/>
                <a:cs typeface="Calibri Light" panose="020F0302020204030204" pitchFamily="34" charset="0"/>
              </a:rPr>
              <a:t>b) </a:t>
            </a:r>
            <a:r>
              <a:rPr lang="en-SG" altLang="en-US" sz="2700" dirty="0">
                <a:latin typeface="Calibri Light" panose="020F0302020204030204" pitchFamily="34" charset="0"/>
                <a:cs typeface="Calibri Light" panose="020F0302020204030204" pitchFamily="34" charset="0"/>
              </a:rPr>
              <a:t>Provides a more satisfying life and a more effective citizen for society ... Also prepare students to succeed in today’s knowledge economy and global workforce.</a:t>
            </a:r>
          </a:p>
          <a:p>
            <a:pPr algn="just"/>
            <a:endParaRPr lang="en-SG" altLang="en-US" sz="3200" dirty="0">
              <a:solidFill>
                <a:srgbClr val="FF0000"/>
              </a:solidFill>
              <a:latin typeface="+mj-lt"/>
            </a:endParaRPr>
          </a:p>
        </p:txBody>
      </p:sp>
      <p:sp>
        <p:nvSpPr>
          <p:cNvPr id="9" name="Rectangle 6"/>
          <p:cNvSpPr>
            <a:spLocks noChangeArrowheads="1"/>
          </p:cNvSpPr>
          <p:nvPr/>
        </p:nvSpPr>
        <p:spPr bwMode="auto">
          <a:xfrm>
            <a:off x="1097280" y="6005723"/>
            <a:ext cx="9884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SG" altLang="en-US" dirty="0">
                <a:latin typeface="Calibri Light" panose="020F0302020204030204" pitchFamily="34" charset="0"/>
                <a:cs typeface="Calibri Light" panose="020F0302020204030204" pitchFamily="34" charset="0"/>
              </a:rPr>
              <a:t>M. R. Hall, S. M. Culver &amp; P. L. Burge, </a:t>
            </a:r>
            <a:r>
              <a:rPr lang="en-SG" altLang="en-US" i="1" dirty="0">
                <a:latin typeface="Calibri Light" panose="020F0302020204030204" pitchFamily="34" charset="0"/>
                <a:cs typeface="Calibri Light" panose="020F0302020204030204" pitchFamily="34" charset="0"/>
              </a:rPr>
              <a:t>Project Muse </a:t>
            </a:r>
            <a:r>
              <a:rPr lang="en-SG" altLang="en-US" dirty="0">
                <a:latin typeface="Calibri Light" panose="020F0302020204030204" pitchFamily="34" charset="0"/>
                <a:cs typeface="Calibri Light" panose="020F0302020204030204" pitchFamily="34" charset="0"/>
              </a:rPr>
              <a:t>... General Education Curriculum</a:t>
            </a:r>
            <a:r>
              <a:rPr lang="en-SG" altLang="en-US" dirty="0">
                <a:solidFill>
                  <a:srgbClr val="0000FF"/>
                </a:solidFill>
              </a:rPr>
              <a:t>.</a:t>
            </a:r>
          </a:p>
        </p:txBody>
      </p:sp>
      <p:cxnSp>
        <p:nvCxnSpPr>
          <p:cNvPr id="11" name="Straight Connector 10"/>
          <p:cNvCxnSpPr/>
          <p:nvPr/>
        </p:nvCxnSpPr>
        <p:spPr>
          <a:xfrm flipV="1">
            <a:off x="1206104" y="6033074"/>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171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b="0" dirty="0" smtClean="0">
                <a:solidFill>
                  <a:srgbClr val="0000FF"/>
                </a:solidFill>
                <a:effectLst/>
              </a:rPr>
              <a:t>2 MCQ Term Tests</a:t>
            </a:r>
          </a:p>
        </p:txBody>
      </p:sp>
      <p:sp>
        <p:nvSpPr>
          <p:cNvPr id="8195" name="Rectangle 3"/>
          <p:cNvSpPr>
            <a:spLocks noGrp="1" noChangeArrowheads="1"/>
          </p:cNvSpPr>
          <p:nvPr>
            <p:ph idx="1"/>
          </p:nvPr>
        </p:nvSpPr>
        <p:spPr>
          <a:xfrm>
            <a:off x="1097280" y="1868747"/>
            <a:ext cx="10058400" cy="3886200"/>
          </a:xfrm>
        </p:spPr>
        <p:txBody>
          <a:bodyPr>
            <a:noAutofit/>
          </a:bodyPr>
          <a:lstStyle/>
          <a:p>
            <a:pPr marL="137160" indent="0">
              <a:lnSpc>
                <a:spcPct val="80000"/>
              </a:lnSpc>
              <a:spcAft>
                <a:spcPts val="0"/>
              </a:spcAft>
              <a:buClr>
                <a:schemeClr val="tx1">
                  <a:shade val="95000"/>
                </a:schemeClr>
              </a:buClr>
              <a:buNone/>
              <a:defRPr/>
            </a:pPr>
            <a:r>
              <a:rPr lang="en-US" sz="2800" dirty="0">
                <a:solidFill>
                  <a:srgbClr val="3333FF"/>
                </a:solidFill>
                <a:latin typeface="Calibri Light" panose="020F0302020204030204" pitchFamily="34" charset="0"/>
                <a:cs typeface="Calibri Light" panose="020F0302020204030204" pitchFamily="34" charset="0"/>
              </a:rPr>
              <a:t>Test 1: </a:t>
            </a:r>
            <a:r>
              <a:rPr lang="en-US" sz="2800" dirty="0" smtClean="0">
                <a:solidFill>
                  <a:srgbClr val="0000FF"/>
                </a:solidFill>
                <a:latin typeface="Calibri Light" panose="020F0302020204030204" pitchFamily="34" charset="0"/>
                <a:cs typeface="Calibri Light" panose="020F0302020204030204" pitchFamily="34" charset="0"/>
              </a:rPr>
              <a:t>	</a:t>
            </a:r>
            <a:r>
              <a:rPr lang="en-US" sz="2800" dirty="0" smtClean="0">
                <a:solidFill>
                  <a:schemeClr val="tx1"/>
                </a:solidFill>
                <a:latin typeface="Calibri Light" panose="020F0302020204030204" pitchFamily="34" charset="0"/>
                <a:cs typeface="Calibri Light" panose="020F0302020204030204" pitchFamily="34" charset="0"/>
              </a:rPr>
              <a:t>Wednesday</a:t>
            </a:r>
            <a:r>
              <a:rPr lang="en-US" sz="2800" dirty="0">
                <a:solidFill>
                  <a:schemeClr val="tx1"/>
                </a:solidFill>
                <a:latin typeface="Calibri Light" panose="020F0302020204030204" pitchFamily="34" charset="0"/>
                <a:cs typeface="Calibri Light" panose="020F0302020204030204" pitchFamily="34" charset="0"/>
              </a:rPr>
              <a:t>,  </a:t>
            </a:r>
            <a:r>
              <a:rPr lang="en-US" sz="2800" dirty="0" smtClean="0">
                <a:solidFill>
                  <a:schemeClr val="tx1"/>
                </a:solidFill>
                <a:latin typeface="Calibri Light" panose="020F0302020204030204" pitchFamily="34" charset="0"/>
                <a:cs typeface="Calibri Light" panose="020F0302020204030204" pitchFamily="34" charset="0"/>
              </a:rPr>
              <a:t> 3rd</a:t>
            </a:r>
            <a:r>
              <a:rPr lang="en-SG" sz="2800" dirty="0" smtClean="0">
                <a:solidFill>
                  <a:schemeClr val="tx1"/>
                </a:solidFill>
                <a:latin typeface="Calibri Light" panose="020F0302020204030204" pitchFamily="34" charset="0"/>
                <a:cs typeface="Calibri Light" panose="020F0302020204030204" pitchFamily="34" charset="0"/>
              </a:rPr>
              <a:t>   Mar   </a:t>
            </a:r>
            <a:r>
              <a:rPr lang="en-US" sz="2800" dirty="0" smtClean="0">
                <a:solidFill>
                  <a:schemeClr val="tx1"/>
                </a:solidFill>
                <a:latin typeface="Calibri Light" panose="020F0302020204030204" pitchFamily="34" charset="0"/>
                <a:cs typeface="Calibri Light" panose="020F0302020204030204" pitchFamily="34" charset="0"/>
              </a:rPr>
              <a:t>2021   </a:t>
            </a:r>
            <a:r>
              <a:rPr lang="en-US" sz="2800" dirty="0">
                <a:solidFill>
                  <a:schemeClr val="tx1"/>
                </a:solidFill>
                <a:latin typeface="Calibri Light" panose="020F0302020204030204" pitchFamily="34" charset="0"/>
                <a:cs typeface="Calibri Light" panose="020F0302020204030204" pitchFamily="34" charset="0"/>
              </a:rPr>
              <a:t>(7th week)</a:t>
            </a:r>
          </a:p>
          <a:p>
            <a:pPr marL="137160" indent="0">
              <a:lnSpc>
                <a:spcPct val="80000"/>
              </a:lnSpc>
              <a:spcAft>
                <a:spcPts val="0"/>
              </a:spcAft>
              <a:buClr>
                <a:schemeClr val="tx1">
                  <a:shade val="95000"/>
                </a:schemeClr>
              </a:buClr>
              <a:buNone/>
              <a:defRPr/>
            </a:pPr>
            <a:r>
              <a:rPr lang="en-US" sz="2800" dirty="0">
                <a:solidFill>
                  <a:srgbClr val="3333FF"/>
                </a:solidFill>
                <a:latin typeface="Calibri Light" panose="020F0302020204030204" pitchFamily="34" charset="0"/>
                <a:cs typeface="Calibri Light" panose="020F0302020204030204" pitchFamily="34" charset="0"/>
              </a:rPr>
              <a:t>Test 2: </a:t>
            </a:r>
            <a:r>
              <a:rPr lang="en-US" sz="2800" dirty="0" smtClean="0">
                <a:solidFill>
                  <a:schemeClr val="tx1"/>
                </a:solidFill>
                <a:latin typeface="Calibri Light" panose="020F0302020204030204" pitchFamily="34" charset="0"/>
                <a:cs typeface="Calibri Light" panose="020F0302020204030204" pitchFamily="34" charset="0"/>
              </a:rPr>
              <a:t>	Wednesday</a:t>
            </a:r>
            <a:r>
              <a:rPr lang="en-US" sz="2800" dirty="0">
                <a:solidFill>
                  <a:schemeClr val="tx1"/>
                </a:solidFill>
                <a:latin typeface="Calibri Light" panose="020F0302020204030204" pitchFamily="34" charset="0"/>
                <a:cs typeface="Calibri Light" panose="020F0302020204030204" pitchFamily="34" charset="0"/>
              </a:rPr>
              <a:t>,   </a:t>
            </a:r>
            <a:r>
              <a:rPr lang="en-US" sz="2800" dirty="0" smtClean="0">
                <a:solidFill>
                  <a:schemeClr val="tx1"/>
                </a:solidFill>
                <a:latin typeface="Calibri Light" panose="020F0302020204030204" pitchFamily="34" charset="0"/>
                <a:cs typeface="Calibri Light" panose="020F0302020204030204" pitchFamily="34" charset="0"/>
              </a:rPr>
              <a:t>7th  April   2021   </a:t>
            </a:r>
            <a:r>
              <a:rPr lang="en-US" sz="2800" dirty="0">
                <a:solidFill>
                  <a:schemeClr val="tx1"/>
                </a:solidFill>
                <a:latin typeface="Calibri Light" panose="020F0302020204030204" pitchFamily="34" charset="0"/>
                <a:cs typeface="Calibri Light" panose="020F0302020204030204" pitchFamily="34" charset="0"/>
              </a:rPr>
              <a:t>(13th week)</a:t>
            </a:r>
          </a:p>
          <a:p>
            <a:pPr marL="137160" indent="0">
              <a:lnSpc>
                <a:spcPct val="80000"/>
              </a:lnSpc>
              <a:spcAft>
                <a:spcPts val="0"/>
              </a:spcAft>
              <a:buClr>
                <a:schemeClr val="tx1">
                  <a:shade val="95000"/>
                </a:schemeClr>
              </a:buClr>
              <a:buNone/>
              <a:defRPr/>
            </a:pPr>
            <a:endParaRPr lang="en-US" sz="2800" dirty="0">
              <a:solidFill>
                <a:schemeClr val="tx1"/>
              </a:solidFill>
              <a:latin typeface="Calibri Light" panose="020F0302020204030204" pitchFamily="34" charset="0"/>
              <a:cs typeface="Calibri Light" panose="020F0302020204030204" pitchFamily="34" charset="0"/>
            </a:endParaRPr>
          </a:p>
          <a:p>
            <a:pPr marL="137160" indent="0">
              <a:lnSpc>
                <a:spcPct val="80000"/>
              </a:lnSpc>
              <a:spcAft>
                <a:spcPts val="0"/>
              </a:spcAft>
              <a:buClr>
                <a:schemeClr val="tx1">
                  <a:shade val="95000"/>
                </a:schemeClr>
              </a:buClr>
              <a:buNone/>
              <a:defRPr/>
            </a:pPr>
            <a:r>
              <a:rPr lang="en-US" sz="2800" dirty="0" smtClean="0">
                <a:solidFill>
                  <a:srgbClr val="3333FF"/>
                </a:solidFill>
                <a:latin typeface="Calibri Light" panose="020F0302020204030204" pitchFamily="34" charset="0"/>
                <a:cs typeface="Calibri Light" panose="020F0302020204030204" pitchFamily="34" charset="0"/>
              </a:rPr>
              <a:t>Duration: </a:t>
            </a:r>
            <a:r>
              <a:rPr lang="en-US" sz="2800" dirty="0" smtClean="0">
                <a:solidFill>
                  <a:schemeClr val="tx1"/>
                </a:solidFill>
                <a:latin typeface="Calibri Light" panose="020F0302020204030204" pitchFamily="34" charset="0"/>
                <a:cs typeface="Calibri Light" panose="020F0302020204030204" pitchFamily="34" charset="0"/>
              </a:rPr>
              <a:t>	1 Hour </a:t>
            </a:r>
            <a:r>
              <a:rPr lang="en-US" sz="2800" dirty="0" smtClean="0">
                <a:solidFill>
                  <a:schemeClr val="tx1"/>
                </a:solidFill>
                <a:latin typeface="Calibri Light" panose="020F0302020204030204" pitchFamily="34" charset="0"/>
                <a:cs typeface="Calibri Light" panose="020F0302020204030204" pitchFamily="34" charset="0"/>
              </a:rPr>
              <a:t>plus (Please </a:t>
            </a:r>
            <a:r>
              <a:rPr lang="en-US" sz="2800" dirty="0" smtClean="0">
                <a:solidFill>
                  <a:schemeClr val="tx1"/>
                </a:solidFill>
                <a:latin typeface="Calibri Light" panose="020F0302020204030204" pitchFamily="34" charset="0"/>
                <a:cs typeface="Calibri Light" panose="020F0302020204030204" pitchFamily="34" charset="0"/>
              </a:rPr>
              <a:t>do not be late)</a:t>
            </a:r>
          </a:p>
          <a:p>
            <a:pPr marL="1134110" lvl="4" indent="0">
              <a:lnSpc>
                <a:spcPct val="80000"/>
              </a:lnSpc>
              <a:spcAft>
                <a:spcPts val="0"/>
              </a:spcAft>
              <a:buClr>
                <a:schemeClr val="tx1">
                  <a:shade val="95000"/>
                </a:schemeClr>
              </a:buClr>
              <a:buNone/>
              <a:defRPr/>
            </a:pPr>
            <a:r>
              <a:rPr lang="en-US" sz="2800" dirty="0">
                <a:solidFill>
                  <a:schemeClr val="tx1"/>
                </a:solidFill>
                <a:latin typeface="Calibri Light" panose="020F0302020204030204" pitchFamily="34" charset="0"/>
                <a:cs typeface="Calibri Light" panose="020F0302020204030204" pitchFamily="34" charset="0"/>
              </a:rPr>
              <a:t>	</a:t>
            </a:r>
            <a:r>
              <a:rPr lang="en-US" sz="2800" dirty="0" smtClean="0">
                <a:solidFill>
                  <a:schemeClr val="tx1"/>
                </a:solidFill>
                <a:latin typeface="Calibri Light" panose="020F0302020204030204" pitchFamily="34" charset="0"/>
                <a:cs typeface="Calibri Light" panose="020F0302020204030204" pitchFamily="34" charset="0"/>
              </a:rPr>
              <a:t> </a:t>
            </a:r>
            <a:r>
              <a:rPr lang="en-US" sz="2800" dirty="0">
                <a:solidFill>
                  <a:schemeClr val="tx1"/>
                </a:solidFill>
                <a:latin typeface="Calibri Light" panose="020F0302020204030204" pitchFamily="34" charset="0"/>
                <a:cs typeface="Calibri Light" panose="020F0302020204030204" pitchFamily="34" charset="0"/>
              </a:rPr>
              <a:t>~ 30-35 MCQ + ~ 5-10 short Questions</a:t>
            </a:r>
          </a:p>
          <a:p>
            <a:pPr marL="548640" indent="-411480">
              <a:lnSpc>
                <a:spcPct val="80000"/>
              </a:lnSpc>
              <a:spcAft>
                <a:spcPts val="0"/>
              </a:spcAft>
              <a:buClr>
                <a:schemeClr val="tx1">
                  <a:shade val="95000"/>
                </a:schemeClr>
              </a:buClr>
              <a:buNone/>
              <a:defRPr/>
            </a:pPr>
            <a:r>
              <a:rPr lang="en-US" sz="2800" dirty="0" smtClean="0">
                <a:solidFill>
                  <a:schemeClr val="tx1"/>
                </a:solidFill>
                <a:latin typeface="Calibri Light" panose="020F0302020204030204" pitchFamily="34" charset="0"/>
                <a:cs typeface="Calibri Light" panose="020F0302020204030204" pitchFamily="34" charset="0"/>
              </a:rPr>
              <a:t>			(10am to 12pm lecture slot) </a:t>
            </a:r>
          </a:p>
          <a:p>
            <a:pPr>
              <a:spcBef>
                <a:spcPct val="20000"/>
              </a:spcBef>
              <a:buClr>
                <a:schemeClr val="hlink"/>
              </a:buClr>
              <a:buSzPct val="80000"/>
              <a:defRPr/>
            </a:pPr>
            <a:endParaRPr lang="en-US" sz="2800" dirty="0" smtClean="0">
              <a:latin typeface="Calibri Light" panose="020F0302020204030204" pitchFamily="34" charset="0"/>
              <a:cs typeface="Calibri Light" panose="020F0302020204030204" pitchFamily="34" charset="0"/>
            </a:endParaRPr>
          </a:p>
          <a:p>
            <a:pPr>
              <a:spcBef>
                <a:spcPct val="20000"/>
              </a:spcBef>
              <a:buClr>
                <a:schemeClr val="hlink"/>
              </a:buClr>
              <a:buSzPct val="80000"/>
              <a:defRPr/>
            </a:pPr>
            <a:r>
              <a:rPr lang="en-US" sz="2800" dirty="0" smtClean="0">
                <a:solidFill>
                  <a:srgbClr val="3333FF"/>
                </a:solidFill>
                <a:latin typeface="Calibri Light" panose="020F0302020204030204" pitchFamily="34" charset="0"/>
                <a:cs typeface="Calibri Light" panose="020F0302020204030204" pitchFamily="34" charset="0"/>
              </a:rPr>
              <a:t>Mode: </a:t>
            </a:r>
            <a:r>
              <a:rPr lang="en-US" sz="2800" dirty="0" smtClean="0">
                <a:latin typeface="Calibri Light" panose="020F0302020204030204" pitchFamily="34" charset="0"/>
                <a:cs typeface="Calibri Light" panose="020F0302020204030204" pitchFamily="34" charset="0"/>
              </a:rPr>
              <a:t>	</a:t>
            </a:r>
            <a:r>
              <a:rPr lang="en-US" sz="2800" dirty="0" err="1" smtClean="0">
                <a:latin typeface="Calibri Light" panose="020F0302020204030204" pitchFamily="34" charset="0"/>
                <a:cs typeface="Calibri Light" panose="020F0302020204030204" pitchFamily="34" charset="0"/>
              </a:rPr>
              <a:t>LumiNus</a:t>
            </a:r>
            <a:r>
              <a:rPr lang="en-US" sz="2800" dirty="0" smtClean="0">
                <a:latin typeface="Calibri Light" panose="020F0302020204030204" pitchFamily="34" charset="0"/>
                <a:cs typeface="Calibri Light" panose="020F0302020204030204" pitchFamily="34" charset="0"/>
              </a:rPr>
              <a:t> Quizzes, short Questions; require short Answers</a:t>
            </a:r>
            <a:endParaRPr lang="en-US" sz="2800" dirty="0">
              <a:latin typeface="Calibri Light" panose="020F0302020204030204" pitchFamily="34" charset="0"/>
              <a:cs typeface="Calibri Light" panose="020F0302020204030204" pitchFamily="34" charset="0"/>
            </a:endParaRPr>
          </a:p>
          <a:p>
            <a:pPr>
              <a:spcBef>
                <a:spcPct val="20000"/>
              </a:spcBef>
              <a:buClr>
                <a:schemeClr val="hlink"/>
              </a:buClr>
              <a:buSzPct val="80000"/>
              <a:buNone/>
              <a:defRPr/>
            </a:pPr>
            <a:r>
              <a:rPr lang="en-US" sz="2800" dirty="0">
                <a:latin typeface="Calibri Light" panose="020F0302020204030204" pitchFamily="34" charset="0"/>
                <a:cs typeface="Calibri Light" panose="020F0302020204030204" pitchFamily="34" charset="0"/>
              </a:rPr>
              <a:t>		</a:t>
            </a:r>
            <a:r>
              <a:rPr lang="en-US" b="1" dirty="0" smtClean="0">
                <a:solidFill>
                  <a:schemeClr val="tx1"/>
                </a:solidFill>
                <a:latin typeface="Calibri" panose="020F0502020204030204" pitchFamily="34" charset="0"/>
              </a:rPr>
              <a:t>				</a:t>
            </a:r>
            <a:endParaRPr lang="en-US" dirty="0" smtClean="0">
              <a:solidFill>
                <a:schemeClr val="tx1"/>
              </a:solidFill>
              <a:latin typeface="Calibri" panose="020F0502020204030204" pitchFamily="34" charset="0"/>
            </a:endParaRPr>
          </a:p>
          <a:p>
            <a:pPr marL="548640" indent="-411480">
              <a:lnSpc>
                <a:spcPct val="80000"/>
              </a:lnSpc>
              <a:spcAft>
                <a:spcPts val="0"/>
              </a:spcAft>
              <a:buClr>
                <a:schemeClr val="tx1">
                  <a:shade val="95000"/>
                </a:schemeClr>
              </a:buClr>
              <a:buNone/>
              <a:defRPr/>
            </a:pPr>
            <a:r>
              <a:rPr lang="en-US" dirty="0" smtClean="0">
                <a:solidFill>
                  <a:schemeClr val="tx1"/>
                </a:solidFill>
                <a:latin typeface="Calibri" panose="020F0502020204030204" pitchFamily="34" charset="0"/>
              </a:rPr>
              <a:t>	</a:t>
            </a: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854312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b="0" dirty="0" smtClean="0">
                <a:solidFill>
                  <a:srgbClr val="0000FF"/>
                </a:solidFill>
                <a:effectLst/>
              </a:rPr>
              <a:t>About Term Tests</a:t>
            </a:r>
          </a:p>
        </p:txBody>
      </p:sp>
      <p:sp>
        <p:nvSpPr>
          <p:cNvPr id="28675" name="Rectangle 3"/>
          <p:cNvSpPr>
            <a:spLocks noGrp="1" noChangeArrowheads="1"/>
          </p:cNvSpPr>
          <p:nvPr>
            <p:ph idx="1"/>
          </p:nvPr>
        </p:nvSpPr>
        <p:spPr>
          <a:xfrm>
            <a:off x="1284566" y="1737360"/>
            <a:ext cx="9970266" cy="3390441"/>
          </a:xfrm>
        </p:spPr>
        <p:txBody>
          <a:bodyPr>
            <a:noAutofit/>
          </a:bodyPr>
          <a:lstStyle/>
          <a:p>
            <a:pPr marL="0" indent="0" algn="just">
              <a:spcAft>
                <a:spcPts val="0"/>
              </a:spcAft>
              <a:buClr>
                <a:schemeClr val="tx1">
                  <a:shade val="95000"/>
                </a:schemeClr>
              </a:buClr>
              <a:buNone/>
              <a:defRPr/>
            </a:pPr>
            <a:r>
              <a:rPr lang="en-GB" sz="2400" dirty="0" smtClean="0">
                <a:solidFill>
                  <a:schemeClr val="tx1"/>
                </a:solidFill>
                <a:latin typeface="Calibri Light" panose="020F0302020204030204" pitchFamily="34" charset="0"/>
                <a:cs typeface="Calibri Light" panose="020F0302020204030204" pitchFamily="34" charset="0"/>
              </a:rPr>
              <a:t>Of course, our </a:t>
            </a:r>
            <a:r>
              <a:rPr lang="en-GB" sz="2400" dirty="0">
                <a:solidFill>
                  <a:schemeClr val="tx1"/>
                </a:solidFill>
                <a:latin typeface="Calibri Light" panose="020F0302020204030204" pitchFamily="34" charset="0"/>
                <a:cs typeface="Calibri Light" panose="020F0302020204030204" pitchFamily="34" charset="0"/>
              </a:rPr>
              <a:t>ability to retrieve information from our memories is a function of how well it was learned in the </a:t>
            </a:r>
            <a:r>
              <a:rPr lang="en-GB" sz="2400" dirty="0" smtClean="0">
                <a:solidFill>
                  <a:schemeClr val="tx1"/>
                </a:solidFill>
                <a:latin typeface="Calibri Light" panose="020F0302020204030204" pitchFamily="34" charset="0"/>
                <a:cs typeface="Calibri Light" panose="020F0302020204030204" pitchFamily="34" charset="0"/>
              </a:rPr>
              <a:t>first </a:t>
            </a:r>
            <a:r>
              <a:rPr lang="en-GB" sz="2400" dirty="0">
                <a:solidFill>
                  <a:schemeClr val="tx1"/>
                </a:solidFill>
                <a:latin typeface="Calibri Light" panose="020F0302020204030204" pitchFamily="34" charset="0"/>
                <a:cs typeface="Calibri Light" panose="020F0302020204030204" pitchFamily="34" charset="0"/>
              </a:rPr>
              <a:t>place.</a:t>
            </a:r>
            <a:r>
              <a:rPr lang="en-GB" sz="2400" i="1" dirty="0">
                <a:solidFill>
                  <a:schemeClr val="tx1"/>
                </a:solidFill>
                <a:latin typeface="Calibri Light" panose="020F0302020204030204" pitchFamily="34" charset="0"/>
                <a:cs typeface="Calibri Light" panose="020F0302020204030204" pitchFamily="34" charset="0"/>
              </a:rPr>
              <a:t> 				</a:t>
            </a:r>
            <a:r>
              <a:rPr lang="en-GB" sz="2400" i="1" dirty="0" smtClean="0">
                <a:solidFill>
                  <a:schemeClr val="tx1"/>
                </a:solidFill>
                <a:latin typeface="Calibri Light" panose="020F0302020204030204" pitchFamily="34" charset="0"/>
                <a:cs typeface="Calibri Light" panose="020F0302020204030204" pitchFamily="34" charset="0"/>
              </a:rPr>
              <a:t>  </a:t>
            </a:r>
            <a:r>
              <a:rPr lang="en-GB" sz="2400" i="1" dirty="0">
                <a:solidFill>
                  <a:schemeClr val="tx1"/>
                </a:solidFill>
                <a:latin typeface="Calibri Light" panose="020F0302020204030204" pitchFamily="34" charset="0"/>
                <a:cs typeface="Calibri Light" panose="020F0302020204030204" pitchFamily="34" charset="0"/>
              </a:rPr>
              <a:t>	</a:t>
            </a:r>
          </a:p>
          <a:p>
            <a:pPr marL="0" indent="0" algn="just">
              <a:spcAft>
                <a:spcPts val="0"/>
              </a:spcAft>
              <a:buClr>
                <a:schemeClr val="tx1">
                  <a:shade val="95000"/>
                </a:schemeClr>
              </a:buClr>
              <a:buNone/>
              <a:defRPr/>
            </a:pPr>
            <a:r>
              <a:rPr lang="en-GB" sz="2400" b="1" dirty="0" smtClean="0">
                <a:solidFill>
                  <a:srgbClr val="3333FF"/>
                </a:solidFill>
                <a:latin typeface="Calibri Light" panose="020F0302020204030204" pitchFamily="34" charset="0"/>
                <a:cs typeface="Calibri Light" panose="020F0302020204030204" pitchFamily="34" charset="0"/>
              </a:rPr>
              <a:t>But the </a:t>
            </a:r>
            <a:r>
              <a:rPr lang="en-GB" sz="2400" b="1" dirty="0">
                <a:solidFill>
                  <a:srgbClr val="3333FF"/>
                </a:solidFill>
                <a:latin typeface="Calibri Light" panose="020F0302020204030204" pitchFamily="34" charset="0"/>
                <a:cs typeface="Calibri Light" panose="020F0302020204030204" pitchFamily="34" charset="0"/>
              </a:rPr>
              <a:t>Art of Questioning ...</a:t>
            </a:r>
          </a:p>
          <a:p>
            <a:pPr marL="0" indent="0" algn="just">
              <a:spcAft>
                <a:spcPts val="0"/>
              </a:spcAft>
              <a:buClr>
                <a:schemeClr val="tx1">
                  <a:shade val="95000"/>
                </a:schemeClr>
              </a:buClr>
              <a:buNone/>
              <a:defRPr/>
            </a:pPr>
            <a:r>
              <a:rPr lang="en-GB" sz="2400" dirty="0">
                <a:solidFill>
                  <a:schemeClr val="tx1"/>
                </a:solidFill>
                <a:latin typeface="Calibri Light" panose="020F0302020204030204" pitchFamily="34" charset="0"/>
                <a:cs typeface="Calibri Light" panose="020F0302020204030204" pitchFamily="34" charset="0"/>
              </a:rPr>
              <a:t>Most teachers waste their time by asking questions which are intended to discover what a pupil does not know whereas the true art of questioning has for its purpose </a:t>
            </a:r>
            <a:r>
              <a:rPr lang="en-GB" sz="2400" dirty="0">
                <a:solidFill>
                  <a:srgbClr val="3333FF"/>
                </a:solidFill>
                <a:latin typeface="Calibri Light" panose="020F0302020204030204" pitchFamily="34" charset="0"/>
                <a:cs typeface="Calibri Light" panose="020F0302020204030204" pitchFamily="34" charset="0"/>
              </a:rPr>
              <a:t>is to discover what the pupil knows or is capable of knowing</a:t>
            </a:r>
            <a:r>
              <a:rPr lang="en-GB" sz="2400" dirty="0" smtClean="0">
                <a:solidFill>
                  <a:schemeClr val="tx1"/>
                </a:solidFill>
                <a:latin typeface="Calibri Light" panose="020F0302020204030204" pitchFamily="34" charset="0"/>
                <a:cs typeface="Calibri Light" panose="020F0302020204030204" pitchFamily="34" charset="0"/>
              </a:rPr>
              <a:t>.</a:t>
            </a:r>
            <a:r>
              <a:rPr lang="en-GB" sz="2400" i="1" dirty="0" smtClean="0">
                <a:solidFill>
                  <a:schemeClr val="tx1"/>
                </a:solidFill>
                <a:latin typeface="Calibri Light" panose="020F0302020204030204" pitchFamily="34" charset="0"/>
                <a:cs typeface="Calibri Light" panose="020F0302020204030204" pitchFamily="34" charset="0"/>
              </a:rPr>
              <a:t>     </a:t>
            </a:r>
            <a:endParaRPr lang="en-GB" sz="2400" i="1" dirty="0">
              <a:solidFill>
                <a:schemeClr val="tx1"/>
              </a:solidFill>
              <a:latin typeface="Calibri Light" panose="020F0302020204030204" pitchFamily="34" charset="0"/>
              <a:cs typeface="Calibri Light" panose="020F0302020204030204" pitchFamily="34" charset="0"/>
            </a:endParaRPr>
          </a:p>
          <a:p>
            <a:pPr marL="0" indent="0" algn="just">
              <a:spcAft>
                <a:spcPts val="0"/>
              </a:spcAft>
              <a:buClr>
                <a:schemeClr val="tx1">
                  <a:shade val="95000"/>
                </a:schemeClr>
              </a:buClr>
              <a:buNone/>
              <a:defRPr/>
            </a:pPr>
            <a:r>
              <a:rPr lang="en-GB" sz="2400" i="1" dirty="0">
                <a:solidFill>
                  <a:srgbClr val="3333FF"/>
                </a:solidFill>
                <a:latin typeface="Calibri Light" panose="020F0302020204030204" pitchFamily="34" charset="0"/>
                <a:cs typeface="Calibri Light" panose="020F0302020204030204" pitchFamily="34" charset="0"/>
              </a:rPr>
              <a:t>  				   </a:t>
            </a:r>
            <a:r>
              <a:rPr lang="en-GB" sz="2400" i="1" dirty="0" smtClean="0">
                <a:solidFill>
                  <a:srgbClr val="3333FF"/>
                </a:solidFill>
                <a:latin typeface="Calibri Light" panose="020F0302020204030204" pitchFamily="34" charset="0"/>
                <a:cs typeface="Calibri Light" panose="020F0302020204030204" pitchFamily="34" charset="0"/>
              </a:rPr>
              <a:t>                                           </a:t>
            </a:r>
            <a:endParaRPr lang="en-US" sz="2400" dirty="0">
              <a:solidFill>
                <a:srgbClr val="3333FF"/>
              </a:solidFill>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9759" y="4070510"/>
            <a:ext cx="1615074" cy="2121130"/>
          </a:xfrm>
          <a:prstGeom prst="rect">
            <a:avLst/>
          </a:prstGeom>
        </p:spPr>
      </p:pic>
      <p:sp>
        <p:nvSpPr>
          <p:cNvPr id="3" name="Rectangle 2"/>
          <p:cNvSpPr/>
          <p:nvPr/>
        </p:nvSpPr>
        <p:spPr>
          <a:xfrm>
            <a:off x="6269699" y="5747368"/>
            <a:ext cx="3404394" cy="477054"/>
          </a:xfrm>
          <a:prstGeom prst="rect">
            <a:avLst/>
          </a:prstGeom>
        </p:spPr>
        <p:txBody>
          <a:bodyPr wrap="none">
            <a:spAutoFit/>
          </a:bodyPr>
          <a:lstStyle/>
          <a:p>
            <a:pPr algn="just">
              <a:buClr>
                <a:schemeClr val="tx1">
                  <a:shade val="95000"/>
                </a:schemeClr>
              </a:buClr>
              <a:defRPr/>
            </a:pPr>
            <a:r>
              <a:rPr lang="en-GB" sz="2500" dirty="0">
                <a:latin typeface="Calibri Light" panose="020F0302020204030204" pitchFamily="34" charset="0"/>
                <a:cs typeface="Calibri Light" panose="020F0302020204030204" pitchFamily="34" charset="0"/>
              </a:rPr>
              <a:t>A. Einstein  (1879 - 1955)</a:t>
            </a:r>
            <a:endParaRPr lang="en-US" sz="2500" dirty="0">
              <a:latin typeface="Calibri Light" panose="020F0302020204030204" pitchFamily="34" charset="0"/>
              <a:cs typeface="Calibri Light" panose="020F0302020204030204" pitchFamily="34" charset="0"/>
            </a:endParaRPr>
          </a:p>
        </p:txBody>
      </p:sp>
      <p:sp>
        <p:nvSpPr>
          <p:cNvPr id="6"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19694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7" dur="5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(CA)</a:t>
            </a:r>
            <a:br>
              <a:rPr lang="en-US" dirty="0">
                <a:solidFill>
                  <a:srgbClr val="0000FF"/>
                </a:solidFill>
              </a:rPr>
            </a:br>
            <a:r>
              <a:rPr lang="en-US" dirty="0">
                <a:solidFill>
                  <a:srgbClr val="0000FF"/>
                </a:solidFill>
              </a:rPr>
              <a:t>Continual Assessment</a:t>
            </a:r>
            <a:endParaRPr lang="en-SG" dirty="0"/>
          </a:p>
        </p:txBody>
      </p:sp>
      <p:sp>
        <p:nvSpPr>
          <p:cNvPr id="3" name="Subtitle 2"/>
          <p:cNvSpPr>
            <a:spLocks noGrp="1"/>
          </p:cNvSpPr>
          <p:nvPr>
            <p:ph type="subTitle" idx="1"/>
          </p:nvPr>
        </p:nvSpPr>
        <p:spPr/>
        <p:txBody>
          <a:bodyPr/>
          <a:lstStyle/>
          <a:p>
            <a:r>
              <a:rPr lang="en-US" dirty="0">
                <a:ln w="6350">
                  <a:noFill/>
                </a:ln>
                <a:solidFill>
                  <a:srgbClr val="0000FF"/>
                </a:solidFill>
              </a:rPr>
              <a:t>P</a:t>
            </a:r>
            <a:r>
              <a:rPr lang="en-US" dirty="0" smtClean="0">
                <a:ln w="6350">
                  <a:noFill/>
                </a:ln>
                <a:solidFill>
                  <a:srgbClr val="0000FF"/>
                </a:solidFill>
              </a:rPr>
              <a:t>repare </a:t>
            </a:r>
            <a:r>
              <a:rPr lang="en-US" dirty="0">
                <a:ln w="6350">
                  <a:noFill/>
                </a:ln>
                <a:solidFill>
                  <a:srgbClr val="0000FF"/>
                </a:solidFill>
              </a:rPr>
              <a:t>and be </a:t>
            </a:r>
            <a:r>
              <a:rPr lang="en-US" dirty="0" smtClean="0">
                <a:ln w="6350">
                  <a:noFill/>
                </a:ln>
                <a:solidFill>
                  <a:srgbClr val="0000FF"/>
                </a:solidFill>
              </a:rPr>
              <a:t>active during Tutorial and </a:t>
            </a:r>
            <a:r>
              <a:rPr lang="en-US" dirty="0" err="1" smtClean="0">
                <a:ln w="6350">
                  <a:noFill/>
                </a:ln>
                <a:solidFill>
                  <a:srgbClr val="0000FF"/>
                </a:solidFill>
              </a:rPr>
              <a:t>LumiNUS</a:t>
            </a:r>
            <a:r>
              <a:rPr lang="en-US" dirty="0" smtClean="0">
                <a:ln w="6350">
                  <a:noFill/>
                </a:ln>
                <a:solidFill>
                  <a:srgbClr val="0000FF"/>
                </a:solidFill>
              </a:rPr>
              <a:t> Forum</a:t>
            </a:r>
            <a:endParaRPr lang="en-SG" dirty="0">
              <a:ln w="6350">
                <a:noFill/>
              </a:ln>
              <a:solidFill>
                <a:srgbClr val="0000FF"/>
              </a:solidFill>
            </a:endParaRPr>
          </a:p>
          <a:p>
            <a:endParaRPr lang="en-SG" dirty="0"/>
          </a:p>
        </p:txBody>
      </p:sp>
    </p:spTree>
    <p:extLst>
      <p:ext uri="{BB962C8B-B14F-4D97-AF65-F5344CB8AC3E}">
        <p14:creationId xmlns:p14="http://schemas.microsoft.com/office/powerpoint/2010/main" val="2540093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b="0" dirty="0" smtClean="0">
                <a:solidFill>
                  <a:srgbClr val="0066FF"/>
                </a:solidFill>
                <a:effectLst/>
              </a:rPr>
              <a:t>About CA </a:t>
            </a:r>
          </a:p>
        </p:txBody>
      </p:sp>
      <p:sp>
        <p:nvSpPr>
          <p:cNvPr id="25603" name="Rectangle 3"/>
          <p:cNvSpPr>
            <a:spLocks noGrp="1" noChangeArrowheads="1"/>
          </p:cNvSpPr>
          <p:nvPr>
            <p:ph idx="1"/>
          </p:nvPr>
        </p:nvSpPr>
        <p:spPr>
          <a:xfrm>
            <a:off x="1063012" y="1851714"/>
            <a:ext cx="10515715" cy="4800600"/>
          </a:xfrm>
        </p:spPr>
        <p:txBody>
          <a:bodyPr>
            <a:normAutofit/>
          </a:bodyPr>
          <a:lstStyle/>
          <a:p>
            <a:pPr marL="137160" indent="0">
              <a:lnSpc>
                <a:spcPct val="80000"/>
              </a:lnSpc>
              <a:spcAft>
                <a:spcPts val="0"/>
              </a:spcAft>
              <a:buClr>
                <a:schemeClr val="tx1">
                  <a:shade val="95000"/>
                </a:schemeClr>
              </a:buClr>
              <a:buNone/>
              <a:defRPr/>
            </a:pPr>
            <a:r>
              <a:rPr lang="en-US" sz="3000" dirty="0">
                <a:solidFill>
                  <a:schemeClr val="tx1"/>
                </a:solidFill>
                <a:latin typeface="Calibri Light" panose="020F0302020204030204" pitchFamily="34" charset="0"/>
                <a:cs typeface="Calibri Light" panose="020F0302020204030204" pitchFamily="34" charset="0"/>
              </a:rPr>
              <a:t>There are </a:t>
            </a:r>
            <a:r>
              <a:rPr lang="en-US" sz="3000" b="1" dirty="0">
                <a:solidFill>
                  <a:schemeClr val="tx1"/>
                </a:solidFill>
                <a:latin typeface="Calibri Light" panose="020F0302020204030204" pitchFamily="34" charset="0"/>
                <a:cs typeface="Calibri Light" panose="020F0302020204030204" pitchFamily="34" charset="0"/>
              </a:rPr>
              <a:t>5</a:t>
            </a:r>
            <a:r>
              <a:rPr lang="en-US" sz="3000" dirty="0">
                <a:solidFill>
                  <a:schemeClr val="tx1"/>
                </a:solidFill>
                <a:latin typeface="Calibri Light" panose="020F0302020204030204" pitchFamily="34" charset="0"/>
                <a:cs typeface="Calibri Light" panose="020F0302020204030204" pitchFamily="34" charset="0"/>
              </a:rPr>
              <a:t> Tutorials </a:t>
            </a:r>
            <a:r>
              <a:rPr lang="en-US" sz="3000" dirty="0">
                <a:solidFill>
                  <a:srgbClr val="3333FF"/>
                </a:solidFill>
                <a:latin typeface="Calibri Light" panose="020F0302020204030204" pitchFamily="34" charset="0"/>
                <a:cs typeface="Calibri Light" panose="020F0302020204030204" pitchFamily="34" charset="0"/>
              </a:rPr>
              <a:t>	(fortnightly) (begins 3</a:t>
            </a:r>
            <a:r>
              <a:rPr lang="en-US" sz="3000" baseline="30000" dirty="0">
                <a:solidFill>
                  <a:srgbClr val="3333FF"/>
                </a:solidFill>
                <a:latin typeface="Calibri Light" panose="020F0302020204030204" pitchFamily="34" charset="0"/>
                <a:cs typeface="Calibri Light" panose="020F0302020204030204" pitchFamily="34" charset="0"/>
              </a:rPr>
              <a:t>rd</a:t>
            </a:r>
            <a:r>
              <a:rPr lang="en-US" sz="3000" dirty="0">
                <a:solidFill>
                  <a:srgbClr val="3333FF"/>
                </a:solidFill>
                <a:latin typeface="Calibri Light" panose="020F0302020204030204" pitchFamily="34" charset="0"/>
                <a:cs typeface="Calibri Light" panose="020F0302020204030204" pitchFamily="34" charset="0"/>
              </a:rPr>
              <a:t> week</a:t>
            </a:r>
            <a:r>
              <a:rPr lang="en-US" sz="3000" dirty="0" smtClean="0">
                <a:solidFill>
                  <a:srgbClr val="3333FF"/>
                </a:solidFill>
                <a:latin typeface="Calibri Light" panose="020F0302020204030204" pitchFamily="34" charset="0"/>
                <a:cs typeface="Calibri Light" panose="020F0302020204030204" pitchFamily="34" charset="0"/>
              </a:rPr>
              <a:t>)</a:t>
            </a:r>
          </a:p>
          <a:p>
            <a:pPr marL="137160" indent="0">
              <a:lnSpc>
                <a:spcPct val="80000"/>
              </a:lnSpc>
              <a:spcAft>
                <a:spcPts val="0"/>
              </a:spcAft>
              <a:buClr>
                <a:schemeClr val="tx1">
                  <a:shade val="95000"/>
                </a:schemeClr>
              </a:buClr>
              <a:buNone/>
              <a:defRPr/>
            </a:pPr>
            <a:endParaRPr lang="en-US" sz="3000" dirty="0">
              <a:solidFill>
                <a:srgbClr val="3333FF"/>
              </a:solidFill>
              <a:latin typeface="Calibri Light" panose="020F0302020204030204" pitchFamily="34" charset="0"/>
              <a:cs typeface="Calibri Light" panose="020F0302020204030204" pitchFamily="34" charset="0"/>
            </a:endParaRPr>
          </a:p>
          <a:p>
            <a:pPr marL="137160" indent="0">
              <a:lnSpc>
                <a:spcPct val="80000"/>
              </a:lnSpc>
              <a:spcAft>
                <a:spcPts val="0"/>
              </a:spcAft>
              <a:buClr>
                <a:schemeClr val="tx1">
                  <a:shade val="95000"/>
                </a:schemeClr>
              </a:buClr>
              <a:buNone/>
              <a:defRPr/>
            </a:pPr>
            <a:r>
              <a:rPr lang="en-US" sz="3000" dirty="0" smtClean="0">
                <a:solidFill>
                  <a:schemeClr val="tx1"/>
                </a:solidFill>
                <a:latin typeface="Calibri Light" panose="020F0302020204030204" pitchFamily="34" charset="0"/>
                <a:cs typeface="Calibri Light" panose="020F0302020204030204" pitchFamily="34" charset="0"/>
              </a:rPr>
              <a:t>Class </a:t>
            </a:r>
            <a:r>
              <a:rPr lang="en-US" sz="3000" dirty="0">
                <a:solidFill>
                  <a:schemeClr val="tx1"/>
                </a:solidFill>
                <a:latin typeface="Calibri Light" panose="020F0302020204030204" pitchFamily="34" charset="0"/>
                <a:cs typeface="Calibri Light" panose="020F0302020204030204" pitchFamily="34" charset="0"/>
              </a:rPr>
              <a:t>Assignments:</a:t>
            </a:r>
            <a:r>
              <a:rPr lang="en-US" sz="3000" dirty="0">
                <a:solidFill>
                  <a:srgbClr val="3333FF"/>
                </a:solidFill>
                <a:latin typeface="Calibri Light" panose="020F0302020204030204" pitchFamily="34" charset="0"/>
                <a:cs typeface="Calibri Light" panose="020F0302020204030204" pitchFamily="34" charset="0"/>
              </a:rPr>
              <a:t>	</a:t>
            </a:r>
            <a:r>
              <a:rPr lang="en-US" sz="3000" dirty="0" smtClean="0">
                <a:solidFill>
                  <a:srgbClr val="3333FF"/>
                </a:solidFill>
                <a:latin typeface="Calibri Light" panose="020F0302020204030204" pitchFamily="34" charset="0"/>
                <a:cs typeface="Calibri Light" panose="020F0302020204030204" pitchFamily="34" charset="0"/>
              </a:rPr>
              <a:t>20 </a:t>
            </a:r>
            <a:r>
              <a:rPr lang="en-US" sz="3000" dirty="0">
                <a:solidFill>
                  <a:srgbClr val="3333FF"/>
                </a:solidFill>
                <a:latin typeface="Calibri Light" panose="020F0302020204030204" pitchFamily="34" charset="0"/>
                <a:cs typeface="Calibri Light" panose="020F0302020204030204" pitchFamily="34" charset="0"/>
              </a:rPr>
              <a:t>% (hand in during tutorials)</a:t>
            </a:r>
          </a:p>
          <a:p>
            <a:pPr marL="548640" indent="-411480">
              <a:lnSpc>
                <a:spcPct val="80000"/>
              </a:lnSpc>
              <a:spcAft>
                <a:spcPts val="0"/>
              </a:spcAft>
              <a:buClr>
                <a:schemeClr val="tx1">
                  <a:shade val="95000"/>
                </a:schemeClr>
              </a:buClr>
              <a:buFont typeface="Wingdings 2"/>
              <a:buChar char=""/>
              <a:defRPr/>
            </a:pPr>
            <a:endParaRPr lang="en-US" sz="3000" dirty="0">
              <a:solidFill>
                <a:srgbClr val="3333FF"/>
              </a:solidFill>
              <a:latin typeface="Calibri Light" panose="020F0302020204030204" pitchFamily="34" charset="0"/>
              <a:cs typeface="Calibri Light" panose="020F0302020204030204" pitchFamily="34" charset="0"/>
            </a:endParaRPr>
          </a:p>
          <a:p>
            <a:pPr marL="137160" indent="0">
              <a:lnSpc>
                <a:spcPct val="80000"/>
              </a:lnSpc>
              <a:spcAft>
                <a:spcPts val="0"/>
              </a:spcAft>
              <a:buClr>
                <a:schemeClr val="tx1">
                  <a:shade val="95000"/>
                </a:schemeClr>
              </a:buClr>
              <a:buNone/>
              <a:defRPr/>
            </a:pPr>
            <a:r>
              <a:rPr lang="en-US" sz="3000" dirty="0">
                <a:solidFill>
                  <a:schemeClr val="tx1"/>
                </a:solidFill>
                <a:latin typeface="Calibri Light" panose="020F0302020204030204" pitchFamily="34" charset="0"/>
                <a:cs typeface="Calibri Light" panose="020F0302020204030204" pitchFamily="34" charset="0"/>
              </a:rPr>
              <a:t>(LUMINUS):</a:t>
            </a:r>
            <a:r>
              <a:rPr lang="en-US" sz="3000" dirty="0">
                <a:solidFill>
                  <a:srgbClr val="3333FF"/>
                </a:solidFill>
                <a:latin typeface="Calibri Light" panose="020F0302020204030204" pitchFamily="34" charset="0"/>
                <a:cs typeface="Calibri Light" panose="020F0302020204030204" pitchFamily="34" charset="0"/>
              </a:rPr>
              <a:t>		</a:t>
            </a:r>
            <a:r>
              <a:rPr lang="en-US" sz="3000" dirty="0" smtClean="0">
                <a:solidFill>
                  <a:srgbClr val="3333FF"/>
                </a:solidFill>
                <a:latin typeface="Calibri Light" panose="020F0302020204030204" pitchFamily="34" charset="0"/>
                <a:cs typeface="Calibri Light" panose="020F0302020204030204" pitchFamily="34" charset="0"/>
              </a:rPr>
              <a:t>10 </a:t>
            </a:r>
            <a:r>
              <a:rPr lang="en-US" sz="3000" dirty="0">
                <a:solidFill>
                  <a:srgbClr val="3333FF"/>
                </a:solidFill>
                <a:latin typeface="Calibri Light" panose="020F0302020204030204" pitchFamily="34" charset="0"/>
                <a:cs typeface="Calibri Light" panose="020F0302020204030204" pitchFamily="34" charset="0"/>
              </a:rPr>
              <a:t>% </a:t>
            </a:r>
            <a:r>
              <a:rPr lang="en-US" sz="3000" dirty="0" smtClean="0">
                <a:solidFill>
                  <a:srgbClr val="3333FF"/>
                </a:solidFill>
                <a:latin typeface="Calibri Light" panose="020F0302020204030204" pitchFamily="34" charset="0"/>
                <a:cs typeface="Calibri Light" panose="020F0302020204030204" pitchFamily="34" charset="0"/>
              </a:rPr>
              <a:t>(min</a:t>
            </a:r>
            <a:r>
              <a:rPr lang="en-US" sz="3000" dirty="0">
                <a:solidFill>
                  <a:srgbClr val="3333FF"/>
                </a:solidFill>
                <a:latin typeface="Calibri Light" panose="020F0302020204030204" pitchFamily="34" charset="0"/>
                <a:cs typeface="Calibri Light" panose="020F0302020204030204" pitchFamily="34" charset="0"/>
              </a:rPr>
              <a:t>. of 10 </a:t>
            </a:r>
            <a:r>
              <a:rPr lang="en-US" sz="3000" dirty="0" smtClean="0">
                <a:solidFill>
                  <a:srgbClr val="3333FF"/>
                </a:solidFill>
                <a:latin typeface="Calibri Light" panose="020F0302020204030204" pitchFamily="34" charset="0"/>
                <a:cs typeface="Calibri Light" panose="020F0302020204030204" pitchFamily="34" charset="0"/>
              </a:rPr>
              <a:t>meaningful posts</a:t>
            </a:r>
            <a:r>
              <a:rPr lang="en-US" sz="3000" dirty="0">
                <a:solidFill>
                  <a:srgbClr val="3333FF"/>
                </a:solidFill>
                <a:latin typeface="Calibri Light" panose="020F0302020204030204" pitchFamily="34" charset="0"/>
                <a:cs typeface="Calibri Light" panose="020F0302020204030204" pitchFamily="34" charset="0"/>
              </a:rPr>
              <a:t>) </a:t>
            </a:r>
          </a:p>
          <a:p>
            <a:pPr marL="548640" indent="-411480">
              <a:lnSpc>
                <a:spcPct val="80000"/>
              </a:lnSpc>
              <a:spcAft>
                <a:spcPts val="0"/>
              </a:spcAft>
              <a:buClr>
                <a:schemeClr val="tx1">
                  <a:shade val="95000"/>
                </a:schemeClr>
              </a:buClr>
              <a:buFont typeface="Wingdings 2"/>
              <a:buChar char=""/>
              <a:defRPr/>
            </a:pPr>
            <a:endParaRPr lang="en-US" sz="3000" dirty="0">
              <a:solidFill>
                <a:srgbClr val="3333FF"/>
              </a:solidFill>
              <a:latin typeface="Calibri Light" panose="020F0302020204030204" pitchFamily="34" charset="0"/>
              <a:cs typeface="Calibri Light" panose="020F0302020204030204" pitchFamily="34" charset="0"/>
            </a:endParaRPr>
          </a:p>
          <a:p>
            <a:pPr marL="137160" indent="0">
              <a:lnSpc>
                <a:spcPct val="80000"/>
              </a:lnSpc>
              <a:spcAft>
                <a:spcPts val="0"/>
              </a:spcAft>
              <a:buClr>
                <a:schemeClr val="tx1">
                  <a:shade val="95000"/>
                </a:schemeClr>
              </a:buClr>
              <a:buNone/>
              <a:defRPr/>
            </a:pPr>
            <a:r>
              <a:rPr lang="en-US" sz="3000" dirty="0">
                <a:solidFill>
                  <a:schemeClr val="tx1"/>
                </a:solidFill>
                <a:latin typeface="Calibri Light" panose="020F0302020204030204" pitchFamily="34" charset="0"/>
                <a:cs typeface="Calibri Light" panose="020F0302020204030204" pitchFamily="34" charset="0"/>
              </a:rPr>
              <a:t>Tutorial Attendance:	</a:t>
            </a:r>
            <a:r>
              <a:rPr lang="en-US" sz="3000" dirty="0">
                <a:solidFill>
                  <a:srgbClr val="3333FF"/>
                </a:solidFill>
                <a:latin typeface="Calibri Light" panose="020F0302020204030204" pitchFamily="34" charset="0"/>
                <a:cs typeface="Calibri Light" panose="020F0302020204030204" pitchFamily="34" charset="0"/>
              </a:rPr>
              <a:t>  5 %</a:t>
            </a:r>
          </a:p>
          <a:p>
            <a:pPr marL="548640" indent="-411480">
              <a:lnSpc>
                <a:spcPct val="80000"/>
              </a:lnSpc>
              <a:spcAft>
                <a:spcPts val="0"/>
              </a:spcAft>
              <a:buClr>
                <a:schemeClr val="tx1">
                  <a:shade val="95000"/>
                </a:schemeClr>
              </a:buClr>
              <a:buNone/>
              <a:defRPr/>
            </a:pPr>
            <a:endParaRPr lang="en-US" dirty="0">
              <a:solidFill>
                <a:srgbClr val="3333FF"/>
              </a:solidFill>
              <a:latin typeface="Calibri" panose="020F05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722598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66FF"/>
                </a:solidFill>
              </a:rPr>
              <a:t>About our </a:t>
            </a:r>
            <a:r>
              <a:rPr lang="en-US" altLang="en-US" dirty="0" smtClean="0">
                <a:solidFill>
                  <a:srgbClr val="0066FF"/>
                </a:solidFill>
              </a:rPr>
              <a:t>Tutorials</a:t>
            </a:r>
            <a:endParaRPr lang="en-SG" dirty="0"/>
          </a:p>
        </p:txBody>
      </p:sp>
      <p:sp>
        <p:nvSpPr>
          <p:cNvPr id="4" name="Slide Number Placeholder 3"/>
          <p:cNvSpPr>
            <a:spLocks noGrp="1"/>
          </p:cNvSpPr>
          <p:nvPr>
            <p:ph type="sldNum" sz="quarter" idx="12"/>
          </p:nvPr>
        </p:nvSpPr>
        <p:spPr/>
        <p:txBody>
          <a:bodyPr/>
          <a:lstStyle/>
          <a:p>
            <a:fld id="{554E542A-2700-964A-86F6-DD0E07BF59DB}" type="slidenum">
              <a:rPr lang="en-US" smtClean="0"/>
              <a:t>34</a:t>
            </a:fld>
            <a:endParaRPr lang="en-US"/>
          </a:p>
        </p:txBody>
      </p:sp>
      <p:pic>
        <p:nvPicPr>
          <p:cNvPr id="5" name="Picture 2" descr="http://chandra.harvard.edu/graphics/resources/illustrations/chandraYoungPose-72.jpg"/>
          <p:cNvPicPr>
            <a:picLocks noChangeAspect="1" noChangeArrowheads="1"/>
          </p:cNvPicPr>
          <p:nvPr/>
        </p:nvPicPr>
        <p:blipFill>
          <a:blip r:embed="rId2">
            <a:extLst>
              <a:ext uri="{28A0092B-C50C-407E-A947-70E740481C1C}">
                <a14:useLocalDpi xmlns:a14="http://schemas.microsoft.com/office/drawing/2010/main" val="0"/>
              </a:ext>
            </a:extLst>
          </a:blip>
          <a:srcRect t="6244"/>
          <a:stretch>
            <a:fillRect/>
          </a:stretch>
        </p:blipFill>
        <p:spPr bwMode="auto">
          <a:xfrm>
            <a:off x="9368735" y="1887290"/>
            <a:ext cx="18224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txBox="1">
            <a:spLocks noChangeArrowheads="1"/>
          </p:cNvSpPr>
          <p:nvPr/>
        </p:nvSpPr>
        <p:spPr bwMode="auto">
          <a:xfrm>
            <a:off x="7902767" y="4639677"/>
            <a:ext cx="33983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2400" dirty="0" smtClean="0">
                <a:solidFill>
                  <a:srgbClr val="3333FF"/>
                </a:solidFill>
              </a:rPr>
              <a:t>S. Chandrasekhar</a:t>
            </a:r>
          </a:p>
          <a:p>
            <a:pPr algn="r"/>
            <a:r>
              <a:rPr lang="en-US" altLang="en-US" sz="2400" dirty="0" smtClean="0">
                <a:solidFill>
                  <a:srgbClr val="3333FF"/>
                </a:solidFill>
              </a:rPr>
              <a:t>(1983 Nobel Laureate</a:t>
            </a:r>
            <a:r>
              <a:rPr lang="en-US" altLang="en-US" sz="2400" dirty="0">
                <a:solidFill>
                  <a:srgbClr val="3333FF"/>
                </a:solidFill>
              </a:rPr>
              <a:t>)</a:t>
            </a:r>
          </a:p>
          <a:p>
            <a:pPr algn="ctr"/>
            <a:endParaRPr lang="en-SG" altLang="en-US" sz="2400" dirty="0">
              <a:solidFill>
                <a:srgbClr val="3333FF"/>
              </a:solidFill>
            </a:endParaRPr>
          </a:p>
        </p:txBody>
      </p:sp>
      <p:sp>
        <p:nvSpPr>
          <p:cNvPr id="7" name="Rectangle 3"/>
          <p:cNvSpPr>
            <a:spLocks noChangeArrowheads="1"/>
          </p:cNvSpPr>
          <p:nvPr/>
        </p:nvSpPr>
        <p:spPr bwMode="auto">
          <a:xfrm>
            <a:off x="1105723" y="5582055"/>
            <a:ext cx="84421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dirty="0" smtClean="0">
                <a:latin typeface="Calibri Light" panose="020F0302020204030204" pitchFamily="34" charset="0"/>
                <a:cs typeface="Calibri Light" panose="020F0302020204030204" pitchFamily="34" charset="0"/>
              </a:rPr>
              <a:t>Story : Did </a:t>
            </a:r>
            <a:r>
              <a:rPr lang="en-US" altLang="en-US" sz="3600" dirty="0">
                <a:latin typeface="Calibri Light" panose="020F0302020204030204" pitchFamily="34" charset="0"/>
                <a:cs typeface="Calibri Light" panose="020F0302020204030204" pitchFamily="34" charset="0"/>
              </a:rPr>
              <a:t>you ask a good question ?</a:t>
            </a:r>
            <a:endParaRPr lang="en-SG" altLang="en-US" sz="3600" dirty="0">
              <a:latin typeface="Calibri Light" panose="020F0302020204030204" pitchFamily="34" charset="0"/>
              <a:cs typeface="Calibri Light" panose="020F0302020204030204" pitchFamily="34" charset="0"/>
            </a:endParaRPr>
          </a:p>
        </p:txBody>
      </p:sp>
      <p:sp>
        <p:nvSpPr>
          <p:cNvPr id="8" name="Rectangle 7"/>
          <p:cNvSpPr>
            <a:spLocks noChangeArrowheads="1"/>
          </p:cNvSpPr>
          <p:nvPr/>
        </p:nvSpPr>
        <p:spPr bwMode="auto">
          <a:xfrm>
            <a:off x="1454974" y="2592521"/>
            <a:ext cx="27130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9600" b="1" dirty="0">
                <a:solidFill>
                  <a:srgbClr val="0000FF"/>
                </a:solidFill>
                <a:latin typeface="Adobe Fangsong Std R" panose="02020400000000000000" pitchFamily="18" charset="-128"/>
                <a:ea typeface="Adobe Fangsong Std R" panose="02020400000000000000" pitchFamily="18" charset="-128"/>
              </a:rPr>
              <a:t>学问</a:t>
            </a:r>
            <a:endParaRPr lang="en-SG" altLang="en-US" dirty="0"/>
          </a:p>
        </p:txBody>
      </p:sp>
      <p:sp>
        <p:nvSpPr>
          <p:cNvPr id="9" name="TextBox 8"/>
          <p:cNvSpPr txBox="1">
            <a:spLocks noChangeArrowheads="1"/>
          </p:cNvSpPr>
          <p:nvPr/>
        </p:nvSpPr>
        <p:spPr bwMode="auto">
          <a:xfrm>
            <a:off x="1105723" y="1938884"/>
            <a:ext cx="36623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500">
                <a:solidFill>
                  <a:srgbClr val="0000FF"/>
                </a:solidFill>
              </a:rPr>
              <a:t>Learning or Knowledge</a:t>
            </a:r>
            <a:endParaRPr lang="en-SG" altLang="en-US" sz="2500">
              <a:solidFill>
                <a:srgbClr val="0000FF"/>
              </a:solidFill>
            </a:endParaRPr>
          </a:p>
        </p:txBody>
      </p:sp>
      <p:sp>
        <p:nvSpPr>
          <p:cNvPr id="10" name="TextBox 9"/>
          <p:cNvSpPr txBox="1">
            <a:spLocks noChangeArrowheads="1"/>
          </p:cNvSpPr>
          <p:nvPr/>
        </p:nvSpPr>
        <p:spPr bwMode="auto">
          <a:xfrm>
            <a:off x="1046985" y="4159384"/>
            <a:ext cx="36639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500">
                <a:solidFill>
                  <a:srgbClr val="0000FF"/>
                </a:solidFill>
              </a:rPr>
              <a:t>Learn to Ask ?</a:t>
            </a:r>
            <a:endParaRPr lang="en-SG" altLang="en-US" sz="2500">
              <a:solidFill>
                <a:srgbClr val="0000FF"/>
              </a:solidFill>
            </a:endParaRPr>
          </a:p>
        </p:txBody>
      </p:sp>
      <p:sp>
        <p:nvSpPr>
          <p:cNvPr id="11"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45989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Autofit/>
          </a:bodyPr>
          <a:lstStyle/>
          <a:p>
            <a:pPr>
              <a:defRPr/>
            </a:pPr>
            <a:r>
              <a:rPr lang="en-US" sz="4300" b="0" dirty="0" smtClean="0">
                <a:solidFill>
                  <a:srgbClr val="0000FF"/>
                </a:solidFill>
                <a:effectLst/>
              </a:rPr>
              <a:t>How should one approach your tutorials </a:t>
            </a:r>
            <a:r>
              <a:rPr lang="en-US" sz="4300" b="0" dirty="0" err="1" smtClean="0">
                <a:solidFill>
                  <a:srgbClr val="0000FF"/>
                </a:solidFill>
                <a:effectLst/>
              </a:rPr>
              <a:t>i</a:t>
            </a:r>
            <a:r>
              <a:rPr lang="en-US" sz="4300" b="0" dirty="0" smtClean="0">
                <a:solidFill>
                  <a:srgbClr val="0000FF"/>
                </a:solidFill>
                <a:effectLst/>
              </a:rPr>
              <a:t> ?</a:t>
            </a:r>
          </a:p>
        </p:txBody>
      </p:sp>
      <p:sp>
        <p:nvSpPr>
          <p:cNvPr id="58371" name="Rectangle 3"/>
          <p:cNvSpPr>
            <a:spLocks noGrp="1" noChangeArrowheads="1"/>
          </p:cNvSpPr>
          <p:nvPr>
            <p:ph idx="1"/>
          </p:nvPr>
        </p:nvSpPr>
        <p:spPr>
          <a:xfrm>
            <a:off x="1222870" y="1979094"/>
            <a:ext cx="9943825" cy="3348208"/>
          </a:xfrm>
        </p:spPr>
        <p:txBody>
          <a:bodyPr>
            <a:noAutofit/>
          </a:bodyPr>
          <a:lstStyle/>
          <a:p>
            <a:pPr marL="0" indent="0" algn="just">
              <a:lnSpc>
                <a:spcPct val="80000"/>
              </a:lnSpc>
              <a:buNone/>
            </a:pPr>
            <a:r>
              <a:rPr lang="en-GB" altLang="en-US" sz="2200" dirty="0">
                <a:solidFill>
                  <a:srgbClr val="3333FF"/>
                </a:solidFill>
                <a:latin typeface="Calibri Light" panose="020F0302020204030204" pitchFamily="34" charset="0"/>
                <a:cs typeface="Calibri Light" panose="020F0302020204030204" pitchFamily="34" charset="0"/>
              </a:rPr>
              <a:t>Creative Teaching and Learning . . . </a:t>
            </a:r>
          </a:p>
          <a:p>
            <a:pPr marL="0" indent="0" algn="just">
              <a:lnSpc>
                <a:spcPct val="80000"/>
              </a:lnSpc>
              <a:buNone/>
            </a:pPr>
            <a:r>
              <a:rPr lang="en-GB" altLang="en-US" sz="2200" b="1" dirty="0">
                <a:solidFill>
                  <a:schemeClr val="tx1"/>
                </a:solidFill>
                <a:latin typeface="Calibri Light" panose="020F0302020204030204" pitchFamily="34" charset="0"/>
                <a:cs typeface="Calibri Light" panose="020F0302020204030204" pitchFamily="34" charset="0"/>
              </a:rPr>
              <a:t>Students must be allowed to make and learn from their own mistakes</a:t>
            </a:r>
            <a:r>
              <a:rPr lang="en-GB" altLang="en-US" sz="2200" dirty="0">
                <a:solidFill>
                  <a:srgbClr val="3333FF"/>
                </a:solidFill>
                <a:latin typeface="Calibri Light" panose="020F0302020204030204" pitchFamily="34" charset="0"/>
                <a:cs typeface="Calibri Light" panose="020F0302020204030204" pitchFamily="34" charset="0"/>
              </a:rPr>
              <a:t>. It amazes me how quickly you can turn off students by telling them the answer to their questions rather than having them do experiment and listen to nature’s response to their question. </a:t>
            </a:r>
          </a:p>
          <a:p>
            <a:pPr marL="0" indent="0" algn="just">
              <a:lnSpc>
                <a:spcPct val="80000"/>
              </a:lnSpc>
              <a:buNone/>
            </a:pPr>
            <a:r>
              <a:rPr lang="en-GB" altLang="en-US" sz="2200" dirty="0" smtClean="0">
                <a:solidFill>
                  <a:srgbClr val="3333FF"/>
                </a:solidFill>
                <a:latin typeface="Calibri Light" panose="020F0302020204030204" pitchFamily="34" charset="0"/>
                <a:cs typeface="Calibri Light" panose="020F0302020204030204" pitchFamily="34" charset="0"/>
              </a:rPr>
              <a:t>When </a:t>
            </a:r>
            <a:r>
              <a:rPr lang="en-GB" altLang="en-US" sz="2200" dirty="0">
                <a:solidFill>
                  <a:srgbClr val="3333FF"/>
                </a:solidFill>
                <a:latin typeface="Calibri Light" panose="020F0302020204030204" pitchFamily="34" charset="0"/>
                <a:cs typeface="Calibri Light" panose="020F0302020204030204" pitchFamily="34" charset="0"/>
              </a:rPr>
              <a:t>students become accustomed to hearing about and working with things that they do not completely understand, they are well on their way to becoming practicing scientists. </a:t>
            </a:r>
          </a:p>
          <a:p>
            <a:pPr marL="0" indent="0" algn="just">
              <a:lnSpc>
                <a:spcPct val="80000"/>
              </a:lnSpc>
              <a:buNone/>
            </a:pPr>
            <a:r>
              <a:rPr lang="en-GB" altLang="en-US" sz="2200" b="1" dirty="0" smtClean="0">
                <a:solidFill>
                  <a:schemeClr val="tx1"/>
                </a:solidFill>
                <a:latin typeface="Calibri Light" panose="020F0302020204030204" pitchFamily="34" charset="0"/>
                <a:cs typeface="Calibri Light" panose="020F0302020204030204" pitchFamily="34" charset="0"/>
              </a:rPr>
              <a:t>The </a:t>
            </a:r>
            <a:r>
              <a:rPr lang="en-GB" altLang="en-US" sz="2200" b="1" dirty="0">
                <a:solidFill>
                  <a:schemeClr val="tx1"/>
                </a:solidFill>
                <a:latin typeface="Calibri Light" panose="020F0302020204030204" pitchFamily="34" charset="0"/>
                <a:cs typeface="Calibri Light" panose="020F0302020204030204" pitchFamily="34" charset="0"/>
              </a:rPr>
              <a:t>role of the teacher </a:t>
            </a:r>
            <a:r>
              <a:rPr lang="en-GB" altLang="en-US" sz="2200" dirty="0">
                <a:solidFill>
                  <a:srgbClr val="3333FF"/>
                </a:solidFill>
                <a:latin typeface="Calibri Light" panose="020F0302020204030204" pitchFamily="34" charset="0"/>
                <a:cs typeface="Calibri Light" panose="020F0302020204030204" pitchFamily="34" charset="0"/>
              </a:rPr>
              <a:t>in this system is to show the student how to decide what are important questions, and </a:t>
            </a:r>
            <a:r>
              <a:rPr lang="en-GB" altLang="en-US" sz="2200" dirty="0">
                <a:solidFill>
                  <a:schemeClr val="tx1"/>
                </a:solidFill>
                <a:latin typeface="Calibri Light" panose="020F0302020204030204" pitchFamily="34" charset="0"/>
                <a:cs typeface="Calibri Light" panose="020F0302020204030204" pitchFamily="34" charset="0"/>
              </a:rPr>
              <a:t>to listen to and evaluate the answers that nature gives.  </a:t>
            </a:r>
            <a:r>
              <a:rPr lang="en-GB" altLang="en-US" sz="2200" dirty="0">
                <a:solidFill>
                  <a:srgbClr val="3333FF"/>
                </a:solidFill>
                <a:latin typeface="Calibri Light" panose="020F0302020204030204" pitchFamily="34" charset="0"/>
                <a:cs typeface="Calibri Light" panose="020F0302020204030204" pitchFamily="34" charset="0"/>
              </a:rPr>
              <a:t>After all, there is no higher authority in physics than nature itself</a:t>
            </a:r>
            <a:r>
              <a:rPr lang="en-GB" altLang="en-US" sz="2200" dirty="0" smtClean="0">
                <a:solidFill>
                  <a:srgbClr val="3333FF"/>
                </a:solidFill>
                <a:latin typeface="Calibri Light" panose="020F0302020204030204" pitchFamily="34" charset="0"/>
                <a:cs typeface="Calibri Light" panose="020F0302020204030204" pitchFamily="34" charset="0"/>
              </a:rPr>
              <a:t>.</a:t>
            </a:r>
            <a:r>
              <a:rPr lang="en-GB" altLang="en-US" sz="2200" dirty="0">
                <a:solidFill>
                  <a:srgbClr val="3333FF"/>
                </a:solidFill>
                <a:latin typeface="Calibri Light" panose="020F0302020204030204" pitchFamily="34" charset="0"/>
                <a:cs typeface="Calibri Light" panose="020F0302020204030204" pitchFamily="34" charset="0"/>
              </a:rPr>
              <a:t>				</a:t>
            </a:r>
          </a:p>
          <a:p>
            <a:pPr marL="0" indent="0" algn="just">
              <a:lnSpc>
                <a:spcPct val="80000"/>
              </a:lnSpc>
              <a:buNone/>
            </a:pPr>
            <a:r>
              <a:rPr lang="en-GB" altLang="en-US" sz="2200" dirty="0">
                <a:solidFill>
                  <a:srgbClr val="3333FF"/>
                </a:solidFill>
                <a:latin typeface="Calibri Light" panose="020F0302020204030204" pitchFamily="34" charset="0"/>
                <a:cs typeface="Calibri Light" panose="020F0302020204030204" pitchFamily="34" charset="0"/>
              </a:rPr>
              <a:t>			</a:t>
            </a:r>
            <a:endParaRPr lang="en-US" altLang="en-US" sz="2200" dirty="0">
              <a:solidFill>
                <a:srgbClr val="3333FF"/>
              </a:solidFill>
              <a:latin typeface="Calibri Light" panose="020F0302020204030204" pitchFamily="34" charset="0"/>
              <a:cs typeface="Calibri Light" panose="020F0302020204030204" pitchFamily="34" charset="0"/>
            </a:endParaRPr>
          </a:p>
        </p:txBody>
      </p:sp>
      <p:sp>
        <p:nvSpPr>
          <p:cNvPr id="2" name="Rectangle 1"/>
          <p:cNvSpPr/>
          <p:nvPr/>
        </p:nvSpPr>
        <p:spPr>
          <a:xfrm>
            <a:off x="1097280" y="6028350"/>
            <a:ext cx="9066884" cy="313932"/>
          </a:xfrm>
          <a:prstGeom prst="rect">
            <a:avLst/>
          </a:prstGeom>
        </p:spPr>
        <p:txBody>
          <a:bodyPr wrap="square">
            <a:spAutoFit/>
          </a:bodyPr>
          <a:lstStyle/>
          <a:p>
            <a:pPr algn="just">
              <a:lnSpc>
                <a:spcPct val="80000"/>
              </a:lnSpc>
            </a:pPr>
            <a:r>
              <a:rPr lang="en-GB" altLang="en-US" dirty="0" smtClean="0">
                <a:solidFill>
                  <a:srgbClr val="3333FF"/>
                </a:solidFill>
                <a:latin typeface="Calibri Light" panose="020F0302020204030204" pitchFamily="34" charset="0"/>
                <a:cs typeface="Calibri Light" panose="020F0302020204030204" pitchFamily="34" charset="0"/>
              </a:rPr>
              <a:t>Journal </a:t>
            </a:r>
            <a:r>
              <a:rPr lang="en-GB" altLang="en-US" dirty="0">
                <a:solidFill>
                  <a:srgbClr val="3333FF"/>
                </a:solidFill>
                <a:latin typeface="Calibri Light" panose="020F0302020204030204" pitchFamily="34" charset="0"/>
                <a:cs typeface="Calibri Light" panose="020F0302020204030204" pitchFamily="34" charset="0"/>
              </a:rPr>
              <a:t>of Undergraduate Research in </a:t>
            </a:r>
            <a:r>
              <a:rPr lang="en-GB" altLang="en-US" dirty="0" smtClean="0">
                <a:solidFill>
                  <a:srgbClr val="3333FF"/>
                </a:solidFill>
                <a:latin typeface="Calibri Light" panose="020F0302020204030204" pitchFamily="34" charset="0"/>
                <a:cs typeface="Calibri Light" panose="020F0302020204030204" pitchFamily="34" charset="0"/>
              </a:rPr>
              <a:t>Physics, </a:t>
            </a:r>
            <a:r>
              <a:rPr lang="en-GB" altLang="en-US" dirty="0" smtClean="0">
                <a:solidFill>
                  <a:srgbClr val="3333FF"/>
                </a:solidFill>
                <a:latin typeface="Calibri Light" panose="020F0302020204030204" pitchFamily="34" charset="0"/>
                <a:cs typeface="Calibri Light" panose="020F0302020204030204" pitchFamily="34" charset="0"/>
              </a:rPr>
              <a:t>Sigma </a:t>
            </a:r>
            <a:r>
              <a:rPr lang="en-GB" altLang="en-US" dirty="0">
                <a:solidFill>
                  <a:srgbClr val="3333FF"/>
                </a:solidFill>
                <a:latin typeface="Calibri Light" panose="020F0302020204030204" pitchFamily="34" charset="0"/>
                <a:cs typeface="Calibri Light" panose="020F0302020204030204" pitchFamily="34" charset="0"/>
              </a:rPr>
              <a:t>Pi Sigma, Vol. 12 #1</a:t>
            </a:r>
            <a:endParaRPr lang="en-US" altLang="en-US" dirty="0">
              <a:solidFill>
                <a:srgbClr val="3333FF"/>
              </a:solidFill>
              <a:latin typeface="Calibri Light" panose="020F0302020204030204" pitchFamily="34" charset="0"/>
              <a:cs typeface="Calibri Light" panose="020F0302020204030204" pitchFamily="34" charset="0"/>
            </a:endParaRPr>
          </a:p>
        </p:txBody>
      </p:sp>
      <p:cxnSp>
        <p:nvCxnSpPr>
          <p:cNvPr id="5" name="Straight Connector 4"/>
          <p:cNvCxnSpPr/>
          <p:nvPr/>
        </p:nvCxnSpPr>
        <p:spPr>
          <a:xfrm flipV="1">
            <a:off x="1222870" y="5944270"/>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558386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Autofit/>
          </a:bodyPr>
          <a:lstStyle/>
          <a:p>
            <a:pPr>
              <a:defRPr/>
            </a:pPr>
            <a:r>
              <a:rPr lang="en-US" sz="4200" b="0" dirty="0" smtClean="0">
                <a:solidFill>
                  <a:srgbClr val="0000FF"/>
                </a:solidFill>
                <a:effectLst/>
              </a:rPr>
              <a:t>How should one approach your tutorials ii ?</a:t>
            </a:r>
          </a:p>
        </p:txBody>
      </p:sp>
      <p:sp>
        <p:nvSpPr>
          <p:cNvPr id="38915" name="Rectangle 3"/>
          <p:cNvSpPr>
            <a:spLocks noGrp="1" noChangeArrowheads="1"/>
          </p:cNvSpPr>
          <p:nvPr>
            <p:ph idx="1"/>
          </p:nvPr>
        </p:nvSpPr>
        <p:spPr>
          <a:xfrm>
            <a:off x="1221036" y="1905001"/>
            <a:ext cx="9934644" cy="4708525"/>
          </a:xfrm>
        </p:spPr>
        <p:txBody>
          <a:bodyPr>
            <a:noAutofit/>
          </a:bodyPr>
          <a:lstStyle/>
          <a:p>
            <a:pPr marL="0" indent="0" algn="just">
              <a:lnSpc>
                <a:spcPct val="80000"/>
              </a:lnSpc>
              <a:buNone/>
            </a:pPr>
            <a:r>
              <a:rPr lang="en-GB" altLang="en-US" sz="2200" dirty="0">
                <a:solidFill>
                  <a:schemeClr val="tx1"/>
                </a:solidFill>
                <a:latin typeface="Calibri Light" panose="020F0302020204030204" pitchFamily="34" charset="0"/>
                <a:cs typeface="Calibri Light" panose="020F0302020204030204" pitchFamily="34" charset="0"/>
              </a:rPr>
              <a:t>Judge a man by his questions rather than by his answers.  	</a:t>
            </a:r>
            <a:r>
              <a:rPr lang="en-GB" altLang="en-US" sz="2200" dirty="0" smtClean="0">
                <a:solidFill>
                  <a:schemeClr val="tx1"/>
                </a:solidFill>
                <a:latin typeface="Calibri Light" panose="020F0302020204030204" pitchFamily="34" charset="0"/>
                <a:cs typeface="Calibri Light" panose="020F0302020204030204" pitchFamily="34" charset="0"/>
              </a:rPr>
              <a:t>Voltaire</a:t>
            </a:r>
            <a:endParaRPr lang="en-GB" altLang="en-US" sz="2200" dirty="0">
              <a:solidFill>
                <a:schemeClr val="tx1"/>
              </a:solidFill>
              <a:latin typeface="Calibri Light" panose="020F0302020204030204" pitchFamily="34" charset="0"/>
              <a:cs typeface="Calibri Light" panose="020F0302020204030204" pitchFamily="34" charset="0"/>
            </a:endParaRPr>
          </a:p>
          <a:p>
            <a:pPr marL="0" indent="0" algn="just">
              <a:lnSpc>
                <a:spcPct val="80000"/>
              </a:lnSpc>
              <a:buNone/>
            </a:pPr>
            <a:endParaRPr lang="en-GB" altLang="en-US" sz="2200" dirty="0">
              <a:solidFill>
                <a:schemeClr val="tx1"/>
              </a:solidFill>
              <a:latin typeface="Calibri Light" panose="020F0302020204030204" pitchFamily="34" charset="0"/>
              <a:cs typeface="Calibri Light" panose="020F0302020204030204" pitchFamily="34" charset="0"/>
            </a:endParaRPr>
          </a:p>
          <a:p>
            <a:pPr marL="0" indent="0" algn="just">
              <a:lnSpc>
                <a:spcPct val="80000"/>
              </a:lnSpc>
              <a:buNone/>
            </a:pPr>
            <a:r>
              <a:rPr lang="en-GB" altLang="en-US" sz="2200" dirty="0">
                <a:solidFill>
                  <a:schemeClr val="tx1"/>
                </a:solidFill>
                <a:latin typeface="Calibri Light" panose="020F0302020204030204" pitchFamily="34" charset="0"/>
                <a:cs typeface="Calibri Light" panose="020F0302020204030204" pitchFamily="34" charset="0"/>
              </a:rPr>
              <a:t>Curiosity is one of the permanent and certain characteristics of … …  ... a vigorous mind.</a:t>
            </a:r>
          </a:p>
          <a:p>
            <a:pPr marL="0" indent="0" algn="just">
              <a:lnSpc>
                <a:spcPct val="80000"/>
              </a:lnSpc>
              <a:buNone/>
            </a:pPr>
            <a:r>
              <a:rPr lang="en-GB" altLang="en-US" sz="2200" dirty="0">
                <a:solidFill>
                  <a:schemeClr val="tx1"/>
                </a:solidFill>
                <a:latin typeface="Calibri Light" panose="020F0302020204030204" pitchFamily="34" charset="0"/>
                <a:cs typeface="Calibri Light" panose="020F0302020204030204" pitchFamily="34" charset="0"/>
              </a:rPr>
              <a:t>	</a:t>
            </a:r>
            <a:r>
              <a:rPr lang="en-GB" altLang="en-US" sz="2200" i="1" dirty="0">
                <a:solidFill>
                  <a:schemeClr val="tx1"/>
                </a:solidFill>
                <a:latin typeface="Calibri Light" panose="020F0302020204030204" pitchFamily="34" charset="0"/>
                <a:cs typeface="Calibri Light" panose="020F0302020204030204" pitchFamily="34" charset="0"/>
              </a:rPr>
              <a:t>                                 </a:t>
            </a:r>
            <a:r>
              <a:rPr lang="en-GB" altLang="en-US" sz="2200" i="1" dirty="0" smtClean="0">
                <a:solidFill>
                  <a:schemeClr val="tx1"/>
                </a:solidFill>
                <a:latin typeface="Calibri Light" panose="020F0302020204030204" pitchFamily="34" charset="0"/>
                <a:cs typeface="Calibri Light" panose="020F0302020204030204" pitchFamily="34" charset="0"/>
              </a:rPr>
              <a:t>		Samuel </a:t>
            </a:r>
            <a:r>
              <a:rPr lang="en-GB" altLang="en-US" sz="2200" i="1" dirty="0">
                <a:solidFill>
                  <a:schemeClr val="tx1"/>
                </a:solidFill>
                <a:latin typeface="Calibri Light" panose="020F0302020204030204" pitchFamily="34" charset="0"/>
                <a:cs typeface="Calibri Light" panose="020F0302020204030204" pitchFamily="34" charset="0"/>
              </a:rPr>
              <a:t>Johnson, The Rambler, </a:t>
            </a:r>
            <a:r>
              <a:rPr lang="en-GB" altLang="en-US" sz="2200" dirty="0">
                <a:solidFill>
                  <a:schemeClr val="tx1"/>
                </a:solidFill>
                <a:latin typeface="Calibri Light" panose="020F0302020204030204" pitchFamily="34" charset="0"/>
                <a:cs typeface="Calibri Light" panose="020F0302020204030204" pitchFamily="34" charset="0"/>
              </a:rPr>
              <a:t>(</a:t>
            </a:r>
            <a:r>
              <a:rPr lang="en-GB" altLang="en-US" sz="2200" i="1" dirty="0">
                <a:solidFill>
                  <a:schemeClr val="tx1"/>
                </a:solidFill>
                <a:latin typeface="Calibri Light" panose="020F0302020204030204" pitchFamily="34" charset="0"/>
                <a:cs typeface="Calibri Light" panose="020F0302020204030204" pitchFamily="34" charset="0"/>
              </a:rPr>
              <a:t>1709 - 1784</a:t>
            </a:r>
            <a:r>
              <a:rPr lang="en-GB" altLang="en-US" sz="2200" dirty="0">
                <a:solidFill>
                  <a:schemeClr val="tx1"/>
                </a:solidFill>
                <a:latin typeface="Calibri Light" panose="020F0302020204030204" pitchFamily="34" charset="0"/>
                <a:cs typeface="Calibri Light" panose="020F0302020204030204" pitchFamily="34" charset="0"/>
              </a:rPr>
              <a:t>)</a:t>
            </a:r>
          </a:p>
          <a:p>
            <a:pPr marL="0" indent="0" algn="just">
              <a:lnSpc>
                <a:spcPct val="80000"/>
              </a:lnSpc>
              <a:buNone/>
            </a:pPr>
            <a:endParaRPr lang="en-GB" altLang="en-US" sz="2200" dirty="0">
              <a:solidFill>
                <a:schemeClr val="tx1"/>
              </a:solidFill>
              <a:latin typeface="Calibri Light" panose="020F0302020204030204" pitchFamily="34" charset="0"/>
              <a:cs typeface="Calibri Light" panose="020F0302020204030204" pitchFamily="34" charset="0"/>
            </a:endParaRPr>
          </a:p>
          <a:p>
            <a:pPr marL="0" indent="0" algn="just">
              <a:lnSpc>
                <a:spcPct val="80000"/>
              </a:lnSpc>
              <a:buNone/>
            </a:pPr>
            <a:r>
              <a:rPr lang="en-GB" altLang="en-US" sz="2200" dirty="0">
                <a:solidFill>
                  <a:schemeClr val="tx1"/>
                </a:solidFill>
                <a:latin typeface="Calibri Light" panose="020F0302020204030204" pitchFamily="34" charset="0"/>
                <a:cs typeface="Calibri Light" panose="020F0302020204030204" pitchFamily="34" charset="0"/>
              </a:rPr>
              <a:t>One must learn by doing the things; for though you think you know it, you have no certainty until you try.</a:t>
            </a:r>
          </a:p>
          <a:p>
            <a:pPr marL="0" indent="0" algn="just">
              <a:lnSpc>
                <a:spcPct val="80000"/>
              </a:lnSpc>
              <a:buNone/>
            </a:pPr>
            <a:r>
              <a:rPr lang="en-GB" altLang="en-US" sz="2200" dirty="0">
                <a:solidFill>
                  <a:schemeClr val="tx1"/>
                </a:solidFill>
                <a:latin typeface="Calibri Light" panose="020F0302020204030204" pitchFamily="34" charset="0"/>
                <a:cs typeface="Calibri Light" panose="020F0302020204030204" pitchFamily="34" charset="0"/>
              </a:rPr>
              <a:t>			          </a:t>
            </a:r>
            <a:r>
              <a:rPr lang="en-GB" altLang="en-US" sz="2200" dirty="0" smtClean="0">
                <a:solidFill>
                  <a:schemeClr val="tx1"/>
                </a:solidFill>
                <a:latin typeface="Calibri Light" panose="020F0302020204030204" pitchFamily="34" charset="0"/>
                <a:cs typeface="Calibri Light" panose="020F0302020204030204" pitchFamily="34" charset="0"/>
              </a:rPr>
              <a:t>		Sophocles</a:t>
            </a:r>
            <a:r>
              <a:rPr lang="en-GB" altLang="en-US" sz="2200" dirty="0">
                <a:solidFill>
                  <a:schemeClr val="tx1"/>
                </a:solidFill>
                <a:latin typeface="Calibri Light" panose="020F0302020204030204" pitchFamily="34" charset="0"/>
                <a:cs typeface="Calibri Light" panose="020F0302020204030204" pitchFamily="34" charset="0"/>
              </a:rPr>
              <a:t>, Greek Dramatist (495-406 BC) </a:t>
            </a:r>
          </a:p>
          <a:p>
            <a:pPr marL="0" indent="0" algn="just">
              <a:lnSpc>
                <a:spcPct val="80000"/>
              </a:lnSpc>
              <a:buNone/>
            </a:pPr>
            <a:endParaRPr lang="en-GB" altLang="en-US" sz="2200" dirty="0" smtClean="0">
              <a:solidFill>
                <a:schemeClr val="tx1"/>
              </a:solidFill>
              <a:latin typeface="Calibri Light" panose="020F0302020204030204" pitchFamily="34" charset="0"/>
              <a:cs typeface="Calibri Light" panose="020F0302020204030204" pitchFamily="34" charset="0"/>
            </a:endParaRPr>
          </a:p>
          <a:p>
            <a:pPr marL="0" indent="0" algn="just">
              <a:lnSpc>
                <a:spcPct val="80000"/>
              </a:lnSpc>
              <a:buNone/>
            </a:pPr>
            <a:r>
              <a:rPr lang="en-GB" altLang="en-US" sz="2200" b="1" dirty="0" smtClean="0">
                <a:solidFill>
                  <a:srgbClr val="3333FF"/>
                </a:solidFill>
                <a:latin typeface="Calibri Light" panose="020F0302020204030204" pitchFamily="34" charset="0"/>
                <a:cs typeface="Calibri Light" panose="020F0302020204030204" pitchFamily="34" charset="0"/>
              </a:rPr>
              <a:t>Reminder</a:t>
            </a:r>
            <a:r>
              <a:rPr lang="en-GB" altLang="en-US" sz="2200" b="1" dirty="0">
                <a:solidFill>
                  <a:srgbClr val="3333FF"/>
                </a:solidFill>
                <a:latin typeface="Calibri Light" panose="020F0302020204030204" pitchFamily="34" charset="0"/>
                <a:cs typeface="Calibri Light" panose="020F0302020204030204" pitchFamily="34" charset="0"/>
              </a:rPr>
              <a:t>: </a:t>
            </a:r>
            <a:r>
              <a:rPr lang="en-GB" altLang="en-US" sz="2200" dirty="0">
                <a:solidFill>
                  <a:schemeClr val="tx1"/>
                </a:solidFill>
                <a:latin typeface="Calibri Light" panose="020F0302020204030204" pitchFamily="34" charset="0"/>
                <a:cs typeface="Calibri Light" panose="020F0302020204030204" pitchFamily="34" charset="0"/>
              </a:rPr>
              <a:t>There is no substitute for </a:t>
            </a:r>
            <a:r>
              <a:rPr lang="en-GB" altLang="en-US" sz="2200" i="1" dirty="0">
                <a:solidFill>
                  <a:schemeClr val="tx1"/>
                </a:solidFill>
                <a:latin typeface="Calibri Light" panose="020F0302020204030204" pitchFamily="34" charset="0"/>
                <a:cs typeface="Calibri Light" panose="020F0302020204030204" pitchFamily="34" charset="0"/>
              </a:rPr>
              <a:t>hard work</a:t>
            </a:r>
            <a:r>
              <a:rPr lang="en-GB" altLang="en-US" sz="2200" i="1" dirty="0" smtClean="0">
                <a:solidFill>
                  <a:schemeClr val="tx1"/>
                </a:solidFill>
                <a:latin typeface="Calibri Light" panose="020F0302020204030204" pitchFamily="34" charset="0"/>
                <a:cs typeface="Calibri Light" panose="020F0302020204030204" pitchFamily="34" charset="0"/>
              </a:rPr>
              <a:t>. 			</a:t>
            </a:r>
            <a:r>
              <a:rPr lang="en-GB" altLang="en-US" sz="2200" dirty="0" smtClean="0">
                <a:solidFill>
                  <a:schemeClr val="tx1"/>
                </a:solidFill>
                <a:latin typeface="Calibri Light" panose="020F0302020204030204" pitchFamily="34" charset="0"/>
                <a:cs typeface="Calibri Light" panose="020F0302020204030204" pitchFamily="34" charset="0"/>
              </a:rPr>
              <a:t>Thomas</a:t>
            </a:r>
            <a:r>
              <a:rPr lang="en-GB" altLang="en-US" sz="2200" dirty="0">
                <a:solidFill>
                  <a:schemeClr val="tx1"/>
                </a:solidFill>
                <a:latin typeface="Calibri Light" panose="020F0302020204030204" pitchFamily="34" charset="0"/>
                <a:cs typeface="Calibri Light" panose="020F0302020204030204" pitchFamily="34" charset="0"/>
              </a:rPr>
              <a:t>. A. Edison</a:t>
            </a:r>
            <a:endParaRPr lang="en-GB" altLang="en-US" sz="2200" i="1" dirty="0">
              <a:solidFill>
                <a:schemeClr val="tx1"/>
              </a:solidFill>
              <a:latin typeface="Calibri Light" panose="020F0302020204030204" pitchFamily="34" charset="0"/>
              <a:cs typeface="Calibri Light" panose="020F0302020204030204" pitchFamily="34" charset="0"/>
            </a:endParaRPr>
          </a:p>
          <a:p>
            <a:pPr marL="0" indent="0" algn="just">
              <a:lnSpc>
                <a:spcPct val="80000"/>
              </a:lnSpc>
              <a:buNone/>
            </a:pPr>
            <a:r>
              <a:rPr lang="en-GB" altLang="en-US" sz="2200" dirty="0">
                <a:solidFill>
                  <a:schemeClr val="tx1"/>
                </a:solidFill>
                <a:latin typeface="Calibri Light" panose="020F0302020204030204" pitchFamily="34" charset="0"/>
                <a:cs typeface="Calibri Light" panose="020F0302020204030204" pitchFamily="34" charset="0"/>
              </a:rPr>
              <a:t>				</a:t>
            </a:r>
            <a:endParaRPr lang="en-US" altLang="en-US" sz="2200" dirty="0">
              <a:solidFill>
                <a:schemeClr val="tx1"/>
              </a:solidFill>
              <a:latin typeface="Calibri Light" panose="020F0302020204030204" pitchFamily="34" charset="0"/>
              <a:cs typeface="Calibri Light" panose="020F03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117177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8" end="8"/>
                                            </p:txEl>
                                          </p:spTgt>
                                        </p:tgtEl>
                                        <p:attrNameLst>
                                          <p:attrName>style.visibility</p:attrName>
                                        </p:attrNameLst>
                                      </p:cBhvr>
                                      <p:to>
                                        <p:strVal val="visible"/>
                                      </p:to>
                                    </p:set>
                                    <p:animEffect transition="in" filter="blinds(horizontal)">
                                      <p:cBhvr>
                                        <p:cTn id="7" dur="500"/>
                                        <p:tgtEl>
                                          <p:spTgt spid="38915">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5">
                                            <p:txEl>
                                              <p:pRg st="9" end="9"/>
                                            </p:txEl>
                                          </p:spTgt>
                                        </p:tgtEl>
                                        <p:attrNameLst>
                                          <p:attrName>style.visibility</p:attrName>
                                        </p:attrNameLst>
                                      </p:cBhvr>
                                      <p:to>
                                        <p:strVal val="visible"/>
                                      </p:to>
                                    </p:set>
                                    <p:animEffect transition="in" filter="blinds(horizontal)">
                                      <p:cBhvr>
                                        <p:cTn id="1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Small Assignments (CA)</a:t>
            </a:r>
            <a:endParaRPr lang="en-SG" dirty="0"/>
          </a:p>
        </p:txBody>
      </p:sp>
      <p:sp>
        <p:nvSpPr>
          <p:cNvPr id="3" name="Subtitle 2"/>
          <p:cNvSpPr>
            <a:spLocks noGrp="1"/>
          </p:cNvSpPr>
          <p:nvPr>
            <p:ph type="subTitle" idx="1"/>
          </p:nvPr>
        </p:nvSpPr>
        <p:spPr/>
        <p:txBody>
          <a:bodyPr/>
          <a:lstStyle/>
          <a:p>
            <a:pPr algn="just">
              <a:defRPr/>
            </a:pPr>
            <a:r>
              <a:rPr lang="en-US" dirty="0">
                <a:ln w="6350">
                  <a:noFill/>
                </a:ln>
                <a:solidFill>
                  <a:srgbClr val="0000FF"/>
                </a:solidFill>
              </a:rPr>
              <a:t>… to be handed </a:t>
            </a:r>
            <a:r>
              <a:rPr lang="en-US" dirty="0" smtClean="0">
                <a:ln w="6350">
                  <a:noFill/>
                </a:ln>
                <a:solidFill>
                  <a:srgbClr val="0000FF"/>
                </a:solidFill>
              </a:rPr>
              <a:t>in during </a:t>
            </a:r>
            <a:r>
              <a:rPr lang="en-US" dirty="0">
                <a:ln w="6350">
                  <a:noFill/>
                </a:ln>
                <a:solidFill>
                  <a:srgbClr val="0000FF"/>
                </a:solidFill>
              </a:rPr>
              <a:t>Tutorials</a:t>
            </a:r>
          </a:p>
          <a:p>
            <a:pPr algn="just"/>
            <a:endParaRPr lang="en-SG" dirty="0"/>
          </a:p>
        </p:txBody>
      </p:sp>
    </p:spTree>
    <p:extLst>
      <p:ext uri="{BB962C8B-B14F-4D97-AF65-F5344CB8AC3E}">
        <p14:creationId xmlns:p14="http://schemas.microsoft.com/office/powerpoint/2010/main" val="637403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293112"/>
            <a:ext cx="10165558" cy="1450757"/>
          </a:xfrm>
        </p:spPr>
        <p:txBody>
          <a:bodyPr>
            <a:normAutofit fontScale="90000"/>
          </a:bodyPr>
          <a:lstStyle/>
          <a:p>
            <a:pPr algn="just"/>
            <a:r>
              <a:rPr lang="en-GB" altLang="en-US" dirty="0">
                <a:solidFill>
                  <a:srgbClr val="0066FF"/>
                </a:solidFill>
              </a:rPr>
              <a:t>Imagination is more important than knowledge</a:t>
            </a:r>
            <a:r>
              <a:rPr lang="en-GB" altLang="en-US" dirty="0" smtClean="0">
                <a:solidFill>
                  <a:srgbClr val="0066FF"/>
                </a:solidFill>
              </a:rPr>
              <a:t>. </a:t>
            </a:r>
            <a:r>
              <a:rPr lang="en-GB" altLang="en-US" dirty="0">
                <a:solidFill>
                  <a:srgbClr val="0066FF"/>
                </a:solidFill>
              </a:rPr>
              <a:t>			       </a:t>
            </a:r>
            <a:r>
              <a:rPr lang="en-GB" altLang="en-US" dirty="0" smtClean="0">
                <a:solidFill>
                  <a:srgbClr val="0066FF"/>
                </a:solidFill>
              </a:rPr>
              <a:t>       </a:t>
            </a:r>
            <a:r>
              <a:rPr lang="en-GB" altLang="en-US" dirty="0" smtClean="0">
                <a:solidFill>
                  <a:srgbClr val="0066FF"/>
                </a:solidFill>
              </a:rPr>
              <a:t> A</a:t>
            </a:r>
            <a:r>
              <a:rPr lang="en-GB" altLang="en-US" dirty="0">
                <a:solidFill>
                  <a:srgbClr val="0066FF"/>
                </a:solidFill>
              </a:rPr>
              <a:t>. Einstein</a:t>
            </a:r>
            <a:endParaRPr lang="en-SG" dirty="0"/>
          </a:p>
        </p:txBody>
      </p:sp>
      <p:sp>
        <p:nvSpPr>
          <p:cNvPr id="4" name="Slide Number Placeholder 3"/>
          <p:cNvSpPr>
            <a:spLocks noGrp="1"/>
          </p:cNvSpPr>
          <p:nvPr>
            <p:ph type="sldNum" sz="quarter" idx="12"/>
          </p:nvPr>
        </p:nvSpPr>
        <p:spPr/>
        <p:txBody>
          <a:bodyPr/>
          <a:lstStyle/>
          <a:p>
            <a:fld id="{554E542A-2700-964A-86F6-DD0E07BF59DB}" type="slidenum">
              <a:rPr lang="en-US" smtClean="0"/>
              <a:t>38</a:t>
            </a:fld>
            <a:endParaRPr lang="en-US"/>
          </a:p>
        </p:txBody>
      </p:sp>
      <p:sp>
        <p:nvSpPr>
          <p:cNvPr id="6" name="Text Box 5"/>
          <p:cNvSpPr txBox="1">
            <a:spLocks noChangeArrowheads="1"/>
          </p:cNvSpPr>
          <p:nvPr/>
        </p:nvSpPr>
        <p:spPr bwMode="auto">
          <a:xfrm>
            <a:off x="1043046" y="4770574"/>
            <a:ext cx="101694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defRPr>
            </a:lvl1pPr>
            <a:lvl2pPr marL="742950" indent="-28575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defRPr>
            </a:lvl2pPr>
            <a:lvl3pPr marL="1143000" indent="-22860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defRPr>
            </a:lvl3pPr>
            <a:lvl4pPr marL="1600200" indent="-22860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defRPr>
            </a:lvl4pPr>
            <a:lvl5pPr marL="2057400" indent="-22860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9pPr>
          </a:lstStyle>
          <a:p>
            <a:pPr algn="just" eaLnBrk="1" hangingPunct="1">
              <a:spcBef>
                <a:spcPct val="50000"/>
              </a:spcBef>
              <a:buClrTx/>
              <a:buSzTx/>
              <a:buFontTx/>
              <a:buNone/>
            </a:pPr>
            <a:r>
              <a:rPr lang="en-GB" altLang="en-US" sz="2400" dirty="0">
                <a:latin typeface="Calibri Light" panose="020F0302020204030204" pitchFamily="34" charset="0"/>
                <a:cs typeface="Calibri Light" panose="020F0302020204030204" pitchFamily="34" charset="0"/>
              </a:rPr>
              <a:t>One must learn by doing the things; for though you think you know it, you have no certainty until you try.		  </a:t>
            </a:r>
            <a:r>
              <a:rPr lang="en-GB" altLang="en-US" sz="2400" dirty="0" smtClean="0">
                <a:latin typeface="Calibri Light" panose="020F0302020204030204" pitchFamily="34" charset="0"/>
                <a:cs typeface="Calibri Light" panose="020F0302020204030204" pitchFamily="34" charset="0"/>
              </a:rPr>
              <a:t>		  </a:t>
            </a:r>
            <a:r>
              <a:rPr lang="en-GB" altLang="en-US" sz="2400" dirty="0" smtClean="0">
                <a:solidFill>
                  <a:srgbClr val="3333FF"/>
                </a:solidFill>
                <a:latin typeface="Calibri Light" panose="020F0302020204030204" pitchFamily="34" charset="0"/>
                <a:cs typeface="Calibri Light" panose="020F0302020204030204" pitchFamily="34" charset="0"/>
              </a:rPr>
              <a:t>   </a:t>
            </a:r>
          </a:p>
          <a:p>
            <a:pPr algn="just" eaLnBrk="1" hangingPunct="1">
              <a:spcBef>
                <a:spcPts val="0"/>
              </a:spcBef>
              <a:buClrTx/>
              <a:buSzTx/>
              <a:buFontTx/>
              <a:buNone/>
            </a:pPr>
            <a:r>
              <a:rPr lang="en-GB" altLang="en-US" sz="2400" dirty="0">
                <a:solidFill>
                  <a:srgbClr val="3333FF"/>
                </a:solidFill>
                <a:latin typeface="Calibri Light" panose="020F0302020204030204" pitchFamily="34" charset="0"/>
                <a:cs typeface="Calibri Light" panose="020F0302020204030204" pitchFamily="34" charset="0"/>
              </a:rPr>
              <a:t>	</a:t>
            </a:r>
            <a:r>
              <a:rPr lang="en-GB" altLang="en-US" sz="2400" dirty="0" smtClean="0">
                <a:solidFill>
                  <a:srgbClr val="3333FF"/>
                </a:solidFill>
                <a:latin typeface="Calibri Light" panose="020F0302020204030204" pitchFamily="34" charset="0"/>
                <a:cs typeface="Calibri Light" panose="020F0302020204030204" pitchFamily="34" charset="0"/>
              </a:rPr>
              <a:t>						     Sophocles </a:t>
            </a:r>
            <a:r>
              <a:rPr lang="en-GB" altLang="en-US" sz="2400" dirty="0">
                <a:solidFill>
                  <a:srgbClr val="3333FF"/>
                </a:solidFill>
                <a:latin typeface="Calibri Light" panose="020F0302020204030204" pitchFamily="34" charset="0"/>
                <a:cs typeface="Calibri Light" panose="020F0302020204030204" pitchFamily="34" charset="0"/>
              </a:rPr>
              <a:t>(495 – 406 B.C.)</a:t>
            </a:r>
          </a:p>
          <a:p>
            <a:pPr algn="r" eaLnBrk="1" hangingPunct="1">
              <a:spcBef>
                <a:spcPts val="0"/>
              </a:spcBef>
              <a:buClrTx/>
              <a:buSzTx/>
              <a:buFontTx/>
              <a:buNone/>
            </a:pPr>
            <a:r>
              <a:rPr lang="en-GB" altLang="en-US" sz="2400" dirty="0">
                <a:solidFill>
                  <a:srgbClr val="3333FF"/>
                </a:solidFill>
                <a:latin typeface="Calibri Light" panose="020F0302020204030204" pitchFamily="34" charset="0"/>
                <a:cs typeface="Calibri Light" panose="020F0302020204030204" pitchFamily="34" charset="0"/>
              </a:rPr>
              <a:t>Greek Dramatist</a:t>
            </a:r>
          </a:p>
        </p:txBody>
      </p:sp>
      <p:pic>
        <p:nvPicPr>
          <p:cNvPr id="10" name="Picture 14" descr="telescope4"/>
          <p:cNvPicPr>
            <a:picLocks noChangeAspect="1" noChangeArrowheads="1"/>
          </p:cNvPicPr>
          <p:nvPr/>
        </p:nvPicPr>
        <p:blipFill>
          <a:blip r:embed="rId2">
            <a:extLst>
              <a:ext uri="{28A0092B-C50C-407E-A947-70E740481C1C}">
                <a14:useLocalDpi xmlns:a14="http://schemas.microsoft.com/office/drawing/2010/main" val="0"/>
              </a:ext>
            </a:extLst>
          </a:blip>
          <a:srcRect b="7767"/>
          <a:stretch>
            <a:fillRect/>
          </a:stretch>
        </p:blipFill>
        <p:spPr bwMode="auto">
          <a:xfrm>
            <a:off x="1193886" y="1897857"/>
            <a:ext cx="3484562"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410198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solidFill>
                  <a:srgbClr val="0000FF"/>
                </a:solidFill>
                <a:effectLst/>
              </a:rPr>
              <a:t>About Reading too much !</a:t>
            </a:r>
            <a:endParaRPr lang="en-US" b="0" dirty="0">
              <a:solidFill>
                <a:srgbClr val="0000FF"/>
              </a:solidFill>
              <a:effectLst/>
            </a:endParaRPr>
          </a:p>
        </p:txBody>
      </p:sp>
      <p:sp>
        <p:nvSpPr>
          <p:cNvPr id="65539" name="Rectangle 1"/>
          <p:cNvSpPr>
            <a:spLocks noChangeArrowheads="1"/>
          </p:cNvSpPr>
          <p:nvPr/>
        </p:nvSpPr>
        <p:spPr bwMode="auto">
          <a:xfrm>
            <a:off x="1097279" y="1749555"/>
            <a:ext cx="1013992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3000" dirty="0">
                <a:latin typeface="Calibri Light" panose="020F0302020204030204" pitchFamily="34" charset="0"/>
                <a:cs typeface="Calibri Light" panose="020F0302020204030204" pitchFamily="34" charset="0"/>
              </a:rPr>
              <a:t>Reading, after a certain age, diverts the mind too much from its creative pursuits.</a:t>
            </a:r>
          </a:p>
          <a:p>
            <a:pPr algn="just"/>
            <a:endParaRPr lang="en-US" altLang="en-US" sz="3000" dirty="0">
              <a:latin typeface="Calibri Light" panose="020F0302020204030204" pitchFamily="34" charset="0"/>
              <a:cs typeface="Calibri Light" panose="020F0302020204030204" pitchFamily="34" charset="0"/>
            </a:endParaRPr>
          </a:p>
          <a:p>
            <a:pPr algn="just"/>
            <a:r>
              <a:rPr lang="en-US" altLang="en-US" sz="3000" dirty="0">
                <a:latin typeface="Calibri Light" panose="020F0302020204030204" pitchFamily="34" charset="0"/>
                <a:cs typeface="Calibri Light" panose="020F0302020204030204" pitchFamily="34" charset="0"/>
              </a:rPr>
              <a:t>Any man who reads too much and uses his own brain too little falls into </a:t>
            </a:r>
            <a:r>
              <a:rPr lang="en-US" altLang="en-US" sz="3000" dirty="0">
                <a:solidFill>
                  <a:srgbClr val="3333FF"/>
                </a:solidFill>
                <a:latin typeface="Calibri Light" panose="020F0302020204030204" pitchFamily="34" charset="0"/>
                <a:cs typeface="Calibri Light" panose="020F0302020204030204" pitchFamily="34" charset="0"/>
              </a:rPr>
              <a:t>lazy habits of thinking</a:t>
            </a:r>
            <a:r>
              <a:rPr lang="en-US" altLang="en-US" sz="3000" dirty="0" smtClean="0">
                <a:latin typeface="Calibri Light" panose="020F0302020204030204" pitchFamily="34" charset="0"/>
                <a:cs typeface="Calibri Light" panose="020F0302020204030204" pitchFamily="34" charset="0"/>
              </a:rPr>
              <a:t>.</a:t>
            </a:r>
          </a:p>
          <a:p>
            <a:pPr algn="just" eaLnBrk="1" hangingPunct="1"/>
            <a:r>
              <a:rPr lang="en-US" altLang="en-US" sz="3000" dirty="0" smtClean="0">
                <a:solidFill>
                  <a:srgbClr val="3333FF"/>
                </a:solidFill>
                <a:latin typeface="Calibri Light" panose="020F0302020204030204" pitchFamily="34" charset="0"/>
                <a:cs typeface="Calibri Light" panose="020F0302020204030204" pitchFamily="34" charset="0"/>
              </a:rPr>
              <a:t>                                                               		</a:t>
            </a:r>
            <a:endParaRPr lang="en-US" altLang="en-US" sz="3000" dirty="0">
              <a:solidFill>
                <a:srgbClr val="3333FF"/>
              </a:solidFill>
              <a:latin typeface="Calibri Light" panose="020F0302020204030204" pitchFamily="34" charset="0"/>
              <a:cs typeface="Calibri Light" panose="020F0302020204030204" pitchFamily="34" charset="0"/>
            </a:endParaRPr>
          </a:p>
        </p:txBody>
      </p:sp>
      <p:pic>
        <p:nvPicPr>
          <p:cNvPr id="65540" name="Picture 2" descr="Albert Einstei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862013"/>
            <a:ext cx="476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2"/>
          <p:cNvSpPr>
            <a:spLocks noChangeArrowheads="1"/>
          </p:cNvSpPr>
          <p:nvPr/>
        </p:nvSpPr>
        <p:spPr bwMode="auto">
          <a:xfrm>
            <a:off x="1108074" y="5638801"/>
            <a:ext cx="100476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SG" altLang="en-US" dirty="0">
                <a:solidFill>
                  <a:srgbClr val="3333FF"/>
                </a:solidFill>
                <a:latin typeface="Calibri Light" panose="020F0302020204030204" pitchFamily="34" charset="0"/>
                <a:cs typeface="Calibri Light" panose="020F0302020204030204" pitchFamily="34" charset="0"/>
              </a:rPr>
              <a:t>Quote from an interview with G.S. </a:t>
            </a:r>
            <a:r>
              <a:rPr lang="en-SG" altLang="en-US" dirty="0" err="1">
                <a:solidFill>
                  <a:srgbClr val="3333FF"/>
                </a:solidFill>
                <a:latin typeface="Calibri Light" panose="020F0302020204030204" pitchFamily="34" charset="0"/>
                <a:cs typeface="Calibri Light" panose="020F0302020204030204" pitchFamily="34" charset="0"/>
              </a:rPr>
              <a:t>Viereck</a:t>
            </a:r>
            <a:r>
              <a:rPr lang="en-SG" altLang="en-US" dirty="0">
                <a:solidFill>
                  <a:srgbClr val="3333FF"/>
                </a:solidFill>
                <a:latin typeface="Calibri Light" panose="020F0302020204030204" pitchFamily="34" charset="0"/>
                <a:cs typeface="Calibri Light" panose="020F0302020204030204" pitchFamily="34" charset="0"/>
              </a:rPr>
              <a:t>, "What Life Means to Einstein," </a:t>
            </a:r>
            <a:r>
              <a:rPr lang="en-SG" altLang="en-US" i="1" dirty="0">
                <a:solidFill>
                  <a:srgbClr val="3333FF"/>
                </a:solidFill>
                <a:latin typeface="Calibri Light" panose="020F0302020204030204" pitchFamily="34" charset="0"/>
                <a:cs typeface="Calibri Light" panose="020F0302020204030204" pitchFamily="34" charset="0"/>
              </a:rPr>
              <a:t>Saturday Evening Post</a:t>
            </a:r>
            <a:r>
              <a:rPr lang="en-SG" altLang="en-US" dirty="0">
                <a:solidFill>
                  <a:srgbClr val="3333FF"/>
                </a:solidFill>
                <a:latin typeface="Calibri Light" panose="020F0302020204030204" pitchFamily="34" charset="0"/>
                <a:cs typeface="Calibri Light" panose="020F0302020204030204" pitchFamily="34" charset="0"/>
              </a:rPr>
              <a:t>, October 26, 1929; re-printed in </a:t>
            </a:r>
            <a:r>
              <a:rPr lang="en-SG" altLang="en-US" dirty="0" err="1">
                <a:solidFill>
                  <a:srgbClr val="3333FF"/>
                </a:solidFill>
                <a:latin typeface="Calibri Light" panose="020F0302020204030204" pitchFamily="34" charset="0"/>
                <a:cs typeface="Calibri Light" panose="020F0302020204030204" pitchFamily="34" charset="0"/>
              </a:rPr>
              <a:t>Viereck</a:t>
            </a:r>
            <a:r>
              <a:rPr lang="en-SG" altLang="en-US" dirty="0">
                <a:solidFill>
                  <a:srgbClr val="3333FF"/>
                </a:solidFill>
                <a:latin typeface="Calibri Light" panose="020F0302020204030204" pitchFamily="34" charset="0"/>
                <a:cs typeface="Calibri Light" panose="020F0302020204030204" pitchFamily="34" charset="0"/>
              </a:rPr>
              <a:t>, </a:t>
            </a:r>
            <a:r>
              <a:rPr lang="en-SG" altLang="en-US" i="1" dirty="0">
                <a:solidFill>
                  <a:srgbClr val="3333FF"/>
                </a:solidFill>
                <a:latin typeface="Calibri Light" panose="020F0302020204030204" pitchFamily="34" charset="0"/>
                <a:cs typeface="Calibri Light" panose="020F0302020204030204" pitchFamily="34" charset="0"/>
              </a:rPr>
              <a:t>Glimpses of the Great</a:t>
            </a:r>
            <a:r>
              <a:rPr lang="en-SG" altLang="en-US" dirty="0">
                <a:solidFill>
                  <a:srgbClr val="3333FF"/>
                </a:solidFill>
                <a:latin typeface="Calibri Light" panose="020F0302020204030204" pitchFamily="34" charset="0"/>
                <a:cs typeface="Calibri Light" panose="020F0302020204030204" pitchFamily="34" charset="0"/>
              </a:rPr>
              <a:t>, 437.</a:t>
            </a:r>
          </a:p>
        </p:txBody>
      </p:sp>
      <p:cxnSp>
        <p:nvCxnSpPr>
          <p:cNvPr id="7" name="Straight Connector 6"/>
          <p:cNvCxnSpPr/>
          <p:nvPr/>
        </p:nvCxnSpPr>
        <p:spPr>
          <a:xfrm flipV="1">
            <a:off x="1238250" y="5624513"/>
            <a:ext cx="3730624" cy="14289"/>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556" y="3715448"/>
            <a:ext cx="1713123" cy="1713123"/>
          </a:xfrm>
          <a:prstGeom prst="rect">
            <a:avLst/>
          </a:prstGeom>
        </p:spPr>
      </p:pic>
      <p:sp>
        <p:nvSpPr>
          <p:cNvPr id="5" name="Rectangle 4"/>
          <p:cNvSpPr/>
          <p:nvPr/>
        </p:nvSpPr>
        <p:spPr>
          <a:xfrm>
            <a:off x="7859174" y="5056632"/>
            <a:ext cx="1583382" cy="477054"/>
          </a:xfrm>
          <a:prstGeom prst="rect">
            <a:avLst/>
          </a:prstGeom>
        </p:spPr>
        <p:txBody>
          <a:bodyPr wrap="none">
            <a:spAutoFit/>
          </a:bodyPr>
          <a:lstStyle/>
          <a:p>
            <a:r>
              <a:rPr lang="en-US" altLang="en-US" dirty="0">
                <a:solidFill>
                  <a:srgbClr val="3333FF"/>
                </a:solidFill>
                <a:latin typeface="Calibri Light" panose="020F0302020204030204" pitchFamily="34" charset="0"/>
                <a:cs typeface="Calibri Light" panose="020F0302020204030204" pitchFamily="34" charset="0"/>
              </a:rPr>
              <a:t> </a:t>
            </a:r>
            <a:r>
              <a:rPr lang="en-US" altLang="en-US" sz="2500" dirty="0">
                <a:solidFill>
                  <a:srgbClr val="3333FF"/>
                </a:solidFill>
                <a:latin typeface="Calibri Light" panose="020F0302020204030204" pitchFamily="34" charset="0"/>
                <a:cs typeface="Calibri Light" panose="020F0302020204030204" pitchFamily="34" charset="0"/>
              </a:rPr>
              <a:t>A. Einstein</a:t>
            </a:r>
            <a:endParaRPr lang="en-SG" sz="2500" dirty="0"/>
          </a:p>
        </p:txBody>
      </p:sp>
      <p:sp>
        <p:nvSpPr>
          <p:cNvPr id="9"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670530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b="0" dirty="0" smtClean="0">
                <a:solidFill>
                  <a:srgbClr val="0000FF"/>
                </a:solidFill>
                <a:effectLst/>
              </a:rPr>
              <a:t>Why are we here ?</a:t>
            </a:r>
          </a:p>
        </p:txBody>
      </p:sp>
      <p:sp>
        <p:nvSpPr>
          <p:cNvPr id="4099" name="Rectangle 3"/>
          <p:cNvSpPr>
            <a:spLocks noGrp="1" noChangeArrowheads="1"/>
          </p:cNvSpPr>
          <p:nvPr>
            <p:ph idx="1"/>
          </p:nvPr>
        </p:nvSpPr>
        <p:spPr>
          <a:xfrm>
            <a:off x="1097280" y="1831555"/>
            <a:ext cx="10058400" cy="3429000"/>
          </a:xfrm>
        </p:spPr>
        <p:txBody>
          <a:bodyPr>
            <a:noAutofit/>
          </a:bodyPr>
          <a:lstStyle/>
          <a:p>
            <a:pPr marL="137160" indent="0" algn="just">
              <a:spcAft>
                <a:spcPts val="0"/>
              </a:spcAft>
              <a:buClr>
                <a:schemeClr val="tx1">
                  <a:shade val="95000"/>
                </a:schemeClr>
              </a:buClr>
              <a:buNone/>
              <a:defRPr/>
            </a:pPr>
            <a:r>
              <a:rPr lang="en-US" sz="2700" dirty="0" smtClean="0">
                <a:solidFill>
                  <a:srgbClr val="3333FF"/>
                </a:solidFill>
                <a:latin typeface="Calibri Light" panose="020F0302020204030204" pitchFamily="34" charset="0"/>
                <a:cs typeface="Calibri Light" panose="020F0302020204030204" pitchFamily="34" charset="0"/>
              </a:rPr>
              <a:t>a) </a:t>
            </a:r>
            <a:r>
              <a:rPr lang="en-US" sz="2700" dirty="0" smtClean="0">
                <a:solidFill>
                  <a:schemeClr val="tx1"/>
                </a:solidFill>
                <a:latin typeface="Calibri Light" panose="020F0302020204030204" pitchFamily="34" charset="0"/>
                <a:cs typeface="Calibri Light" panose="020F0302020204030204" pitchFamily="34" charset="0"/>
              </a:rPr>
              <a:t>We </a:t>
            </a:r>
            <a:r>
              <a:rPr lang="en-US" sz="2700" dirty="0">
                <a:solidFill>
                  <a:schemeClr val="tx1"/>
                </a:solidFill>
                <a:latin typeface="Calibri Light" panose="020F0302020204030204" pitchFamily="34" charset="0"/>
                <a:cs typeface="Calibri Light" panose="020F0302020204030204" pitchFamily="34" charset="0"/>
              </a:rPr>
              <a:t>want to learn about Relativity &amp; Quantum Theories from a different angle (Human Culture Pillar … </a:t>
            </a:r>
            <a:r>
              <a:rPr lang="en-US" sz="2700" dirty="0" smtClean="0">
                <a:solidFill>
                  <a:schemeClr val="tx1"/>
                </a:solidFill>
                <a:latin typeface="Calibri Light" panose="020F0302020204030204" pitchFamily="34" charset="0"/>
                <a:cs typeface="Calibri Light" panose="020F0302020204030204" pitchFamily="34" charset="0"/>
              </a:rPr>
              <a:t>science </a:t>
            </a:r>
            <a:r>
              <a:rPr lang="en-US" sz="2700" dirty="0">
                <a:solidFill>
                  <a:schemeClr val="tx1"/>
                </a:solidFill>
                <a:latin typeface="Calibri Light" panose="020F0302020204030204" pitchFamily="34" charset="0"/>
                <a:cs typeface="Calibri Light" panose="020F0302020204030204" pitchFamily="34" charset="0"/>
              </a:rPr>
              <a:t>is a </a:t>
            </a:r>
            <a:r>
              <a:rPr lang="en-US" sz="2700" dirty="0" smtClean="0">
                <a:solidFill>
                  <a:schemeClr val="tx1"/>
                </a:solidFill>
                <a:latin typeface="Calibri Light" panose="020F0302020204030204" pitchFamily="34" charset="0"/>
                <a:cs typeface="Calibri Light" panose="020F0302020204030204" pitchFamily="34" charset="0"/>
              </a:rPr>
              <a:t>cultural </a:t>
            </a:r>
            <a:r>
              <a:rPr lang="en-US" sz="2700" dirty="0">
                <a:solidFill>
                  <a:schemeClr val="tx1"/>
                </a:solidFill>
                <a:latin typeface="Calibri Light" panose="020F0302020204030204" pitchFamily="34" charset="0"/>
                <a:cs typeface="Calibri Light" panose="020F0302020204030204" pitchFamily="34" charset="0"/>
              </a:rPr>
              <a:t>activity </a:t>
            </a:r>
            <a:r>
              <a:rPr lang="en-US" sz="2700" dirty="0" smtClean="0">
                <a:solidFill>
                  <a:schemeClr val="tx1"/>
                </a:solidFill>
                <a:latin typeface="Calibri Light" panose="020F0302020204030204" pitchFamily="34" charset="0"/>
                <a:cs typeface="Calibri Light" panose="020F0302020204030204" pitchFamily="34" charset="0"/>
              </a:rPr>
              <a:t>!) </a:t>
            </a:r>
            <a:r>
              <a:rPr lang="en-US" sz="2700" dirty="0">
                <a:solidFill>
                  <a:schemeClr val="tx1"/>
                </a:solidFill>
                <a:latin typeface="Calibri Light" panose="020F0302020204030204" pitchFamily="34" charset="0"/>
                <a:cs typeface="Calibri Light" panose="020F0302020204030204" pitchFamily="34" charset="0"/>
              </a:rPr>
              <a:t>and catch on the excitement of these 2 great discoveries with more depth through the controversies surrounding them.</a:t>
            </a:r>
          </a:p>
          <a:p>
            <a:pPr marL="137160" indent="0" algn="just">
              <a:spcAft>
                <a:spcPts val="0"/>
              </a:spcAft>
              <a:buClr>
                <a:schemeClr val="tx1">
                  <a:shade val="95000"/>
                </a:schemeClr>
              </a:buClr>
              <a:buNone/>
              <a:defRPr/>
            </a:pPr>
            <a:r>
              <a:rPr lang="en-US" sz="2700" dirty="0" smtClean="0">
                <a:solidFill>
                  <a:srgbClr val="3333FF"/>
                </a:solidFill>
                <a:latin typeface="Calibri Light" panose="020F0302020204030204" pitchFamily="34" charset="0"/>
                <a:cs typeface="Calibri Light" panose="020F0302020204030204" pitchFamily="34" charset="0"/>
              </a:rPr>
              <a:t>b) </a:t>
            </a:r>
            <a:r>
              <a:rPr lang="en-US" sz="2700" dirty="0" smtClean="0">
                <a:solidFill>
                  <a:schemeClr val="tx1"/>
                </a:solidFill>
                <a:latin typeface="Calibri Light" panose="020F0302020204030204" pitchFamily="34" charset="0"/>
                <a:cs typeface="Calibri Light" panose="020F0302020204030204" pitchFamily="34" charset="0"/>
              </a:rPr>
              <a:t>Stretch </a:t>
            </a:r>
            <a:r>
              <a:rPr lang="en-US" sz="2700" dirty="0">
                <a:solidFill>
                  <a:schemeClr val="tx1"/>
                </a:solidFill>
                <a:latin typeface="Calibri Light" panose="020F0302020204030204" pitchFamily="34" charset="0"/>
                <a:cs typeface="Calibri Light" panose="020F0302020204030204" pitchFamily="34" charset="0"/>
              </a:rPr>
              <a:t>our minds and increase intellectual horizon … make life more meaningful; more connected to </a:t>
            </a:r>
            <a:r>
              <a:rPr lang="en-US" sz="2700" dirty="0" smtClean="0">
                <a:solidFill>
                  <a:schemeClr val="tx1"/>
                </a:solidFill>
                <a:latin typeface="Calibri Light" panose="020F0302020204030204" pitchFamily="34" charset="0"/>
                <a:cs typeface="Calibri Light" panose="020F0302020204030204" pitchFamily="34" charset="0"/>
              </a:rPr>
              <a:t>mother nature</a:t>
            </a:r>
            <a:r>
              <a:rPr lang="en-US" sz="2700" dirty="0">
                <a:solidFill>
                  <a:schemeClr val="tx1"/>
                </a:solidFill>
                <a:latin typeface="Calibri Light" panose="020F0302020204030204" pitchFamily="34" charset="0"/>
                <a:cs typeface="Calibri Light" panose="020F0302020204030204" pitchFamily="34" charset="0"/>
              </a:rPr>
              <a:t>.</a:t>
            </a:r>
          </a:p>
          <a:p>
            <a:pPr marL="137160" indent="0" algn="just">
              <a:spcAft>
                <a:spcPts val="0"/>
              </a:spcAft>
              <a:buClr>
                <a:schemeClr val="tx1">
                  <a:shade val="95000"/>
                </a:schemeClr>
              </a:buClr>
              <a:buNone/>
              <a:defRPr/>
            </a:pPr>
            <a:r>
              <a:rPr lang="en-US" sz="2700" dirty="0" smtClean="0">
                <a:solidFill>
                  <a:srgbClr val="3333FF"/>
                </a:solidFill>
                <a:latin typeface="Calibri Light" panose="020F0302020204030204" pitchFamily="34" charset="0"/>
                <a:cs typeface="Calibri Light" panose="020F0302020204030204" pitchFamily="34" charset="0"/>
              </a:rPr>
              <a:t>c) </a:t>
            </a:r>
            <a:r>
              <a:rPr lang="en-US" sz="2700" dirty="0" smtClean="0">
                <a:solidFill>
                  <a:schemeClr val="tx1"/>
                </a:solidFill>
                <a:latin typeface="Calibri Light" panose="020F0302020204030204" pitchFamily="34" charset="0"/>
                <a:cs typeface="Calibri Light" panose="020F0302020204030204" pitchFamily="34" charset="0"/>
              </a:rPr>
              <a:t>We </a:t>
            </a:r>
            <a:r>
              <a:rPr lang="en-US" sz="2700" dirty="0">
                <a:solidFill>
                  <a:schemeClr val="tx1"/>
                </a:solidFill>
                <a:latin typeface="Calibri Light" panose="020F0302020204030204" pitchFamily="34" charset="0"/>
                <a:cs typeface="Calibri Light" panose="020F0302020204030204" pitchFamily="34" charset="0"/>
              </a:rPr>
              <a:t>need to fulfill </a:t>
            </a:r>
            <a:r>
              <a:rPr lang="en-US" sz="2700" b="1" dirty="0">
                <a:solidFill>
                  <a:schemeClr val="tx1"/>
                </a:solidFill>
                <a:latin typeface="Calibri Light" panose="020F0302020204030204" pitchFamily="34" charset="0"/>
                <a:cs typeface="Calibri Light" panose="020F0302020204030204" pitchFamily="34" charset="0"/>
              </a:rPr>
              <a:t>G</a:t>
            </a:r>
            <a:r>
              <a:rPr lang="en-US" sz="2700" dirty="0">
                <a:solidFill>
                  <a:schemeClr val="tx1"/>
                </a:solidFill>
                <a:latin typeface="Calibri Light" panose="020F0302020204030204" pitchFamily="34" charset="0"/>
                <a:cs typeface="Calibri Light" panose="020F0302020204030204" pitchFamily="34" charset="0"/>
              </a:rPr>
              <a:t>eneral </a:t>
            </a:r>
            <a:r>
              <a:rPr lang="en-US" sz="2700" b="1" dirty="0">
                <a:solidFill>
                  <a:schemeClr val="tx1"/>
                </a:solidFill>
                <a:latin typeface="Calibri Light" panose="020F0302020204030204" pitchFamily="34" charset="0"/>
                <a:cs typeface="Calibri Light" panose="020F0302020204030204" pitchFamily="34" charset="0"/>
              </a:rPr>
              <a:t>E</a:t>
            </a:r>
            <a:r>
              <a:rPr lang="en-US" sz="2700" dirty="0">
                <a:solidFill>
                  <a:schemeClr val="tx1"/>
                </a:solidFill>
                <a:latin typeface="Calibri Light" panose="020F0302020204030204" pitchFamily="34" charset="0"/>
                <a:cs typeface="Calibri Light" panose="020F0302020204030204" pitchFamily="34" charset="0"/>
              </a:rPr>
              <a:t>ducation requirement</a:t>
            </a:r>
            <a:r>
              <a:rPr lang="en-US" sz="2700" dirty="0" smtClean="0">
                <a:solidFill>
                  <a:schemeClr val="tx1"/>
                </a:solidFill>
                <a:latin typeface="Calibri Light" panose="020F0302020204030204" pitchFamily="34" charset="0"/>
                <a:cs typeface="Calibri Light" panose="020F0302020204030204" pitchFamily="34" charset="0"/>
              </a:rPr>
              <a:t>.</a:t>
            </a:r>
          </a:p>
          <a:p>
            <a:pPr marL="137160" indent="0" algn="just">
              <a:spcAft>
                <a:spcPts val="0"/>
              </a:spcAft>
              <a:buClr>
                <a:schemeClr val="tx1">
                  <a:shade val="95000"/>
                </a:schemeClr>
              </a:buClr>
              <a:buNone/>
              <a:defRPr/>
            </a:pPr>
            <a:endParaRPr lang="en-US" sz="2700" dirty="0" smtClean="0">
              <a:solidFill>
                <a:schemeClr val="tx1"/>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sz="2700" dirty="0" smtClean="0">
                <a:solidFill>
                  <a:srgbClr val="3333FF"/>
                </a:solidFill>
                <a:latin typeface="Calibri Light" panose="020F0302020204030204" pitchFamily="34" charset="0"/>
                <a:cs typeface="Calibri Light" panose="020F0302020204030204" pitchFamily="34" charset="0"/>
              </a:rPr>
              <a:t>d) </a:t>
            </a:r>
            <a:r>
              <a:rPr lang="en-US" sz="2700" dirty="0" smtClean="0">
                <a:solidFill>
                  <a:schemeClr val="tx1"/>
                </a:solidFill>
                <a:latin typeface="Calibri Light" panose="020F0302020204030204" pitchFamily="34" charset="0"/>
                <a:cs typeface="Calibri Light" panose="020F0302020204030204" pitchFamily="34" charset="0"/>
              </a:rPr>
              <a:t>No Examination … Open Book Test (MCQ &amp; Short Questions)</a:t>
            </a:r>
            <a:endParaRPr lang="en-US" sz="2700" dirty="0">
              <a:solidFill>
                <a:schemeClr val="tx1"/>
              </a:solidFill>
              <a:latin typeface="Calibri Light" panose="020F0302020204030204" pitchFamily="34" charset="0"/>
              <a:cs typeface="Calibri Light" panose="020F03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32194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solidFill>
                  <a:srgbClr val="0000FF"/>
                </a:solidFill>
                <a:effectLst/>
              </a:rPr>
              <a:t>Reading </a:t>
            </a:r>
            <a:r>
              <a:rPr lang="en-US" b="0" dirty="0">
                <a:solidFill>
                  <a:srgbClr val="0000FF"/>
                </a:solidFill>
                <a:effectLst/>
              </a:rPr>
              <a:t>too much !</a:t>
            </a:r>
          </a:p>
        </p:txBody>
      </p:sp>
      <p:sp>
        <p:nvSpPr>
          <p:cNvPr id="66563" name="Rectangle 2"/>
          <p:cNvSpPr>
            <a:spLocks noChangeArrowheads="1"/>
          </p:cNvSpPr>
          <p:nvPr/>
        </p:nvSpPr>
        <p:spPr bwMode="auto">
          <a:xfrm>
            <a:off x="1097280" y="1778500"/>
            <a:ext cx="1018399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200" dirty="0">
                <a:latin typeface="Calibri Light" panose="020F0302020204030204" pitchFamily="34" charset="0"/>
                <a:cs typeface="Calibri Light" panose="020F0302020204030204" pitchFamily="34" charset="0"/>
              </a:rPr>
              <a:t>This isn’t exactly the best known </a:t>
            </a:r>
            <a:r>
              <a:rPr lang="en-US" altLang="en-US" sz="2200" dirty="0">
                <a:latin typeface="Calibri Light" panose="020F0302020204030204" pitchFamily="34" charset="0"/>
                <a:cs typeface="Calibri Light" panose="020F0302020204030204" pitchFamily="34" charset="0"/>
                <a:hlinkClick r:id="rId2"/>
              </a:rPr>
              <a:t>quote by Einstein </a:t>
            </a:r>
            <a:r>
              <a:rPr lang="en-US" altLang="en-US" sz="2200" dirty="0">
                <a:latin typeface="Calibri Light" panose="020F0302020204030204" pitchFamily="34" charset="0"/>
                <a:cs typeface="Calibri Light" panose="020F0302020204030204" pitchFamily="34" charset="0"/>
              </a:rPr>
              <a:t>and I doubt many teachers quote this to their students. Reading is generally a good thing, but if it starts becoming a substitute for thinking on your own it can hold you back from reaching your potential.</a:t>
            </a:r>
          </a:p>
          <a:p>
            <a:pPr algn="just"/>
            <a:r>
              <a:rPr lang="en-US" altLang="en-US" sz="2200" dirty="0">
                <a:latin typeface="Calibri Light" panose="020F0302020204030204" pitchFamily="34" charset="0"/>
                <a:cs typeface="Calibri Light" panose="020F0302020204030204" pitchFamily="34" charset="0"/>
              </a:rPr>
              <a:t>This quote touches on a problem that holds many people back from actually accomplishing things. </a:t>
            </a:r>
            <a:r>
              <a:rPr lang="en-US" altLang="en-US" sz="2200" dirty="0">
                <a:solidFill>
                  <a:srgbClr val="3333FF"/>
                </a:solidFill>
                <a:latin typeface="Calibri Light" panose="020F0302020204030204" pitchFamily="34" charset="0"/>
                <a:cs typeface="Calibri Light" panose="020F0302020204030204" pitchFamily="34" charset="0"/>
              </a:rPr>
              <a:t>It is easy to spend so much time researching that you never actually execute.</a:t>
            </a:r>
            <a:r>
              <a:rPr lang="en-US" altLang="en-US" sz="2200" dirty="0">
                <a:latin typeface="Calibri Light" panose="020F0302020204030204" pitchFamily="34" charset="0"/>
                <a:cs typeface="Calibri Light" panose="020F0302020204030204" pitchFamily="34" charset="0"/>
              </a:rPr>
              <a:t> That doesn’t mean you shouldn’t read, do research and try to learn from others, but at some point you have to decide that you’ve gathered enough data and the time has come to do something. That may be starting your own business, writing a book or even repainting your living room.  You have a very finite lifespan. Some people spend their life preparing for what they want to do </a:t>
            </a:r>
            <a:r>
              <a:rPr lang="en-US" altLang="en-US" sz="2200" dirty="0">
                <a:solidFill>
                  <a:srgbClr val="3333FF"/>
                </a:solidFill>
                <a:latin typeface="Calibri Light" panose="020F0302020204030204" pitchFamily="34" charset="0"/>
                <a:cs typeface="Calibri Light" panose="020F0302020204030204" pitchFamily="34" charset="0"/>
              </a:rPr>
              <a:t>without ever actually </a:t>
            </a:r>
            <a:r>
              <a:rPr lang="en-US" altLang="en-US" sz="2200" b="1" dirty="0">
                <a:solidFill>
                  <a:srgbClr val="3333FF"/>
                </a:solidFill>
                <a:latin typeface="Calibri Light" panose="020F0302020204030204" pitchFamily="34" charset="0"/>
                <a:cs typeface="Calibri Light" panose="020F0302020204030204" pitchFamily="34" charset="0"/>
              </a:rPr>
              <a:t>doing</a:t>
            </a:r>
            <a:r>
              <a:rPr lang="en-US" altLang="en-US" sz="2200" dirty="0">
                <a:solidFill>
                  <a:srgbClr val="3333FF"/>
                </a:solidFill>
                <a:latin typeface="Calibri Light" panose="020F0302020204030204" pitchFamily="34" charset="0"/>
                <a:cs typeface="Calibri Light" panose="020F0302020204030204" pitchFamily="34" charset="0"/>
              </a:rPr>
              <a:t> what they want to do.</a:t>
            </a:r>
            <a:r>
              <a:rPr lang="en-US" altLang="en-US" sz="2200" dirty="0">
                <a:latin typeface="Calibri Light" panose="020F0302020204030204" pitchFamily="34" charset="0"/>
                <a:cs typeface="Calibri Light" panose="020F0302020204030204" pitchFamily="34" charset="0"/>
              </a:rPr>
              <a:t> Sometimes the most helpful situations are the ones that force you to go ahead and do something by removing the option to try to collect more information.</a:t>
            </a:r>
          </a:p>
        </p:txBody>
      </p:sp>
      <p:sp>
        <p:nvSpPr>
          <p:cNvPr id="66564" name="Rectangle 3"/>
          <p:cNvSpPr>
            <a:spLocks noChangeArrowheads="1"/>
          </p:cNvSpPr>
          <p:nvPr/>
        </p:nvSpPr>
        <p:spPr bwMode="auto">
          <a:xfrm>
            <a:off x="1097280" y="5996658"/>
            <a:ext cx="7896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hlinkClick r:id="rId3"/>
              </a:rPr>
              <a:t>http://www.productivity501.com/are-you-reading-too-much/8874/</a:t>
            </a:r>
            <a:endParaRPr lang="en-US" altLang="en-US" dirty="0"/>
          </a:p>
          <a:p>
            <a:endParaRPr lang="en-US" altLang="en-US" dirty="0"/>
          </a:p>
        </p:txBody>
      </p:sp>
      <p:cxnSp>
        <p:nvCxnSpPr>
          <p:cNvPr id="5" name="Straight Connector 4"/>
          <p:cNvCxnSpPr/>
          <p:nvPr/>
        </p:nvCxnSpPr>
        <p:spPr>
          <a:xfrm flipV="1">
            <a:off x="1175132" y="5985641"/>
            <a:ext cx="3022600" cy="9525"/>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296763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latin typeface="Lucida Calligraphy" panose="03010101010101010101" pitchFamily="66" charset="0"/>
              </a:rPr>
              <a:t/>
            </a:r>
            <a:br>
              <a:rPr lang="en-US" dirty="0" smtClean="0">
                <a:solidFill>
                  <a:srgbClr val="0000FF"/>
                </a:solidFill>
                <a:latin typeface="Lucida Calligraphy" panose="03010101010101010101" pitchFamily="66" charset="0"/>
              </a:rPr>
            </a:br>
            <a:r>
              <a:rPr lang="en-US" dirty="0">
                <a:solidFill>
                  <a:srgbClr val="0000FF"/>
                </a:solidFill>
              </a:rPr>
              <a:t>(CA</a:t>
            </a:r>
            <a:r>
              <a:rPr lang="en-US" dirty="0" smtClean="0">
                <a:solidFill>
                  <a:srgbClr val="0000FF"/>
                </a:solidFill>
              </a:rPr>
              <a:t>)</a:t>
            </a:r>
            <a:br>
              <a:rPr lang="en-US" dirty="0" smtClean="0">
                <a:solidFill>
                  <a:srgbClr val="0000FF"/>
                </a:solidFill>
              </a:rPr>
            </a:br>
            <a:r>
              <a:rPr lang="en-US" dirty="0" smtClean="0">
                <a:solidFill>
                  <a:srgbClr val="0000FF"/>
                </a:solidFill>
              </a:rPr>
              <a:t>About </a:t>
            </a:r>
            <a:r>
              <a:rPr lang="en-US" dirty="0" err="1" smtClean="0">
                <a:solidFill>
                  <a:srgbClr val="0000FF"/>
                </a:solidFill>
              </a:rPr>
              <a:t>LumiNUS</a:t>
            </a:r>
            <a:r>
              <a:rPr lang="en-US" dirty="0" smtClean="0">
                <a:solidFill>
                  <a:srgbClr val="0000FF"/>
                </a:solidFill>
              </a:rPr>
              <a:t> Forum</a:t>
            </a:r>
            <a:endParaRPr lang="en-SG" dirty="0"/>
          </a:p>
        </p:txBody>
      </p:sp>
      <p:sp>
        <p:nvSpPr>
          <p:cNvPr id="3" name="Subtitle 2"/>
          <p:cNvSpPr>
            <a:spLocks noGrp="1"/>
          </p:cNvSpPr>
          <p:nvPr>
            <p:ph type="subTitle" idx="1"/>
          </p:nvPr>
        </p:nvSpPr>
        <p:spPr/>
        <p:txBody>
          <a:bodyPr/>
          <a:lstStyle/>
          <a:p>
            <a:pPr algn="just"/>
            <a:r>
              <a:rPr lang="en-US" dirty="0">
                <a:ln w="6350">
                  <a:noFill/>
                </a:ln>
                <a:solidFill>
                  <a:srgbClr val="3333FF"/>
                </a:solidFill>
                <a:latin typeface="Calibri" panose="020F0502020204030204" pitchFamily="34" charset="0"/>
              </a:rPr>
              <a:t>Think about the ideas presented (in </a:t>
            </a:r>
            <a:r>
              <a:rPr lang="en-US" dirty="0" smtClean="0">
                <a:ln w="6350">
                  <a:noFill/>
                </a:ln>
                <a:solidFill>
                  <a:srgbClr val="3333FF"/>
                </a:solidFill>
                <a:latin typeface="Calibri" panose="020F0502020204030204" pitchFamily="34" charset="0"/>
              </a:rPr>
              <a:t>Zoom </a:t>
            </a:r>
            <a:r>
              <a:rPr lang="en-US" dirty="0" smtClean="0">
                <a:ln w="6350">
                  <a:noFill/>
                </a:ln>
                <a:solidFill>
                  <a:srgbClr val="3333FF"/>
                </a:solidFill>
                <a:latin typeface="Calibri" panose="020F0502020204030204" pitchFamily="34" charset="0"/>
              </a:rPr>
              <a:t>L</a:t>
            </a:r>
            <a:r>
              <a:rPr lang="en-US" dirty="0" smtClean="0">
                <a:ln w="6350">
                  <a:noFill/>
                </a:ln>
                <a:solidFill>
                  <a:srgbClr val="3333FF"/>
                </a:solidFill>
                <a:latin typeface="Calibri" panose="020F0502020204030204" pitchFamily="34" charset="0"/>
              </a:rPr>
              <a:t>ectures &amp; Tutorials) </a:t>
            </a:r>
            <a:r>
              <a:rPr lang="en-US" dirty="0">
                <a:ln w="6350">
                  <a:noFill/>
                </a:ln>
                <a:solidFill>
                  <a:srgbClr val="3333FF"/>
                </a:solidFill>
                <a:latin typeface="Calibri" panose="020F0502020204030204" pitchFamily="34" charset="0"/>
              </a:rPr>
              <a:t>by yourself and </a:t>
            </a:r>
            <a:r>
              <a:rPr lang="en-US" dirty="0" smtClean="0">
                <a:ln w="6350">
                  <a:noFill/>
                </a:ln>
                <a:solidFill>
                  <a:srgbClr val="3333FF"/>
                </a:solidFill>
                <a:latin typeface="Calibri" panose="020F0502020204030204" pitchFamily="34" charset="0"/>
              </a:rPr>
              <a:t>participate in </a:t>
            </a:r>
            <a:r>
              <a:rPr lang="en-US" dirty="0" smtClean="0">
                <a:ln w="6350">
                  <a:noFill/>
                </a:ln>
                <a:solidFill>
                  <a:srgbClr val="3333FF"/>
                </a:solidFill>
                <a:latin typeface="Calibri" panose="020F0502020204030204" pitchFamily="34" charset="0"/>
              </a:rPr>
              <a:t>Forum discussions.</a:t>
            </a:r>
            <a:endParaRPr lang="en-SG" dirty="0"/>
          </a:p>
        </p:txBody>
      </p:sp>
    </p:spTree>
    <p:extLst>
      <p:ext uri="{BB962C8B-B14F-4D97-AF65-F5344CB8AC3E}">
        <p14:creationId xmlns:p14="http://schemas.microsoft.com/office/powerpoint/2010/main" val="2452716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89820" y="1106047"/>
            <a:ext cx="10058401" cy="1143000"/>
          </a:xfrm>
        </p:spPr>
        <p:txBody>
          <a:bodyPr>
            <a:normAutofit/>
          </a:bodyPr>
          <a:lstStyle/>
          <a:p>
            <a:pPr>
              <a:defRPr/>
            </a:pPr>
            <a:r>
              <a:rPr lang="en-US" altLang="en-US" sz="4000" dirty="0" smtClean="0">
                <a:solidFill>
                  <a:srgbClr val="0000FF"/>
                </a:solidFill>
              </a:rPr>
              <a:t>Scientific </a:t>
            </a:r>
            <a:r>
              <a:rPr lang="en-US" altLang="en-US" sz="4000" dirty="0" smtClean="0">
                <a:solidFill>
                  <a:srgbClr val="0000FF"/>
                </a:solidFill>
                <a:cs typeface="Arial" pitchFamily="34" charset="0"/>
              </a:rPr>
              <a:t>Scholarship </a:t>
            </a:r>
            <a:r>
              <a:rPr lang="en-US" altLang="en-US" sz="4000" dirty="0">
                <a:solidFill>
                  <a:srgbClr val="0000FF"/>
                </a:solidFill>
                <a:cs typeface="Arial" pitchFamily="34" charset="0"/>
              </a:rPr>
              <a:t>: change your position</a:t>
            </a:r>
            <a:r>
              <a:rPr lang="en-SG" altLang="en-US" sz="3800" dirty="0">
                <a:solidFill>
                  <a:srgbClr val="0000FF"/>
                </a:solidFill>
                <a:cs typeface="Arial" pitchFamily="34" charset="0"/>
              </a:rPr>
              <a:t/>
            </a:r>
            <a:br>
              <a:rPr lang="en-SG" altLang="en-US" sz="3800" dirty="0">
                <a:solidFill>
                  <a:srgbClr val="0000FF"/>
                </a:solidFill>
                <a:cs typeface="Arial" pitchFamily="34" charset="0"/>
              </a:rPr>
            </a:br>
            <a:endParaRPr lang="en-US" sz="3800" dirty="0" smtClean="0">
              <a:solidFill>
                <a:srgbClr val="0000FF"/>
              </a:solidFill>
            </a:endParaRPr>
          </a:p>
        </p:txBody>
      </p:sp>
      <p:sp>
        <p:nvSpPr>
          <p:cNvPr id="4099" name="Rectangle 3"/>
          <p:cNvSpPr>
            <a:spLocks noGrp="1" noChangeArrowheads="1"/>
          </p:cNvSpPr>
          <p:nvPr>
            <p:ph idx="1"/>
          </p:nvPr>
        </p:nvSpPr>
        <p:spPr>
          <a:xfrm>
            <a:off x="1189821" y="1809750"/>
            <a:ext cx="9948231" cy="5486400"/>
          </a:xfrm>
        </p:spPr>
        <p:txBody>
          <a:bodyPr>
            <a:normAutofit/>
          </a:bodyPr>
          <a:lstStyle/>
          <a:p>
            <a:pPr marL="0" indent="0" algn="just">
              <a:spcBef>
                <a:spcPts val="0"/>
              </a:spcBef>
              <a:spcAft>
                <a:spcPts val="0"/>
              </a:spcAft>
              <a:buClr>
                <a:schemeClr val="tx1">
                  <a:shade val="95000"/>
                </a:schemeClr>
              </a:buClr>
              <a:buNone/>
              <a:defRPr/>
            </a:pPr>
            <a:r>
              <a:rPr lang="en-US" sz="2700" dirty="0">
                <a:solidFill>
                  <a:schemeClr val="tx1"/>
                </a:solidFill>
                <a:latin typeface="Calibri Light" panose="020F0302020204030204" pitchFamily="34" charset="0"/>
                <a:cs typeface="Calibri Light" panose="020F0302020204030204" pitchFamily="34" charset="0"/>
              </a:rPr>
              <a:t>In science it often happens that scientists say, “ you know that’s a really good argument; </a:t>
            </a:r>
            <a:r>
              <a:rPr lang="en-US" sz="2700" i="1" dirty="0">
                <a:solidFill>
                  <a:schemeClr val="tx1"/>
                </a:solidFill>
                <a:latin typeface="Calibri Light" panose="020F0302020204030204" pitchFamily="34" charset="0"/>
                <a:cs typeface="Calibri Light" panose="020F0302020204030204" pitchFamily="34" charset="0"/>
              </a:rPr>
              <a:t>my position was mistaken</a:t>
            </a:r>
            <a:r>
              <a:rPr lang="en-US" sz="2700" dirty="0">
                <a:solidFill>
                  <a:schemeClr val="tx1"/>
                </a:solidFill>
                <a:latin typeface="Calibri Light" panose="020F0302020204030204" pitchFamily="34" charset="0"/>
                <a:cs typeface="Calibri Light" panose="020F0302020204030204" pitchFamily="34" charset="0"/>
              </a:rPr>
              <a:t>,” and then </a:t>
            </a:r>
            <a:r>
              <a:rPr lang="en-US" sz="2700" dirty="0">
                <a:solidFill>
                  <a:srgbClr val="3333FF"/>
                </a:solidFill>
                <a:latin typeface="Calibri Light" panose="020F0302020204030204" pitchFamily="34" charset="0"/>
                <a:cs typeface="Calibri Light" panose="020F0302020204030204" pitchFamily="34" charset="0"/>
              </a:rPr>
              <a:t>they would actually change their minds and you never hear that old view from them again. </a:t>
            </a:r>
            <a:r>
              <a:rPr lang="en-US" sz="2700" dirty="0">
                <a:solidFill>
                  <a:schemeClr val="tx1"/>
                </a:solidFill>
                <a:latin typeface="Calibri Light" panose="020F0302020204030204" pitchFamily="34" charset="0"/>
                <a:cs typeface="Calibri Light" panose="020F0302020204030204" pitchFamily="34" charset="0"/>
              </a:rPr>
              <a:t>They really do it. It doesn’t happen as often as it should, because scientists are human and change is sometimes painful. But it happens every day. </a:t>
            </a:r>
            <a:r>
              <a:rPr lang="en-US" sz="2700" dirty="0">
                <a:solidFill>
                  <a:srgbClr val="3333FF"/>
                </a:solidFill>
                <a:latin typeface="Calibri Light" panose="020F0302020204030204" pitchFamily="34" charset="0"/>
                <a:cs typeface="Calibri Light" panose="020F0302020204030204" pitchFamily="34" charset="0"/>
              </a:rPr>
              <a:t>I cannot recall the last time something like that happened in politics or religion</a:t>
            </a:r>
            <a:r>
              <a:rPr lang="en-US" sz="2700" dirty="0">
                <a:solidFill>
                  <a:schemeClr val="tx1"/>
                </a:solidFill>
                <a:latin typeface="Calibri Light" panose="020F0302020204030204" pitchFamily="34" charset="0"/>
                <a:cs typeface="Calibri Light" panose="020F0302020204030204" pitchFamily="34" charset="0"/>
              </a:rPr>
              <a:t> ….               </a:t>
            </a:r>
          </a:p>
          <a:p>
            <a:pPr marL="0" indent="0" algn="just">
              <a:spcBef>
                <a:spcPts val="0"/>
              </a:spcBef>
              <a:spcAft>
                <a:spcPts val="0"/>
              </a:spcAft>
              <a:buClr>
                <a:schemeClr val="tx1">
                  <a:shade val="95000"/>
                </a:schemeClr>
              </a:buClr>
              <a:buNone/>
              <a:defRPr/>
            </a:pPr>
            <a:r>
              <a:rPr lang="en-US" sz="2700" dirty="0">
                <a:solidFill>
                  <a:srgbClr val="3333FF"/>
                </a:solidFill>
                <a:latin typeface="Calibri Light" panose="020F0302020204030204" pitchFamily="34" charset="0"/>
                <a:cs typeface="Calibri Light" panose="020F0302020204030204" pitchFamily="34" charset="0"/>
              </a:rPr>
              <a:t>                               </a:t>
            </a:r>
          </a:p>
          <a:p>
            <a:pPr marL="0" indent="0" algn="just">
              <a:spcBef>
                <a:spcPts val="0"/>
              </a:spcBef>
              <a:spcAft>
                <a:spcPts val="0"/>
              </a:spcAft>
              <a:buClr>
                <a:schemeClr val="tx1">
                  <a:shade val="95000"/>
                </a:schemeClr>
              </a:buClr>
              <a:buNone/>
              <a:defRPr/>
            </a:pPr>
            <a:endParaRPr lang="en-US" sz="2700" dirty="0">
              <a:solidFill>
                <a:srgbClr val="3333FF"/>
              </a:solidFill>
              <a:latin typeface="Calibri Light" panose="020F0302020204030204" pitchFamily="34" charset="0"/>
              <a:cs typeface="Calibri Light" panose="020F0302020204030204" pitchFamily="34" charset="0"/>
            </a:endParaRPr>
          </a:p>
          <a:p>
            <a:pPr marL="0" indent="0" algn="just">
              <a:spcBef>
                <a:spcPts val="0"/>
              </a:spcBef>
              <a:spcAft>
                <a:spcPts val="0"/>
              </a:spcAft>
              <a:buClr>
                <a:schemeClr val="tx1">
                  <a:shade val="95000"/>
                </a:schemeClr>
              </a:buClr>
              <a:buNone/>
              <a:defRPr/>
            </a:pPr>
            <a:r>
              <a:rPr lang="en-US" sz="2700" dirty="0">
                <a:solidFill>
                  <a:srgbClr val="3333FF"/>
                </a:solidFill>
                <a:latin typeface="Calibri Light" panose="020F0302020204030204" pitchFamily="34" charset="0"/>
                <a:cs typeface="Calibri Light" panose="020F0302020204030204" pitchFamily="34" charset="0"/>
              </a:rPr>
              <a:t>                                      </a:t>
            </a:r>
            <a:r>
              <a:rPr lang="en-US" sz="2700" dirty="0" smtClean="0">
                <a:solidFill>
                  <a:srgbClr val="3333FF"/>
                </a:solidFill>
                <a:latin typeface="Calibri Light" panose="020F0302020204030204" pitchFamily="34" charset="0"/>
                <a:cs typeface="Calibri Light" panose="020F0302020204030204" pitchFamily="34" charset="0"/>
              </a:rPr>
              <a:t>                                                   Carl Sagan </a:t>
            </a:r>
          </a:p>
          <a:p>
            <a:pPr marL="0" indent="0" algn="just">
              <a:spcBef>
                <a:spcPts val="0"/>
              </a:spcBef>
              <a:spcAft>
                <a:spcPts val="0"/>
              </a:spcAft>
              <a:buClr>
                <a:schemeClr val="tx1">
                  <a:shade val="95000"/>
                </a:schemeClr>
              </a:buClr>
              <a:buNone/>
              <a:defRPr/>
            </a:pPr>
            <a:r>
              <a:rPr lang="en-US" sz="2700" dirty="0">
                <a:solidFill>
                  <a:srgbClr val="3333FF"/>
                </a:solidFill>
                <a:latin typeface="Calibri Light" panose="020F0302020204030204" pitchFamily="34" charset="0"/>
                <a:cs typeface="Calibri Light" panose="020F0302020204030204" pitchFamily="34" charset="0"/>
              </a:rPr>
              <a:t> </a:t>
            </a:r>
            <a:r>
              <a:rPr lang="en-US" sz="2700" dirty="0" smtClean="0">
                <a:solidFill>
                  <a:srgbClr val="3333FF"/>
                </a:solidFill>
                <a:latin typeface="Calibri Light" panose="020F0302020204030204" pitchFamily="34" charset="0"/>
                <a:cs typeface="Calibri Light" panose="020F0302020204030204" pitchFamily="34" charset="0"/>
              </a:rPr>
              <a:t>           						    Astronomer</a:t>
            </a:r>
            <a:r>
              <a:rPr lang="en-US" sz="3000" dirty="0">
                <a:solidFill>
                  <a:srgbClr val="0000FF"/>
                </a:solidFill>
              </a:rPr>
              <a:t>	</a:t>
            </a:r>
            <a:endParaRPr lang="en-US" sz="3000" b="1" dirty="0">
              <a:solidFill>
                <a:srgbClr val="0000FF"/>
              </a:solidFill>
            </a:endParaRPr>
          </a:p>
          <a:p>
            <a:pPr marL="548640" indent="-411480" algn="just">
              <a:spcAft>
                <a:spcPts val="0"/>
              </a:spcAft>
              <a:buClr>
                <a:schemeClr val="tx1">
                  <a:shade val="95000"/>
                </a:schemeClr>
              </a:buClr>
              <a:buFont typeface="Wingdings 2"/>
              <a:buChar char=""/>
              <a:defRPr/>
            </a:pPr>
            <a:endParaRPr lang="en-US" sz="2400" dirty="0">
              <a:solidFill>
                <a:srgbClr val="0000FF"/>
              </a:solidFill>
            </a:endParaRPr>
          </a:p>
        </p:txBody>
      </p:sp>
      <p:pic>
        <p:nvPicPr>
          <p:cNvPr id="68612" name="Picture 5" descr="http://upload.wikimedia.org/wikipedia/commons/thumb/b/be/Carl_Sagan_Planetary_Society.JPG/220px-Carl_Sagan_Planetary_Society.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1793" y="4140506"/>
            <a:ext cx="1476259" cy="201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2832763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92696"/>
            <a:ext cx="9489929" cy="1143000"/>
          </a:xfrm>
        </p:spPr>
        <p:txBody>
          <a:bodyPr>
            <a:noAutofit/>
          </a:bodyPr>
          <a:lstStyle/>
          <a:p>
            <a:pPr>
              <a:defRPr/>
            </a:pPr>
            <a:r>
              <a:rPr lang="en-US" b="0" dirty="0" smtClean="0">
                <a:solidFill>
                  <a:srgbClr val="0000FF"/>
                </a:solidFill>
                <a:effectLst/>
              </a:rPr>
              <a:t/>
            </a:r>
            <a:br>
              <a:rPr lang="en-US" b="0" dirty="0" smtClean="0">
                <a:solidFill>
                  <a:srgbClr val="0000FF"/>
                </a:solidFill>
                <a:effectLst/>
              </a:rPr>
            </a:br>
            <a:r>
              <a:rPr lang="en-US" b="0" dirty="0" smtClean="0">
                <a:solidFill>
                  <a:srgbClr val="0000FF"/>
                </a:solidFill>
                <a:effectLst/>
              </a:rPr>
              <a:t/>
            </a:r>
            <a:br>
              <a:rPr lang="en-US" b="0" dirty="0" smtClean="0">
                <a:solidFill>
                  <a:srgbClr val="0000FF"/>
                </a:solidFill>
                <a:effectLst/>
              </a:rPr>
            </a:br>
            <a:r>
              <a:rPr lang="en-US" sz="3900" b="0" dirty="0" smtClean="0">
                <a:solidFill>
                  <a:srgbClr val="0000FF"/>
                </a:solidFill>
                <a:effectLst/>
                <a:latin typeface="Calibri Light" panose="020F0302020204030204" pitchFamily="34" charset="0"/>
                <a:cs typeface="Calibri Light" panose="020F0302020204030204" pitchFamily="34" charset="0"/>
              </a:rPr>
              <a:t>either </a:t>
            </a:r>
            <a:br>
              <a:rPr lang="en-US" sz="3900" b="0" dirty="0" smtClean="0">
                <a:solidFill>
                  <a:srgbClr val="0000FF"/>
                </a:solidFill>
                <a:effectLst/>
                <a:latin typeface="Calibri Light" panose="020F0302020204030204" pitchFamily="34" charset="0"/>
                <a:cs typeface="Calibri Light" panose="020F0302020204030204" pitchFamily="34" charset="0"/>
              </a:rPr>
            </a:br>
            <a:r>
              <a:rPr lang="en-US" sz="3900" b="0" dirty="0" smtClean="0">
                <a:solidFill>
                  <a:srgbClr val="0000FF"/>
                </a:solidFill>
                <a:effectLst/>
                <a:latin typeface="Calibri Light" panose="020F0302020204030204" pitchFamily="34" charset="0"/>
                <a:cs typeface="Calibri Light" panose="020F0302020204030204" pitchFamily="34" charset="0"/>
              </a:rPr>
              <a:t>a Critical Book Review </a:t>
            </a:r>
            <a:r>
              <a:rPr lang="en-US" sz="3900" b="0" dirty="0" smtClean="0">
                <a:solidFill>
                  <a:srgbClr val="0000FF"/>
                </a:solidFill>
                <a:effectLst/>
                <a:latin typeface="Calibri Light" panose="020F0302020204030204" pitchFamily="34" charset="0"/>
                <a:cs typeface="Calibri Light" panose="020F0302020204030204" pitchFamily="34" charset="0"/>
              </a:rPr>
              <a:t>( read 2 </a:t>
            </a:r>
            <a:r>
              <a:rPr lang="en-US" sz="3900" b="0" dirty="0" smtClean="0">
                <a:solidFill>
                  <a:srgbClr val="0000FF"/>
                </a:solidFill>
                <a:effectLst/>
                <a:latin typeface="Calibri Light" panose="020F0302020204030204" pitchFamily="34" charset="0"/>
                <a:cs typeface="Calibri Light" panose="020F0302020204030204" pitchFamily="34" charset="0"/>
              </a:rPr>
              <a:t>books)</a:t>
            </a:r>
            <a:br>
              <a:rPr lang="en-US" sz="3900" b="0" dirty="0" smtClean="0">
                <a:solidFill>
                  <a:srgbClr val="0000FF"/>
                </a:solidFill>
                <a:effectLst/>
                <a:latin typeface="Calibri Light" panose="020F0302020204030204" pitchFamily="34" charset="0"/>
                <a:cs typeface="Calibri Light" panose="020F0302020204030204" pitchFamily="34" charset="0"/>
              </a:rPr>
            </a:br>
            <a:r>
              <a:rPr lang="en-US" sz="3900" b="0" dirty="0" smtClean="0">
                <a:solidFill>
                  <a:srgbClr val="0000FF"/>
                </a:solidFill>
                <a:effectLst/>
                <a:latin typeface="Calibri Light" panose="020F0302020204030204" pitchFamily="34" charset="0"/>
                <a:cs typeface="Calibri Light" panose="020F0302020204030204" pitchFamily="34" charset="0"/>
              </a:rPr>
              <a:t>or </a:t>
            </a:r>
            <a:br>
              <a:rPr lang="en-US" sz="3900" b="0" dirty="0" smtClean="0">
                <a:solidFill>
                  <a:srgbClr val="0000FF"/>
                </a:solidFill>
                <a:effectLst/>
                <a:latin typeface="Calibri Light" panose="020F0302020204030204" pitchFamily="34" charset="0"/>
                <a:cs typeface="Calibri Light" panose="020F0302020204030204" pitchFamily="34" charset="0"/>
              </a:rPr>
            </a:br>
            <a:r>
              <a:rPr lang="en-US" sz="3900" b="0" dirty="0" smtClean="0">
                <a:solidFill>
                  <a:srgbClr val="0000FF"/>
                </a:solidFill>
                <a:effectLst/>
                <a:latin typeface="Calibri Light" panose="020F0302020204030204" pitchFamily="34" charset="0"/>
                <a:cs typeface="Calibri Light" panose="020F0302020204030204" pitchFamily="34" charset="0"/>
              </a:rPr>
              <a:t>a short 3 - 4 </a:t>
            </a:r>
            <a:r>
              <a:rPr lang="en-US" sz="3900" b="0" dirty="0" err="1" smtClean="0">
                <a:solidFill>
                  <a:srgbClr val="0000FF"/>
                </a:solidFill>
                <a:effectLst/>
                <a:latin typeface="Calibri Light" panose="020F0302020204030204" pitchFamily="34" charset="0"/>
                <a:cs typeface="Calibri Light" panose="020F0302020204030204" pitchFamily="34" charset="0"/>
              </a:rPr>
              <a:t>mins</a:t>
            </a:r>
            <a:r>
              <a:rPr lang="en-US" sz="3900" b="0" dirty="0" smtClean="0">
                <a:solidFill>
                  <a:srgbClr val="0000FF"/>
                </a:solidFill>
                <a:effectLst/>
                <a:latin typeface="Calibri Light" panose="020F0302020204030204" pitchFamily="34" charset="0"/>
                <a:cs typeface="Calibri Light" panose="020F0302020204030204" pitchFamily="34" charset="0"/>
              </a:rPr>
              <a:t> </a:t>
            </a:r>
            <a:r>
              <a:rPr lang="en-US" sz="3900" dirty="0" err="1" smtClean="0">
                <a:solidFill>
                  <a:srgbClr val="0000FF"/>
                </a:solidFill>
                <a:latin typeface="Calibri Light" panose="020F0302020204030204" pitchFamily="34" charset="0"/>
                <a:cs typeface="Calibri Light" panose="020F0302020204030204" pitchFamily="34" charset="0"/>
              </a:rPr>
              <a:t>F</a:t>
            </a:r>
            <a:r>
              <a:rPr lang="en-US" sz="3900" b="0" dirty="0" err="1" smtClean="0">
                <a:solidFill>
                  <a:srgbClr val="0000FF"/>
                </a:solidFill>
                <a:effectLst/>
                <a:latin typeface="Calibri Light" panose="020F0302020204030204" pitchFamily="34" charset="0"/>
                <a:cs typeface="Calibri Light" panose="020F0302020204030204" pitchFamily="34" charset="0"/>
              </a:rPr>
              <a:t>ilmlet</a:t>
            </a:r>
            <a:r>
              <a:rPr lang="en-US" sz="3900" b="0" dirty="0" smtClean="0">
                <a:solidFill>
                  <a:srgbClr val="0000FF"/>
                </a:solidFill>
                <a:effectLst/>
                <a:latin typeface="Calibri Light" panose="020F0302020204030204" pitchFamily="34" charset="0"/>
                <a:cs typeface="Calibri Light" panose="020F0302020204030204" pitchFamily="34" charset="0"/>
              </a:rPr>
              <a:t> / Movie</a:t>
            </a:r>
            <a:endParaRPr lang="en-SG" sz="3900" b="0" dirty="0">
              <a:solidFill>
                <a:srgbClr val="0000FF"/>
              </a:solidFill>
              <a:effectLst/>
              <a:latin typeface="Calibri Light" panose="020F0302020204030204" pitchFamily="34" charset="0"/>
              <a:cs typeface="Calibri Light" panose="020F0302020204030204" pitchFamily="34" charset="0"/>
            </a:endParaRPr>
          </a:p>
        </p:txBody>
      </p:sp>
      <p:sp>
        <p:nvSpPr>
          <p:cNvPr id="3" name="Title 1"/>
          <p:cNvSpPr txBox="1">
            <a:spLocks/>
          </p:cNvSpPr>
          <p:nvPr/>
        </p:nvSpPr>
        <p:spPr>
          <a:xfrm>
            <a:off x="1097280" y="12010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a:lstStyle>
          <a:p>
            <a:pPr>
              <a:defRPr/>
            </a:pPr>
            <a:endParaRPr lang="en-US" dirty="0">
              <a:solidFill>
                <a:srgbClr val="0000FF"/>
              </a:solidFill>
            </a:endParaRPr>
          </a:p>
        </p:txBody>
      </p:sp>
      <p:sp>
        <p:nvSpPr>
          <p:cNvPr id="5" name="Title 1"/>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b="0" i="0" u="none" kern="1200" spc="-50" baseline="0">
                <a:solidFill>
                  <a:schemeClr val="tx1">
                    <a:lumMod val="75000"/>
                    <a:lumOff val="25000"/>
                  </a:schemeClr>
                </a:solidFill>
                <a:latin typeface="+mj-lt"/>
                <a:ea typeface="+mj-ea"/>
                <a:cs typeface="+mj-cs"/>
              </a:defRPr>
            </a:lvl1pPr>
          </a:lstStyle>
          <a:p>
            <a:pPr>
              <a:defRPr/>
            </a:pPr>
            <a:r>
              <a:rPr lang="en-US" dirty="0" smtClean="0">
                <a:solidFill>
                  <a:srgbClr val="0000FF"/>
                </a:solidFill>
              </a:rPr>
              <a:t>Group </a:t>
            </a:r>
            <a:r>
              <a:rPr lang="en-US" dirty="0" smtClean="0">
                <a:solidFill>
                  <a:srgbClr val="0000FF"/>
                </a:solidFill>
              </a:rPr>
              <a:t>Project (Presentation &amp; Viva)</a:t>
            </a:r>
            <a:endParaRPr lang="en-US" dirty="0">
              <a:solidFill>
                <a:srgbClr val="0000FF"/>
              </a:solidFill>
            </a:endParaRPr>
          </a:p>
        </p:txBody>
      </p:sp>
      <p:sp>
        <p:nvSpPr>
          <p:cNvPr id="6" name="Rectangle 5"/>
          <p:cNvSpPr/>
          <p:nvPr/>
        </p:nvSpPr>
        <p:spPr>
          <a:xfrm>
            <a:off x="1097280" y="4174696"/>
            <a:ext cx="10058400" cy="2123658"/>
          </a:xfrm>
          <a:prstGeom prst="rect">
            <a:avLst/>
          </a:prstGeom>
        </p:spPr>
        <p:txBody>
          <a:bodyPr wrap="square">
            <a:spAutoFit/>
          </a:bodyPr>
          <a:lstStyle/>
          <a:p>
            <a:r>
              <a:rPr lang="en-US" altLang="en-US" sz="2200" b="1" dirty="0">
                <a:solidFill>
                  <a:srgbClr val="3333FF"/>
                </a:solidFill>
                <a:latin typeface="Calibri Light" panose="020F0302020204030204" pitchFamily="34" charset="0"/>
                <a:cs typeface="Calibri Light" panose="020F0302020204030204" pitchFamily="34" charset="0"/>
              </a:rPr>
              <a:t>Due date: </a:t>
            </a:r>
          </a:p>
          <a:p>
            <a:r>
              <a:rPr lang="en-US" altLang="en-US" sz="2200" dirty="0">
                <a:latin typeface="Calibri Light" panose="020F0302020204030204" pitchFamily="34" charset="0"/>
                <a:cs typeface="Calibri Light" panose="020F0302020204030204" pitchFamily="34" charset="0"/>
              </a:rPr>
              <a:t>Only on (Thursday), 8</a:t>
            </a:r>
            <a:r>
              <a:rPr lang="en-US" altLang="en-US" sz="2200" b="1" baseline="30000" dirty="0">
                <a:latin typeface="Calibri Light" panose="020F0302020204030204" pitchFamily="34" charset="0"/>
                <a:cs typeface="Calibri Light" panose="020F0302020204030204" pitchFamily="34" charset="0"/>
              </a:rPr>
              <a:t>th</a:t>
            </a:r>
            <a:r>
              <a:rPr lang="en-US" altLang="en-US" sz="2200" b="1" dirty="0">
                <a:latin typeface="Calibri Light" panose="020F0302020204030204" pitchFamily="34" charset="0"/>
                <a:cs typeface="Calibri Light" panose="020F0302020204030204" pitchFamily="34" charset="0"/>
              </a:rPr>
              <a:t> April 2020 (12</a:t>
            </a:r>
            <a:r>
              <a:rPr lang="en-US" altLang="en-US" sz="2200" b="1" baseline="30000" dirty="0">
                <a:latin typeface="Calibri Light" panose="020F0302020204030204" pitchFamily="34" charset="0"/>
                <a:cs typeface="Calibri Light" panose="020F0302020204030204" pitchFamily="34" charset="0"/>
              </a:rPr>
              <a:t>th</a:t>
            </a:r>
            <a:r>
              <a:rPr lang="en-US" altLang="en-US" sz="2200" b="1" dirty="0">
                <a:latin typeface="Calibri Light" panose="020F0302020204030204" pitchFamily="34" charset="0"/>
                <a:cs typeface="Calibri Light" panose="020F0302020204030204" pitchFamily="34" charset="0"/>
              </a:rPr>
              <a:t> week)</a:t>
            </a:r>
          </a:p>
          <a:p>
            <a:r>
              <a:rPr lang="en-US" altLang="en-US" sz="2200" dirty="0">
                <a:latin typeface="Calibri Light" panose="020F0302020204030204" pitchFamily="34" charset="0"/>
                <a:cs typeface="Calibri Light" panose="020F0302020204030204" pitchFamily="34" charset="0"/>
              </a:rPr>
              <a:t>a) Hand in (Hardcopy) before 6.00 pm. </a:t>
            </a:r>
          </a:p>
          <a:p>
            <a:r>
              <a:rPr lang="en-US" altLang="en-US" sz="2200" dirty="0">
                <a:latin typeface="Calibri Light" panose="020F0302020204030204" pitchFamily="34" charset="0"/>
                <a:cs typeface="Calibri Light" panose="020F0302020204030204" pitchFamily="34" charset="0"/>
              </a:rPr>
              <a:t>b) (submit also softcopy essay or video in IVLE for plagiarism check) </a:t>
            </a:r>
          </a:p>
          <a:p>
            <a:r>
              <a:rPr lang="en-US" altLang="en-US" sz="2200" dirty="0">
                <a:latin typeface="Calibri Light" panose="020F0302020204030204" pitchFamily="34" charset="0"/>
                <a:cs typeface="Calibri Light" panose="020F0302020204030204" pitchFamily="34" charset="0"/>
              </a:rPr>
              <a:t>    (2 Tutors’ office or my office) </a:t>
            </a:r>
            <a:r>
              <a:rPr lang="en-US" altLang="en-US" sz="2200" dirty="0" smtClean="0">
                <a:latin typeface="Calibri Light" panose="020F0302020204030204" pitchFamily="34" charset="0"/>
                <a:cs typeface="Calibri Light" panose="020F0302020204030204" pitchFamily="34" charset="0"/>
              </a:rPr>
              <a:t>Must </a:t>
            </a:r>
            <a:r>
              <a:rPr lang="en-US" altLang="en-US" sz="2200" dirty="0">
                <a:latin typeface="Calibri Light" panose="020F0302020204030204" pitchFamily="34" charset="0"/>
                <a:cs typeface="Calibri Light" panose="020F0302020204030204" pitchFamily="34" charset="0"/>
              </a:rPr>
              <a:t>be strictly adhered to. So sorry …</a:t>
            </a:r>
          </a:p>
          <a:p>
            <a:r>
              <a:rPr lang="en-US" altLang="en-US" sz="2200" dirty="0">
                <a:latin typeface="Calibri Light" panose="020F0302020204030204" pitchFamily="34" charset="0"/>
                <a:cs typeface="Calibri Light" panose="020F0302020204030204" pitchFamily="34" charset="0"/>
              </a:rPr>
              <a:t>    … no late submissions will be entertained (minus marks)</a:t>
            </a:r>
          </a:p>
        </p:txBody>
      </p:sp>
      <p:sp>
        <p:nvSpPr>
          <p:cNvPr id="7"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6086526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a:defRPr/>
            </a:pPr>
            <a:r>
              <a:rPr lang="en-US" b="0" dirty="0" smtClean="0">
                <a:solidFill>
                  <a:srgbClr val="0000FF"/>
                </a:solidFill>
                <a:effectLst/>
              </a:rPr>
              <a:t>Term </a:t>
            </a:r>
            <a:r>
              <a:rPr lang="en-US" b="0" dirty="0" smtClean="0">
                <a:solidFill>
                  <a:srgbClr val="0000FF"/>
                </a:solidFill>
                <a:effectLst/>
              </a:rPr>
              <a:t>Paper</a:t>
            </a:r>
            <a:endParaRPr lang="en-US" b="0" dirty="0" smtClean="0">
              <a:solidFill>
                <a:srgbClr val="0000FF"/>
              </a:solidFill>
              <a:effectLst/>
            </a:endParaRPr>
          </a:p>
        </p:txBody>
      </p:sp>
      <p:sp>
        <p:nvSpPr>
          <p:cNvPr id="10243" name="Rectangle 3"/>
          <p:cNvSpPr>
            <a:spLocks noGrp="1" noChangeArrowheads="1"/>
          </p:cNvSpPr>
          <p:nvPr>
            <p:ph idx="1"/>
          </p:nvPr>
        </p:nvSpPr>
        <p:spPr>
          <a:xfrm>
            <a:off x="1097280" y="1753886"/>
            <a:ext cx="10058400" cy="2544762"/>
          </a:xfrm>
        </p:spPr>
        <p:txBody>
          <a:bodyPr>
            <a:noAutofit/>
          </a:bodyPr>
          <a:lstStyle/>
          <a:p>
            <a:pPr marL="137160" indent="0" algn="just">
              <a:lnSpc>
                <a:spcPct val="120000"/>
              </a:lnSpc>
              <a:spcAft>
                <a:spcPts val="0"/>
              </a:spcAft>
              <a:buClr>
                <a:schemeClr val="tx1">
                  <a:shade val="95000"/>
                </a:schemeClr>
              </a:buClr>
              <a:buNone/>
              <a:defRPr/>
            </a:pPr>
            <a:r>
              <a:rPr lang="en-US" sz="3000" dirty="0">
                <a:solidFill>
                  <a:srgbClr val="3333FF"/>
                </a:solidFill>
                <a:latin typeface="Calibri Light" panose="020F0302020204030204" pitchFamily="34" charset="0"/>
                <a:cs typeface="Calibri Light" panose="020F0302020204030204" pitchFamily="34" charset="0"/>
              </a:rPr>
              <a:t>Form up to groups of </a:t>
            </a:r>
            <a:r>
              <a:rPr lang="en-US" sz="3000" dirty="0" smtClean="0">
                <a:solidFill>
                  <a:srgbClr val="3333FF"/>
                </a:solidFill>
                <a:latin typeface="Calibri Light" panose="020F0302020204030204" pitchFamily="34" charset="0"/>
                <a:cs typeface="Calibri Light" panose="020F0302020204030204" pitchFamily="34" charset="0"/>
              </a:rPr>
              <a:t>2 or 3 (if possible different </a:t>
            </a:r>
            <a:r>
              <a:rPr lang="en-US" sz="3000" dirty="0">
                <a:solidFill>
                  <a:srgbClr val="3333FF"/>
                </a:solidFill>
                <a:latin typeface="Calibri Light" panose="020F0302020204030204" pitchFamily="34" charset="0"/>
                <a:cs typeface="Calibri Light" panose="020F0302020204030204" pitchFamily="34" charset="0"/>
              </a:rPr>
              <a:t>majors … one extra mark) students (but not one student !)</a:t>
            </a:r>
          </a:p>
          <a:p>
            <a:pPr marL="137160" indent="0" algn="just">
              <a:lnSpc>
                <a:spcPct val="120000"/>
              </a:lnSpc>
              <a:spcAft>
                <a:spcPts val="0"/>
              </a:spcAft>
              <a:buClr>
                <a:schemeClr val="tx1">
                  <a:shade val="95000"/>
                </a:schemeClr>
              </a:buClr>
              <a:buNone/>
              <a:defRPr/>
            </a:pPr>
            <a:r>
              <a:rPr lang="en-US" sz="3000" dirty="0">
                <a:solidFill>
                  <a:srgbClr val="3333FF"/>
                </a:solidFill>
                <a:latin typeface="Calibri Light" panose="020F0302020204030204" pitchFamily="34" charset="0"/>
                <a:cs typeface="Calibri Light" panose="020F0302020204030204" pitchFamily="34" charset="0"/>
              </a:rPr>
              <a:t>Write a critical book review for 1 book chosen from the reference (or otherwise) given in this module … (i.e. but read at least 2 books … why ? )</a:t>
            </a:r>
          </a:p>
          <a:p>
            <a:pPr marL="137160" indent="0" algn="just">
              <a:lnSpc>
                <a:spcPct val="120000"/>
              </a:lnSpc>
              <a:spcAft>
                <a:spcPts val="0"/>
              </a:spcAft>
              <a:buClr>
                <a:schemeClr val="tx1">
                  <a:shade val="95000"/>
                </a:schemeClr>
              </a:buClr>
              <a:buNone/>
              <a:defRPr/>
            </a:pPr>
            <a:r>
              <a:rPr lang="en-US" sz="3000" dirty="0">
                <a:solidFill>
                  <a:srgbClr val="3333FF"/>
                </a:solidFill>
                <a:latin typeface="Calibri Light" panose="020F0302020204030204" pitchFamily="34" charset="0"/>
                <a:cs typeface="Calibri Light" panose="020F0302020204030204" pitchFamily="34" charset="0"/>
              </a:rPr>
              <a:t>Or create a short </a:t>
            </a:r>
            <a:r>
              <a:rPr lang="en-US" sz="3000" dirty="0" err="1" smtClean="0">
                <a:solidFill>
                  <a:srgbClr val="3333FF"/>
                </a:solidFill>
                <a:latin typeface="Calibri Light" panose="020F0302020204030204" pitchFamily="34" charset="0"/>
                <a:cs typeface="Calibri Light" panose="020F0302020204030204" pitchFamily="34" charset="0"/>
              </a:rPr>
              <a:t>Filmlet</a:t>
            </a:r>
            <a:r>
              <a:rPr lang="en-US" sz="3000" dirty="0" smtClean="0">
                <a:solidFill>
                  <a:srgbClr val="3333FF"/>
                </a:solidFill>
                <a:latin typeface="Calibri Light" panose="020F0302020204030204" pitchFamily="34" charset="0"/>
                <a:cs typeface="Calibri Light" panose="020F0302020204030204" pitchFamily="34" charset="0"/>
              </a:rPr>
              <a:t> </a:t>
            </a:r>
            <a:r>
              <a:rPr lang="en-US" sz="3000" dirty="0">
                <a:solidFill>
                  <a:srgbClr val="3333FF"/>
                </a:solidFill>
                <a:latin typeface="Calibri Light" panose="020F0302020204030204" pitchFamily="34" charset="0"/>
                <a:cs typeface="Calibri Light" panose="020F0302020204030204" pitchFamily="34" charset="0"/>
              </a:rPr>
              <a:t>(not more than </a:t>
            </a:r>
            <a:r>
              <a:rPr lang="en-US" sz="3000" dirty="0" smtClean="0">
                <a:solidFill>
                  <a:srgbClr val="3333FF"/>
                </a:solidFill>
                <a:latin typeface="Calibri Light" panose="020F0302020204030204" pitchFamily="34" charset="0"/>
                <a:cs typeface="Calibri Light" panose="020F0302020204030204" pitchFamily="34" charset="0"/>
              </a:rPr>
              <a:t>3 to 4 </a:t>
            </a:r>
            <a:r>
              <a:rPr lang="en-US" sz="3000" dirty="0">
                <a:solidFill>
                  <a:srgbClr val="3333FF"/>
                </a:solidFill>
                <a:latin typeface="Calibri Light" panose="020F0302020204030204" pitchFamily="34" charset="0"/>
                <a:cs typeface="Calibri Light" panose="020F0302020204030204" pitchFamily="34" charset="0"/>
              </a:rPr>
              <a:t>minutes) story (illustrating Relativity or Quantum Mechanics concepts)</a:t>
            </a: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1067285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dirty="0">
                <a:solidFill>
                  <a:srgbClr val="0000FF"/>
                </a:solidFill>
              </a:rPr>
              <a:t>Term </a:t>
            </a:r>
            <a:r>
              <a:rPr lang="en-US" dirty="0" smtClean="0">
                <a:solidFill>
                  <a:srgbClr val="0000FF"/>
                </a:solidFill>
              </a:rPr>
              <a:t>Paper</a:t>
            </a:r>
            <a:endParaRPr lang="en-US" b="0" dirty="0" smtClean="0">
              <a:solidFill>
                <a:srgbClr val="0000FF"/>
              </a:solidFill>
              <a:effectLst/>
            </a:endParaRPr>
          </a:p>
        </p:txBody>
      </p:sp>
      <p:sp>
        <p:nvSpPr>
          <p:cNvPr id="73731" name="Rectangle 3"/>
          <p:cNvSpPr>
            <a:spLocks noGrp="1" noChangeArrowheads="1"/>
          </p:cNvSpPr>
          <p:nvPr>
            <p:ph idx="1"/>
          </p:nvPr>
        </p:nvSpPr>
        <p:spPr>
          <a:xfrm>
            <a:off x="1097280" y="1835226"/>
            <a:ext cx="10058400" cy="2286000"/>
          </a:xfrm>
        </p:spPr>
        <p:txBody>
          <a:bodyPr/>
          <a:lstStyle/>
          <a:p>
            <a:pPr marL="136525" indent="0" algn="just">
              <a:buNone/>
              <a:defRPr/>
            </a:pPr>
            <a:r>
              <a:rPr lang="en-US" altLang="en-US" dirty="0" smtClean="0">
                <a:solidFill>
                  <a:srgbClr val="3333FF"/>
                </a:solidFill>
                <a:latin typeface="Calibri Light" panose="020F0302020204030204" pitchFamily="34" charset="0"/>
                <a:cs typeface="Calibri Light" panose="020F0302020204030204" pitchFamily="34" charset="0"/>
              </a:rPr>
              <a:t>Not</a:t>
            </a:r>
            <a:r>
              <a:rPr lang="en-US" altLang="en-US" b="1" dirty="0" smtClean="0">
                <a:solidFill>
                  <a:srgbClr val="3333FF"/>
                </a:solidFill>
                <a:latin typeface="Calibri Light" panose="020F0302020204030204" pitchFamily="34" charset="0"/>
                <a:cs typeface="Calibri Light" panose="020F0302020204030204" pitchFamily="34" charset="0"/>
              </a:rPr>
              <a:t> more than</a:t>
            </a:r>
            <a:r>
              <a:rPr lang="en-US" altLang="en-US" dirty="0" smtClean="0">
                <a:solidFill>
                  <a:srgbClr val="3333FF"/>
                </a:solidFill>
                <a:latin typeface="Calibri Light" panose="020F0302020204030204" pitchFamily="34" charset="0"/>
                <a:cs typeface="Calibri Light" panose="020F0302020204030204" pitchFamily="34" charset="0"/>
              </a:rPr>
              <a:t> </a:t>
            </a:r>
            <a:r>
              <a:rPr lang="en-US" altLang="en-US" dirty="0" smtClean="0">
                <a:solidFill>
                  <a:srgbClr val="3333FF"/>
                </a:solidFill>
                <a:latin typeface="Calibri Light" panose="020F0302020204030204" pitchFamily="34" charset="0"/>
                <a:cs typeface="Calibri Light" panose="020F0302020204030204" pitchFamily="34" charset="0"/>
              </a:rPr>
              <a:t>3000 words </a:t>
            </a:r>
            <a:r>
              <a:rPr lang="en-US" altLang="en-US" dirty="0">
                <a:solidFill>
                  <a:schemeClr val="tx1"/>
                </a:solidFill>
                <a:latin typeface="Calibri Light" panose="020F0302020204030204" pitchFamily="34" charset="0"/>
                <a:cs typeface="Calibri Light" panose="020F0302020204030204" pitchFamily="34" charset="0"/>
              </a:rPr>
              <a:t>(for </a:t>
            </a:r>
            <a:r>
              <a:rPr lang="en-US" altLang="en-US" dirty="0" smtClean="0">
                <a:solidFill>
                  <a:schemeClr val="tx1"/>
                </a:solidFill>
                <a:latin typeface="Calibri Light" panose="020F0302020204030204" pitchFamily="34" charset="0"/>
                <a:cs typeface="Calibri Light" panose="020F0302020204030204" pitchFamily="34" charset="0"/>
              </a:rPr>
              <a:t>3 </a:t>
            </a:r>
            <a:r>
              <a:rPr lang="en-US" altLang="en-US" dirty="0">
                <a:solidFill>
                  <a:schemeClr val="tx1"/>
                </a:solidFill>
                <a:latin typeface="Calibri Light" panose="020F0302020204030204" pitchFamily="34" charset="0"/>
                <a:cs typeface="Calibri Light" panose="020F0302020204030204" pitchFamily="34" charset="0"/>
              </a:rPr>
              <a:t>students</a:t>
            </a:r>
            <a:r>
              <a:rPr lang="en-US" altLang="en-US" dirty="0" smtClean="0">
                <a:solidFill>
                  <a:schemeClr val="tx1"/>
                </a:solidFill>
                <a:latin typeface="Calibri Light" panose="020F0302020204030204" pitchFamily="34" charset="0"/>
                <a:cs typeface="Calibri Light" panose="020F0302020204030204" pitchFamily="34" charset="0"/>
              </a:rPr>
              <a:t>) or</a:t>
            </a:r>
            <a:r>
              <a:rPr lang="en-US" altLang="en-US" dirty="0" smtClean="0">
                <a:solidFill>
                  <a:srgbClr val="3333FF"/>
                </a:solidFill>
                <a:latin typeface="Calibri Light" panose="020F0302020204030204" pitchFamily="34" charset="0"/>
                <a:cs typeface="Calibri Light" panose="020F0302020204030204" pitchFamily="34" charset="0"/>
              </a:rPr>
              <a:t> </a:t>
            </a:r>
            <a:r>
              <a:rPr lang="en-US" altLang="en-US" dirty="0" smtClean="0">
                <a:solidFill>
                  <a:schemeClr val="tx1"/>
                </a:solidFill>
                <a:latin typeface="Calibri Light" panose="020F0302020204030204" pitchFamily="34" charset="0"/>
                <a:cs typeface="Calibri Light" panose="020F0302020204030204" pitchFamily="34" charset="0"/>
              </a:rPr>
              <a:t>2000 words (for 2 students)</a:t>
            </a:r>
            <a:endParaRPr lang="en-US" altLang="en-US" dirty="0" smtClean="0">
              <a:solidFill>
                <a:schemeClr val="tx1"/>
              </a:solidFill>
              <a:latin typeface="Calibri Light" panose="020F0302020204030204" pitchFamily="34" charset="0"/>
              <a:cs typeface="Calibri Light" panose="020F0302020204030204" pitchFamily="34" charset="0"/>
            </a:endParaRPr>
          </a:p>
          <a:p>
            <a:pPr algn="just" eaLnBrk="1" hangingPunct="1">
              <a:buFont typeface="Wingdings" pitchFamily="2" charset="2"/>
              <a:buNone/>
              <a:defRPr/>
            </a:pPr>
            <a:r>
              <a:rPr lang="en-US" altLang="en-US" dirty="0" smtClean="0">
                <a:solidFill>
                  <a:schemeClr val="tx1"/>
                </a:solidFill>
                <a:latin typeface="Calibri Light" panose="020F0302020204030204" pitchFamily="34" charset="0"/>
                <a:cs typeface="Calibri Light" panose="020F0302020204030204" pitchFamily="34" charset="0"/>
              </a:rPr>
              <a:t>  1 and a half spacing between lines</a:t>
            </a:r>
          </a:p>
          <a:p>
            <a:pPr algn="just" eaLnBrk="1" hangingPunct="1">
              <a:buFont typeface="Wingdings" pitchFamily="2" charset="2"/>
              <a:buNone/>
              <a:defRPr/>
            </a:pPr>
            <a:r>
              <a:rPr lang="en-US" altLang="en-US" dirty="0" smtClean="0">
                <a:solidFill>
                  <a:schemeClr val="tx1"/>
                </a:solidFill>
                <a:latin typeface="Calibri Light" panose="020F0302020204030204" pitchFamily="34" charset="0"/>
                <a:cs typeface="Calibri Light" panose="020F0302020204030204" pitchFamily="34" charset="0"/>
              </a:rPr>
              <a:t>  No fanciful fonts (size 12) e.g. </a:t>
            </a:r>
            <a:r>
              <a:rPr lang="en-US" altLang="en-US" sz="3200" dirty="0" err="1">
                <a:solidFill>
                  <a:srgbClr val="0000FF"/>
                </a:solidFill>
                <a:latin typeface="Blackadder ITC" panose="04020505051007020D02" pitchFamily="82" charset="0"/>
              </a:rPr>
              <a:t>Quantumrelativity</a:t>
            </a:r>
            <a:endParaRPr lang="en-US" altLang="en-US" sz="3200" dirty="0">
              <a:solidFill>
                <a:srgbClr val="0000FF"/>
              </a:solidFill>
              <a:latin typeface="Blackadder ITC" panose="04020505051007020D02" pitchFamily="82" charset="0"/>
            </a:endParaRPr>
          </a:p>
        </p:txBody>
      </p:sp>
      <p:sp>
        <p:nvSpPr>
          <p:cNvPr id="73732" name="Text Box 4"/>
          <p:cNvSpPr txBox="1">
            <a:spLocks noChangeArrowheads="1"/>
          </p:cNvSpPr>
          <p:nvPr/>
        </p:nvSpPr>
        <p:spPr bwMode="auto">
          <a:xfrm>
            <a:off x="1175316" y="3643449"/>
            <a:ext cx="8458200" cy="2677656"/>
          </a:xfrm>
          <a:prstGeom prst="rect">
            <a:avLst/>
          </a:prstGeom>
          <a:noFill/>
          <a:ln w="9525">
            <a:noFill/>
            <a:miter lim="800000"/>
            <a:headEnd/>
            <a:tailEnd/>
          </a:ln>
        </p:spPr>
        <p:txBody>
          <a:bodyPr>
            <a:spAutoFit/>
          </a:bodyPr>
          <a:lstStyle/>
          <a:p>
            <a:pPr algn="just">
              <a:defRPr/>
            </a:pPr>
            <a:r>
              <a:rPr lang="en-US" sz="2800" b="1" dirty="0" smtClean="0">
                <a:solidFill>
                  <a:srgbClr val="3333FF"/>
                </a:solidFill>
                <a:latin typeface="Calibri Light" panose="020F0302020204030204" pitchFamily="34" charset="0"/>
                <a:cs typeface="Calibri Light" panose="020F0302020204030204" pitchFamily="34" charset="0"/>
              </a:rPr>
              <a:t>What </a:t>
            </a:r>
            <a:r>
              <a:rPr lang="en-US" sz="2800" b="1" dirty="0">
                <a:solidFill>
                  <a:srgbClr val="3333FF"/>
                </a:solidFill>
                <a:latin typeface="Calibri Light" panose="020F0302020204030204" pitchFamily="34" charset="0"/>
                <a:cs typeface="Calibri Light" panose="020F0302020204030204" pitchFamily="34" charset="0"/>
              </a:rPr>
              <a:t>is a Critical Review of a book? </a:t>
            </a:r>
          </a:p>
          <a:p>
            <a:pPr algn="just">
              <a:defRPr/>
            </a:pPr>
            <a:r>
              <a:rPr lang="en-US" sz="2800" dirty="0" smtClean="0">
                <a:latin typeface="Calibri Light" panose="020F0302020204030204" pitchFamily="34" charset="0"/>
                <a:cs typeface="Calibri Light" panose="020F0302020204030204" pitchFamily="34" charset="0"/>
              </a:rPr>
              <a:t>Your </a:t>
            </a:r>
            <a:r>
              <a:rPr lang="en-US" sz="2800" dirty="0">
                <a:latin typeface="Calibri Light" panose="020F0302020204030204" pitchFamily="34" charset="0"/>
                <a:cs typeface="Calibri Light" panose="020F0302020204030204" pitchFamily="34" charset="0"/>
              </a:rPr>
              <a:t>comments and ideas (contrast/compare </a:t>
            </a:r>
            <a:r>
              <a:rPr lang="en-US" sz="2800" dirty="0" err="1">
                <a:latin typeface="Calibri Light" panose="020F0302020204030204" pitchFamily="34" charset="0"/>
                <a:cs typeface="Calibri Light" panose="020F0302020204030204" pitchFamily="34" charset="0"/>
              </a:rPr>
              <a:t>etc</a:t>
            </a:r>
            <a:r>
              <a:rPr lang="en-US" sz="2800" dirty="0">
                <a:latin typeface="Calibri Light" panose="020F0302020204030204" pitchFamily="34" charset="0"/>
                <a:cs typeface="Calibri Light" panose="020F0302020204030204" pitchFamily="34" charset="0"/>
              </a:rPr>
              <a:t>)</a:t>
            </a:r>
            <a:r>
              <a:rPr lang="en-US" sz="2800" b="1" dirty="0">
                <a:latin typeface="Calibri Light" panose="020F0302020204030204" pitchFamily="34" charset="0"/>
                <a:cs typeface="Calibri Light" panose="020F0302020204030204" pitchFamily="34" charset="0"/>
              </a:rPr>
              <a:t>  </a:t>
            </a:r>
          </a:p>
          <a:p>
            <a:pPr algn="just">
              <a:defRPr/>
            </a:pPr>
            <a:r>
              <a:rPr lang="en-US" sz="2800" dirty="0" smtClean="0">
                <a:latin typeface="Calibri Light" panose="020F0302020204030204" pitchFamily="34" charset="0"/>
                <a:cs typeface="Calibri Light" panose="020F0302020204030204" pitchFamily="34" charset="0"/>
              </a:rPr>
              <a:t>Need </a:t>
            </a:r>
            <a:r>
              <a:rPr lang="en-US" sz="2800" dirty="0">
                <a:latin typeface="Calibri Light" panose="020F0302020204030204" pitchFamily="34" charset="0"/>
                <a:cs typeface="Calibri Light" panose="020F0302020204030204" pitchFamily="34" charset="0"/>
              </a:rPr>
              <a:t>to read a second book on the same topic </a:t>
            </a:r>
          </a:p>
          <a:p>
            <a:pPr algn="just">
              <a:defRPr/>
            </a:pPr>
            <a:r>
              <a:rPr lang="en-US" sz="2800" dirty="0" smtClean="0">
                <a:latin typeface="Calibri Light" panose="020F0302020204030204" pitchFamily="34" charset="0"/>
                <a:cs typeface="Calibri Light" panose="020F0302020204030204" pitchFamily="34" charset="0"/>
              </a:rPr>
              <a:t>Accuracy </a:t>
            </a:r>
            <a:r>
              <a:rPr lang="en-US" sz="2800" dirty="0">
                <a:latin typeface="Calibri Light" panose="020F0302020204030204" pitchFamily="34" charset="0"/>
                <a:cs typeface="Calibri Light" panose="020F0302020204030204" pitchFamily="34" charset="0"/>
              </a:rPr>
              <a:t>of ideas in the book (pub. date)	</a:t>
            </a:r>
          </a:p>
          <a:p>
            <a:pPr algn="just">
              <a:defRPr/>
            </a:pPr>
            <a:r>
              <a:rPr lang="en-US" sz="2800" dirty="0" smtClean="0">
                <a:latin typeface="Calibri Light" panose="020F0302020204030204" pitchFamily="34" charset="0"/>
                <a:cs typeface="Calibri Light" panose="020F0302020204030204" pitchFamily="34" charset="0"/>
              </a:rPr>
              <a:t>Your </a:t>
            </a:r>
            <a:r>
              <a:rPr lang="en-US" sz="2800" dirty="0">
                <a:latin typeface="Calibri Light" panose="020F0302020204030204" pitchFamily="34" charset="0"/>
                <a:cs typeface="Calibri Light" panose="020F0302020204030204" pitchFamily="34" charset="0"/>
              </a:rPr>
              <a:t>original thoughts (agree or disagree ?</a:t>
            </a:r>
          </a:p>
          <a:p>
            <a:pPr algn="just">
              <a:defRPr/>
            </a:pPr>
            <a:r>
              <a:rPr lang="en-US" sz="2800" dirty="0" smtClean="0">
                <a:latin typeface="Calibri Light" panose="020F0302020204030204" pitchFamily="34" charset="0"/>
                <a:cs typeface="Calibri Light" panose="020F0302020204030204" pitchFamily="34" charset="0"/>
              </a:rPr>
              <a:t>recommendation </a:t>
            </a:r>
            <a:r>
              <a:rPr lang="en-US" sz="2800" dirty="0">
                <a:latin typeface="Calibri Light" panose="020F0302020204030204" pitchFamily="34" charset="0"/>
                <a:cs typeface="Calibri Light" panose="020F0302020204030204" pitchFamily="34" charset="0"/>
              </a:rPr>
              <a:t>etc … )  … Language is important	</a:t>
            </a:r>
            <a:r>
              <a:rPr lang="en-US" sz="2800" dirty="0">
                <a:solidFill>
                  <a:srgbClr val="0000FF"/>
                </a:solidFill>
              </a:rPr>
              <a:t>	</a:t>
            </a:r>
          </a:p>
        </p:txBody>
      </p:sp>
      <p:sp>
        <p:nvSpPr>
          <p:cNvPr id="5"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787912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7" dur="500"/>
                                        <p:tgtEl>
                                          <p:spTgt spid="737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2"/>
                                        </p:tgtEl>
                                        <p:attrNameLst>
                                          <p:attrName>style.visibility</p:attrName>
                                        </p:attrNameLst>
                                      </p:cBhvr>
                                      <p:to>
                                        <p:strVal val="visible"/>
                                      </p:to>
                                    </p:set>
                                    <p:animEffect transition="in" filter="blinds(horizontal)">
                                      <p:cBhvr>
                                        <p:cTn id="12"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solidFill>
                  <a:srgbClr val="0000FF"/>
                </a:solidFill>
                <a:effectLst/>
              </a:rPr>
              <a:t>Term Paper Etymology</a:t>
            </a:r>
            <a:endParaRPr lang="en-SG" b="0" dirty="0" smtClean="0">
              <a:solidFill>
                <a:srgbClr val="0000FF"/>
              </a:solidFill>
              <a:effectLst/>
            </a:endParaRPr>
          </a:p>
        </p:txBody>
      </p:sp>
      <p:sp>
        <p:nvSpPr>
          <p:cNvPr id="3" name="Content Placeholder 2"/>
          <p:cNvSpPr>
            <a:spLocks noGrp="1"/>
          </p:cNvSpPr>
          <p:nvPr>
            <p:ph idx="1"/>
          </p:nvPr>
        </p:nvSpPr>
        <p:spPr>
          <a:xfrm>
            <a:off x="1097281" y="1882049"/>
            <a:ext cx="10058400" cy="4159785"/>
          </a:xfrm>
        </p:spPr>
        <p:txBody>
          <a:bodyPr>
            <a:normAutofit/>
          </a:bodyPr>
          <a:lstStyle/>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The noun </a:t>
            </a:r>
            <a:r>
              <a:rPr lang="en-US" sz="2500" dirty="0">
                <a:solidFill>
                  <a:srgbClr val="3333FF"/>
                </a:solidFill>
                <a:latin typeface="Calibri Light" panose="020F0302020204030204" pitchFamily="34" charset="0"/>
                <a:cs typeface="Calibri Light" panose="020F0302020204030204" pitchFamily="34" charset="0"/>
              </a:rPr>
              <a:t>“</a:t>
            </a:r>
            <a:r>
              <a:rPr lang="en-US" sz="2500" b="1" i="1" dirty="0">
                <a:solidFill>
                  <a:srgbClr val="3333FF"/>
                </a:solidFill>
                <a:latin typeface="Calibri Light" panose="020F0302020204030204" pitchFamily="34" charset="0"/>
                <a:cs typeface="Calibri Light" panose="020F0302020204030204" pitchFamily="34" charset="0"/>
              </a:rPr>
              <a:t>essay</a:t>
            </a:r>
            <a:r>
              <a:rPr lang="en-US" sz="2500" dirty="0">
                <a:solidFill>
                  <a:srgbClr val="3333FF"/>
                </a:solidFill>
                <a:latin typeface="Calibri Light" panose="020F0302020204030204" pitchFamily="34" charset="0"/>
                <a:cs typeface="Calibri Light" panose="020F0302020204030204" pitchFamily="34" charset="0"/>
              </a:rPr>
              <a:t>” </a:t>
            </a:r>
            <a:r>
              <a:rPr lang="en-US" sz="2500" dirty="0">
                <a:solidFill>
                  <a:schemeClr val="tx1"/>
                </a:solidFill>
                <a:latin typeface="Calibri Light" panose="020F0302020204030204" pitchFamily="34" charset="0"/>
                <a:cs typeface="Calibri Light" panose="020F0302020204030204" pitchFamily="34" charset="0"/>
              </a:rPr>
              <a:t>derives from the Old French </a:t>
            </a:r>
            <a:r>
              <a:rPr lang="en-US" sz="2500" i="1" dirty="0" err="1">
                <a:solidFill>
                  <a:schemeClr val="tx1"/>
                </a:solidFill>
                <a:latin typeface="Calibri Light" panose="020F0302020204030204" pitchFamily="34" charset="0"/>
                <a:cs typeface="Calibri Light" panose="020F0302020204030204" pitchFamily="34" charset="0"/>
              </a:rPr>
              <a:t>essai</a:t>
            </a:r>
            <a:r>
              <a:rPr lang="en-US" sz="2500" dirty="0">
                <a:solidFill>
                  <a:schemeClr val="tx1"/>
                </a:solidFill>
                <a:latin typeface="Calibri Light" panose="020F0302020204030204" pitchFamily="34" charset="0"/>
                <a:cs typeface="Calibri Light" panose="020F0302020204030204" pitchFamily="34" charset="0"/>
              </a:rPr>
              <a:t>, “trial”. It’s original 16</a:t>
            </a:r>
            <a:r>
              <a:rPr lang="en-US" sz="2500" baseline="30000" dirty="0">
                <a:solidFill>
                  <a:schemeClr val="tx1"/>
                </a:solidFill>
                <a:latin typeface="Calibri Light" panose="020F0302020204030204" pitchFamily="34" charset="0"/>
                <a:cs typeface="Calibri Light" panose="020F0302020204030204" pitchFamily="34" charset="0"/>
              </a:rPr>
              <a:t>th</a:t>
            </a:r>
            <a:r>
              <a:rPr lang="en-US" sz="2500" dirty="0">
                <a:solidFill>
                  <a:schemeClr val="tx1"/>
                </a:solidFill>
                <a:latin typeface="Calibri Light" panose="020F0302020204030204" pitchFamily="34" charset="0"/>
                <a:cs typeface="Calibri Light" panose="020F0302020204030204" pitchFamily="34" charset="0"/>
              </a:rPr>
              <a:t> century meaning in English was “an attempt, an </a:t>
            </a:r>
            <a:r>
              <a:rPr lang="en-US" sz="2500" dirty="0" err="1">
                <a:solidFill>
                  <a:schemeClr val="tx1"/>
                </a:solidFill>
                <a:latin typeface="Calibri Light" panose="020F0302020204030204" pitchFamily="34" charset="0"/>
                <a:cs typeface="Calibri Light" panose="020F0302020204030204" pitchFamily="34" charset="0"/>
              </a:rPr>
              <a:t>endeavour</a:t>
            </a:r>
            <a:r>
              <a:rPr lang="en-US" sz="2500" dirty="0">
                <a:solidFill>
                  <a:schemeClr val="tx1"/>
                </a:solidFill>
                <a:latin typeface="Calibri Light" panose="020F0302020204030204" pitchFamily="34" charset="0"/>
                <a:cs typeface="Calibri Light" panose="020F0302020204030204" pitchFamily="34" charset="0"/>
              </a:rPr>
              <a:t>”. The verb “</a:t>
            </a:r>
            <a:r>
              <a:rPr lang="en-US" sz="2500" i="1" dirty="0">
                <a:solidFill>
                  <a:schemeClr val="tx1"/>
                </a:solidFill>
                <a:latin typeface="Calibri Light" panose="020F0302020204030204" pitchFamily="34" charset="0"/>
                <a:cs typeface="Calibri Light" panose="020F0302020204030204" pitchFamily="34" charset="0"/>
              </a:rPr>
              <a:t>essay</a:t>
            </a:r>
            <a:r>
              <a:rPr lang="en-US" sz="2500" dirty="0">
                <a:solidFill>
                  <a:schemeClr val="tx1"/>
                </a:solidFill>
                <a:latin typeface="Calibri Light" panose="020F0302020204030204" pitchFamily="34" charset="0"/>
                <a:cs typeface="Calibri Light" panose="020F0302020204030204" pitchFamily="34" charset="0"/>
              </a:rPr>
              <a:t>”, </a:t>
            </a:r>
            <a:r>
              <a:rPr lang="en-US" sz="2500" dirty="0">
                <a:solidFill>
                  <a:srgbClr val="3333FF"/>
                </a:solidFill>
                <a:latin typeface="Calibri Light" panose="020F0302020204030204" pitchFamily="34" charset="0"/>
                <a:cs typeface="Calibri Light" panose="020F0302020204030204" pitchFamily="34" charset="0"/>
              </a:rPr>
              <a:t>meaning “to test the quality of </a:t>
            </a:r>
            <a:r>
              <a:rPr lang="en-US" sz="2500" dirty="0">
                <a:solidFill>
                  <a:schemeClr val="tx1"/>
                </a:solidFill>
                <a:latin typeface="Calibri Light" panose="020F0302020204030204" pitchFamily="34" charset="0"/>
                <a:cs typeface="Calibri Light" panose="020F0302020204030204" pitchFamily="34" charset="0"/>
              </a:rPr>
              <a:t>”, is an alteration of </a:t>
            </a:r>
            <a:r>
              <a:rPr lang="en-US" sz="2500" i="1" dirty="0">
                <a:solidFill>
                  <a:schemeClr val="tx1"/>
                </a:solidFill>
                <a:latin typeface="Calibri Light" panose="020F0302020204030204" pitchFamily="34" charset="0"/>
                <a:cs typeface="Calibri Light" panose="020F0302020204030204" pitchFamily="34" charset="0"/>
              </a:rPr>
              <a:t>assay</a:t>
            </a:r>
            <a:r>
              <a:rPr lang="en-US" sz="2500" dirty="0">
                <a:solidFill>
                  <a:schemeClr val="tx1"/>
                </a:solidFill>
                <a:latin typeface="Calibri Light" panose="020F0302020204030204" pitchFamily="34" charset="0"/>
                <a:cs typeface="Calibri Light" panose="020F0302020204030204" pitchFamily="34" charset="0"/>
              </a:rPr>
              <a:t>, by association with Old French essayer: this is based on late Latin </a:t>
            </a:r>
            <a:r>
              <a:rPr lang="en-US" sz="2500" i="1" dirty="0" err="1">
                <a:solidFill>
                  <a:schemeClr val="tx1"/>
                </a:solidFill>
                <a:latin typeface="Calibri Light" panose="020F0302020204030204" pitchFamily="34" charset="0"/>
                <a:cs typeface="Calibri Light" panose="020F0302020204030204" pitchFamily="34" charset="0"/>
              </a:rPr>
              <a:t>exagium</a:t>
            </a:r>
            <a:r>
              <a:rPr lang="en-US" sz="2500" dirty="0">
                <a:solidFill>
                  <a:schemeClr val="tx1"/>
                </a:solidFill>
                <a:latin typeface="Calibri Light" panose="020F0302020204030204" pitchFamily="34" charset="0"/>
                <a:cs typeface="Calibri Light" panose="020F0302020204030204" pitchFamily="34" charset="0"/>
              </a:rPr>
              <a:t> ‘weighing’, from the base of </a:t>
            </a:r>
            <a:r>
              <a:rPr lang="en-US" sz="2500" i="1" dirty="0" err="1">
                <a:solidFill>
                  <a:schemeClr val="tx1"/>
                </a:solidFill>
                <a:latin typeface="Calibri Light" panose="020F0302020204030204" pitchFamily="34" charset="0"/>
                <a:cs typeface="Calibri Light" panose="020F0302020204030204" pitchFamily="34" charset="0"/>
              </a:rPr>
              <a:t>exigere</a:t>
            </a:r>
            <a:r>
              <a:rPr lang="en-US" sz="2500" dirty="0">
                <a:solidFill>
                  <a:schemeClr val="tx1"/>
                </a:solidFill>
                <a:latin typeface="Calibri Light" panose="020F0302020204030204" pitchFamily="34" charset="0"/>
                <a:cs typeface="Calibri Light" panose="020F0302020204030204" pitchFamily="34" charset="0"/>
              </a:rPr>
              <a:t> ‘ascertain, weight’ ’’</a:t>
            </a:r>
          </a:p>
          <a:p>
            <a:pPr marL="548640" indent="-411480" algn="just">
              <a:spcAft>
                <a:spcPts val="0"/>
              </a:spcAft>
              <a:buClr>
                <a:schemeClr val="tx1">
                  <a:shade val="95000"/>
                </a:schemeClr>
              </a:buClr>
              <a:buNone/>
              <a:defRPr/>
            </a:pPr>
            <a:r>
              <a:rPr lang="en-US" sz="2500" dirty="0">
                <a:solidFill>
                  <a:srgbClr val="3333FF"/>
                </a:solidFill>
                <a:latin typeface="Calibri Light" panose="020F0302020204030204" pitchFamily="34" charset="0"/>
                <a:cs typeface="Calibri Light" panose="020F0302020204030204" pitchFamily="34" charset="0"/>
              </a:rPr>
              <a:t>				  </a:t>
            </a:r>
            <a:r>
              <a:rPr lang="en-US" sz="2500" dirty="0" smtClean="0">
                <a:solidFill>
                  <a:srgbClr val="3333FF"/>
                </a:solidFill>
                <a:latin typeface="Calibri Light" panose="020F0302020204030204" pitchFamily="34" charset="0"/>
                <a:cs typeface="Calibri Light" panose="020F0302020204030204" pitchFamily="34" charset="0"/>
              </a:rPr>
              <a:t>		      The </a:t>
            </a:r>
            <a:r>
              <a:rPr lang="en-US" sz="2500" dirty="0">
                <a:solidFill>
                  <a:srgbClr val="3333FF"/>
                </a:solidFill>
                <a:latin typeface="Calibri Light" panose="020F0302020204030204" pitchFamily="34" charset="0"/>
                <a:cs typeface="Calibri Light" panose="020F0302020204030204" pitchFamily="34" charset="0"/>
              </a:rPr>
              <a:t>Oxford Dictionary of Word History</a:t>
            </a:r>
          </a:p>
          <a:p>
            <a:pPr marL="548640" indent="-411480" algn="just">
              <a:spcAft>
                <a:spcPts val="0"/>
              </a:spcAft>
              <a:buClr>
                <a:schemeClr val="tx1">
                  <a:shade val="95000"/>
                </a:schemeClr>
              </a:buClr>
              <a:buNone/>
              <a:defRPr/>
            </a:pPr>
            <a:endParaRPr lang="en-US" sz="2500" dirty="0">
              <a:solidFill>
                <a:srgbClr val="3333FF"/>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sz="2500" b="1" dirty="0">
                <a:solidFill>
                  <a:schemeClr val="tx1"/>
                </a:solidFill>
                <a:latin typeface="Calibri Light" panose="020F0302020204030204" pitchFamily="34" charset="0"/>
                <a:cs typeface="Calibri Light" panose="020F0302020204030204" pitchFamily="34" charset="0"/>
              </a:rPr>
              <a:t>Essay:</a:t>
            </a:r>
            <a:r>
              <a:rPr lang="en-US" sz="2500" i="1" dirty="0">
                <a:solidFill>
                  <a:schemeClr val="tx1"/>
                </a:solidFill>
                <a:latin typeface="Calibri Light" panose="020F0302020204030204" pitchFamily="34" charset="0"/>
                <a:cs typeface="Calibri Light" panose="020F0302020204030204" pitchFamily="34" charset="0"/>
              </a:rPr>
              <a:t> to weigh facts : </a:t>
            </a:r>
            <a:r>
              <a:rPr lang="en-US" sz="2500" b="1" i="1" dirty="0">
                <a:solidFill>
                  <a:srgbClr val="3333FF"/>
                </a:solidFill>
                <a:latin typeface="Calibri Light" panose="020F0302020204030204" pitchFamily="34" charset="0"/>
                <a:cs typeface="Calibri Light" panose="020F0302020204030204" pitchFamily="34" charset="0"/>
              </a:rPr>
              <a:t>to attempt an argument; to ascertain and probe; to place thought on Trial.</a:t>
            </a:r>
          </a:p>
          <a:p>
            <a:pPr marL="548640" indent="-411480" algn="just">
              <a:spcAft>
                <a:spcPts val="0"/>
              </a:spcAft>
              <a:buClr>
                <a:schemeClr val="tx1">
                  <a:shade val="95000"/>
                </a:schemeClr>
              </a:buClr>
              <a:buNone/>
              <a:defRPr/>
            </a:pPr>
            <a:r>
              <a:rPr lang="en-US" sz="2500" dirty="0">
                <a:solidFill>
                  <a:srgbClr val="3333FF"/>
                </a:solidFill>
                <a:latin typeface="Calibri Light" panose="020F0302020204030204" pitchFamily="34" charset="0"/>
                <a:cs typeface="Calibri Light" panose="020F0302020204030204" pitchFamily="34" charset="0"/>
              </a:rPr>
              <a:t>				 	    </a:t>
            </a:r>
            <a:r>
              <a:rPr lang="en-US" sz="2500" dirty="0" smtClean="0">
                <a:solidFill>
                  <a:srgbClr val="3333FF"/>
                </a:solidFill>
                <a:latin typeface="Calibri Light" panose="020F0302020204030204" pitchFamily="34" charset="0"/>
                <a:cs typeface="Calibri Light" panose="020F0302020204030204" pitchFamily="34" charset="0"/>
              </a:rPr>
              <a:t>                             “</a:t>
            </a:r>
            <a:r>
              <a:rPr lang="en-US" sz="2500" dirty="0">
                <a:solidFill>
                  <a:srgbClr val="3333FF"/>
                </a:solidFill>
                <a:latin typeface="Calibri Light" panose="020F0302020204030204" pitchFamily="34" charset="0"/>
                <a:cs typeface="Calibri Light" panose="020F0302020204030204" pitchFamily="34" charset="0"/>
              </a:rPr>
              <a:t>On Words” by </a:t>
            </a:r>
            <a:r>
              <a:rPr lang="en-US" sz="2500" dirty="0" err="1">
                <a:solidFill>
                  <a:srgbClr val="3333FF"/>
                </a:solidFill>
                <a:latin typeface="Calibri Light" panose="020F0302020204030204" pitchFamily="34" charset="0"/>
                <a:cs typeface="Calibri Light" panose="020F0302020204030204" pitchFamily="34" charset="0"/>
              </a:rPr>
              <a:t>Janadas</a:t>
            </a:r>
            <a:r>
              <a:rPr lang="en-US" sz="2500" dirty="0">
                <a:solidFill>
                  <a:srgbClr val="3333FF"/>
                </a:solidFill>
                <a:latin typeface="Calibri Light" panose="020F0302020204030204" pitchFamily="34" charset="0"/>
                <a:cs typeface="Calibri Light" panose="020F0302020204030204" pitchFamily="34" charset="0"/>
              </a:rPr>
              <a:t> </a:t>
            </a:r>
            <a:r>
              <a:rPr lang="en-US" sz="2500" dirty="0" smtClean="0">
                <a:solidFill>
                  <a:srgbClr val="3333FF"/>
                </a:solidFill>
                <a:latin typeface="Calibri Light" panose="020F0302020204030204" pitchFamily="34" charset="0"/>
                <a:cs typeface="Calibri Light" panose="020F0302020204030204" pitchFamily="34" charset="0"/>
              </a:rPr>
              <a:t>Devan</a:t>
            </a:r>
            <a:endParaRPr lang="en-SG" sz="2400" dirty="0">
              <a:solidFill>
                <a:srgbClr val="3333FF"/>
              </a:solidFill>
              <a:latin typeface="Calibri Light" panose="020F0302020204030204" pitchFamily="34" charset="0"/>
              <a:cs typeface="Calibri Light" panose="020F03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01941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solidFill>
                  <a:srgbClr val="0000FF"/>
                </a:solidFill>
                <a:effectLst/>
              </a:rPr>
              <a:t>Term Paper Etymology</a:t>
            </a:r>
            <a:endParaRPr lang="en-SG" b="0" dirty="0" smtClean="0">
              <a:solidFill>
                <a:srgbClr val="0000FF"/>
              </a:soli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8067" y="2829259"/>
            <a:ext cx="2007613" cy="2464345"/>
          </a:xfrm>
          <a:prstGeom prst="rect">
            <a:avLst/>
          </a:prstGeom>
        </p:spPr>
      </p:pic>
      <p:sp>
        <p:nvSpPr>
          <p:cNvPr id="6" name="Rectangle 5"/>
          <p:cNvSpPr/>
          <p:nvPr/>
        </p:nvSpPr>
        <p:spPr>
          <a:xfrm>
            <a:off x="3761643" y="4155073"/>
            <a:ext cx="5213880" cy="1246495"/>
          </a:xfrm>
          <a:prstGeom prst="rect">
            <a:avLst/>
          </a:prstGeom>
        </p:spPr>
        <p:txBody>
          <a:bodyPr wrap="square">
            <a:spAutoFit/>
          </a:bodyPr>
          <a:lstStyle/>
          <a:p>
            <a:pPr algn="r"/>
            <a:r>
              <a:rPr lang="en-SG" sz="2500" dirty="0" smtClean="0">
                <a:solidFill>
                  <a:srgbClr val="4D5156"/>
                </a:solidFill>
                <a:latin typeface="Calibri Light" panose="020F0302020204030204" pitchFamily="34" charset="0"/>
                <a:cs typeface="Calibri Light" panose="020F0302020204030204" pitchFamily="34" charset="0"/>
              </a:rPr>
              <a:t>Francis Bacon,</a:t>
            </a:r>
          </a:p>
          <a:p>
            <a:pPr algn="r"/>
            <a:r>
              <a:rPr lang="en-SG" sz="2500" dirty="0" smtClean="0">
                <a:solidFill>
                  <a:srgbClr val="4D5156"/>
                </a:solidFill>
                <a:latin typeface="Calibri Light" panose="020F0302020204030204" pitchFamily="34" charset="0"/>
                <a:cs typeface="Calibri Light" panose="020F0302020204030204" pitchFamily="34" charset="0"/>
              </a:rPr>
              <a:t>1561 </a:t>
            </a:r>
            <a:r>
              <a:rPr lang="en-SG" sz="2500" dirty="0">
                <a:solidFill>
                  <a:srgbClr val="4D5156"/>
                </a:solidFill>
                <a:latin typeface="Calibri Light" panose="020F0302020204030204" pitchFamily="34" charset="0"/>
                <a:cs typeface="Calibri Light" panose="020F0302020204030204" pitchFamily="34" charset="0"/>
              </a:rPr>
              <a:t>– </a:t>
            </a:r>
            <a:r>
              <a:rPr lang="en-SG" sz="2500" dirty="0" smtClean="0">
                <a:solidFill>
                  <a:srgbClr val="4D5156"/>
                </a:solidFill>
                <a:latin typeface="Calibri Light" panose="020F0302020204030204" pitchFamily="34" charset="0"/>
                <a:cs typeface="Calibri Light" panose="020F0302020204030204" pitchFamily="34" charset="0"/>
              </a:rPr>
              <a:t>1626</a:t>
            </a:r>
          </a:p>
          <a:p>
            <a:pPr algn="r"/>
            <a:r>
              <a:rPr lang="en-US" sz="2500" dirty="0" smtClean="0">
                <a:solidFill>
                  <a:srgbClr val="4D5156"/>
                </a:solidFill>
                <a:latin typeface="Calibri Light" panose="020F0302020204030204" pitchFamily="34" charset="0"/>
                <a:cs typeface="Calibri Light" panose="020F0302020204030204" pitchFamily="34" charset="0"/>
              </a:rPr>
              <a:t>Lord Chancellor, Cambridge University</a:t>
            </a:r>
            <a:endParaRPr lang="en-SG" sz="2500" dirty="0">
              <a:latin typeface="Calibri Light" panose="020F0302020204030204" pitchFamily="34" charset="0"/>
              <a:cs typeface="Calibri Light" panose="020F0302020204030204" pitchFamily="34" charset="0"/>
            </a:endParaRPr>
          </a:p>
        </p:txBody>
      </p:sp>
      <p:sp>
        <p:nvSpPr>
          <p:cNvPr id="7" name="TextBox 6"/>
          <p:cNvSpPr txBox="1"/>
          <p:nvPr/>
        </p:nvSpPr>
        <p:spPr>
          <a:xfrm>
            <a:off x="1097279" y="1737360"/>
            <a:ext cx="10159299" cy="1477328"/>
          </a:xfrm>
          <a:prstGeom prst="rect">
            <a:avLst/>
          </a:prstGeom>
          <a:noFill/>
        </p:spPr>
        <p:txBody>
          <a:bodyPr wrap="square" rtlCol="0">
            <a:spAutoFit/>
          </a:bodyPr>
          <a:lstStyle/>
          <a:p>
            <a:pPr algn="just"/>
            <a:r>
              <a:rPr lang="en-US" sz="3000" dirty="0" smtClean="0">
                <a:solidFill>
                  <a:srgbClr val="3333FF"/>
                </a:solidFill>
                <a:latin typeface="Calibri Light" panose="020F0302020204030204" pitchFamily="34" charset="0"/>
                <a:cs typeface="Calibri Light" panose="020F0302020204030204" pitchFamily="34" charset="0"/>
              </a:rPr>
              <a:t>Read not to </a:t>
            </a:r>
            <a:r>
              <a:rPr lang="en-US" sz="3000" dirty="0" smtClean="0">
                <a:latin typeface="Calibri Light" panose="020F0302020204030204" pitchFamily="34" charset="0"/>
                <a:cs typeface="Calibri Light" panose="020F0302020204030204" pitchFamily="34" charset="0"/>
              </a:rPr>
              <a:t>contradict and confute; nor to believe and take for granted; nor to find talk and discourse; </a:t>
            </a:r>
            <a:r>
              <a:rPr lang="en-US" sz="3000" dirty="0" smtClean="0">
                <a:solidFill>
                  <a:srgbClr val="3333FF"/>
                </a:solidFill>
                <a:latin typeface="Calibri Light" panose="020F0302020204030204" pitchFamily="34" charset="0"/>
                <a:cs typeface="Calibri Light" panose="020F0302020204030204" pitchFamily="34" charset="0"/>
              </a:rPr>
              <a:t>but to weigh and </a:t>
            </a:r>
            <a:r>
              <a:rPr lang="en-US" sz="3000" dirty="0" smtClean="0">
                <a:solidFill>
                  <a:srgbClr val="3333FF"/>
                </a:solidFill>
                <a:latin typeface="Calibri Light" panose="020F0302020204030204" pitchFamily="34" charset="0"/>
                <a:cs typeface="Calibri Light" panose="020F0302020204030204" pitchFamily="34" charset="0"/>
              </a:rPr>
              <a:t>consider.</a:t>
            </a:r>
            <a:endParaRPr lang="en-SG" sz="3000" dirty="0">
              <a:solidFill>
                <a:srgbClr val="3333FF"/>
              </a:solidFill>
              <a:latin typeface="Calibri Light" panose="020F0302020204030204" pitchFamily="34" charset="0"/>
              <a:cs typeface="Calibri Light" panose="020F0302020204030204" pitchFamily="34" charset="0"/>
            </a:endParaRPr>
          </a:p>
        </p:txBody>
      </p:sp>
      <p:sp>
        <p:nvSpPr>
          <p:cNvPr id="8" name="Rectangle 3"/>
          <p:cNvSpPr>
            <a:spLocks noChangeArrowheads="1"/>
          </p:cNvSpPr>
          <p:nvPr/>
        </p:nvSpPr>
        <p:spPr bwMode="auto">
          <a:xfrm>
            <a:off x="1097280" y="5996658"/>
            <a:ext cx="7896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t>F. Bacon, </a:t>
            </a:r>
            <a:r>
              <a:rPr lang="en-US" altLang="en-US" i="1" dirty="0" smtClean="0"/>
              <a:t>Of Studies</a:t>
            </a:r>
            <a:r>
              <a:rPr lang="en-US" altLang="en-US" dirty="0" smtClean="0"/>
              <a:t>; English Essayist 1625.</a:t>
            </a:r>
            <a:endParaRPr lang="en-US" altLang="en-US" dirty="0"/>
          </a:p>
          <a:p>
            <a:endParaRPr lang="en-US" altLang="en-US" dirty="0"/>
          </a:p>
        </p:txBody>
      </p:sp>
      <p:cxnSp>
        <p:nvCxnSpPr>
          <p:cNvPr id="9" name="Straight Connector 8"/>
          <p:cNvCxnSpPr/>
          <p:nvPr/>
        </p:nvCxnSpPr>
        <p:spPr>
          <a:xfrm flipV="1">
            <a:off x="1175132" y="5985641"/>
            <a:ext cx="3022600" cy="9525"/>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9724254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b="0" dirty="0" smtClean="0">
                <a:solidFill>
                  <a:srgbClr val="0000FF"/>
                </a:solidFill>
                <a:effectLst/>
              </a:rPr>
              <a:t>Some Very Interesting Read</a:t>
            </a:r>
          </a:p>
        </p:txBody>
      </p:sp>
      <p:sp>
        <p:nvSpPr>
          <p:cNvPr id="77827" name="Rectangle 3"/>
          <p:cNvSpPr>
            <a:spLocks noGrp="1" noChangeArrowheads="1"/>
          </p:cNvSpPr>
          <p:nvPr>
            <p:ph idx="1"/>
          </p:nvPr>
        </p:nvSpPr>
        <p:spPr>
          <a:xfrm>
            <a:off x="1097280" y="1864606"/>
            <a:ext cx="10058400" cy="4708525"/>
          </a:xfrm>
        </p:spPr>
        <p:txBody>
          <a:bodyPr/>
          <a:lstStyle/>
          <a:p>
            <a:pPr algn="just" eaLnBrk="1" hangingPunct="1">
              <a:lnSpc>
                <a:spcPct val="80000"/>
              </a:lnSpc>
            </a:pPr>
            <a:r>
              <a:rPr lang="en-US" altLang="en-US" dirty="0" smtClean="0">
                <a:solidFill>
                  <a:schemeClr val="tx1"/>
                </a:solidFill>
                <a:latin typeface="Calibri Light" panose="020F0302020204030204" pitchFamily="34" charset="0"/>
                <a:cs typeface="Calibri Light" panose="020F0302020204030204" pitchFamily="34" charset="0"/>
              </a:rPr>
              <a:t>J. </a:t>
            </a:r>
            <a:r>
              <a:rPr lang="en-US" altLang="en-US" dirty="0" err="1" smtClean="0">
                <a:solidFill>
                  <a:schemeClr val="tx1"/>
                </a:solidFill>
                <a:latin typeface="Calibri Light" panose="020F0302020204030204" pitchFamily="34" charset="0"/>
                <a:cs typeface="Calibri Light" panose="020F0302020204030204" pitchFamily="34" charset="0"/>
              </a:rPr>
              <a:t>Polkinghorne</a:t>
            </a:r>
            <a:r>
              <a:rPr lang="en-US" altLang="en-US" dirty="0" smtClean="0">
                <a:solidFill>
                  <a:schemeClr val="tx1"/>
                </a:solidFill>
                <a:latin typeface="Calibri Light" panose="020F0302020204030204" pitchFamily="34" charset="0"/>
                <a:cs typeface="Calibri Light" panose="020F0302020204030204" pitchFamily="34" charset="0"/>
              </a:rPr>
              <a:t>, </a:t>
            </a:r>
            <a:r>
              <a:rPr lang="en-US" altLang="en-US" i="1" dirty="0" smtClean="0">
                <a:solidFill>
                  <a:schemeClr val="tx1"/>
                </a:solidFill>
                <a:latin typeface="Calibri Light" panose="020F0302020204030204" pitchFamily="34" charset="0"/>
                <a:cs typeface="Calibri Light" panose="020F0302020204030204" pitchFamily="34" charset="0"/>
              </a:rPr>
              <a:t>Quantum Theory, A Very Short Introduction</a:t>
            </a:r>
            <a:r>
              <a:rPr lang="en-US" altLang="en-US" dirty="0" smtClean="0">
                <a:solidFill>
                  <a:schemeClr val="tx1"/>
                </a:solidFill>
                <a:latin typeface="Calibri Light" panose="020F0302020204030204" pitchFamily="34" charset="0"/>
                <a:cs typeface="Calibri Light" panose="020F0302020204030204" pitchFamily="34" charset="0"/>
              </a:rPr>
              <a:t>, Oxford University Press (2002).</a:t>
            </a:r>
          </a:p>
          <a:p>
            <a:pPr algn="just" eaLnBrk="1" hangingPunct="1">
              <a:lnSpc>
                <a:spcPct val="80000"/>
              </a:lnSpc>
            </a:pPr>
            <a:endParaRPr lang="en-US" altLang="en-US" dirty="0" smtClean="0">
              <a:solidFill>
                <a:schemeClr val="tx1"/>
              </a:solidFill>
              <a:latin typeface="Calibri Light" panose="020F0302020204030204" pitchFamily="34" charset="0"/>
              <a:cs typeface="Calibri Light" panose="020F0302020204030204" pitchFamily="34" charset="0"/>
            </a:endParaRPr>
          </a:p>
          <a:p>
            <a:pPr algn="just" eaLnBrk="1" hangingPunct="1">
              <a:lnSpc>
                <a:spcPct val="80000"/>
              </a:lnSpc>
            </a:pPr>
            <a:r>
              <a:rPr lang="en-US" altLang="en-US" dirty="0" smtClean="0">
                <a:solidFill>
                  <a:schemeClr val="tx1"/>
                </a:solidFill>
                <a:latin typeface="Calibri Light" panose="020F0302020204030204" pitchFamily="34" charset="0"/>
                <a:cs typeface="Calibri Light" panose="020F0302020204030204" pitchFamily="34" charset="0"/>
              </a:rPr>
              <a:t>P</a:t>
            </a:r>
            <a:r>
              <a:rPr lang="en-US" altLang="en-US" dirty="0">
                <a:solidFill>
                  <a:schemeClr val="tx1"/>
                </a:solidFill>
                <a:latin typeface="Calibri Light" panose="020F0302020204030204" pitchFamily="34" charset="0"/>
                <a:cs typeface="Calibri Light" panose="020F0302020204030204" pitchFamily="34" charset="0"/>
              </a:rPr>
              <a:t>. Davies, </a:t>
            </a:r>
            <a:r>
              <a:rPr lang="en-US" altLang="en-US" i="1" dirty="0">
                <a:solidFill>
                  <a:schemeClr val="tx1"/>
                </a:solidFill>
                <a:latin typeface="Calibri Light" panose="020F0302020204030204" pitchFamily="34" charset="0"/>
                <a:cs typeface="Calibri Light" panose="020F0302020204030204" pitchFamily="34" charset="0"/>
              </a:rPr>
              <a:t>God and the New Physics</a:t>
            </a:r>
            <a:r>
              <a:rPr lang="en-US" altLang="en-US" dirty="0">
                <a:solidFill>
                  <a:schemeClr val="tx1"/>
                </a:solidFill>
                <a:latin typeface="Calibri Light" panose="020F0302020204030204" pitchFamily="34" charset="0"/>
                <a:cs typeface="Calibri Light" panose="020F0302020204030204" pitchFamily="34" charset="0"/>
              </a:rPr>
              <a:t>, </a:t>
            </a:r>
            <a:r>
              <a:rPr lang="en-US" altLang="en-US" dirty="0" err="1">
                <a:solidFill>
                  <a:schemeClr val="tx1"/>
                </a:solidFill>
                <a:latin typeface="Calibri Light" panose="020F0302020204030204" pitchFamily="34" charset="0"/>
                <a:cs typeface="Calibri Light" panose="020F0302020204030204" pitchFamily="34" charset="0"/>
              </a:rPr>
              <a:t>Penquin</a:t>
            </a:r>
            <a:r>
              <a:rPr lang="en-US" altLang="en-US" dirty="0">
                <a:solidFill>
                  <a:schemeClr val="tx1"/>
                </a:solidFill>
                <a:latin typeface="Calibri Light" panose="020F0302020204030204" pitchFamily="34" charset="0"/>
                <a:cs typeface="Calibri Light" panose="020F0302020204030204" pitchFamily="34" charset="0"/>
              </a:rPr>
              <a:t> Books (1999).</a:t>
            </a:r>
          </a:p>
          <a:p>
            <a:pPr algn="just" eaLnBrk="1" hangingPunct="1">
              <a:lnSpc>
                <a:spcPct val="80000"/>
              </a:lnSpc>
            </a:pPr>
            <a:endParaRPr lang="en-US" altLang="en-US" dirty="0">
              <a:solidFill>
                <a:schemeClr val="tx1"/>
              </a:solidFill>
              <a:latin typeface="Calibri Light" panose="020F0302020204030204" pitchFamily="34" charset="0"/>
              <a:cs typeface="Calibri Light" panose="020F0302020204030204" pitchFamily="34" charset="0"/>
            </a:endParaRPr>
          </a:p>
          <a:p>
            <a:pPr algn="just" eaLnBrk="1" hangingPunct="1">
              <a:lnSpc>
                <a:spcPct val="80000"/>
              </a:lnSpc>
            </a:pPr>
            <a:r>
              <a:rPr lang="en-US" altLang="en-US" dirty="0">
                <a:solidFill>
                  <a:schemeClr val="tx1"/>
                </a:solidFill>
                <a:latin typeface="Calibri Light" panose="020F0302020204030204" pitchFamily="34" charset="0"/>
                <a:cs typeface="Calibri Light" panose="020F0302020204030204" pitchFamily="34" charset="0"/>
              </a:rPr>
              <a:t>G. Zukav, </a:t>
            </a:r>
            <a:r>
              <a:rPr lang="en-US" altLang="en-US" i="1" dirty="0">
                <a:solidFill>
                  <a:schemeClr val="tx1"/>
                </a:solidFill>
                <a:latin typeface="Calibri Light" panose="020F0302020204030204" pitchFamily="34" charset="0"/>
                <a:cs typeface="Calibri Light" panose="020F0302020204030204" pitchFamily="34" charset="0"/>
              </a:rPr>
              <a:t>The Dancing Wu Li Masters</a:t>
            </a:r>
            <a:r>
              <a:rPr lang="en-US" altLang="en-US" dirty="0">
                <a:solidFill>
                  <a:schemeClr val="tx1"/>
                </a:solidFill>
                <a:latin typeface="Calibri Light" panose="020F0302020204030204" pitchFamily="34" charset="0"/>
                <a:cs typeface="Calibri Light" panose="020F0302020204030204" pitchFamily="34" charset="0"/>
              </a:rPr>
              <a:t>, Perennial  Classics, an imprint of HarperCollins Pub. (2001).</a:t>
            </a:r>
          </a:p>
          <a:p>
            <a:pPr algn="just" eaLnBrk="1" hangingPunct="1">
              <a:lnSpc>
                <a:spcPct val="80000"/>
              </a:lnSpc>
            </a:pPr>
            <a:endParaRPr lang="en-US" altLang="en-US" dirty="0">
              <a:solidFill>
                <a:schemeClr val="tx1"/>
              </a:solidFill>
              <a:latin typeface="Calibri Light" panose="020F0302020204030204" pitchFamily="34" charset="0"/>
              <a:cs typeface="Calibri Light" panose="020F0302020204030204" pitchFamily="34" charset="0"/>
            </a:endParaRPr>
          </a:p>
          <a:p>
            <a:pPr algn="just" eaLnBrk="1" hangingPunct="1">
              <a:lnSpc>
                <a:spcPct val="80000"/>
              </a:lnSpc>
            </a:pPr>
            <a:r>
              <a:rPr lang="en-US" altLang="en-US" dirty="0">
                <a:solidFill>
                  <a:schemeClr val="tx1"/>
                </a:solidFill>
                <a:latin typeface="Calibri Light" panose="020F0302020204030204" pitchFamily="34" charset="0"/>
                <a:cs typeface="Calibri Light" panose="020F0302020204030204" pitchFamily="34" charset="0"/>
              </a:rPr>
              <a:t>F. Capra, </a:t>
            </a:r>
            <a:r>
              <a:rPr lang="en-US" altLang="en-US" i="1" dirty="0">
                <a:solidFill>
                  <a:schemeClr val="tx1"/>
                </a:solidFill>
                <a:latin typeface="Calibri Light" panose="020F0302020204030204" pitchFamily="34" charset="0"/>
                <a:cs typeface="Calibri Light" panose="020F0302020204030204" pitchFamily="34" charset="0"/>
              </a:rPr>
              <a:t>The Tao of Physics</a:t>
            </a:r>
            <a:r>
              <a:rPr lang="en-US" altLang="en-US" dirty="0">
                <a:solidFill>
                  <a:schemeClr val="tx1"/>
                </a:solidFill>
                <a:latin typeface="Calibri Light" panose="020F0302020204030204" pitchFamily="34" charset="0"/>
                <a:cs typeface="Calibri Light" panose="020F0302020204030204" pitchFamily="34" charset="0"/>
              </a:rPr>
              <a:t>, </a:t>
            </a:r>
            <a:r>
              <a:rPr lang="en-US" altLang="en-US" dirty="0" err="1">
                <a:solidFill>
                  <a:schemeClr val="tx1"/>
                </a:solidFill>
                <a:latin typeface="Calibri Light" panose="020F0302020204030204" pitchFamily="34" charset="0"/>
                <a:cs typeface="Calibri Light" panose="020F0302020204030204" pitchFamily="34" charset="0"/>
              </a:rPr>
              <a:t>Shambhala</a:t>
            </a:r>
            <a:r>
              <a:rPr lang="en-US" altLang="en-US" dirty="0">
                <a:solidFill>
                  <a:schemeClr val="tx1"/>
                </a:solidFill>
                <a:latin typeface="Calibri Light" panose="020F0302020204030204" pitchFamily="34" charset="0"/>
                <a:cs typeface="Calibri Light" panose="020F0302020204030204" pitchFamily="34" charset="0"/>
              </a:rPr>
              <a:t> Pub. Boston, distributed by Random House (1999).</a:t>
            </a: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5452492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3333FF"/>
                </a:solidFill>
              </a:rPr>
              <a:t>You may use other more recent books for book review !</a:t>
            </a:r>
            <a:endParaRPr lang="en-SG" dirty="0">
              <a:solidFill>
                <a:srgbClr val="3333FF"/>
              </a:solidFill>
            </a:endParaRPr>
          </a:p>
        </p:txBody>
      </p:sp>
      <p:sp>
        <p:nvSpPr>
          <p:cNvPr id="3" name="Subtitle 2"/>
          <p:cNvSpPr>
            <a:spLocks noGrp="1"/>
          </p:cNvSpPr>
          <p:nvPr>
            <p:ph type="subTitle" idx="1"/>
          </p:nvPr>
        </p:nvSpPr>
        <p:spPr/>
        <p:txBody>
          <a:bodyPr/>
          <a:lstStyle/>
          <a:p>
            <a:pPr algn="just"/>
            <a:r>
              <a:rPr lang="en-US" altLang="en-US" dirty="0">
                <a:solidFill>
                  <a:srgbClr val="0000FF"/>
                </a:solidFill>
                <a:cs typeface="Times New Roman" panose="02020603050405020304" pitchFamily="18" charset="0"/>
              </a:rPr>
              <a:t>Some critical comments on </a:t>
            </a:r>
            <a:r>
              <a:rPr lang="en-US" altLang="en-US" dirty="0" smtClean="0">
                <a:solidFill>
                  <a:srgbClr val="0000FF"/>
                </a:solidFill>
                <a:cs typeface="Times New Roman" panose="02020603050405020304" pitchFamily="18" charset="0"/>
              </a:rPr>
              <a:t>books </a:t>
            </a:r>
            <a:r>
              <a:rPr lang="en-US" altLang="en-US" dirty="0">
                <a:solidFill>
                  <a:srgbClr val="0000FF"/>
                </a:solidFill>
                <a:cs typeface="Times New Roman" panose="02020603050405020304" pitchFamily="18" charset="0"/>
              </a:rPr>
              <a:t>for Critical Review !</a:t>
            </a:r>
            <a:endParaRPr lang="en-SG" dirty="0"/>
          </a:p>
        </p:txBody>
      </p:sp>
    </p:spTree>
    <p:extLst>
      <p:ext uri="{BB962C8B-B14F-4D97-AF65-F5344CB8AC3E}">
        <p14:creationId xmlns:p14="http://schemas.microsoft.com/office/powerpoint/2010/main" val="94461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06104" y="571500"/>
            <a:ext cx="9987034" cy="1143000"/>
          </a:xfrm>
        </p:spPr>
        <p:txBody>
          <a:bodyPr>
            <a:normAutofit/>
          </a:bodyPr>
          <a:lstStyle/>
          <a:p>
            <a:pPr>
              <a:defRPr/>
            </a:pPr>
            <a:r>
              <a:rPr lang="en-US" dirty="0">
                <a:solidFill>
                  <a:srgbClr val="0000FF"/>
                </a:solidFill>
              </a:rPr>
              <a:t>GEM in the spirit of Liberal Arts</a:t>
            </a:r>
            <a:endParaRPr lang="en-SG" dirty="0">
              <a:solidFill>
                <a:srgbClr val="0000FF"/>
              </a:solidFill>
            </a:endParaRPr>
          </a:p>
        </p:txBody>
      </p:sp>
      <p:sp>
        <p:nvSpPr>
          <p:cNvPr id="4099" name="Rectangle 3"/>
          <p:cNvSpPr>
            <a:spLocks noGrp="1" noChangeArrowheads="1"/>
          </p:cNvSpPr>
          <p:nvPr>
            <p:ph idx="1"/>
          </p:nvPr>
        </p:nvSpPr>
        <p:spPr>
          <a:xfrm>
            <a:off x="1132900" y="1848998"/>
            <a:ext cx="10060238" cy="6248400"/>
          </a:xfrm>
        </p:spPr>
        <p:txBody>
          <a:bodyPr>
            <a:normAutofit/>
          </a:bodyPr>
          <a:lstStyle/>
          <a:p>
            <a:pPr algn="just"/>
            <a:r>
              <a:rPr lang="en-US" sz="3200" dirty="0">
                <a:solidFill>
                  <a:schemeClr val="tx1"/>
                </a:solidFill>
                <a:latin typeface="Calibri Light" panose="020F0302020204030204" pitchFamily="34" charset="0"/>
                <a:cs typeface="Calibri Light" panose="020F0302020204030204" pitchFamily="34" charset="0"/>
              </a:rPr>
              <a:t>A human being is a part of the whole, called by us “universe,” </a:t>
            </a:r>
            <a:r>
              <a:rPr lang="en-US" sz="3200" dirty="0" smtClean="0">
                <a:solidFill>
                  <a:schemeClr val="tx1"/>
                </a:solidFill>
                <a:latin typeface="Calibri Light" panose="020F0302020204030204" pitchFamily="34" charset="0"/>
                <a:cs typeface="Calibri Light" panose="020F0302020204030204" pitchFamily="34" charset="0"/>
              </a:rPr>
              <a:t>a</a:t>
            </a:r>
            <a:r>
              <a:rPr lang="en-SG" altLang="en-US" sz="3200" dirty="0" smtClean="0">
                <a:solidFill>
                  <a:schemeClr val="tx1"/>
                </a:solidFill>
                <a:latin typeface="Calibri Light" panose="020F0302020204030204" pitchFamily="34" charset="0"/>
                <a:cs typeface="Calibri Light" panose="020F0302020204030204" pitchFamily="34" charset="0"/>
              </a:rPr>
              <a:t> </a:t>
            </a:r>
            <a:r>
              <a:rPr lang="en-SG" altLang="en-US" sz="3200" dirty="0">
                <a:solidFill>
                  <a:schemeClr val="tx1"/>
                </a:solidFill>
                <a:latin typeface="Calibri Light" panose="020F0302020204030204" pitchFamily="34" charset="0"/>
                <a:cs typeface="Calibri Light" panose="020F0302020204030204" pitchFamily="34" charset="0"/>
              </a:rPr>
              <a:t>liberal arts education </a:t>
            </a:r>
            <a:r>
              <a:rPr lang="en-SG" altLang="en-US" sz="3200" dirty="0">
                <a:solidFill>
                  <a:srgbClr val="3333FF"/>
                </a:solidFill>
                <a:latin typeface="Calibri Light" panose="020F0302020204030204" pitchFamily="34" charset="0"/>
                <a:cs typeface="Calibri Light" panose="020F0302020204030204" pitchFamily="34" charset="0"/>
              </a:rPr>
              <a:t>is not </a:t>
            </a:r>
            <a:r>
              <a:rPr lang="en-SG" altLang="en-US" sz="3200" dirty="0">
                <a:solidFill>
                  <a:schemeClr val="tx1"/>
                </a:solidFill>
                <a:latin typeface="Calibri Light" panose="020F0302020204030204" pitchFamily="34" charset="0"/>
                <a:cs typeface="Calibri Light" panose="020F0302020204030204" pitchFamily="34" charset="0"/>
              </a:rPr>
              <a:t>specifically tied to the arts and does not imply being liberal ... </a:t>
            </a:r>
            <a:r>
              <a:rPr lang="en-SG" altLang="en-US" sz="3200" dirty="0">
                <a:solidFill>
                  <a:srgbClr val="3333FF"/>
                </a:solidFill>
                <a:latin typeface="Calibri Light" panose="020F0302020204030204" pitchFamily="34" charset="0"/>
                <a:cs typeface="Calibri Light" panose="020F0302020204030204" pitchFamily="34" charset="0"/>
              </a:rPr>
              <a:t>is one that samples liberally</a:t>
            </a:r>
            <a:r>
              <a:rPr lang="en-SG" altLang="en-US" sz="3200" dirty="0">
                <a:solidFill>
                  <a:schemeClr val="tx1"/>
                </a:solidFill>
                <a:latin typeface="Calibri Light" panose="020F0302020204030204" pitchFamily="34" charset="0"/>
                <a:cs typeface="Calibri Light" panose="020F0302020204030204" pitchFamily="34" charset="0"/>
              </a:rPr>
              <a:t> (that is, broadly) </a:t>
            </a:r>
            <a:r>
              <a:rPr lang="en-SG" altLang="en-US" sz="3200" dirty="0">
                <a:solidFill>
                  <a:srgbClr val="3333FF"/>
                </a:solidFill>
                <a:latin typeface="Calibri Light" panose="020F0302020204030204" pitchFamily="34" charset="0"/>
                <a:cs typeface="Calibri Light" panose="020F0302020204030204" pitchFamily="34" charset="0"/>
              </a:rPr>
              <a:t>from the various domains of knowledge.</a:t>
            </a:r>
          </a:p>
          <a:p>
            <a:pPr algn="r"/>
            <a:r>
              <a:rPr lang="en-SG" altLang="en-US" sz="2500" dirty="0" smtClean="0">
                <a:solidFill>
                  <a:schemeClr val="tx1"/>
                </a:solidFill>
                <a:latin typeface="Calibri Light" panose="020F0302020204030204" pitchFamily="34" charset="0"/>
                <a:cs typeface="Calibri Light" panose="020F0302020204030204" pitchFamily="34" charset="0"/>
              </a:rPr>
              <a:t>George </a:t>
            </a:r>
            <a:r>
              <a:rPr lang="en-SG" altLang="en-US" sz="2500" dirty="0">
                <a:solidFill>
                  <a:schemeClr val="tx1"/>
                </a:solidFill>
                <a:latin typeface="Calibri Light" panose="020F0302020204030204" pitchFamily="34" charset="0"/>
                <a:cs typeface="Calibri Light" panose="020F0302020204030204" pitchFamily="34" charset="0"/>
              </a:rPr>
              <a:t>D Bishop</a:t>
            </a:r>
          </a:p>
          <a:p>
            <a:pPr algn="r"/>
            <a:r>
              <a:rPr lang="en-SG" altLang="en-US" sz="2500" dirty="0">
                <a:solidFill>
                  <a:schemeClr val="tx1"/>
                </a:solidFill>
                <a:latin typeface="Calibri Light" panose="020F0302020204030204" pitchFamily="34" charset="0"/>
                <a:cs typeface="Calibri Light" panose="020F0302020204030204" pitchFamily="34" charset="0"/>
              </a:rPr>
              <a:t>ST, Tuesday May 31th 2011</a:t>
            </a:r>
            <a:endParaRPr lang="en-SG" altLang="en-US" sz="2500" b="1" dirty="0">
              <a:solidFill>
                <a:schemeClr val="tx1"/>
              </a:solidFill>
              <a:latin typeface="Calibri Light" panose="020F0302020204030204" pitchFamily="34" charset="0"/>
              <a:cs typeface="Calibri Light" panose="020F0302020204030204" pitchFamily="34" charset="0"/>
            </a:endParaRPr>
          </a:p>
        </p:txBody>
      </p:sp>
      <p:sp>
        <p:nvSpPr>
          <p:cNvPr id="2" name="Rectangle 1"/>
          <p:cNvSpPr/>
          <p:nvPr/>
        </p:nvSpPr>
        <p:spPr>
          <a:xfrm>
            <a:off x="1099848" y="6003271"/>
            <a:ext cx="10258541" cy="369332"/>
          </a:xfrm>
          <a:prstGeom prst="rect">
            <a:avLst/>
          </a:prstGeom>
        </p:spPr>
        <p:txBody>
          <a:bodyPr wrap="square">
            <a:spAutoFit/>
          </a:bodyPr>
          <a:lstStyle/>
          <a:p>
            <a:pPr algn="just"/>
            <a:r>
              <a:rPr lang="en-SG" altLang="en-US" dirty="0">
                <a:solidFill>
                  <a:srgbClr val="0000FF"/>
                </a:solidFill>
                <a:latin typeface="Calibri Light" panose="020F0302020204030204" pitchFamily="34" charset="0"/>
                <a:cs typeface="Calibri Light" panose="020F0302020204030204" pitchFamily="34" charset="0"/>
              </a:rPr>
              <a:t>i.e. Interdisciplinary student learning and encourage </a:t>
            </a:r>
            <a:r>
              <a:rPr lang="en-SG" altLang="en-US" dirty="0" smtClean="0">
                <a:solidFill>
                  <a:srgbClr val="0000FF"/>
                </a:solidFill>
                <a:latin typeface="Calibri Light" panose="020F0302020204030204" pitchFamily="34" charset="0"/>
                <a:cs typeface="Calibri Light" panose="020F0302020204030204" pitchFamily="34" charset="0"/>
              </a:rPr>
              <a:t>student to </a:t>
            </a:r>
            <a:r>
              <a:rPr lang="en-SG" altLang="en-US" dirty="0">
                <a:solidFill>
                  <a:srgbClr val="0000FF"/>
                </a:solidFill>
                <a:latin typeface="Calibri Light" panose="020F0302020204030204" pitchFamily="34" charset="0"/>
                <a:cs typeface="Calibri Light" panose="020F0302020204030204" pitchFamily="34" charset="0"/>
              </a:rPr>
              <a:t>make connections ... social awareness </a:t>
            </a:r>
          </a:p>
        </p:txBody>
      </p:sp>
      <p:cxnSp>
        <p:nvCxnSpPr>
          <p:cNvPr id="5" name="Straight Connector 4"/>
          <p:cNvCxnSpPr/>
          <p:nvPr/>
        </p:nvCxnSpPr>
        <p:spPr>
          <a:xfrm flipV="1">
            <a:off x="1206104" y="6033074"/>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4892549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defRPr/>
            </a:pPr>
            <a:r>
              <a:rPr lang="en-US" b="0" dirty="0" smtClean="0">
                <a:solidFill>
                  <a:srgbClr val="0000FF"/>
                </a:solidFill>
                <a:effectLst/>
              </a:rPr>
              <a:t>Cartoon Physics Books </a:t>
            </a:r>
            <a:br>
              <a:rPr lang="en-US" b="0" dirty="0" smtClean="0">
                <a:solidFill>
                  <a:srgbClr val="0000FF"/>
                </a:solidFill>
                <a:effectLst/>
              </a:rPr>
            </a:br>
            <a:r>
              <a:rPr lang="en-US" b="0" dirty="0" smtClean="0">
                <a:solidFill>
                  <a:srgbClr val="0000FF"/>
                </a:solidFill>
                <a:effectLst/>
              </a:rPr>
              <a:t>(</a:t>
            </a:r>
            <a:r>
              <a:rPr lang="en-US" b="0" dirty="0" smtClean="0">
                <a:solidFill>
                  <a:srgbClr val="3333FF"/>
                </a:solidFill>
                <a:effectLst/>
              </a:rPr>
              <a:t>cannot be used for book review</a:t>
            </a:r>
            <a:r>
              <a:rPr lang="en-US" b="0" dirty="0" smtClean="0">
                <a:solidFill>
                  <a:srgbClr val="0000FF"/>
                </a:solidFill>
                <a:effectLst/>
              </a:rPr>
              <a:t>)</a:t>
            </a:r>
          </a:p>
        </p:txBody>
      </p:sp>
      <p:sp>
        <p:nvSpPr>
          <p:cNvPr id="5123" name="Rectangle 3"/>
          <p:cNvSpPr>
            <a:spLocks noGrp="1" noChangeArrowheads="1"/>
          </p:cNvSpPr>
          <p:nvPr>
            <p:ph idx="1"/>
          </p:nvPr>
        </p:nvSpPr>
        <p:spPr>
          <a:xfrm>
            <a:off x="1212774" y="1862769"/>
            <a:ext cx="9942906" cy="3429000"/>
          </a:xfrm>
        </p:spPr>
        <p:txBody>
          <a:bodyPr>
            <a:normAutofit fontScale="25000" lnSpcReduction="20000"/>
          </a:bodyPr>
          <a:lstStyle/>
          <a:p>
            <a:pPr marL="137160" indent="0" algn="just">
              <a:lnSpc>
                <a:spcPct val="120000"/>
              </a:lnSpc>
              <a:spcBef>
                <a:spcPts val="0"/>
              </a:spcBef>
              <a:spcAft>
                <a:spcPts val="0"/>
              </a:spcAft>
              <a:buClr>
                <a:schemeClr val="tx1">
                  <a:shade val="95000"/>
                </a:schemeClr>
              </a:buClr>
              <a:buNone/>
              <a:defRPr/>
            </a:pPr>
            <a:r>
              <a:rPr lang="en-US" sz="10400" dirty="0">
                <a:solidFill>
                  <a:schemeClr val="tx1"/>
                </a:solidFill>
                <a:latin typeface="Calibri Light" panose="020F0302020204030204" pitchFamily="34" charset="0"/>
                <a:cs typeface="Calibri Light" panose="020F0302020204030204" pitchFamily="34" charset="0"/>
              </a:rPr>
              <a:t>G. </a:t>
            </a:r>
            <a:r>
              <a:rPr lang="en-US" sz="10400" dirty="0" err="1">
                <a:solidFill>
                  <a:schemeClr val="tx1"/>
                </a:solidFill>
                <a:latin typeface="Calibri Light" panose="020F0302020204030204" pitchFamily="34" charset="0"/>
                <a:cs typeface="Calibri Light" panose="020F0302020204030204" pitchFamily="34" charset="0"/>
              </a:rPr>
              <a:t>Callender</a:t>
            </a:r>
            <a:r>
              <a:rPr lang="en-US" sz="10400" dirty="0">
                <a:solidFill>
                  <a:schemeClr val="tx1"/>
                </a:solidFill>
                <a:latin typeface="Calibri Light" panose="020F0302020204030204" pitchFamily="34" charset="0"/>
                <a:cs typeface="Calibri Light" panose="020F0302020204030204" pitchFamily="34" charset="0"/>
              </a:rPr>
              <a:t> and </a:t>
            </a:r>
            <a:r>
              <a:rPr lang="en-US" sz="10400" dirty="0" err="1">
                <a:solidFill>
                  <a:schemeClr val="tx1"/>
                </a:solidFill>
                <a:latin typeface="Calibri Light" panose="020F0302020204030204" pitchFamily="34" charset="0"/>
                <a:cs typeface="Calibri Light" panose="020F0302020204030204" pitchFamily="34" charset="0"/>
              </a:rPr>
              <a:t>Palph</a:t>
            </a:r>
            <a:r>
              <a:rPr lang="en-US" sz="10400" dirty="0">
                <a:solidFill>
                  <a:schemeClr val="tx1"/>
                </a:solidFill>
                <a:latin typeface="Calibri Light" panose="020F0302020204030204" pitchFamily="34" charset="0"/>
                <a:cs typeface="Calibri Light" panose="020F0302020204030204" pitchFamily="34" charset="0"/>
              </a:rPr>
              <a:t> </a:t>
            </a:r>
            <a:r>
              <a:rPr lang="en-US" sz="10400" dirty="0" err="1">
                <a:solidFill>
                  <a:schemeClr val="tx1"/>
                </a:solidFill>
                <a:latin typeface="Calibri Light" panose="020F0302020204030204" pitchFamily="34" charset="0"/>
                <a:cs typeface="Calibri Light" panose="020F0302020204030204" pitchFamily="34" charset="0"/>
              </a:rPr>
              <a:t>Edney</a:t>
            </a:r>
            <a:r>
              <a:rPr lang="en-US" sz="10400" dirty="0">
                <a:solidFill>
                  <a:schemeClr val="tx1"/>
                </a:solidFill>
                <a:latin typeface="Calibri Light" panose="020F0302020204030204" pitchFamily="34" charset="0"/>
                <a:cs typeface="Calibri Light" panose="020F0302020204030204" pitchFamily="34" charset="0"/>
              </a:rPr>
              <a:t>, </a:t>
            </a:r>
            <a:r>
              <a:rPr lang="en-US" sz="10400" i="1" dirty="0">
                <a:solidFill>
                  <a:schemeClr val="tx1"/>
                </a:solidFill>
                <a:latin typeface="Calibri Light" panose="020F0302020204030204" pitchFamily="34" charset="0"/>
                <a:cs typeface="Calibri Light" panose="020F0302020204030204" pitchFamily="34" charset="0"/>
              </a:rPr>
              <a:t>What is Time ?, </a:t>
            </a:r>
            <a:r>
              <a:rPr lang="en-US" sz="10400" dirty="0">
                <a:solidFill>
                  <a:schemeClr val="tx1"/>
                </a:solidFill>
                <a:latin typeface="Calibri Light" panose="020F0302020204030204" pitchFamily="34" charset="0"/>
                <a:cs typeface="Calibri Light" panose="020F0302020204030204" pitchFamily="34" charset="0"/>
              </a:rPr>
              <a:t>Totem Books, 2001</a:t>
            </a:r>
          </a:p>
          <a:p>
            <a:pPr marL="137160" indent="0" algn="just">
              <a:lnSpc>
                <a:spcPct val="120000"/>
              </a:lnSpc>
              <a:spcBef>
                <a:spcPts val="0"/>
              </a:spcBef>
              <a:spcAft>
                <a:spcPts val="0"/>
              </a:spcAft>
              <a:buClr>
                <a:schemeClr val="tx1">
                  <a:shade val="95000"/>
                </a:schemeClr>
              </a:buClr>
              <a:buNone/>
              <a:defRPr/>
            </a:pPr>
            <a:endParaRPr lang="en-US" sz="10400" dirty="0" smtClean="0">
              <a:solidFill>
                <a:schemeClr val="tx1"/>
              </a:solidFill>
              <a:latin typeface="Calibri Light" panose="020F0302020204030204" pitchFamily="34" charset="0"/>
              <a:cs typeface="Calibri Light" panose="020F0302020204030204" pitchFamily="34" charset="0"/>
            </a:endParaRPr>
          </a:p>
          <a:p>
            <a:pPr marL="137160" indent="0" algn="just">
              <a:lnSpc>
                <a:spcPct val="120000"/>
              </a:lnSpc>
              <a:spcBef>
                <a:spcPts val="0"/>
              </a:spcBef>
              <a:spcAft>
                <a:spcPts val="0"/>
              </a:spcAft>
              <a:buClr>
                <a:schemeClr val="tx1">
                  <a:shade val="95000"/>
                </a:schemeClr>
              </a:buClr>
              <a:buNone/>
              <a:defRPr/>
            </a:pPr>
            <a:r>
              <a:rPr lang="en-US" sz="10400" dirty="0" smtClean="0">
                <a:solidFill>
                  <a:schemeClr val="tx1"/>
                </a:solidFill>
                <a:latin typeface="Calibri Light" panose="020F0302020204030204" pitchFamily="34" charset="0"/>
                <a:cs typeface="Calibri Light" panose="020F0302020204030204" pitchFamily="34" charset="0"/>
              </a:rPr>
              <a:t>J</a:t>
            </a:r>
            <a:r>
              <a:rPr lang="en-US" sz="10400" dirty="0">
                <a:solidFill>
                  <a:schemeClr val="tx1"/>
                </a:solidFill>
                <a:latin typeface="Calibri Light" panose="020F0302020204030204" pitchFamily="34" charset="0"/>
                <a:cs typeface="Calibri Light" panose="020F0302020204030204" pitchFamily="34" charset="0"/>
              </a:rPr>
              <a:t>. Schwartz and M. </a:t>
            </a:r>
            <a:r>
              <a:rPr lang="en-US" sz="10400" dirty="0" err="1">
                <a:solidFill>
                  <a:schemeClr val="tx1"/>
                </a:solidFill>
                <a:latin typeface="Calibri Light" panose="020F0302020204030204" pitchFamily="34" charset="0"/>
                <a:cs typeface="Calibri Light" panose="020F0302020204030204" pitchFamily="34" charset="0"/>
              </a:rPr>
              <a:t>Mcguinness</a:t>
            </a:r>
            <a:r>
              <a:rPr lang="en-US" sz="10400" dirty="0">
                <a:solidFill>
                  <a:schemeClr val="tx1"/>
                </a:solidFill>
                <a:latin typeface="Calibri Light" panose="020F0302020204030204" pitchFamily="34" charset="0"/>
                <a:cs typeface="Calibri Light" panose="020F0302020204030204" pitchFamily="34" charset="0"/>
              </a:rPr>
              <a:t>, </a:t>
            </a:r>
            <a:r>
              <a:rPr lang="en-US" sz="10400" i="1" dirty="0">
                <a:solidFill>
                  <a:schemeClr val="tx1"/>
                </a:solidFill>
                <a:latin typeface="Calibri Light" panose="020F0302020204030204" pitchFamily="34" charset="0"/>
                <a:cs typeface="Calibri Light" panose="020F0302020204030204" pitchFamily="34" charset="0"/>
              </a:rPr>
              <a:t>Einstein for Beginners</a:t>
            </a:r>
            <a:r>
              <a:rPr lang="en-US" sz="10400" dirty="0">
                <a:solidFill>
                  <a:schemeClr val="tx1"/>
                </a:solidFill>
                <a:latin typeface="Calibri Light" panose="020F0302020204030204" pitchFamily="34" charset="0"/>
                <a:cs typeface="Calibri Light" panose="020F0302020204030204" pitchFamily="34" charset="0"/>
              </a:rPr>
              <a:t>, Pantheon Books, N.Y. ,1979.</a:t>
            </a:r>
          </a:p>
          <a:p>
            <a:pPr marL="548640" indent="-411480" algn="just">
              <a:lnSpc>
                <a:spcPct val="120000"/>
              </a:lnSpc>
              <a:spcBef>
                <a:spcPts val="0"/>
              </a:spcBef>
              <a:spcAft>
                <a:spcPts val="0"/>
              </a:spcAft>
              <a:buClr>
                <a:schemeClr val="tx1">
                  <a:shade val="95000"/>
                </a:schemeClr>
              </a:buClr>
              <a:buFont typeface="Wingdings 2"/>
              <a:buChar char=""/>
              <a:defRPr/>
            </a:pPr>
            <a:endParaRPr lang="en-US" sz="10400" dirty="0">
              <a:solidFill>
                <a:schemeClr val="tx1"/>
              </a:solidFill>
              <a:latin typeface="Calibri Light" panose="020F0302020204030204" pitchFamily="34" charset="0"/>
              <a:cs typeface="Calibri Light" panose="020F0302020204030204" pitchFamily="34" charset="0"/>
            </a:endParaRPr>
          </a:p>
          <a:p>
            <a:pPr marL="137160" indent="0" algn="just">
              <a:lnSpc>
                <a:spcPct val="120000"/>
              </a:lnSpc>
              <a:spcBef>
                <a:spcPts val="0"/>
              </a:spcBef>
              <a:spcAft>
                <a:spcPts val="0"/>
              </a:spcAft>
              <a:buClr>
                <a:schemeClr val="tx1">
                  <a:shade val="95000"/>
                </a:schemeClr>
              </a:buClr>
              <a:buNone/>
              <a:defRPr/>
            </a:pPr>
            <a:r>
              <a:rPr lang="en-US" sz="10400" dirty="0">
                <a:solidFill>
                  <a:schemeClr val="tx1"/>
                </a:solidFill>
                <a:latin typeface="Calibri Light" panose="020F0302020204030204" pitchFamily="34" charset="0"/>
                <a:cs typeface="Calibri Light" panose="020F0302020204030204" pitchFamily="34" charset="0"/>
              </a:rPr>
              <a:t>I.P. </a:t>
            </a:r>
            <a:r>
              <a:rPr lang="en-US" sz="10400" dirty="0" err="1">
                <a:solidFill>
                  <a:schemeClr val="tx1"/>
                </a:solidFill>
                <a:latin typeface="Calibri Light" panose="020F0302020204030204" pitchFamily="34" charset="0"/>
                <a:cs typeface="Calibri Light" panose="020F0302020204030204" pitchFamily="34" charset="0"/>
              </a:rPr>
              <a:t>McEvoy</a:t>
            </a:r>
            <a:r>
              <a:rPr lang="en-US" sz="10400" dirty="0">
                <a:solidFill>
                  <a:schemeClr val="tx1"/>
                </a:solidFill>
                <a:latin typeface="Calibri Light" panose="020F0302020204030204" pitchFamily="34" charset="0"/>
                <a:cs typeface="Calibri Light" panose="020F0302020204030204" pitchFamily="34" charset="0"/>
              </a:rPr>
              <a:t> and O. </a:t>
            </a:r>
            <a:r>
              <a:rPr lang="en-US" sz="10400" dirty="0" err="1">
                <a:solidFill>
                  <a:schemeClr val="tx1"/>
                </a:solidFill>
                <a:latin typeface="Calibri Light" panose="020F0302020204030204" pitchFamily="34" charset="0"/>
                <a:cs typeface="Calibri Light" panose="020F0302020204030204" pitchFamily="34" charset="0"/>
              </a:rPr>
              <a:t>Zarate</a:t>
            </a:r>
            <a:r>
              <a:rPr lang="en-US" sz="10400" dirty="0">
                <a:solidFill>
                  <a:schemeClr val="tx1"/>
                </a:solidFill>
                <a:latin typeface="Calibri Light" panose="020F0302020204030204" pitchFamily="34" charset="0"/>
                <a:cs typeface="Calibri Light" panose="020F0302020204030204" pitchFamily="34" charset="0"/>
              </a:rPr>
              <a:t>, </a:t>
            </a:r>
            <a:r>
              <a:rPr lang="en-US" sz="10400" i="1" dirty="0">
                <a:solidFill>
                  <a:schemeClr val="tx1"/>
                </a:solidFill>
                <a:latin typeface="Calibri Light" panose="020F0302020204030204" pitchFamily="34" charset="0"/>
                <a:cs typeface="Calibri Light" panose="020F0302020204030204" pitchFamily="34" charset="0"/>
              </a:rPr>
              <a:t>Introducing Quantum Theory</a:t>
            </a:r>
            <a:r>
              <a:rPr lang="en-US" sz="10400" dirty="0">
                <a:solidFill>
                  <a:schemeClr val="tx1"/>
                </a:solidFill>
                <a:latin typeface="Calibri Light" panose="020F0302020204030204" pitchFamily="34" charset="0"/>
                <a:cs typeface="Calibri Light" panose="020F0302020204030204" pitchFamily="34" charset="0"/>
              </a:rPr>
              <a:t>, Totem Books, U.S.A., (1997).</a:t>
            </a:r>
          </a:p>
          <a:p>
            <a:pPr marL="548640" indent="-411480" algn="just">
              <a:lnSpc>
                <a:spcPct val="120000"/>
              </a:lnSpc>
              <a:spcBef>
                <a:spcPts val="0"/>
              </a:spcBef>
              <a:spcAft>
                <a:spcPts val="0"/>
              </a:spcAft>
              <a:buClr>
                <a:schemeClr val="tx1">
                  <a:shade val="95000"/>
                </a:schemeClr>
              </a:buClr>
              <a:buFont typeface="Wingdings 2"/>
              <a:buChar char=""/>
              <a:defRPr/>
            </a:pPr>
            <a:endParaRPr lang="en-US" sz="10400" dirty="0">
              <a:solidFill>
                <a:schemeClr val="tx1"/>
              </a:solidFill>
              <a:latin typeface="Calibri Light" panose="020F0302020204030204" pitchFamily="34" charset="0"/>
              <a:cs typeface="Calibri Light" panose="020F0302020204030204" pitchFamily="34" charset="0"/>
            </a:endParaRPr>
          </a:p>
          <a:p>
            <a:pPr marL="137160" indent="0" algn="just">
              <a:lnSpc>
                <a:spcPct val="120000"/>
              </a:lnSpc>
              <a:spcBef>
                <a:spcPts val="0"/>
              </a:spcBef>
              <a:spcAft>
                <a:spcPts val="0"/>
              </a:spcAft>
              <a:buClr>
                <a:schemeClr val="tx1">
                  <a:shade val="95000"/>
                </a:schemeClr>
              </a:buClr>
              <a:buNone/>
              <a:defRPr/>
            </a:pPr>
            <a:r>
              <a:rPr lang="en-US" sz="10400" dirty="0">
                <a:solidFill>
                  <a:schemeClr val="tx1"/>
                </a:solidFill>
                <a:latin typeface="Calibri Light" panose="020F0302020204030204" pitchFamily="34" charset="0"/>
                <a:cs typeface="Calibri Light" panose="020F0302020204030204" pitchFamily="34" charset="0"/>
              </a:rPr>
              <a:t>I.P. </a:t>
            </a:r>
            <a:r>
              <a:rPr lang="en-US" sz="10400" dirty="0" err="1">
                <a:solidFill>
                  <a:schemeClr val="tx1"/>
                </a:solidFill>
                <a:latin typeface="Calibri Light" panose="020F0302020204030204" pitchFamily="34" charset="0"/>
                <a:cs typeface="Calibri Light" panose="020F0302020204030204" pitchFamily="34" charset="0"/>
              </a:rPr>
              <a:t>McEvoy</a:t>
            </a:r>
            <a:r>
              <a:rPr lang="en-US" sz="10400" dirty="0">
                <a:solidFill>
                  <a:schemeClr val="tx1"/>
                </a:solidFill>
                <a:latin typeface="Calibri Light" panose="020F0302020204030204" pitchFamily="34" charset="0"/>
                <a:cs typeface="Calibri Light" panose="020F0302020204030204" pitchFamily="34" charset="0"/>
              </a:rPr>
              <a:t> and O. Zarate,</a:t>
            </a:r>
            <a:r>
              <a:rPr lang="en-US" sz="10400" i="1" dirty="0">
                <a:solidFill>
                  <a:schemeClr val="tx1"/>
                </a:solidFill>
                <a:latin typeface="Calibri Light" panose="020F0302020204030204" pitchFamily="34" charset="0"/>
                <a:cs typeface="Calibri Light" panose="020F0302020204030204" pitchFamily="34" charset="0"/>
              </a:rPr>
              <a:t> Introducing Stephen Hawking, </a:t>
            </a:r>
            <a:r>
              <a:rPr lang="en-US" sz="10400" dirty="0">
                <a:solidFill>
                  <a:schemeClr val="tx1"/>
                </a:solidFill>
                <a:latin typeface="Calibri Light" panose="020F0302020204030204" pitchFamily="34" charset="0"/>
                <a:cs typeface="Calibri Light" panose="020F0302020204030204" pitchFamily="34" charset="0"/>
              </a:rPr>
              <a:t>Totem Books, </a:t>
            </a:r>
            <a:r>
              <a:rPr lang="en-US" sz="10400" i="1" dirty="0">
                <a:solidFill>
                  <a:schemeClr val="tx1"/>
                </a:solidFill>
                <a:latin typeface="Calibri Light" panose="020F0302020204030204" pitchFamily="34" charset="0"/>
                <a:cs typeface="Calibri Light" panose="020F0302020204030204" pitchFamily="34" charset="0"/>
              </a:rPr>
              <a:t>1997</a:t>
            </a:r>
            <a:endParaRPr lang="en-US" sz="10400" dirty="0">
              <a:solidFill>
                <a:schemeClr val="tx1"/>
              </a:solidFill>
              <a:latin typeface="Calibri Light" panose="020F0302020204030204" pitchFamily="34" charset="0"/>
              <a:cs typeface="Calibri Light" panose="020F0302020204030204" pitchFamily="34" charset="0"/>
            </a:endParaRPr>
          </a:p>
          <a:p>
            <a:pPr marL="548640" indent="-411480" algn="just">
              <a:lnSpc>
                <a:spcPct val="120000"/>
              </a:lnSpc>
              <a:spcAft>
                <a:spcPts val="0"/>
              </a:spcAft>
              <a:buClr>
                <a:schemeClr val="tx1">
                  <a:shade val="95000"/>
                </a:schemeClr>
              </a:buClr>
              <a:buFont typeface="Wingdings 2"/>
              <a:buChar char=""/>
              <a:defRPr/>
            </a:pPr>
            <a:endParaRPr lang="en-US" sz="7200" dirty="0">
              <a:solidFill>
                <a:srgbClr val="0000FF"/>
              </a:solidFill>
              <a:latin typeface="Arial" pitchFamily="34" charset="0"/>
              <a:cs typeface="Arial" pitchFamily="34" charset="0"/>
            </a:endParaRPr>
          </a:p>
          <a:p>
            <a:pPr marL="548640" indent="-411480" algn="just">
              <a:lnSpc>
                <a:spcPct val="80000"/>
              </a:lnSpc>
              <a:spcAft>
                <a:spcPts val="0"/>
              </a:spcAft>
              <a:buClr>
                <a:schemeClr val="tx1">
                  <a:shade val="95000"/>
                </a:schemeClr>
              </a:buClr>
              <a:buNone/>
              <a:defRPr/>
            </a:pPr>
            <a:endParaRPr lang="en-US" sz="7200" dirty="0">
              <a:solidFill>
                <a:srgbClr val="0000FF"/>
              </a:solidFill>
              <a:latin typeface="Arial" pitchFamily="34" charset="0"/>
              <a:cs typeface="Arial" pitchFamily="34" charset="0"/>
            </a:endParaRPr>
          </a:p>
          <a:p>
            <a:pPr marL="548640" indent="-411480" algn="just">
              <a:lnSpc>
                <a:spcPct val="80000"/>
              </a:lnSpc>
              <a:spcAft>
                <a:spcPts val="0"/>
              </a:spcAft>
              <a:buClr>
                <a:schemeClr val="tx1">
                  <a:shade val="95000"/>
                </a:schemeClr>
              </a:buClr>
              <a:buFont typeface="Wingdings 2"/>
              <a:buChar char=""/>
              <a:defRPr/>
            </a:pPr>
            <a:endParaRPr lang="en-US" sz="6400" dirty="0">
              <a:solidFill>
                <a:srgbClr val="0000FF"/>
              </a:solidFill>
              <a:latin typeface="Arial" pitchFamily="34" charset="0"/>
              <a:cs typeface="Arial" pitchFamily="34" charset="0"/>
            </a:endParaRPr>
          </a:p>
          <a:p>
            <a:pPr marL="548640" indent="-411480" algn="just">
              <a:lnSpc>
                <a:spcPct val="80000"/>
              </a:lnSpc>
              <a:spcAft>
                <a:spcPts val="0"/>
              </a:spcAft>
              <a:buClr>
                <a:schemeClr val="tx1">
                  <a:shade val="95000"/>
                </a:schemeClr>
              </a:buClr>
              <a:buNone/>
              <a:defRPr/>
            </a:pPr>
            <a:r>
              <a:rPr lang="en-US" sz="6400" dirty="0">
                <a:solidFill>
                  <a:srgbClr val="0000FF"/>
                </a:solidFill>
                <a:latin typeface="Arial" pitchFamily="34" charset="0"/>
                <a:cs typeface="Arial" pitchFamily="34" charset="0"/>
              </a:rPr>
              <a:t>	</a:t>
            </a:r>
            <a:endParaRPr lang="en-US" sz="1800" dirty="0">
              <a:solidFill>
                <a:srgbClr val="0000FF"/>
              </a:solidFill>
            </a:endParaRPr>
          </a:p>
          <a:p>
            <a:pPr marL="548640" indent="-411480" algn="just">
              <a:lnSpc>
                <a:spcPct val="80000"/>
              </a:lnSpc>
              <a:spcAft>
                <a:spcPts val="0"/>
              </a:spcAft>
              <a:buClr>
                <a:schemeClr val="tx1">
                  <a:shade val="95000"/>
                </a:schemeClr>
              </a:buClr>
              <a:buNone/>
              <a:defRPr/>
            </a:pPr>
            <a:endParaRPr lang="en-US" sz="1800" dirty="0">
              <a:solidFill>
                <a:srgbClr val="0000FF"/>
              </a:solidFill>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40555903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920" y="610518"/>
            <a:ext cx="8229600" cy="1143000"/>
          </a:xfrm>
        </p:spPr>
        <p:txBody>
          <a:bodyPr/>
          <a:lstStyle/>
          <a:p>
            <a:pPr>
              <a:defRPr/>
            </a:pPr>
            <a:r>
              <a:rPr lang="en-US" b="0" dirty="0" smtClean="0">
                <a:solidFill>
                  <a:srgbClr val="0000FF"/>
                </a:solidFill>
                <a:effectLst/>
              </a:rPr>
              <a:t>3 – 4 </a:t>
            </a:r>
            <a:r>
              <a:rPr lang="en-US" b="0" dirty="0" err="1" smtClean="0">
                <a:solidFill>
                  <a:srgbClr val="0000FF"/>
                </a:solidFill>
                <a:effectLst/>
              </a:rPr>
              <a:t>mins-</a:t>
            </a:r>
            <a:r>
              <a:rPr lang="en-US" b="0" dirty="0" err="1" smtClean="0">
                <a:solidFill>
                  <a:srgbClr val="0000FF"/>
                </a:solidFill>
                <a:effectLst/>
                <a:hlinkClick r:id="rId2" action="ppaction://hlinkfile"/>
              </a:rPr>
              <a:t>Filmlet</a:t>
            </a:r>
            <a:r>
              <a:rPr lang="en-US" b="0" dirty="0" smtClean="0">
                <a:solidFill>
                  <a:srgbClr val="0000FF"/>
                </a:solidFill>
                <a:effectLst/>
              </a:rPr>
              <a:t>/Essay</a:t>
            </a:r>
            <a:endParaRPr lang="en-SG" b="0" dirty="0">
              <a:solidFill>
                <a:srgbClr val="0000FF"/>
              </a:solidFill>
              <a:effectLst/>
            </a:endParaRPr>
          </a:p>
        </p:txBody>
      </p:sp>
      <p:sp>
        <p:nvSpPr>
          <p:cNvPr id="83971" name="TextBox 2"/>
          <p:cNvSpPr txBox="1">
            <a:spLocks noChangeArrowheads="1"/>
          </p:cNvSpPr>
          <p:nvPr/>
        </p:nvSpPr>
        <p:spPr bwMode="auto">
          <a:xfrm>
            <a:off x="1094800" y="1784733"/>
            <a:ext cx="1008731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3600" dirty="0">
                <a:solidFill>
                  <a:srgbClr val="3333FF"/>
                </a:solidFill>
                <a:latin typeface="Calibri Light" panose="020F0302020204030204" pitchFamily="34" charset="0"/>
                <a:cs typeface="Calibri Light" panose="020F0302020204030204" pitchFamily="34" charset="0"/>
              </a:rPr>
              <a:t>2-3 students </a:t>
            </a:r>
          </a:p>
          <a:p>
            <a:pPr algn="just"/>
            <a:r>
              <a:rPr lang="en-US" altLang="en-US" sz="3000" dirty="0">
                <a:solidFill>
                  <a:srgbClr val="3333FF"/>
                </a:solidFill>
                <a:latin typeface="Calibri Light" panose="020F0302020204030204" pitchFamily="34" charset="0"/>
                <a:cs typeface="Calibri Light" panose="020F0302020204030204" pitchFamily="34" charset="0"/>
              </a:rPr>
              <a:t>(</a:t>
            </a:r>
            <a:r>
              <a:rPr lang="en-US" altLang="en-US" sz="3000" u="sng" dirty="0">
                <a:latin typeface="Calibri Light" panose="020F0302020204030204" pitchFamily="34" charset="0"/>
                <a:cs typeface="Calibri Light" panose="020F0302020204030204" pitchFamily="34" charset="0"/>
              </a:rPr>
              <a:t>different majors </a:t>
            </a:r>
            <a:r>
              <a:rPr lang="en-US" altLang="en-US" sz="3000" u="sng" dirty="0">
                <a:solidFill>
                  <a:srgbClr val="3333FF"/>
                </a:solidFill>
                <a:latin typeface="Calibri Light" panose="020F0302020204030204" pitchFamily="34" charset="0"/>
                <a:cs typeface="Calibri Light" panose="020F0302020204030204" pitchFamily="34" charset="0"/>
              </a:rPr>
              <a:t>… </a:t>
            </a:r>
            <a:r>
              <a:rPr lang="en-US" altLang="en-US" sz="3000" u="sng" dirty="0" smtClean="0">
                <a:solidFill>
                  <a:srgbClr val="3333FF"/>
                </a:solidFill>
                <a:latin typeface="Calibri Light" panose="020F0302020204030204" pitchFamily="34" charset="0"/>
                <a:cs typeface="Calibri Light" panose="020F0302020204030204" pitchFamily="34" charset="0"/>
              </a:rPr>
              <a:t>all </a:t>
            </a:r>
            <a:r>
              <a:rPr lang="en-US" altLang="en-US" sz="3000" u="sng" dirty="0">
                <a:solidFill>
                  <a:srgbClr val="3333FF"/>
                </a:solidFill>
                <a:latin typeface="Calibri Light" panose="020F0302020204030204" pitchFamily="34" charset="0"/>
                <a:cs typeface="Calibri Light" panose="020F0302020204030204" pitchFamily="34" charset="0"/>
              </a:rPr>
              <a:t>students must be in the </a:t>
            </a:r>
            <a:r>
              <a:rPr lang="en-US" altLang="en-US" sz="3000" u="sng" dirty="0" err="1">
                <a:solidFill>
                  <a:srgbClr val="3333FF"/>
                </a:solidFill>
                <a:latin typeface="Calibri Light" panose="020F0302020204030204" pitchFamily="34" charset="0"/>
                <a:cs typeface="Calibri Light" panose="020F0302020204030204" pitchFamily="34" charset="0"/>
              </a:rPr>
              <a:t>Filmlet</a:t>
            </a:r>
            <a:r>
              <a:rPr lang="en-US" altLang="en-US" sz="3000" dirty="0">
                <a:solidFill>
                  <a:srgbClr val="3333FF"/>
                </a:solidFill>
                <a:latin typeface="Calibri Light" panose="020F0302020204030204" pitchFamily="34" charset="0"/>
                <a:cs typeface="Calibri Light" panose="020F0302020204030204" pitchFamily="34" charset="0"/>
              </a:rPr>
              <a:t>)</a:t>
            </a:r>
          </a:p>
          <a:p>
            <a:pPr algn="just"/>
            <a:endParaRPr lang="en-US" altLang="en-US" sz="3600" dirty="0">
              <a:solidFill>
                <a:srgbClr val="3333FF"/>
              </a:solidFill>
              <a:latin typeface="Calibri Light" panose="020F0302020204030204" pitchFamily="34" charset="0"/>
              <a:cs typeface="Calibri Light" panose="020F0302020204030204" pitchFamily="34" charset="0"/>
            </a:endParaRPr>
          </a:p>
          <a:p>
            <a:pPr algn="just"/>
            <a:endParaRPr lang="en-US" altLang="en-US" sz="3600" dirty="0">
              <a:solidFill>
                <a:srgbClr val="3333FF"/>
              </a:solidFill>
              <a:latin typeface="Calibri Light" panose="020F0302020204030204" pitchFamily="34" charset="0"/>
              <a:cs typeface="Calibri Light" panose="020F0302020204030204" pitchFamily="34" charset="0"/>
            </a:endParaRPr>
          </a:p>
          <a:p>
            <a:pPr algn="just"/>
            <a:r>
              <a:rPr lang="en-US" altLang="en-US" sz="3600" dirty="0">
                <a:latin typeface="Calibri Light" panose="020F0302020204030204" pitchFamily="34" charset="0"/>
                <a:cs typeface="Calibri Light" panose="020F0302020204030204" pitchFamily="34" charset="0"/>
              </a:rPr>
              <a:t>To illustrate </a:t>
            </a:r>
            <a:r>
              <a:rPr lang="en-US" altLang="en-US" sz="3600" dirty="0">
                <a:solidFill>
                  <a:srgbClr val="3333FF"/>
                </a:solidFill>
                <a:latin typeface="Calibri Light" panose="020F0302020204030204" pitchFamily="34" charset="0"/>
                <a:cs typeface="Calibri Light" panose="020F0302020204030204" pitchFamily="34" charset="0"/>
              </a:rPr>
              <a:t>Relativity/Quantum Theories taught in this class </a:t>
            </a:r>
            <a:r>
              <a:rPr lang="en-US" altLang="en-US" sz="3600" dirty="0" smtClean="0">
                <a:solidFill>
                  <a:srgbClr val="3333FF"/>
                </a:solidFill>
                <a:latin typeface="Calibri Light" panose="020F0302020204030204" pitchFamily="34" charset="0"/>
                <a:cs typeface="Calibri Light" panose="020F0302020204030204" pitchFamily="34" charset="0"/>
              </a:rPr>
              <a:t>or </a:t>
            </a:r>
            <a:r>
              <a:rPr lang="en-US" altLang="en-US" sz="3600" dirty="0">
                <a:solidFill>
                  <a:srgbClr val="3333FF"/>
                </a:solidFill>
                <a:latin typeface="Calibri Light" panose="020F0302020204030204" pitchFamily="34" charset="0"/>
                <a:cs typeface="Calibri Light" panose="020F0302020204030204" pitchFamily="34" charset="0"/>
              </a:rPr>
              <a:t>a Story on the above </a:t>
            </a:r>
            <a:r>
              <a:rPr lang="en-US" altLang="en-US" sz="3600" dirty="0">
                <a:solidFill>
                  <a:srgbClr val="3333FF"/>
                </a:solidFill>
                <a:latin typeface="Calibri" panose="020F0502020204030204" pitchFamily="34" charset="0"/>
              </a:rPr>
              <a:t>theories</a:t>
            </a:r>
            <a:endParaRPr lang="en-SG" altLang="en-US" sz="3600" dirty="0">
              <a:solidFill>
                <a:srgbClr val="3333FF"/>
              </a:solidFill>
              <a:latin typeface="Calibri" panose="020F05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1802042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b="0" dirty="0" smtClean="0">
                <a:solidFill>
                  <a:srgbClr val="0000FF"/>
                </a:solidFill>
                <a:effectLst/>
              </a:rPr>
              <a:t>Term Paper or </a:t>
            </a:r>
            <a:r>
              <a:rPr lang="en-US" b="0" dirty="0" err="1" smtClean="0">
                <a:solidFill>
                  <a:srgbClr val="0000FF"/>
                </a:solidFill>
                <a:effectLst/>
              </a:rPr>
              <a:t>Filmlet</a:t>
            </a:r>
            <a:endParaRPr lang="en-US" b="0" dirty="0" smtClean="0">
              <a:solidFill>
                <a:srgbClr val="0000FF"/>
              </a:solidFill>
              <a:effectLst/>
            </a:endParaRPr>
          </a:p>
        </p:txBody>
      </p:sp>
      <p:sp>
        <p:nvSpPr>
          <p:cNvPr id="39939" name="Rectangle 3"/>
          <p:cNvSpPr>
            <a:spLocks noGrp="1" noChangeArrowheads="1"/>
          </p:cNvSpPr>
          <p:nvPr>
            <p:ph idx="1"/>
          </p:nvPr>
        </p:nvSpPr>
        <p:spPr>
          <a:xfrm>
            <a:off x="1097280" y="1860934"/>
            <a:ext cx="10058400" cy="4525963"/>
          </a:xfrm>
        </p:spPr>
        <p:txBody>
          <a:bodyPr>
            <a:normAutofit fontScale="92500" lnSpcReduction="10000"/>
          </a:bodyPr>
          <a:lstStyle/>
          <a:p>
            <a:pPr marL="137160" indent="0">
              <a:lnSpc>
                <a:spcPct val="80000"/>
              </a:lnSpc>
              <a:spcAft>
                <a:spcPts val="0"/>
              </a:spcAft>
              <a:buClr>
                <a:schemeClr val="tx1">
                  <a:shade val="95000"/>
                </a:schemeClr>
              </a:buClr>
              <a:buNone/>
              <a:defRPr/>
            </a:pPr>
            <a:r>
              <a:rPr lang="en-US" dirty="0" smtClean="0">
                <a:solidFill>
                  <a:srgbClr val="3333FF"/>
                </a:solidFill>
                <a:latin typeface="Calibri Light" panose="020F0302020204030204" pitchFamily="34" charset="0"/>
                <a:cs typeface="Calibri Light" panose="020F0302020204030204" pitchFamily="34" charset="0"/>
              </a:rPr>
              <a:t>A title page: state :</a:t>
            </a:r>
          </a:p>
          <a:p>
            <a:pPr marL="548640" indent="-411480">
              <a:lnSpc>
                <a:spcPct val="80000"/>
              </a:lnSpc>
              <a:spcAft>
                <a:spcPts val="0"/>
              </a:spcAft>
              <a:buClr>
                <a:schemeClr val="tx1">
                  <a:shade val="95000"/>
                </a:schemeClr>
              </a:buClr>
              <a:buNone/>
              <a:defRPr/>
            </a:pPr>
            <a:r>
              <a:rPr lang="en-US" dirty="0" smtClean="0">
                <a:solidFill>
                  <a:schemeClr val="tx1"/>
                </a:solidFill>
                <a:latin typeface="Calibri Light" panose="020F0302020204030204" pitchFamily="34" charset="0"/>
                <a:cs typeface="Calibri Light" panose="020F0302020204030204" pitchFamily="34" charset="0"/>
              </a:rPr>
              <a:t>	Your name, </a:t>
            </a:r>
            <a:r>
              <a:rPr lang="en-US" dirty="0">
                <a:solidFill>
                  <a:schemeClr val="tx1"/>
                </a:solidFill>
                <a:latin typeface="Calibri Light" panose="020F0302020204030204" pitchFamily="34" charset="0"/>
                <a:cs typeface="Calibri Light" panose="020F0302020204030204" pitchFamily="34" charset="0"/>
              </a:rPr>
              <a:t>M</a:t>
            </a:r>
            <a:r>
              <a:rPr lang="en-US" dirty="0" smtClean="0">
                <a:solidFill>
                  <a:schemeClr val="tx1"/>
                </a:solidFill>
                <a:latin typeface="Calibri Light" panose="020F0302020204030204" pitchFamily="34" charset="0"/>
                <a:cs typeface="Calibri Light" panose="020F0302020204030204" pitchFamily="34" charset="0"/>
              </a:rPr>
              <a:t>atric #  &amp;  Degree/major, email</a:t>
            </a:r>
          </a:p>
          <a:p>
            <a:pPr marL="548640" indent="-411480">
              <a:lnSpc>
                <a:spcPct val="80000"/>
              </a:lnSpc>
              <a:spcAft>
                <a:spcPts val="0"/>
              </a:spcAft>
              <a:buClr>
                <a:schemeClr val="tx1">
                  <a:shade val="95000"/>
                </a:schemeClr>
              </a:buClr>
              <a:buNone/>
              <a:defRPr/>
            </a:pPr>
            <a:r>
              <a:rPr lang="en-US" dirty="0" smtClean="0">
                <a:solidFill>
                  <a:schemeClr val="tx1"/>
                </a:solidFill>
                <a:latin typeface="Calibri Light" panose="020F0302020204030204" pitchFamily="34" charset="0"/>
                <a:cs typeface="Calibri Light" panose="020F0302020204030204" pitchFamily="34" charset="0"/>
              </a:rPr>
              <a:t>	A short Abstract / Summary </a:t>
            </a:r>
          </a:p>
          <a:p>
            <a:pPr marL="548640" indent="-411480">
              <a:lnSpc>
                <a:spcPct val="80000"/>
              </a:lnSpc>
              <a:spcAft>
                <a:spcPts val="0"/>
              </a:spcAft>
              <a:buClr>
                <a:schemeClr val="tx1">
                  <a:shade val="95000"/>
                </a:schemeClr>
              </a:buClr>
              <a:buNone/>
              <a:defRPr/>
            </a:pPr>
            <a:endParaRPr lang="en-US" dirty="0" smtClean="0">
              <a:solidFill>
                <a:schemeClr val="tx1"/>
              </a:solidFill>
              <a:latin typeface="Calibri Light" panose="020F0302020204030204" pitchFamily="34" charset="0"/>
              <a:cs typeface="Calibri Light" panose="020F0302020204030204" pitchFamily="34" charset="0"/>
            </a:endParaRPr>
          </a:p>
          <a:p>
            <a:pPr marL="548640" indent="-411480">
              <a:lnSpc>
                <a:spcPct val="80000"/>
              </a:lnSpc>
              <a:spcAft>
                <a:spcPts val="0"/>
              </a:spcAft>
              <a:buClr>
                <a:schemeClr val="tx1">
                  <a:shade val="95000"/>
                </a:schemeClr>
              </a:buClr>
              <a:buNone/>
              <a:defRPr/>
            </a:pPr>
            <a:r>
              <a:rPr lang="en-US" b="1" dirty="0" smtClean="0">
                <a:solidFill>
                  <a:srgbClr val="3333FF"/>
                </a:solidFill>
                <a:latin typeface="Calibri Light" panose="020F0302020204030204" pitchFamily="34" charset="0"/>
                <a:cs typeface="Calibri Light" panose="020F0302020204030204" pitchFamily="34" charset="0"/>
              </a:rPr>
              <a:t>State: </a:t>
            </a:r>
            <a:r>
              <a:rPr lang="en-US" dirty="0" smtClean="0">
                <a:solidFill>
                  <a:srgbClr val="3333FF"/>
                </a:solidFill>
                <a:latin typeface="Calibri Light" panose="020F0302020204030204" pitchFamily="34" charset="0"/>
                <a:cs typeface="Calibri Light" panose="020F0302020204030204" pitchFamily="34" charset="0"/>
              </a:rPr>
              <a:t>Is it a </a:t>
            </a:r>
            <a:r>
              <a:rPr lang="en-US" dirty="0" smtClean="0">
                <a:solidFill>
                  <a:srgbClr val="3333FF"/>
                </a:solidFill>
                <a:latin typeface="Calibri Light" panose="020F0302020204030204" pitchFamily="34" charset="0"/>
                <a:cs typeface="Calibri Light" panose="020F0302020204030204" pitchFamily="34" charset="0"/>
              </a:rPr>
              <a:t>Book Review or </a:t>
            </a:r>
            <a:r>
              <a:rPr lang="en-US" dirty="0" err="1" smtClean="0">
                <a:solidFill>
                  <a:srgbClr val="3333FF"/>
                </a:solidFill>
                <a:latin typeface="Calibri Light" panose="020F0302020204030204" pitchFamily="34" charset="0"/>
                <a:cs typeface="Calibri Light" panose="020F0302020204030204" pitchFamily="34" charset="0"/>
              </a:rPr>
              <a:t>Filmlet</a:t>
            </a:r>
            <a:r>
              <a:rPr lang="en-US" dirty="0" smtClean="0">
                <a:solidFill>
                  <a:srgbClr val="3333FF"/>
                </a:solidFill>
                <a:latin typeface="Calibri Light" panose="020F0302020204030204" pitchFamily="34" charset="0"/>
                <a:cs typeface="Calibri Light" panose="020F0302020204030204" pitchFamily="34" charset="0"/>
              </a:rPr>
              <a:t> </a:t>
            </a:r>
            <a:r>
              <a:rPr lang="en-US" dirty="0" smtClean="0">
                <a:solidFill>
                  <a:srgbClr val="3333FF"/>
                </a:solidFill>
                <a:latin typeface="Calibri Light" panose="020F0302020204030204" pitchFamily="34" charset="0"/>
                <a:cs typeface="Calibri Light" panose="020F0302020204030204" pitchFamily="34" charset="0"/>
              </a:rPr>
              <a:t>?</a:t>
            </a:r>
          </a:p>
          <a:p>
            <a:pPr marL="548640" indent="-411480">
              <a:lnSpc>
                <a:spcPct val="80000"/>
              </a:lnSpc>
              <a:spcAft>
                <a:spcPts val="0"/>
              </a:spcAft>
              <a:buClr>
                <a:schemeClr val="tx1">
                  <a:shade val="95000"/>
                </a:schemeClr>
              </a:buClr>
              <a:buNone/>
              <a:defRPr/>
            </a:pPr>
            <a:r>
              <a:rPr lang="en-US" dirty="0" smtClean="0">
                <a:solidFill>
                  <a:schemeClr val="tx1"/>
                </a:solidFill>
                <a:latin typeface="Calibri Light" panose="020F0302020204030204" pitchFamily="34" charset="0"/>
                <a:cs typeface="Calibri Light" panose="020F0302020204030204" pitchFamily="34" charset="0"/>
              </a:rPr>
              <a:t>	(state Relativity or Quantum or both) !</a:t>
            </a:r>
          </a:p>
          <a:p>
            <a:pPr marL="548640" indent="-411480">
              <a:lnSpc>
                <a:spcPct val="80000"/>
              </a:lnSpc>
              <a:spcAft>
                <a:spcPts val="0"/>
              </a:spcAft>
              <a:buClr>
                <a:schemeClr val="tx1">
                  <a:shade val="95000"/>
                </a:schemeClr>
              </a:buClr>
              <a:buNone/>
              <a:defRPr/>
            </a:pPr>
            <a:r>
              <a:rPr lang="en-US" dirty="0" smtClean="0">
                <a:solidFill>
                  <a:schemeClr val="tx1"/>
                </a:solidFill>
                <a:latin typeface="Calibri Light" panose="020F0302020204030204" pitchFamily="34" charset="0"/>
                <a:cs typeface="Calibri Light" panose="020F0302020204030204" pitchFamily="34" charset="0"/>
              </a:rPr>
              <a:t>	Or a book review ? (state the name of the books) </a:t>
            </a:r>
          </a:p>
          <a:p>
            <a:pPr marL="548640" indent="-411480">
              <a:lnSpc>
                <a:spcPct val="80000"/>
              </a:lnSpc>
              <a:spcAft>
                <a:spcPts val="0"/>
              </a:spcAft>
              <a:buClr>
                <a:schemeClr val="tx1">
                  <a:shade val="95000"/>
                </a:schemeClr>
              </a:buClr>
              <a:buNone/>
              <a:defRPr/>
            </a:pPr>
            <a:endParaRPr lang="en-US" dirty="0" smtClean="0">
              <a:solidFill>
                <a:schemeClr val="tx1"/>
              </a:solidFill>
              <a:latin typeface="Calibri Light" panose="020F0302020204030204" pitchFamily="34" charset="0"/>
              <a:cs typeface="Calibri Light" panose="020F0302020204030204" pitchFamily="34" charset="0"/>
            </a:endParaRPr>
          </a:p>
          <a:p>
            <a:pPr marL="137160" indent="0">
              <a:lnSpc>
                <a:spcPct val="80000"/>
              </a:lnSpc>
              <a:spcAft>
                <a:spcPts val="0"/>
              </a:spcAft>
              <a:buClr>
                <a:schemeClr val="tx1">
                  <a:shade val="95000"/>
                </a:schemeClr>
              </a:buClr>
              <a:buNone/>
              <a:defRPr/>
            </a:pPr>
            <a:r>
              <a:rPr lang="en-US" dirty="0" smtClean="0">
                <a:solidFill>
                  <a:schemeClr val="tx1"/>
                </a:solidFill>
                <a:latin typeface="Calibri Light" panose="020F0302020204030204" pitchFamily="34" charset="0"/>
                <a:cs typeface="Calibri Light" panose="020F0302020204030204" pitchFamily="34" charset="0"/>
              </a:rPr>
              <a:t>Content pages (Optional); footnotes </a:t>
            </a:r>
          </a:p>
          <a:p>
            <a:pPr marL="548640" indent="-411480">
              <a:lnSpc>
                <a:spcPct val="80000"/>
              </a:lnSpc>
              <a:spcAft>
                <a:spcPts val="0"/>
              </a:spcAft>
              <a:buClr>
                <a:schemeClr val="tx1">
                  <a:shade val="95000"/>
                </a:schemeClr>
              </a:buClr>
              <a:buNone/>
              <a:defRPr/>
            </a:pPr>
            <a:endParaRPr lang="en-US" dirty="0" smtClean="0">
              <a:solidFill>
                <a:schemeClr val="tx1"/>
              </a:solidFill>
              <a:latin typeface="Calibri Light" panose="020F0302020204030204" pitchFamily="34" charset="0"/>
              <a:cs typeface="Calibri Light" panose="020F0302020204030204" pitchFamily="34" charset="0"/>
            </a:endParaRPr>
          </a:p>
          <a:p>
            <a:pPr marL="137160" indent="0">
              <a:lnSpc>
                <a:spcPct val="80000"/>
              </a:lnSpc>
              <a:spcAft>
                <a:spcPts val="0"/>
              </a:spcAft>
              <a:buClr>
                <a:schemeClr val="tx1">
                  <a:shade val="95000"/>
                </a:schemeClr>
              </a:buClr>
              <a:buNone/>
              <a:defRPr/>
            </a:pPr>
            <a:r>
              <a:rPr lang="en-US" dirty="0" smtClean="0">
                <a:solidFill>
                  <a:schemeClr val="tx1"/>
                </a:solidFill>
                <a:latin typeface="Calibri Light" panose="020F0302020204030204" pitchFamily="34" charset="0"/>
                <a:cs typeface="Calibri Light" panose="020F0302020204030204" pitchFamily="34" charset="0"/>
              </a:rPr>
              <a:t>A Reference / Bibliography page / Websites</a:t>
            </a:r>
          </a:p>
          <a:p>
            <a:pPr marL="548640" indent="-411480">
              <a:lnSpc>
                <a:spcPct val="80000"/>
              </a:lnSpc>
              <a:spcAft>
                <a:spcPts val="0"/>
              </a:spcAft>
              <a:buClr>
                <a:schemeClr val="tx1">
                  <a:shade val="95000"/>
                </a:schemeClr>
              </a:buClr>
              <a:buNone/>
              <a:defRPr/>
            </a:pPr>
            <a:endParaRPr lang="en-US" dirty="0" smtClean="0">
              <a:solidFill>
                <a:srgbClr val="0000FF"/>
              </a:solidFill>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5936463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pPr algn="just">
              <a:defRPr/>
            </a:pPr>
            <a:r>
              <a:rPr lang="en-US" b="0" dirty="0" smtClean="0">
                <a:solidFill>
                  <a:srgbClr val="0000FF"/>
                </a:solidFill>
                <a:effectLst/>
              </a:rPr>
              <a:t>How should one approach the term paper or </a:t>
            </a:r>
            <a:r>
              <a:rPr lang="en-US" b="0" dirty="0" err="1" smtClean="0">
                <a:solidFill>
                  <a:srgbClr val="0000FF"/>
                </a:solidFill>
                <a:effectLst/>
              </a:rPr>
              <a:t>filmlet</a:t>
            </a:r>
            <a:r>
              <a:rPr lang="en-US" b="0" dirty="0" smtClean="0">
                <a:solidFill>
                  <a:srgbClr val="0000FF"/>
                </a:solidFill>
                <a:effectLst/>
              </a:rPr>
              <a:t> ? </a:t>
            </a:r>
            <a:r>
              <a:rPr lang="en-US" b="0" dirty="0" err="1" smtClean="0">
                <a:solidFill>
                  <a:srgbClr val="0000FF"/>
                </a:solidFill>
                <a:effectLst/>
              </a:rPr>
              <a:t>i</a:t>
            </a:r>
            <a:endParaRPr lang="en-US" b="0" dirty="0" smtClean="0">
              <a:solidFill>
                <a:srgbClr val="0000FF"/>
              </a:solidFill>
              <a:effectLst/>
            </a:endParaRPr>
          </a:p>
        </p:txBody>
      </p:sp>
      <p:sp>
        <p:nvSpPr>
          <p:cNvPr id="87043" name="Rectangle 3"/>
          <p:cNvSpPr>
            <a:spLocks noGrp="1" noChangeArrowheads="1"/>
          </p:cNvSpPr>
          <p:nvPr>
            <p:ph idx="1"/>
          </p:nvPr>
        </p:nvSpPr>
        <p:spPr>
          <a:xfrm>
            <a:off x="1097279" y="1924281"/>
            <a:ext cx="10139925" cy="3870325"/>
          </a:xfrm>
        </p:spPr>
        <p:txBody>
          <a:bodyPr>
            <a:normAutofit lnSpcReduction="10000"/>
          </a:bodyPr>
          <a:lstStyle/>
          <a:p>
            <a:pPr algn="just" eaLnBrk="1" hangingPunct="1"/>
            <a:r>
              <a:rPr lang="en-GB" altLang="en-US" dirty="0">
                <a:solidFill>
                  <a:schemeClr val="tx1"/>
                </a:solidFill>
                <a:latin typeface="Calibri Light" panose="020F0302020204030204" pitchFamily="34" charset="0"/>
                <a:cs typeface="Calibri Light" panose="020F0302020204030204" pitchFamily="34" charset="0"/>
              </a:rPr>
              <a:t>Imagination</a:t>
            </a:r>
            <a:r>
              <a:rPr lang="en-GB" altLang="en-US" i="1" dirty="0">
                <a:solidFill>
                  <a:schemeClr val="tx1"/>
                </a:solidFill>
                <a:latin typeface="Calibri Light" panose="020F0302020204030204" pitchFamily="34" charset="0"/>
                <a:cs typeface="Calibri Light" panose="020F0302020204030204" pitchFamily="34" charset="0"/>
              </a:rPr>
              <a:t> </a:t>
            </a:r>
            <a:r>
              <a:rPr lang="en-GB" altLang="en-US" dirty="0">
                <a:solidFill>
                  <a:schemeClr val="tx1"/>
                </a:solidFill>
                <a:latin typeface="Calibri Light" panose="020F0302020204030204" pitchFamily="34" charset="0"/>
                <a:cs typeface="Calibri Light" panose="020F0302020204030204" pitchFamily="34" charset="0"/>
              </a:rPr>
              <a:t>is more important than knowledge</a:t>
            </a:r>
            <a:r>
              <a:rPr lang="en-GB" altLang="en-US" dirty="0" smtClean="0">
                <a:solidFill>
                  <a:schemeClr val="tx1"/>
                </a:solidFill>
                <a:latin typeface="Calibri Light" panose="020F0302020204030204" pitchFamily="34" charset="0"/>
                <a:cs typeface="Calibri Light" panose="020F0302020204030204" pitchFamily="34" charset="0"/>
              </a:rPr>
              <a:t>. </a:t>
            </a:r>
            <a:r>
              <a:rPr lang="en-GB" altLang="en-US" dirty="0">
                <a:solidFill>
                  <a:schemeClr val="tx1"/>
                </a:solidFill>
                <a:latin typeface="Calibri Light" panose="020F0302020204030204" pitchFamily="34" charset="0"/>
                <a:cs typeface="Calibri Light" panose="020F0302020204030204" pitchFamily="34" charset="0"/>
              </a:rPr>
              <a:t>	              </a:t>
            </a:r>
            <a:r>
              <a:rPr lang="en-GB" altLang="en-US" dirty="0" smtClean="0">
                <a:solidFill>
                  <a:schemeClr val="tx1"/>
                </a:solidFill>
                <a:latin typeface="Calibri Light" panose="020F0302020204030204" pitchFamily="34" charset="0"/>
                <a:cs typeface="Calibri Light" panose="020F0302020204030204" pitchFamily="34" charset="0"/>
              </a:rPr>
              <a:t>    A</a:t>
            </a:r>
            <a:r>
              <a:rPr lang="en-GB" altLang="en-US" dirty="0">
                <a:solidFill>
                  <a:schemeClr val="tx1"/>
                </a:solidFill>
                <a:latin typeface="Calibri Light" panose="020F0302020204030204" pitchFamily="34" charset="0"/>
                <a:cs typeface="Calibri Light" panose="020F0302020204030204" pitchFamily="34" charset="0"/>
              </a:rPr>
              <a:t>. Einstein</a:t>
            </a:r>
          </a:p>
          <a:p>
            <a:pPr algn="just" eaLnBrk="1" hangingPunct="1"/>
            <a:endParaRPr lang="en-GB" altLang="en-US" dirty="0">
              <a:solidFill>
                <a:schemeClr val="tx1"/>
              </a:solidFill>
              <a:latin typeface="Calibri Light" panose="020F0302020204030204" pitchFamily="34" charset="0"/>
              <a:cs typeface="Calibri Light" panose="020F0302020204030204" pitchFamily="34" charset="0"/>
            </a:endParaRPr>
          </a:p>
          <a:p>
            <a:pPr algn="just" eaLnBrk="1" hangingPunct="1"/>
            <a:r>
              <a:rPr lang="en-GB" altLang="en-US" dirty="0">
                <a:solidFill>
                  <a:schemeClr val="tx1"/>
                </a:solidFill>
                <a:latin typeface="Calibri Light" panose="020F0302020204030204" pitchFamily="34" charset="0"/>
                <a:cs typeface="Calibri Light" panose="020F0302020204030204" pitchFamily="34" charset="0"/>
              </a:rPr>
              <a:t>The best way to have a good idea is to </a:t>
            </a:r>
            <a:r>
              <a:rPr lang="en-GB" altLang="en-US" i="1" dirty="0">
                <a:solidFill>
                  <a:schemeClr val="tx1"/>
                </a:solidFill>
                <a:latin typeface="Calibri Light" panose="020F0302020204030204" pitchFamily="34" charset="0"/>
                <a:cs typeface="Calibri Light" panose="020F0302020204030204" pitchFamily="34" charset="0"/>
              </a:rPr>
              <a:t>have a lot of ideas.                                            </a:t>
            </a:r>
            <a:r>
              <a:rPr lang="en-GB" altLang="en-US" i="1" dirty="0" smtClean="0">
                <a:solidFill>
                  <a:schemeClr val="tx1"/>
                </a:solidFill>
                <a:latin typeface="Calibri Light" panose="020F0302020204030204" pitchFamily="34" charset="0"/>
                <a:cs typeface="Calibri Light" panose="020F0302020204030204" pitchFamily="34" charset="0"/>
              </a:rPr>
              <a:t>						</a:t>
            </a:r>
          </a:p>
          <a:p>
            <a:pPr marL="566928" lvl="3" indent="0" algn="just">
              <a:buNone/>
            </a:pPr>
            <a:r>
              <a:rPr lang="en-GB" altLang="en-US" dirty="0" smtClean="0">
                <a:solidFill>
                  <a:schemeClr val="tx1"/>
                </a:solidFill>
                <a:latin typeface="Calibri Light" panose="020F0302020204030204" pitchFamily="34" charset="0"/>
                <a:cs typeface="Calibri Light" panose="020F0302020204030204" pitchFamily="34" charset="0"/>
              </a:rPr>
              <a:t>							    L</a:t>
            </a:r>
            <a:r>
              <a:rPr lang="en-GB" altLang="en-US" dirty="0">
                <a:solidFill>
                  <a:schemeClr val="tx1"/>
                </a:solidFill>
                <a:latin typeface="Calibri Light" panose="020F0302020204030204" pitchFamily="34" charset="0"/>
                <a:cs typeface="Calibri Light" panose="020F0302020204030204" pitchFamily="34" charset="0"/>
              </a:rPr>
              <a:t>. Pauling Nobel Laureate</a:t>
            </a:r>
          </a:p>
          <a:p>
            <a:pPr algn="just" eaLnBrk="1" hangingPunct="1"/>
            <a:endParaRPr lang="en-US" altLang="en-US" dirty="0">
              <a:solidFill>
                <a:schemeClr val="tx1"/>
              </a:solidFill>
              <a:latin typeface="Calibri Light" panose="020F0302020204030204" pitchFamily="34" charset="0"/>
              <a:cs typeface="Calibri Light" panose="020F0302020204030204" pitchFamily="34" charset="0"/>
            </a:endParaRPr>
          </a:p>
          <a:p>
            <a:pPr algn="just" eaLnBrk="1" hangingPunct="1"/>
            <a:r>
              <a:rPr lang="en-US" altLang="en-US" dirty="0">
                <a:solidFill>
                  <a:schemeClr val="tx1"/>
                </a:solidFill>
                <a:latin typeface="Calibri Light" panose="020F0302020204030204" pitchFamily="34" charset="0"/>
                <a:cs typeface="Calibri Light" panose="020F0302020204030204" pitchFamily="34" charset="0"/>
              </a:rPr>
              <a:t>In work; is the chance to find yourself. </a:t>
            </a:r>
          </a:p>
          <a:p>
            <a:pPr algn="just" eaLnBrk="1" hangingPunct="1">
              <a:buFont typeface="Wingdings" panose="05000000000000000000" pitchFamily="2" charset="2"/>
              <a:buNone/>
            </a:pPr>
            <a:r>
              <a:rPr lang="en-US" altLang="en-US" dirty="0">
                <a:solidFill>
                  <a:srgbClr val="3333FF"/>
                </a:solidFill>
                <a:latin typeface="Calibri Light" panose="020F0302020204030204" pitchFamily="34" charset="0"/>
                <a:cs typeface="Calibri Light" panose="020F0302020204030204" pitchFamily="34" charset="0"/>
              </a:rPr>
              <a:t>							</a:t>
            </a: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293253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Autofit/>
          </a:bodyPr>
          <a:lstStyle/>
          <a:p>
            <a:pPr algn="just">
              <a:defRPr/>
            </a:pPr>
            <a:r>
              <a:rPr lang="en-US" b="0" dirty="0" smtClean="0">
                <a:solidFill>
                  <a:srgbClr val="0000FF"/>
                </a:solidFill>
                <a:effectLst/>
              </a:rPr>
              <a:t>How should one approach the term paper </a:t>
            </a:r>
            <a:r>
              <a:rPr lang="en-US" b="0" dirty="0">
                <a:solidFill>
                  <a:srgbClr val="0000FF"/>
                </a:solidFill>
                <a:effectLst/>
              </a:rPr>
              <a:t>or </a:t>
            </a:r>
            <a:r>
              <a:rPr lang="en-US" b="0" dirty="0" err="1">
                <a:solidFill>
                  <a:srgbClr val="0000FF"/>
                </a:solidFill>
                <a:effectLst/>
              </a:rPr>
              <a:t>filmlet</a:t>
            </a:r>
            <a:r>
              <a:rPr lang="en-US" b="0" dirty="0">
                <a:solidFill>
                  <a:srgbClr val="0000FF"/>
                </a:solidFill>
                <a:effectLst/>
              </a:rPr>
              <a:t> </a:t>
            </a:r>
            <a:r>
              <a:rPr lang="en-US" b="0" dirty="0" smtClean="0">
                <a:solidFill>
                  <a:srgbClr val="0000FF"/>
                </a:solidFill>
                <a:effectLst/>
              </a:rPr>
              <a:t>? ii</a:t>
            </a:r>
          </a:p>
        </p:txBody>
      </p:sp>
      <p:sp>
        <p:nvSpPr>
          <p:cNvPr id="46083" name="Rectangle 3"/>
          <p:cNvSpPr>
            <a:spLocks noGrp="1" noChangeArrowheads="1"/>
          </p:cNvSpPr>
          <p:nvPr>
            <p:ph idx="1"/>
          </p:nvPr>
        </p:nvSpPr>
        <p:spPr>
          <a:xfrm>
            <a:off x="1199002" y="1885071"/>
            <a:ext cx="9956678" cy="4708525"/>
          </a:xfrm>
        </p:spPr>
        <p:txBody>
          <a:bodyPr>
            <a:noAutofit/>
          </a:bodyPr>
          <a:lstStyle/>
          <a:p>
            <a:pPr marL="0" indent="0" algn="just">
              <a:lnSpc>
                <a:spcPct val="80000"/>
              </a:lnSpc>
              <a:spcAft>
                <a:spcPts val="0"/>
              </a:spcAft>
              <a:buClr>
                <a:schemeClr val="tx1">
                  <a:shade val="95000"/>
                </a:schemeClr>
              </a:buClr>
              <a:buNone/>
              <a:defRPr/>
            </a:pPr>
            <a:r>
              <a:rPr lang="en-GB" dirty="0">
                <a:solidFill>
                  <a:schemeClr val="tx1"/>
                </a:solidFill>
                <a:latin typeface="Calibri Light" panose="020F0302020204030204" pitchFamily="34" charset="0"/>
                <a:cs typeface="Calibri Light" panose="020F0302020204030204" pitchFamily="34" charset="0"/>
              </a:rPr>
              <a:t>Great works are performed not by strength but by </a:t>
            </a:r>
            <a:r>
              <a:rPr lang="en-GB" i="1" dirty="0">
                <a:solidFill>
                  <a:schemeClr val="tx1"/>
                </a:solidFill>
                <a:latin typeface="Calibri Light" panose="020F0302020204030204" pitchFamily="34" charset="0"/>
                <a:cs typeface="Calibri Light" panose="020F0302020204030204" pitchFamily="34" charset="0"/>
              </a:rPr>
              <a:t>perseverance.                                              		</a:t>
            </a:r>
            <a:r>
              <a:rPr lang="en-GB" dirty="0">
                <a:solidFill>
                  <a:schemeClr val="tx1"/>
                </a:solidFill>
                <a:latin typeface="Calibri Light" panose="020F0302020204030204" pitchFamily="34" charset="0"/>
                <a:cs typeface="Calibri Light" panose="020F0302020204030204" pitchFamily="34" charset="0"/>
              </a:rPr>
              <a:t>		                                   </a:t>
            </a:r>
          </a:p>
          <a:p>
            <a:pPr marL="0" indent="0" algn="just">
              <a:lnSpc>
                <a:spcPct val="80000"/>
              </a:lnSpc>
              <a:spcAft>
                <a:spcPts val="0"/>
              </a:spcAft>
              <a:buClr>
                <a:schemeClr val="tx1">
                  <a:shade val="95000"/>
                </a:schemeClr>
              </a:buClr>
              <a:buNone/>
              <a:defRPr/>
            </a:pPr>
            <a:r>
              <a:rPr lang="en-GB" dirty="0">
                <a:solidFill>
                  <a:schemeClr val="tx1"/>
                </a:solidFill>
                <a:latin typeface="Calibri Light" panose="020F0302020204030204" pitchFamily="34" charset="0"/>
                <a:cs typeface="Calibri Light" panose="020F0302020204030204" pitchFamily="34" charset="0"/>
              </a:rPr>
              <a:t>                                                                                      </a:t>
            </a:r>
            <a:r>
              <a:rPr lang="en-GB" dirty="0" smtClean="0">
                <a:solidFill>
                  <a:schemeClr val="tx1"/>
                </a:solidFill>
                <a:latin typeface="Calibri Light" panose="020F0302020204030204" pitchFamily="34" charset="0"/>
                <a:cs typeface="Calibri Light" panose="020F0302020204030204" pitchFamily="34" charset="0"/>
              </a:rPr>
              <a:t>                  </a:t>
            </a:r>
            <a:r>
              <a:rPr lang="en-GB" dirty="0">
                <a:solidFill>
                  <a:schemeClr val="tx1"/>
                </a:solidFill>
                <a:latin typeface="Calibri Light" panose="020F0302020204030204" pitchFamily="34" charset="0"/>
                <a:cs typeface="Calibri Light" panose="020F0302020204030204" pitchFamily="34" charset="0"/>
              </a:rPr>
              <a:t>Samuel Johnson</a:t>
            </a:r>
          </a:p>
          <a:p>
            <a:pPr marL="0" indent="0" algn="just">
              <a:lnSpc>
                <a:spcPct val="80000"/>
              </a:lnSpc>
              <a:spcAft>
                <a:spcPts val="0"/>
              </a:spcAft>
              <a:buClr>
                <a:schemeClr val="tx1">
                  <a:shade val="95000"/>
                </a:schemeClr>
              </a:buClr>
              <a:buNone/>
              <a:defRPr/>
            </a:pPr>
            <a:r>
              <a:rPr lang="en-GB" u="sng" dirty="0" smtClean="0">
                <a:solidFill>
                  <a:schemeClr val="tx1"/>
                </a:solidFill>
                <a:latin typeface="Calibri Light" panose="020F0302020204030204" pitchFamily="34" charset="0"/>
                <a:cs typeface="Calibri Light" panose="020F0302020204030204" pitchFamily="34" charset="0"/>
              </a:rPr>
              <a:t>Why </a:t>
            </a:r>
            <a:r>
              <a:rPr lang="en-GB" u="sng" dirty="0">
                <a:solidFill>
                  <a:schemeClr val="tx1"/>
                </a:solidFill>
                <a:latin typeface="Calibri Light" panose="020F0302020204030204" pitchFamily="34" charset="0"/>
                <a:cs typeface="Calibri Light" panose="020F0302020204030204" pitchFamily="34" charset="0"/>
              </a:rPr>
              <a:t>do physicists write papers for publication ?</a:t>
            </a:r>
          </a:p>
          <a:p>
            <a:pPr marL="0" indent="0" algn="just">
              <a:lnSpc>
                <a:spcPct val="80000"/>
              </a:lnSpc>
              <a:spcAft>
                <a:spcPts val="0"/>
              </a:spcAft>
              <a:buClr>
                <a:schemeClr val="tx1">
                  <a:shade val="95000"/>
                </a:schemeClr>
              </a:buClr>
              <a:buNone/>
              <a:defRPr/>
            </a:pPr>
            <a:r>
              <a:rPr lang="en-GB" dirty="0" smtClean="0">
                <a:solidFill>
                  <a:schemeClr val="tx1"/>
                </a:solidFill>
                <a:latin typeface="Calibri Light" panose="020F0302020204030204" pitchFamily="34" charset="0"/>
                <a:cs typeface="Calibri Light" panose="020F0302020204030204" pitchFamily="34" charset="0"/>
              </a:rPr>
              <a:t>These </a:t>
            </a:r>
            <a:r>
              <a:rPr lang="en-GB" dirty="0">
                <a:solidFill>
                  <a:schemeClr val="tx1"/>
                </a:solidFill>
                <a:latin typeface="Calibri Light" panose="020F0302020204030204" pitchFamily="34" charset="0"/>
                <a:cs typeface="Calibri Light" panose="020F0302020204030204" pitchFamily="34" charset="0"/>
              </a:rPr>
              <a:t>journals provided not only a means for storing data, but </a:t>
            </a:r>
            <a:r>
              <a:rPr lang="en-GB" i="1" dirty="0">
                <a:solidFill>
                  <a:srgbClr val="3333FF"/>
                </a:solidFill>
                <a:latin typeface="Calibri Light" panose="020F0302020204030204" pitchFamily="34" charset="0"/>
                <a:cs typeface="Calibri Light" panose="020F0302020204030204" pitchFamily="34" charset="0"/>
              </a:rPr>
              <a:t>a means for exploring their thoughts and ideas</a:t>
            </a:r>
            <a:r>
              <a:rPr lang="en-GB" dirty="0">
                <a:solidFill>
                  <a:schemeClr val="tx1"/>
                </a:solidFill>
                <a:latin typeface="Calibri Light" panose="020F0302020204030204" pitchFamily="34" charset="0"/>
                <a:cs typeface="Calibri Light" panose="020F0302020204030204" pitchFamily="34" charset="0"/>
              </a:rPr>
              <a:t>. They in fact </a:t>
            </a:r>
            <a:r>
              <a:rPr lang="en-GB" i="1" dirty="0">
                <a:solidFill>
                  <a:srgbClr val="3333FF"/>
                </a:solidFill>
                <a:latin typeface="Calibri Light" panose="020F0302020204030204" pitchFamily="34" charset="0"/>
                <a:cs typeface="Calibri Light" panose="020F0302020204030204" pitchFamily="34" charset="0"/>
              </a:rPr>
              <a:t>learned through writing</a:t>
            </a:r>
            <a:r>
              <a:rPr lang="en-GB" i="1" dirty="0">
                <a:solidFill>
                  <a:schemeClr val="tx1"/>
                </a:solidFill>
                <a:latin typeface="Calibri Light" panose="020F0302020204030204" pitchFamily="34" charset="0"/>
                <a:cs typeface="Calibri Light" panose="020F0302020204030204" pitchFamily="34" charset="0"/>
              </a:rPr>
              <a:t> …</a:t>
            </a:r>
          </a:p>
          <a:p>
            <a:pPr marL="0" indent="0" algn="just">
              <a:lnSpc>
                <a:spcPct val="80000"/>
              </a:lnSpc>
              <a:spcAft>
                <a:spcPts val="0"/>
              </a:spcAft>
              <a:buClr>
                <a:schemeClr val="tx1">
                  <a:shade val="95000"/>
                </a:schemeClr>
              </a:buClr>
              <a:buNone/>
              <a:defRPr/>
            </a:pPr>
            <a:r>
              <a:rPr lang="en-GB" dirty="0">
                <a:solidFill>
                  <a:schemeClr val="tx1"/>
                </a:solidFill>
                <a:latin typeface="Calibri Light" panose="020F0302020204030204" pitchFamily="34" charset="0"/>
                <a:cs typeface="Calibri Light" panose="020F0302020204030204" pitchFamily="34" charset="0"/>
              </a:rPr>
              <a:t>… a few people are beginning to realise that </a:t>
            </a:r>
            <a:r>
              <a:rPr lang="en-GB" i="1" dirty="0">
                <a:solidFill>
                  <a:srgbClr val="3333FF"/>
                </a:solidFill>
                <a:latin typeface="Calibri Light" panose="020F0302020204030204" pitchFamily="34" charset="0"/>
                <a:cs typeface="Calibri Light" panose="020F0302020204030204" pitchFamily="34" charset="0"/>
              </a:rPr>
              <a:t>writing is an important learning tool</a:t>
            </a:r>
            <a:r>
              <a:rPr lang="en-GB" dirty="0">
                <a:solidFill>
                  <a:srgbClr val="3333FF"/>
                </a:solidFill>
                <a:latin typeface="Calibri Light" panose="020F0302020204030204" pitchFamily="34" charset="0"/>
                <a:cs typeface="Calibri Light" panose="020F0302020204030204" pitchFamily="34" charset="0"/>
              </a:rPr>
              <a:t> </a:t>
            </a:r>
            <a:r>
              <a:rPr lang="en-GB" dirty="0">
                <a:solidFill>
                  <a:schemeClr val="tx1"/>
                </a:solidFill>
                <a:latin typeface="Calibri Light" panose="020F0302020204030204" pitchFamily="34" charset="0"/>
                <a:cs typeface="Calibri Light" panose="020F0302020204030204" pitchFamily="34" charset="0"/>
              </a:rPr>
              <a:t>as well as a means of communication. 		</a:t>
            </a:r>
            <a:endParaRPr lang="en-GB" dirty="0" smtClean="0">
              <a:solidFill>
                <a:schemeClr val="tx1"/>
              </a:solidFill>
              <a:latin typeface="Calibri Light" panose="020F0302020204030204" pitchFamily="34" charset="0"/>
              <a:cs typeface="Calibri Light" panose="020F0302020204030204" pitchFamily="34" charset="0"/>
            </a:endParaRPr>
          </a:p>
          <a:p>
            <a:pPr marL="0" indent="0" algn="just">
              <a:lnSpc>
                <a:spcPct val="80000"/>
              </a:lnSpc>
              <a:spcAft>
                <a:spcPts val="0"/>
              </a:spcAft>
              <a:buClr>
                <a:schemeClr val="tx1">
                  <a:shade val="95000"/>
                </a:schemeClr>
              </a:buClr>
              <a:buNone/>
              <a:defRPr/>
            </a:pPr>
            <a:r>
              <a:rPr lang="en-GB" dirty="0" smtClean="0">
                <a:solidFill>
                  <a:schemeClr val="tx1"/>
                </a:solidFill>
                <a:latin typeface="Calibri Light" panose="020F0302020204030204" pitchFamily="34" charset="0"/>
                <a:cs typeface="Calibri Light" panose="020F0302020204030204" pitchFamily="34" charset="0"/>
              </a:rPr>
              <a:t>                                                                                     			   S</a:t>
            </a:r>
            <a:r>
              <a:rPr lang="en-GB" dirty="0">
                <a:solidFill>
                  <a:schemeClr val="tx1"/>
                </a:solidFill>
                <a:latin typeface="Calibri Light" panose="020F0302020204030204" pitchFamily="34" charset="0"/>
                <a:cs typeface="Calibri Light" panose="020F0302020204030204" pitchFamily="34" charset="0"/>
              </a:rPr>
              <a:t>. J. </a:t>
            </a:r>
            <a:r>
              <a:rPr lang="en-GB" dirty="0" err="1" smtClean="0">
                <a:solidFill>
                  <a:schemeClr val="tx1"/>
                </a:solidFill>
                <a:latin typeface="Calibri Light" panose="020F0302020204030204" pitchFamily="34" charset="0"/>
                <a:cs typeface="Calibri Light" panose="020F0302020204030204" pitchFamily="34" charset="0"/>
              </a:rPr>
              <a:t>Farlow</a:t>
            </a:r>
            <a:r>
              <a:rPr lang="en-GB" dirty="0" smtClean="0">
                <a:solidFill>
                  <a:schemeClr val="tx1"/>
                </a:solidFill>
                <a:latin typeface="Calibri Light" panose="020F0302020204030204" pitchFamily="34" charset="0"/>
                <a:cs typeface="Calibri Light" panose="020F0302020204030204" pitchFamily="34" charset="0"/>
              </a:rPr>
              <a:t> </a:t>
            </a:r>
          </a:p>
          <a:p>
            <a:pPr marL="0" indent="0" algn="just">
              <a:lnSpc>
                <a:spcPct val="80000"/>
              </a:lnSpc>
              <a:spcAft>
                <a:spcPts val="0"/>
              </a:spcAft>
              <a:buClr>
                <a:schemeClr val="tx1">
                  <a:shade val="95000"/>
                </a:schemeClr>
              </a:buClr>
              <a:buNone/>
              <a:defRPr/>
            </a:pPr>
            <a:r>
              <a:rPr lang="en-GB" dirty="0">
                <a:solidFill>
                  <a:schemeClr val="tx1"/>
                </a:solidFill>
                <a:latin typeface="Calibri Light" panose="020F0302020204030204" pitchFamily="34" charset="0"/>
                <a:cs typeface="Calibri Light" panose="020F0302020204030204" pitchFamily="34" charset="0"/>
              </a:rPr>
              <a:t> </a:t>
            </a:r>
            <a:r>
              <a:rPr lang="en-GB" dirty="0" smtClean="0">
                <a:solidFill>
                  <a:schemeClr val="tx1"/>
                </a:solidFill>
                <a:latin typeface="Calibri Light" panose="020F0302020204030204" pitchFamily="34" charset="0"/>
                <a:cs typeface="Calibri Light" panose="020F0302020204030204" pitchFamily="34" charset="0"/>
              </a:rPr>
              <a:t>   								University </a:t>
            </a:r>
            <a:r>
              <a:rPr lang="en-GB" dirty="0">
                <a:solidFill>
                  <a:schemeClr val="tx1"/>
                </a:solidFill>
                <a:latin typeface="Calibri Light" panose="020F0302020204030204" pitchFamily="34" charset="0"/>
                <a:cs typeface="Calibri Light" panose="020F0302020204030204" pitchFamily="34" charset="0"/>
              </a:rPr>
              <a:t>of Maine</a:t>
            </a:r>
            <a:endParaRPr lang="en-US" dirty="0">
              <a:solidFill>
                <a:schemeClr val="tx1"/>
              </a:solidFill>
              <a:latin typeface="Calibri Light" panose="020F0302020204030204" pitchFamily="34" charset="0"/>
              <a:cs typeface="Calibri Light" panose="020F03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5505863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Autofit/>
          </a:bodyPr>
          <a:lstStyle/>
          <a:p>
            <a:pPr algn="just">
              <a:defRPr/>
            </a:pPr>
            <a:r>
              <a:rPr lang="en-US" b="0" dirty="0" smtClean="0">
                <a:solidFill>
                  <a:srgbClr val="0000FF"/>
                </a:solidFill>
                <a:effectLst/>
              </a:rPr>
              <a:t>How should one approach the term paper </a:t>
            </a:r>
            <a:r>
              <a:rPr lang="en-US" b="0" dirty="0">
                <a:solidFill>
                  <a:srgbClr val="0000FF"/>
                </a:solidFill>
                <a:effectLst/>
              </a:rPr>
              <a:t>or </a:t>
            </a:r>
            <a:r>
              <a:rPr lang="en-US" b="0" dirty="0" err="1">
                <a:solidFill>
                  <a:srgbClr val="0000FF"/>
                </a:solidFill>
                <a:effectLst/>
              </a:rPr>
              <a:t>filmlet</a:t>
            </a:r>
            <a:r>
              <a:rPr lang="en-US" b="0" dirty="0">
                <a:solidFill>
                  <a:srgbClr val="0000FF"/>
                </a:solidFill>
                <a:effectLst/>
              </a:rPr>
              <a:t> </a:t>
            </a:r>
            <a:r>
              <a:rPr lang="en-US" b="0" dirty="0" smtClean="0">
                <a:solidFill>
                  <a:srgbClr val="0000FF"/>
                </a:solidFill>
                <a:effectLst/>
              </a:rPr>
              <a:t>? iii</a:t>
            </a:r>
          </a:p>
        </p:txBody>
      </p:sp>
      <p:sp>
        <p:nvSpPr>
          <p:cNvPr id="91139" name="Rectangle 3"/>
          <p:cNvSpPr>
            <a:spLocks noGrp="1" noChangeArrowheads="1"/>
          </p:cNvSpPr>
          <p:nvPr>
            <p:ph idx="1"/>
          </p:nvPr>
        </p:nvSpPr>
        <p:spPr>
          <a:xfrm>
            <a:off x="1213026" y="1840377"/>
            <a:ext cx="9942654" cy="4708525"/>
          </a:xfrm>
        </p:spPr>
        <p:txBody>
          <a:bodyPr>
            <a:noAutofit/>
          </a:bodyPr>
          <a:lstStyle/>
          <a:p>
            <a:pPr marL="0" indent="0" algn="just">
              <a:buNone/>
            </a:pPr>
            <a:r>
              <a:rPr lang="en-GB" altLang="en-US" sz="2400" dirty="0" smtClean="0">
                <a:solidFill>
                  <a:schemeClr val="tx1"/>
                </a:solidFill>
                <a:latin typeface="Calibri Light" panose="020F0302020204030204" pitchFamily="34" charset="0"/>
                <a:cs typeface="Calibri Light" panose="020F0302020204030204" pitchFamily="34" charset="0"/>
              </a:rPr>
              <a:t>What </a:t>
            </a:r>
            <a:r>
              <a:rPr lang="en-GB" altLang="en-US" sz="2400" dirty="0">
                <a:solidFill>
                  <a:schemeClr val="tx1"/>
                </a:solidFill>
                <a:latin typeface="Calibri Light" panose="020F0302020204030204" pitchFamily="34" charset="0"/>
                <a:cs typeface="Calibri Light" panose="020F0302020204030204" pitchFamily="34" charset="0"/>
              </a:rPr>
              <a:t>I cannot create ... I do not understand.</a:t>
            </a:r>
          </a:p>
          <a:p>
            <a:pPr marL="0" indent="0" algn="just">
              <a:buNone/>
            </a:pPr>
            <a:r>
              <a:rPr lang="en-GB" altLang="en-US" sz="2400" dirty="0">
                <a:solidFill>
                  <a:schemeClr val="tx1"/>
                </a:solidFill>
                <a:latin typeface="Calibri Light" panose="020F0302020204030204" pitchFamily="34" charset="0"/>
                <a:cs typeface="Calibri Light" panose="020F0302020204030204" pitchFamily="34" charset="0"/>
              </a:rPr>
              <a:t>		                                      </a:t>
            </a:r>
            <a:r>
              <a:rPr lang="en-GB" altLang="en-US" sz="2400" dirty="0" smtClean="0">
                <a:solidFill>
                  <a:schemeClr val="tx1"/>
                </a:solidFill>
                <a:latin typeface="Calibri Light" panose="020F0302020204030204" pitchFamily="34" charset="0"/>
                <a:cs typeface="Calibri Light" panose="020F0302020204030204" pitchFamily="34" charset="0"/>
              </a:rPr>
              <a:t>			 R</a:t>
            </a:r>
            <a:r>
              <a:rPr lang="en-GB" altLang="en-US" sz="2400" dirty="0">
                <a:solidFill>
                  <a:schemeClr val="tx1"/>
                </a:solidFill>
                <a:latin typeface="Calibri Light" panose="020F0302020204030204" pitchFamily="34" charset="0"/>
                <a:cs typeface="Calibri Light" panose="020F0302020204030204" pitchFamily="34" charset="0"/>
              </a:rPr>
              <a:t>. Feynman, </a:t>
            </a:r>
            <a:r>
              <a:rPr lang="en-GB" altLang="en-US" sz="2400" dirty="0" smtClean="0">
                <a:solidFill>
                  <a:schemeClr val="tx1"/>
                </a:solidFill>
                <a:latin typeface="Calibri Light" panose="020F0302020204030204" pitchFamily="34" charset="0"/>
                <a:cs typeface="Calibri Light" panose="020F0302020204030204" pitchFamily="34" charset="0"/>
              </a:rPr>
              <a:t>Nobel </a:t>
            </a:r>
            <a:r>
              <a:rPr lang="en-GB" altLang="en-US" sz="2400" dirty="0">
                <a:solidFill>
                  <a:schemeClr val="tx1"/>
                </a:solidFill>
                <a:latin typeface="Calibri Light" panose="020F0302020204030204" pitchFamily="34" charset="0"/>
                <a:cs typeface="Calibri Light" panose="020F0302020204030204" pitchFamily="34" charset="0"/>
              </a:rPr>
              <a:t>Laureate</a:t>
            </a:r>
            <a:endParaRPr lang="en-GB" altLang="en-US" sz="2400" i="1" dirty="0">
              <a:solidFill>
                <a:schemeClr val="tx1"/>
              </a:solidFill>
              <a:latin typeface="Calibri Light" panose="020F0302020204030204" pitchFamily="34" charset="0"/>
              <a:cs typeface="Calibri Light" panose="020F0302020204030204" pitchFamily="34" charset="0"/>
            </a:endParaRPr>
          </a:p>
          <a:p>
            <a:pPr marL="0" indent="0" algn="just">
              <a:buNone/>
            </a:pPr>
            <a:r>
              <a:rPr lang="en-GB" altLang="en-US" sz="2400" u="sng" dirty="0" smtClean="0">
                <a:solidFill>
                  <a:schemeClr val="tx1"/>
                </a:solidFill>
                <a:latin typeface="Calibri Light" panose="020F0302020204030204" pitchFamily="34" charset="0"/>
                <a:cs typeface="Calibri Light" panose="020F0302020204030204" pitchFamily="34" charset="0"/>
              </a:rPr>
              <a:t>Creative </a:t>
            </a:r>
            <a:r>
              <a:rPr lang="en-GB" altLang="en-US" sz="2400" u="sng" dirty="0">
                <a:solidFill>
                  <a:schemeClr val="tx1"/>
                </a:solidFill>
                <a:latin typeface="Calibri Light" panose="020F0302020204030204" pitchFamily="34" charset="0"/>
                <a:cs typeface="Calibri Light" panose="020F0302020204030204" pitchFamily="34" charset="0"/>
              </a:rPr>
              <a:t>Imagination</a:t>
            </a:r>
          </a:p>
          <a:p>
            <a:pPr marL="0" indent="0" algn="just">
              <a:buNone/>
            </a:pPr>
            <a:r>
              <a:rPr lang="en-GB" altLang="en-US" sz="2400" dirty="0">
                <a:solidFill>
                  <a:schemeClr val="tx1"/>
                </a:solidFill>
                <a:latin typeface="Calibri Light" panose="020F0302020204030204" pitchFamily="34" charset="0"/>
                <a:cs typeface="Calibri Light" panose="020F0302020204030204" pitchFamily="34" charset="0"/>
              </a:rPr>
              <a:t>The formulation of a problem</a:t>
            </a:r>
            <a:r>
              <a:rPr lang="en-GB" altLang="en-US" sz="2400" i="1" dirty="0">
                <a:solidFill>
                  <a:schemeClr val="tx1"/>
                </a:solidFill>
                <a:latin typeface="Calibri Light" panose="020F0302020204030204" pitchFamily="34" charset="0"/>
                <a:cs typeface="Calibri Light" panose="020F0302020204030204" pitchFamily="34" charset="0"/>
              </a:rPr>
              <a:t> is</a:t>
            </a:r>
            <a:r>
              <a:rPr lang="en-GB" altLang="en-US" sz="2400" dirty="0">
                <a:solidFill>
                  <a:schemeClr val="tx1"/>
                </a:solidFill>
                <a:latin typeface="Calibri Light" panose="020F0302020204030204" pitchFamily="34" charset="0"/>
                <a:cs typeface="Calibri Light" panose="020F0302020204030204" pitchFamily="34" charset="0"/>
              </a:rPr>
              <a:t> often more essential than its solution ... </a:t>
            </a:r>
          </a:p>
          <a:p>
            <a:pPr marL="0" indent="0" algn="just">
              <a:buNone/>
            </a:pPr>
            <a:r>
              <a:rPr lang="en-GB" altLang="en-US" sz="2400" dirty="0">
                <a:solidFill>
                  <a:schemeClr val="tx1"/>
                </a:solidFill>
                <a:latin typeface="Calibri Light" panose="020F0302020204030204" pitchFamily="34" charset="0"/>
                <a:cs typeface="Calibri Light" panose="020F0302020204030204" pitchFamily="34" charset="0"/>
              </a:rPr>
              <a:t>To raise new questions, new possibilities to regard old questions from a new angle requires creative imagination.</a:t>
            </a:r>
          </a:p>
          <a:p>
            <a:pPr marL="0" indent="0" algn="just">
              <a:buNone/>
            </a:pPr>
            <a:r>
              <a:rPr lang="en-GB" altLang="en-US" sz="2400" dirty="0">
                <a:solidFill>
                  <a:schemeClr val="tx1"/>
                </a:solidFill>
                <a:latin typeface="Calibri Light" panose="020F0302020204030204" pitchFamily="34" charset="0"/>
                <a:cs typeface="Calibri Light" panose="020F0302020204030204" pitchFamily="34" charset="0"/>
              </a:rPr>
              <a:t>   			                                      </a:t>
            </a:r>
            <a:r>
              <a:rPr lang="en-GB" altLang="en-US" sz="2400" dirty="0" smtClean="0">
                <a:solidFill>
                  <a:schemeClr val="tx1"/>
                </a:solidFill>
                <a:latin typeface="Calibri Light" panose="020F0302020204030204" pitchFamily="34" charset="0"/>
                <a:cs typeface="Calibri Light" panose="020F0302020204030204" pitchFamily="34" charset="0"/>
              </a:rPr>
              <a:t>                             A</a:t>
            </a:r>
            <a:r>
              <a:rPr lang="en-GB" altLang="en-US" sz="2400" dirty="0">
                <a:solidFill>
                  <a:schemeClr val="tx1"/>
                </a:solidFill>
                <a:latin typeface="Calibri Light" panose="020F0302020204030204" pitchFamily="34" charset="0"/>
                <a:cs typeface="Calibri Light" panose="020F0302020204030204" pitchFamily="34" charset="0"/>
              </a:rPr>
              <a:t>. Einstein and </a:t>
            </a:r>
            <a:r>
              <a:rPr lang="en-GB" altLang="en-US" sz="2400" dirty="0" err="1">
                <a:solidFill>
                  <a:schemeClr val="tx1"/>
                </a:solidFill>
                <a:latin typeface="Calibri Light" panose="020F0302020204030204" pitchFamily="34" charset="0"/>
                <a:cs typeface="Calibri Light" panose="020F0302020204030204" pitchFamily="34" charset="0"/>
              </a:rPr>
              <a:t>Infeld</a:t>
            </a:r>
            <a:endParaRPr lang="en-US" altLang="en-US" sz="2400" dirty="0">
              <a:solidFill>
                <a:schemeClr val="tx1"/>
              </a:solidFill>
              <a:latin typeface="Calibri Light" panose="020F0302020204030204" pitchFamily="34" charset="0"/>
              <a:cs typeface="Calibri Light" panose="020F0302020204030204" pitchFamily="34" charset="0"/>
            </a:endParaRPr>
          </a:p>
        </p:txBody>
      </p:sp>
      <p:sp>
        <p:nvSpPr>
          <p:cNvPr id="5"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138120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Some Simple Things !</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655827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en-US" sz="3600" dirty="0">
                <a:solidFill>
                  <a:srgbClr val="0000FF"/>
                </a:solidFill>
              </a:rPr>
              <a:t>What is expected from the participants?</a:t>
            </a:r>
          </a:p>
        </p:txBody>
      </p:sp>
      <p:sp>
        <p:nvSpPr>
          <p:cNvPr id="49155" name="Rectangle 3"/>
          <p:cNvSpPr>
            <a:spLocks noGrp="1" noChangeArrowheads="1"/>
          </p:cNvSpPr>
          <p:nvPr>
            <p:ph idx="1"/>
          </p:nvPr>
        </p:nvSpPr>
        <p:spPr>
          <a:xfrm>
            <a:off x="1097280" y="1769493"/>
            <a:ext cx="10058400" cy="4953000"/>
          </a:xfrm>
        </p:spPr>
        <p:txBody>
          <a:bodyPr>
            <a:normAutofit/>
          </a:bodyPr>
          <a:lstStyle/>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Please be punctual for lectures and tutorials</a:t>
            </a:r>
            <a:r>
              <a:rPr lang="en-US" sz="2500" dirty="0" smtClean="0">
                <a:solidFill>
                  <a:schemeClr val="tx1"/>
                </a:solidFill>
                <a:latin typeface="Calibri Light" panose="020F0302020204030204" pitchFamily="34" charset="0"/>
                <a:cs typeface="Calibri Light" panose="020F0302020204030204" pitchFamily="34" charset="0"/>
              </a:rPr>
              <a:t>. </a:t>
            </a:r>
            <a:r>
              <a:rPr lang="en-US" sz="2500" dirty="0">
                <a:solidFill>
                  <a:schemeClr val="tx1"/>
                </a:solidFill>
                <a:latin typeface="Calibri Light" panose="020F0302020204030204" pitchFamily="34" charset="0"/>
                <a:cs typeface="Calibri Light" panose="020F0302020204030204" pitchFamily="34" charset="0"/>
              </a:rPr>
              <a:t>	Be enthusiastic ! …</a:t>
            </a:r>
          </a:p>
          <a:p>
            <a:pPr marL="548640" indent="-411480" algn="just">
              <a:spcAft>
                <a:spcPts val="0"/>
              </a:spcAft>
              <a:buClr>
                <a:schemeClr val="tx1">
                  <a:shade val="95000"/>
                </a:schemeClr>
              </a:buClr>
              <a:buNone/>
              <a:defRPr/>
            </a:pPr>
            <a:endParaRPr lang="en-US" sz="2500" dirty="0">
              <a:solidFill>
                <a:schemeClr val="tx1"/>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Participants may find it hard to follow the arguments if you’ve missed some lectures or tutorials</a:t>
            </a:r>
            <a:r>
              <a:rPr lang="en-US" sz="2500" dirty="0" smtClean="0">
                <a:solidFill>
                  <a:schemeClr val="tx1"/>
                </a:solidFill>
                <a:latin typeface="Calibri Light" panose="020F0302020204030204" pitchFamily="34" charset="0"/>
                <a:cs typeface="Calibri Light" panose="020F0302020204030204" pitchFamily="34" charset="0"/>
              </a:rPr>
              <a:t>. Make </a:t>
            </a:r>
            <a:r>
              <a:rPr lang="en-US" sz="2500" dirty="0">
                <a:solidFill>
                  <a:schemeClr val="tx1"/>
                </a:solidFill>
                <a:latin typeface="Calibri Light" panose="020F0302020204030204" pitchFamily="34" charset="0"/>
                <a:cs typeface="Calibri Light" panose="020F0302020204030204" pitchFamily="34" charset="0"/>
              </a:rPr>
              <a:t>quick notes during lectures or tutorials and please carry a </a:t>
            </a:r>
            <a:r>
              <a:rPr lang="en-US" sz="2500" dirty="0" err="1">
                <a:solidFill>
                  <a:schemeClr val="tx1"/>
                </a:solidFill>
                <a:latin typeface="Calibri Light" panose="020F0302020204030204" pitchFamily="34" charset="0"/>
                <a:cs typeface="Calibri Light" panose="020F0302020204030204" pitchFamily="34" charset="0"/>
              </a:rPr>
              <a:t>coloured</a:t>
            </a:r>
            <a:r>
              <a:rPr lang="en-US" sz="2500" dirty="0">
                <a:solidFill>
                  <a:schemeClr val="tx1"/>
                </a:solidFill>
                <a:latin typeface="Calibri Light" panose="020F0302020204030204" pitchFamily="34" charset="0"/>
                <a:cs typeface="Calibri Light" panose="020F0302020204030204" pitchFamily="34" charset="0"/>
              </a:rPr>
              <a:t> hi-lighter.</a:t>
            </a:r>
          </a:p>
          <a:p>
            <a:pPr marL="548640" indent="-411480" algn="just">
              <a:spcAft>
                <a:spcPts val="0"/>
              </a:spcAft>
              <a:buClr>
                <a:schemeClr val="tx1">
                  <a:shade val="95000"/>
                </a:schemeClr>
              </a:buClr>
              <a:buFont typeface="Wingdings 2"/>
              <a:buChar char=""/>
              <a:defRPr/>
            </a:pPr>
            <a:endParaRPr lang="en-US" sz="2500" dirty="0">
              <a:solidFill>
                <a:schemeClr val="tx1"/>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Review your previous lecture before you come for lectures. </a:t>
            </a:r>
          </a:p>
          <a:p>
            <a:pPr marL="137160" indent="0" algn="just">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Print the next power point lecture and read briefly in anticipation for the new lecture.</a:t>
            </a:r>
          </a:p>
          <a:p>
            <a:pPr marL="548640" indent="-411480" algn="just">
              <a:spcAft>
                <a:spcPts val="0"/>
              </a:spcAft>
              <a:buClr>
                <a:schemeClr val="tx1">
                  <a:shade val="95000"/>
                </a:schemeClr>
              </a:buClr>
              <a:buFont typeface="Wingdings 2"/>
              <a:buChar char=""/>
              <a:defRPr/>
            </a:pPr>
            <a:endParaRPr lang="en-US" sz="2200" dirty="0"/>
          </a:p>
          <a:p>
            <a:pPr marL="548640" indent="-411480" algn="just">
              <a:spcAft>
                <a:spcPts val="0"/>
              </a:spcAft>
              <a:buClr>
                <a:schemeClr val="tx1">
                  <a:shade val="95000"/>
                </a:schemeClr>
              </a:buClr>
              <a:buNone/>
              <a:defRPr/>
            </a:pPr>
            <a:endParaRPr lang="en-US" sz="2200" dirty="0"/>
          </a:p>
          <a:p>
            <a:pPr marL="548640" indent="-411480" algn="just">
              <a:spcAft>
                <a:spcPts val="0"/>
              </a:spcAft>
              <a:buClr>
                <a:schemeClr val="tx1">
                  <a:shade val="95000"/>
                </a:schemeClr>
              </a:buClr>
              <a:buFont typeface="Wingdings 2"/>
              <a:buChar char=""/>
              <a:defRPr/>
            </a:pPr>
            <a:endParaRPr lang="en-US" sz="2400" dirty="0"/>
          </a:p>
          <a:p>
            <a:pPr marL="548640" indent="-411480">
              <a:spcAft>
                <a:spcPts val="0"/>
              </a:spcAft>
              <a:buClr>
                <a:schemeClr val="tx1">
                  <a:shade val="95000"/>
                </a:schemeClr>
              </a:buClr>
              <a:buFont typeface="Wingdings 2"/>
              <a:buChar char=""/>
              <a:defRPr/>
            </a:pPr>
            <a:endParaRPr lang="en-US" sz="2400" dirty="0"/>
          </a:p>
          <a:p>
            <a:pPr marL="548640" indent="-411480">
              <a:spcAft>
                <a:spcPts val="0"/>
              </a:spcAft>
              <a:buClr>
                <a:schemeClr val="tx1">
                  <a:shade val="95000"/>
                </a:schemeClr>
              </a:buClr>
              <a:buFont typeface="Wingdings 2"/>
              <a:buChar char=""/>
              <a:defRPr/>
            </a:pPr>
            <a:endParaRPr lang="en-US" dirty="0" smtClean="0"/>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4757869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b="0" dirty="0" smtClean="0">
                <a:solidFill>
                  <a:srgbClr val="0000FF"/>
                </a:solidFill>
                <a:effectLst/>
              </a:rPr>
              <a:t>Lecture Slots</a:t>
            </a:r>
          </a:p>
        </p:txBody>
      </p:sp>
      <p:sp>
        <p:nvSpPr>
          <p:cNvPr id="50179" name="Rectangle 3"/>
          <p:cNvSpPr>
            <a:spLocks noGrp="1" noChangeArrowheads="1"/>
          </p:cNvSpPr>
          <p:nvPr>
            <p:ph idx="1"/>
          </p:nvPr>
        </p:nvSpPr>
        <p:spPr>
          <a:xfrm>
            <a:off x="1097280" y="1908673"/>
            <a:ext cx="10058400" cy="4708525"/>
          </a:xfrm>
        </p:spPr>
        <p:txBody>
          <a:bodyPr>
            <a:normAutofit/>
          </a:bodyPr>
          <a:lstStyle/>
          <a:p>
            <a:pPr marL="137160" indent="0" algn="just">
              <a:spcAft>
                <a:spcPts val="0"/>
              </a:spcAft>
              <a:buClr>
                <a:schemeClr val="tx1">
                  <a:shade val="95000"/>
                </a:schemeClr>
              </a:buClr>
              <a:buNone/>
              <a:defRPr/>
            </a:pPr>
            <a:r>
              <a:rPr lang="en-US" dirty="0" smtClean="0">
                <a:solidFill>
                  <a:srgbClr val="0000FF"/>
                </a:solidFill>
                <a:latin typeface="Calibri Light" panose="020F0302020204030204" pitchFamily="34" charset="0"/>
                <a:cs typeface="Calibri Light" panose="020F0302020204030204" pitchFamily="34" charset="0"/>
              </a:rPr>
              <a:t>Date: 		Wednesdays     10.00 pm to 12.00 pm</a:t>
            </a:r>
          </a:p>
          <a:p>
            <a:pPr marL="137160" indent="0" algn="just">
              <a:spcAft>
                <a:spcPts val="0"/>
              </a:spcAft>
              <a:buClr>
                <a:schemeClr val="tx1">
                  <a:shade val="95000"/>
                </a:schemeClr>
              </a:buClr>
              <a:buNone/>
              <a:defRPr/>
            </a:pPr>
            <a:r>
              <a:rPr lang="en-US" dirty="0" smtClean="0">
                <a:solidFill>
                  <a:srgbClr val="0000FF"/>
                </a:solidFill>
                <a:latin typeface="Calibri Light" panose="020F0302020204030204" pitchFamily="34" charset="0"/>
                <a:cs typeface="Calibri Light" panose="020F0302020204030204" pitchFamily="34" charset="0"/>
              </a:rPr>
              <a:t>Venue:		Zoom		   </a:t>
            </a:r>
            <a:r>
              <a:rPr lang="en-US" dirty="0" smtClean="0">
                <a:solidFill>
                  <a:schemeClr val="tx1"/>
                </a:solidFill>
                <a:latin typeface="Calibri Light" panose="020F0302020204030204" pitchFamily="34" charset="0"/>
                <a:cs typeface="Calibri Light" panose="020F0302020204030204" pitchFamily="34" charset="0"/>
              </a:rPr>
              <a:t>(No timetable clashes)</a:t>
            </a:r>
          </a:p>
          <a:p>
            <a:pPr marL="548640" indent="-411480" algn="just">
              <a:spcAft>
                <a:spcPts val="0"/>
              </a:spcAft>
              <a:buClr>
                <a:schemeClr val="tx1">
                  <a:shade val="95000"/>
                </a:schemeClr>
              </a:buClr>
              <a:buNone/>
              <a:defRPr/>
            </a:pPr>
            <a:endParaRPr lang="en-US" dirty="0" smtClean="0">
              <a:solidFill>
                <a:srgbClr val="0000FF"/>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dirty="0" smtClean="0">
                <a:solidFill>
                  <a:srgbClr val="0000FF"/>
                </a:solidFill>
                <a:latin typeface="Calibri Light" panose="020F0302020204030204" pitchFamily="34" charset="0"/>
                <a:cs typeface="Calibri Light" panose="020F0302020204030204" pitchFamily="34" charset="0"/>
              </a:rPr>
              <a:t>Date:	</a:t>
            </a:r>
            <a:r>
              <a:rPr lang="en-US" dirty="0" smtClean="0">
                <a:solidFill>
                  <a:srgbClr val="0000FF"/>
                </a:solidFill>
                <a:latin typeface="Calibri Light" panose="020F0302020204030204" pitchFamily="34" charset="0"/>
                <a:cs typeface="Calibri Light" panose="020F0302020204030204" pitchFamily="34" charset="0"/>
              </a:rPr>
              <a:t>		Friday</a:t>
            </a:r>
            <a:r>
              <a:rPr lang="en-US" dirty="0" smtClean="0">
                <a:solidFill>
                  <a:srgbClr val="0000FF"/>
                </a:solidFill>
                <a:latin typeface="Calibri Light" panose="020F0302020204030204" pitchFamily="34" charset="0"/>
                <a:cs typeface="Calibri Light" panose="020F0302020204030204" pitchFamily="34" charset="0"/>
              </a:rPr>
              <a:t>:		10.00 pm to 12.00 pm</a:t>
            </a:r>
          </a:p>
          <a:p>
            <a:pPr marL="548640" indent="-411480" algn="just">
              <a:spcAft>
                <a:spcPts val="0"/>
              </a:spcAft>
              <a:buClr>
                <a:schemeClr val="tx1">
                  <a:shade val="95000"/>
                </a:schemeClr>
              </a:buClr>
              <a:buNone/>
              <a:defRPr/>
            </a:pPr>
            <a:r>
              <a:rPr lang="en-US" dirty="0" smtClean="0">
                <a:solidFill>
                  <a:srgbClr val="0000FF"/>
                </a:solidFill>
                <a:latin typeface="Calibri Light" panose="020F0302020204030204" pitchFamily="34" charset="0"/>
                <a:cs typeface="Calibri Light" panose="020F0302020204030204" pitchFamily="34" charset="0"/>
              </a:rPr>
              <a:t>Venue:		Zoom	   	   </a:t>
            </a:r>
            <a:r>
              <a:rPr lang="en-US" dirty="0" smtClean="0">
                <a:solidFill>
                  <a:schemeClr val="tx1"/>
                </a:solidFill>
                <a:latin typeface="Calibri Light" panose="020F0302020204030204" pitchFamily="34" charset="0"/>
                <a:cs typeface="Calibri Light" panose="020F0302020204030204" pitchFamily="34" charset="0"/>
              </a:rPr>
              <a:t>(No timetable clashes)</a:t>
            </a:r>
          </a:p>
          <a:p>
            <a:pPr marL="548640" indent="-411480" algn="just">
              <a:spcAft>
                <a:spcPts val="0"/>
              </a:spcAft>
              <a:buClr>
                <a:schemeClr val="tx1">
                  <a:shade val="95000"/>
                </a:schemeClr>
              </a:buClr>
              <a:buFont typeface="Wingdings 2"/>
              <a:buChar char=""/>
              <a:defRPr/>
            </a:pPr>
            <a:endParaRPr lang="en-US" dirty="0" smtClean="0">
              <a:solidFill>
                <a:srgbClr val="0000FF"/>
              </a:solidFill>
              <a:latin typeface="Calibri Light" panose="020F0302020204030204" pitchFamily="34" charset="0"/>
              <a:cs typeface="Calibri Light" panose="020F0302020204030204" pitchFamily="34" charset="0"/>
            </a:endParaRPr>
          </a:p>
          <a:p>
            <a:pPr marL="137160" indent="0" algn="just">
              <a:spcAft>
                <a:spcPts val="0"/>
              </a:spcAft>
              <a:buClr>
                <a:schemeClr val="tx1">
                  <a:shade val="95000"/>
                </a:schemeClr>
              </a:buClr>
              <a:buNone/>
              <a:defRPr/>
            </a:pPr>
            <a:r>
              <a:rPr lang="en-US" b="1" dirty="0" smtClean="0">
                <a:solidFill>
                  <a:schemeClr val="tx1"/>
                </a:solidFill>
                <a:latin typeface="Calibri Light" panose="020F0302020204030204" pitchFamily="34" charset="0"/>
                <a:cs typeface="Calibri Light" panose="020F0302020204030204" pitchFamily="34" charset="0"/>
              </a:rPr>
              <a:t>Important Note:</a:t>
            </a:r>
            <a:r>
              <a:rPr lang="en-US" dirty="0" smtClean="0">
                <a:solidFill>
                  <a:schemeClr val="tx1"/>
                </a:solidFill>
                <a:latin typeface="Calibri Light" panose="020F0302020204030204" pitchFamily="34" charset="0"/>
                <a:cs typeface="Calibri Light" panose="020F0302020204030204" pitchFamily="34" charset="0"/>
              </a:rPr>
              <a:t> </a:t>
            </a:r>
          </a:p>
          <a:p>
            <a:pPr marL="137160" indent="0" algn="just">
              <a:spcAft>
                <a:spcPts val="0"/>
              </a:spcAft>
              <a:buClr>
                <a:schemeClr val="tx1">
                  <a:shade val="95000"/>
                </a:schemeClr>
              </a:buClr>
              <a:buNone/>
              <a:defRPr/>
            </a:pPr>
            <a:r>
              <a:rPr lang="en-US" dirty="0" smtClean="0">
                <a:solidFill>
                  <a:schemeClr val="tx1"/>
                </a:solidFill>
                <a:latin typeface="Calibri Light" panose="020F0302020204030204" pitchFamily="34" charset="0"/>
                <a:cs typeface="Calibri Light" panose="020F0302020204030204" pitchFamily="34" charset="0"/>
              </a:rPr>
              <a:t>You should ensure that you do not have other lectures/tutorials on these slots. i.e. </a:t>
            </a:r>
            <a:r>
              <a:rPr lang="en-US" dirty="0" smtClean="0">
                <a:solidFill>
                  <a:srgbClr val="3333FF"/>
                </a:solidFill>
                <a:latin typeface="Calibri Light" panose="020F0302020204030204" pitchFamily="34" charset="0"/>
                <a:cs typeface="Calibri Light" panose="020F0302020204030204" pitchFamily="34" charset="0"/>
              </a:rPr>
              <a:t>no timetable clashes !</a:t>
            </a:r>
          </a:p>
          <a:p>
            <a:pPr marL="137160" indent="0" algn="just">
              <a:spcAft>
                <a:spcPts val="0"/>
              </a:spcAft>
              <a:buClr>
                <a:schemeClr val="tx1">
                  <a:shade val="95000"/>
                </a:schemeClr>
              </a:buClr>
              <a:buNone/>
              <a:defRPr/>
            </a:pPr>
            <a:endParaRPr lang="en-US" dirty="0" smtClean="0">
              <a:solidFill>
                <a:srgbClr val="3333FF"/>
              </a:solidFill>
              <a:latin typeface="Calibri Light" panose="020F0302020204030204" pitchFamily="34" charset="0"/>
              <a:cs typeface="Calibri Light" panose="020F0302020204030204" pitchFamily="34" charset="0"/>
            </a:endParaRPr>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14509247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n w="6350">
                  <a:noFill/>
                </a:ln>
                <a:solidFill>
                  <a:srgbClr val="0000FF"/>
                </a:solidFill>
              </a:rPr>
              <a:t>Assessment</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36876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176968" y="1768575"/>
            <a:ext cx="9978711" cy="6248400"/>
          </a:xfrm>
        </p:spPr>
        <p:txBody>
          <a:bodyPr>
            <a:normAutofit/>
          </a:bodyPr>
          <a:lstStyle/>
          <a:p>
            <a:pPr marL="0" indent="0" algn="just">
              <a:lnSpc>
                <a:spcPct val="120000"/>
              </a:lnSpc>
              <a:spcBef>
                <a:spcPts val="0"/>
              </a:spcBef>
              <a:spcAft>
                <a:spcPts val="0"/>
              </a:spcAft>
              <a:buClr>
                <a:schemeClr val="tx1">
                  <a:shade val="95000"/>
                </a:schemeClr>
              </a:buClr>
              <a:buNone/>
              <a:defRPr/>
            </a:pPr>
            <a:r>
              <a:rPr lang="en-US" sz="2400" dirty="0">
                <a:solidFill>
                  <a:schemeClr val="tx1"/>
                </a:solidFill>
                <a:latin typeface="Calibri Light" panose="020F0302020204030204" pitchFamily="34" charset="0"/>
                <a:cs typeface="Calibri Light" panose="020F0302020204030204" pitchFamily="34" charset="0"/>
              </a:rPr>
              <a:t>A human being is a part of the whole, called by us “universe,” a part limited in time and space. He experiences himself, his thoughts and feelings, as something separated from the rest – a kind of optical delusion of his consciousness. This delusion is a kind of prison for us, restricting us to our personal desires and to affection for a few persons nearest to us. </a:t>
            </a:r>
            <a:r>
              <a:rPr lang="en-US" sz="2400" dirty="0">
                <a:solidFill>
                  <a:srgbClr val="3333FF"/>
                </a:solidFill>
                <a:latin typeface="Calibri Light" panose="020F0302020204030204" pitchFamily="34" charset="0"/>
                <a:cs typeface="Calibri Light" panose="020F0302020204030204" pitchFamily="34" charset="0"/>
              </a:rPr>
              <a:t>Our task must be to free ourselves </a:t>
            </a:r>
            <a:r>
              <a:rPr lang="en-US" sz="2400" dirty="0">
                <a:solidFill>
                  <a:schemeClr val="tx1"/>
                </a:solidFill>
                <a:latin typeface="Calibri Light" panose="020F0302020204030204" pitchFamily="34" charset="0"/>
                <a:cs typeface="Calibri Light" panose="020F0302020204030204" pitchFamily="34" charset="0"/>
              </a:rPr>
              <a:t>from this prison by widening our circle of compassion to </a:t>
            </a:r>
            <a:r>
              <a:rPr lang="en-US" sz="2400" dirty="0">
                <a:solidFill>
                  <a:srgbClr val="3333FF"/>
                </a:solidFill>
                <a:latin typeface="Calibri Light" panose="020F0302020204030204" pitchFamily="34" charset="0"/>
                <a:cs typeface="Calibri Light" panose="020F0302020204030204" pitchFamily="34" charset="0"/>
              </a:rPr>
              <a:t>embrace all living creatures and the whole nature in its beauty. </a:t>
            </a:r>
            <a:r>
              <a:rPr lang="en-US" sz="2400" dirty="0">
                <a:solidFill>
                  <a:schemeClr val="tx1"/>
                </a:solidFill>
                <a:latin typeface="Calibri Light" panose="020F0302020204030204" pitchFamily="34" charset="0"/>
                <a:cs typeface="Calibri Light" panose="020F0302020204030204" pitchFamily="34" charset="0"/>
              </a:rPr>
              <a:t>Nobody is able to achieve this completely, but the striving for such achievement is in itself a part of the liberation and a foundation for inner security. 	                                        </a:t>
            </a:r>
            <a:r>
              <a:rPr lang="en-US" sz="2400" dirty="0" smtClean="0">
                <a:solidFill>
                  <a:schemeClr val="tx1"/>
                </a:solidFill>
                <a:latin typeface="Calibri Light" panose="020F0302020204030204" pitchFamily="34" charset="0"/>
                <a:cs typeface="Calibri Light" panose="020F0302020204030204" pitchFamily="34" charset="0"/>
              </a:rPr>
              <a:t>		                    A</a:t>
            </a:r>
            <a:r>
              <a:rPr lang="en-US" sz="2400" dirty="0">
                <a:solidFill>
                  <a:schemeClr val="tx1"/>
                </a:solidFill>
                <a:latin typeface="Calibri Light" panose="020F0302020204030204" pitchFamily="34" charset="0"/>
                <a:cs typeface="Calibri Light" panose="020F0302020204030204" pitchFamily="34" charset="0"/>
              </a:rPr>
              <a:t>. Einstein </a:t>
            </a:r>
            <a:endParaRPr lang="en-US" sz="2400" dirty="0" smtClean="0">
              <a:solidFill>
                <a:schemeClr val="tx1"/>
              </a:solidFill>
              <a:latin typeface="Calibri Light" panose="020F0302020204030204" pitchFamily="34" charset="0"/>
              <a:cs typeface="Calibri Light" panose="020F0302020204030204" pitchFamily="34" charset="0"/>
            </a:endParaRPr>
          </a:p>
          <a:p>
            <a:pPr marL="0" indent="0" algn="just">
              <a:lnSpc>
                <a:spcPct val="120000"/>
              </a:lnSpc>
              <a:spcBef>
                <a:spcPts val="0"/>
              </a:spcBef>
              <a:spcAft>
                <a:spcPts val="0"/>
              </a:spcAft>
              <a:buClr>
                <a:schemeClr val="tx1">
                  <a:shade val="95000"/>
                </a:schemeClr>
              </a:buClr>
              <a:buNone/>
              <a:defRPr/>
            </a:pPr>
            <a:r>
              <a:rPr lang="en-US" sz="2400" dirty="0">
                <a:solidFill>
                  <a:schemeClr val="tx1"/>
                </a:solidFill>
                <a:latin typeface="Calibri Light" panose="020F0302020204030204" pitchFamily="34" charset="0"/>
                <a:cs typeface="Calibri Light" panose="020F0302020204030204" pitchFamily="34" charset="0"/>
              </a:rPr>
              <a:t>	</a:t>
            </a:r>
            <a:r>
              <a:rPr lang="en-US" sz="2400" dirty="0" smtClean="0">
                <a:solidFill>
                  <a:schemeClr val="tx1"/>
                </a:solidFill>
                <a:latin typeface="Calibri Light" panose="020F0302020204030204" pitchFamily="34" charset="0"/>
                <a:cs typeface="Calibri Light" panose="020F0302020204030204" pitchFamily="34" charset="0"/>
              </a:rPr>
              <a:t>						                      (</a:t>
            </a:r>
            <a:r>
              <a:rPr lang="en-US" sz="2400" dirty="0">
                <a:solidFill>
                  <a:schemeClr val="tx1"/>
                </a:solidFill>
                <a:latin typeface="Calibri Light" panose="020F0302020204030204" pitchFamily="34" charset="0"/>
                <a:cs typeface="Calibri Light" panose="020F0302020204030204" pitchFamily="34" charset="0"/>
              </a:rPr>
              <a:t>Nobel Laureate)</a:t>
            </a:r>
          </a:p>
        </p:txBody>
      </p:sp>
      <p:sp>
        <p:nvSpPr>
          <p:cNvPr id="2" name="Title 1"/>
          <p:cNvSpPr>
            <a:spLocks noGrp="1"/>
          </p:cNvSpPr>
          <p:nvPr>
            <p:ph type="title"/>
          </p:nvPr>
        </p:nvSpPr>
        <p:spPr/>
        <p:txBody>
          <a:bodyPr/>
          <a:lstStyle/>
          <a:p>
            <a:r>
              <a:rPr lang="en-US" dirty="0">
                <a:solidFill>
                  <a:srgbClr val="0000FF"/>
                </a:solidFill>
              </a:rPr>
              <a:t>Widening circle of Awareness</a:t>
            </a:r>
            <a:endParaRPr lang="en-SG" dirty="0"/>
          </a:p>
        </p:txBody>
      </p:sp>
      <p:pic>
        <p:nvPicPr>
          <p:cNvPr id="6" name="Picture 4" descr="Tongue"/>
          <p:cNvPicPr>
            <a:picLocks noChangeAspect="1" noChangeArrowheads="1"/>
          </p:cNvPicPr>
          <p:nvPr/>
        </p:nvPicPr>
        <p:blipFill>
          <a:blip r:embed="rId3">
            <a:extLst>
              <a:ext uri="{28A0092B-C50C-407E-A947-70E740481C1C}">
                <a14:useLocalDpi xmlns:a14="http://schemas.microsoft.com/office/drawing/2010/main" val="0"/>
              </a:ext>
            </a:extLst>
          </a:blip>
          <a:srcRect t="3334"/>
          <a:stretch>
            <a:fillRect/>
          </a:stretch>
        </p:blipFill>
        <p:spPr bwMode="auto">
          <a:xfrm>
            <a:off x="10153326" y="391867"/>
            <a:ext cx="1002353" cy="134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94549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b="0" dirty="0" smtClean="0">
                <a:solidFill>
                  <a:srgbClr val="0000FF"/>
                </a:solidFill>
                <a:effectLst/>
              </a:rPr>
              <a:t>Assessment</a:t>
            </a:r>
          </a:p>
        </p:txBody>
      </p:sp>
      <p:sp>
        <p:nvSpPr>
          <p:cNvPr id="99331" name="Rectangle 3"/>
          <p:cNvSpPr>
            <a:spLocks noGrp="1" noChangeArrowheads="1"/>
          </p:cNvSpPr>
          <p:nvPr>
            <p:ph idx="1"/>
          </p:nvPr>
        </p:nvSpPr>
        <p:spPr>
          <a:xfrm>
            <a:off x="1097280" y="1858545"/>
            <a:ext cx="10058400" cy="4038600"/>
          </a:xfrm>
        </p:spPr>
        <p:txBody>
          <a:bodyPr>
            <a:noAutofit/>
          </a:bodyPr>
          <a:lstStyle/>
          <a:p>
            <a:pPr eaLnBrk="1" hangingPunct="1"/>
            <a:r>
              <a:rPr lang="en-US" altLang="en-US" dirty="0">
                <a:solidFill>
                  <a:srgbClr val="0000FF"/>
                </a:solidFill>
                <a:latin typeface="Calibri Light" panose="020F0302020204030204" pitchFamily="34" charset="0"/>
                <a:cs typeface="Calibri Light" panose="020F0302020204030204" pitchFamily="34" charset="0"/>
              </a:rPr>
              <a:t>Tutorials (CAs): 	</a:t>
            </a:r>
            <a:r>
              <a:rPr lang="en-US" altLang="en-US" dirty="0" smtClean="0">
                <a:solidFill>
                  <a:srgbClr val="0000FF"/>
                </a:solidFill>
                <a:latin typeface="Calibri Light" panose="020F0302020204030204" pitchFamily="34" charset="0"/>
                <a:cs typeface="Calibri Light" panose="020F0302020204030204" pitchFamily="34" charset="0"/>
              </a:rPr>
              <a:t>35 </a:t>
            </a:r>
            <a:r>
              <a:rPr lang="en-US" altLang="en-US" dirty="0">
                <a:solidFill>
                  <a:srgbClr val="0000FF"/>
                </a:solidFill>
                <a:latin typeface="Calibri Light" panose="020F0302020204030204" pitchFamily="34" charset="0"/>
                <a:cs typeface="Calibri Light" panose="020F0302020204030204" pitchFamily="34" charset="0"/>
              </a:rPr>
              <a:t>%	(start: 3</a:t>
            </a:r>
            <a:r>
              <a:rPr lang="en-US" altLang="en-US" baseline="30000" dirty="0">
                <a:solidFill>
                  <a:srgbClr val="0000FF"/>
                </a:solidFill>
                <a:latin typeface="Calibri Light" panose="020F0302020204030204" pitchFamily="34" charset="0"/>
                <a:cs typeface="Calibri Light" panose="020F0302020204030204" pitchFamily="34" charset="0"/>
              </a:rPr>
              <a:t>rd</a:t>
            </a:r>
            <a:r>
              <a:rPr lang="en-US" altLang="en-US" dirty="0">
                <a:solidFill>
                  <a:srgbClr val="0000FF"/>
                </a:solidFill>
                <a:latin typeface="Calibri Light" panose="020F0302020204030204" pitchFamily="34" charset="0"/>
                <a:cs typeface="Calibri Light" panose="020F0302020204030204" pitchFamily="34" charset="0"/>
              </a:rPr>
              <a:t> week)</a:t>
            </a:r>
          </a:p>
          <a:p>
            <a:pPr eaLnBrk="1" hangingPunct="1"/>
            <a:r>
              <a:rPr lang="en-US" altLang="en-US" dirty="0">
                <a:solidFill>
                  <a:srgbClr val="0000FF"/>
                </a:solidFill>
                <a:latin typeface="Calibri Light" panose="020F0302020204030204" pitchFamily="34" charset="0"/>
                <a:cs typeface="Calibri Light" panose="020F0302020204030204" pitchFamily="34" charset="0"/>
              </a:rPr>
              <a:t>MCQ Test 1:		</a:t>
            </a:r>
            <a:r>
              <a:rPr lang="en-US" altLang="en-US" dirty="0" smtClean="0">
                <a:solidFill>
                  <a:srgbClr val="0000FF"/>
                </a:solidFill>
                <a:latin typeface="Calibri Light" panose="020F0302020204030204" pitchFamily="34" charset="0"/>
                <a:cs typeface="Calibri Light" panose="020F0302020204030204" pitchFamily="34" charset="0"/>
              </a:rPr>
              <a:t>20 </a:t>
            </a:r>
            <a:r>
              <a:rPr lang="en-US" altLang="en-US" dirty="0">
                <a:solidFill>
                  <a:srgbClr val="0000FF"/>
                </a:solidFill>
                <a:latin typeface="Calibri Light" panose="020F0302020204030204" pitchFamily="34" charset="0"/>
                <a:cs typeface="Calibri Light" panose="020F0302020204030204" pitchFamily="34" charset="0"/>
              </a:rPr>
              <a:t>% 	( 7</a:t>
            </a:r>
            <a:r>
              <a:rPr lang="en-US" altLang="en-US" baseline="30000" dirty="0">
                <a:solidFill>
                  <a:srgbClr val="0000FF"/>
                </a:solidFill>
                <a:latin typeface="Calibri Light" panose="020F0302020204030204" pitchFamily="34" charset="0"/>
                <a:cs typeface="Calibri Light" panose="020F0302020204030204" pitchFamily="34" charset="0"/>
              </a:rPr>
              <a:t>th</a:t>
            </a:r>
            <a:r>
              <a:rPr lang="en-US" altLang="en-US" dirty="0">
                <a:solidFill>
                  <a:srgbClr val="0000FF"/>
                </a:solidFill>
                <a:latin typeface="Calibri Light" panose="020F0302020204030204" pitchFamily="34" charset="0"/>
                <a:cs typeface="Calibri Light" panose="020F0302020204030204" pitchFamily="34" charset="0"/>
              </a:rPr>
              <a:t> week)</a:t>
            </a:r>
          </a:p>
          <a:p>
            <a:pPr eaLnBrk="1" hangingPunct="1"/>
            <a:r>
              <a:rPr lang="en-US" altLang="en-US" dirty="0">
                <a:solidFill>
                  <a:srgbClr val="0000FF"/>
                </a:solidFill>
                <a:latin typeface="Calibri Light" panose="020F0302020204030204" pitchFamily="34" charset="0"/>
                <a:cs typeface="Calibri Light" panose="020F0302020204030204" pitchFamily="34" charset="0"/>
              </a:rPr>
              <a:t>Term </a:t>
            </a:r>
            <a:r>
              <a:rPr lang="en-US" altLang="en-US" dirty="0" smtClean="0">
                <a:solidFill>
                  <a:srgbClr val="0000FF"/>
                </a:solidFill>
                <a:latin typeface="Calibri Light" panose="020F0302020204030204" pitchFamily="34" charset="0"/>
                <a:cs typeface="Calibri Light" panose="020F0302020204030204" pitchFamily="34" charset="0"/>
              </a:rPr>
              <a:t>Project:</a:t>
            </a:r>
            <a:r>
              <a:rPr lang="en-US" altLang="en-US" dirty="0">
                <a:solidFill>
                  <a:srgbClr val="0000FF"/>
                </a:solidFill>
                <a:latin typeface="Calibri Light" panose="020F0302020204030204" pitchFamily="34" charset="0"/>
                <a:cs typeface="Calibri Light" panose="020F0302020204030204" pitchFamily="34" charset="0"/>
              </a:rPr>
              <a:t>	</a:t>
            </a:r>
            <a:r>
              <a:rPr lang="en-US" altLang="en-US" dirty="0" smtClean="0">
                <a:solidFill>
                  <a:srgbClr val="0000FF"/>
                </a:solidFill>
                <a:latin typeface="Calibri Light" panose="020F0302020204030204" pitchFamily="34" charset="0"/>
                <a:cs typeface="Calibri Light" panose="020F0302020204030204" pitchFamily="34" charset="0"/>
              </a:rPr>
              <a:t>25 </a:t>
            </a:r>
            <a:r>
              <a:rPr lang="en-US" altLang="en-US" dirty="0">
                <a:solidFill>
                  <a:srgbClr val="0000FF"/>
                </a:solidFill>
                <a:latin typeface="Calibri Light" panose="020F0302020204030204" pitchFamily="34" charset="0"/>
                <a:cs typeface="Calibri Light" panose="020F0302020204030204" pitchFamily="34" charset="0"/>
              </a:rPr>
              <a:t>%	(due: 12</a:t>
            </a:r>
            <a:r>
              <a:rPr lang="en-US" altLang="en-US" baseline="30000" dirty="0">
                <a:solidFill>
                  <a:srgbClr val="0000FF"/>
                </a:solidFill>
                <a:latin typeface="Calibri Light" panose="020F0302020204030204" pitchFamily="34" charset="0"/>
                <a:cs typeface="Calibri Light" panose="020F0302020204030204" pitchFamily="34" charset="0"/>
              </a:rPr>
              <a:t>th</a:t>
            </a:r>
            <a:r>
              <a:rPr lang="en-US" altLang="en-US" dirty="0">
                <a:solidFill>
                  <a:srgbClr val="0000FF"/>
                </a:solidFill>
                <a:latin typeface="Calibri Light" panose="020F0302020204030204" pitchFamily="34" charset="0"/>
                <a:cs typeface="Calibri Light" panose="020F0302020204030204" pitchFamily="34" charset="0"/>
              </a:rPr>
              <a:t> </a:t>
            </a:r>
            <a:r>
              <a:rPr lang="en-US" altLang="en-US" dirty="0" smtClean="0">
                <a:solidFill>
                  <a:srgbClr val="0000FF"/>
                </a:solidFill>
                <a:latin typeface="Calibri Light" panose="020F0302020204030204" pitchFamily="34" charset="0"/>
                <a:cs typeface="Calibri Light" panose="020F0302020204030204" pitchFamily="34" charset="0"/>
              </a:rPr>
              <a:t>week, </a:t>
            </a:r>
            <a:r>
              <a:rPr lang="en-US" altLang="en-US" dirty="0" smtClean="0">
                <a:solidFill>
                  <a:schemeClr val="tx1"/>
                </a:solidFill>
                <a:latin typeface="Calibri Light" panose="020F0302020204030204" pitchFamily="34" charset="0"/>
                <a:cs typeface="Calibri Light" panose="020F0302020204030204" pitchFamily="34" charset="0"/>
              </a:rPr>
              <a:t>short </a:t>
            </a:r>
            <a:r>
              <a:rPr lang="en-US" altLang="en-US" dirty="0" err="1" smtClean="0">
                <a:solidFill>
                  <a:schemeClr val="tx1"/>
                </a:solidFill>
                <a:latin typeface="Calibri Light" panose="020F0302020204030204" pitchFamily="34" charset="0"/>
                <a:cs typeface="Calibri Light" panose="020F0302020204030204" pitchFamily="34" charset="0"/>
              </a:rPr>
              <a:t>ppt</a:t>
            </a:r>
            <a:r>
              <a:rPr lang="en-US" altLang="en-US" dirty="0" smtClean="0">
                <a:solidFill>
                  <a:schemeClr val="tx1"/>
                </a:solidFill>
                <a:latin typeface="Calibri Light" panose="020F0302020204030204" pitchFamily="34" charset="0"/>
                <a:cs typeface="Calibri Light" panose="020F0302020204030204" pitchFamily="34" charset="0"/>
              </a:rPr>
              <a:t> Presentations/</a:t>
            </a:r>
            <a:r>
              <a:rPr lang="en-US" altLang="en-US" dirty="0" err="1" smtClean="0">
                <a:solidFill>
                  <a:schemeClr val="tx1"/>
                </a:solidFill>
                <a:latin typeface="Calibri Light" panose="020F0302020204030204" pitchFamily="34" charset="0"/>
                <a:cs typeface="Calibri Light" panose="020F0302020204030204" pitchFamily="34" charset="0"/>
              </a:rPr>
              <a:t>Vivas</a:t>
            </a:r>
            <a:r>
              <a:rPr lang="en-US" altLang="en-US" dirty="0" smtClean="0">
                <a:solidFill>
                  <a:srgbClr val="0000FF"/>
                </a:solidFill>
                <a:latin typeface="Calibri Light" panose="020F0302020204030204" pitchFamily="34" charset="0"/>
                <a:cs typeface="Calibri Light" panose="020F0302020204030204" pitchFamily="34" charset="0"/>
              </a:rPr>
              <a:t>)</a:t>
            </a:r>
            <a:endParaRPr lang="en-US" altLang="en-US" dirty="0">
              <a:solidFill>
                <a:srgbClr val="0000FF"/>
              </a:solidFill>
              <a:latin typeface="Calibri Light" panose="020F0302020204030204" pitchFamily="34" charset="0"/>
              <a:cs typeface="Calibri Light" panose="020F0302020204030204" pitchFamily="34" charset="0"/>
            </a:endParaRPr>
          </a:p>
          <a:p>
            <a:pPr eaLnBrk="1" hangingPunct="1"/>
            <a:r>
              <a:rPr lang="en-US" altLang="en-US" dirty="0">
                <a:solidFill>
                  <a:srgbClr val="0000FF"/>
                </a:solidFill>
                <a:latin typeface="Calibri Light" panose="020F0302020204030204" pitchFamily="34" charset="0"/>
                <a:cs typeface="Calibri Light" panose="020F0302020204030204" pitchFamily="34" charset="0"/>
              </a:rPr>
              <a:t>MCQ Test 2:		</a:t>
            </a:r>
            <a:r>
              <a:rPr lang="en-US" altLang="en-US" dirty="0" smtClean="0">
                <a:solidFill>
                  <a:srgbClr val="0000FF"/>
                </a:solidFill>
                <a:latin typeface="Calibri Light" panose="020F0302020204030204" pitchFamily="34" charset="0"/>
                <a:cs typeface="Calibri Light" panose="020F0302020204030204" pitchFamily="34" charset="0"/>
              </a:rPr>
              <a:t>20 </a:t>
            </a:r>
            <a:r>
              <a:rPr lang="en-US" altLang="en-US" dirty="0">
                <a:solidFill>
                  <a:srgbClr val="0000FF"/>
                </a:solidFill>
                <a:latin typeface="Calibri Light" panose="020F0302020204030204" pitchFamily="34" charset="0"/>
                <a:cs typeface="Calibri Light" panose="020F0302020204030204" pitchFamily="34" charset="0"/>
              </a:rPr>
              <a:t>%	(13</a:t>
            </a:r>
            <a:r>
              <a:rPr lang="en-US" altLang="en-US" baseline="30000" dirty="0">
                <a:solidFill>
                  <a:srgbClr val="0000FF"/>
                </a:solidFill>
                <a:latin typeface="Calibri Light" panose="020F0302020204030204" pitchFamily="34" charset="0"/>
                <a:cs typeface="Calibri Light" panose="020F0302020204030204" pitchFamily="34" charset="0"/>
              </a:rPr>
              <a:t>th</a:t>
            </a:r>
            <a:r>
              <a:rPr lang="en-US" altLang="en-US" dirty="0">
                <a:solidFill>
                  <a:srgbClr val="0000FF"/>
                </a:solidFill>
                <a:latin typeface="Calibri Light" panose="020F0302020204030204" pitchFamily="34" charset="0"/>
                <a:cs typeface="Calibri Light" panose="020F0302020204030204" pitchFamily="34" charset="0"/>
              </a:rPr>
              <a:t> week)</a:t>
            </a:r>
          </a:p>
          <a:p>
            <a:pPr eaLnBrk="1" hangingPunct="1"/>
            <a:r>
              <a:rPr lang="en-US" altLang="en-US" dirty="0">
                <a:solidFill>
                  <a:srgbClr val="0000FF"/>
                </a:solidFill>
                <a:latin typeface="Calibri Light" panose="020F0302020204030204" pitchFamily="34" charset="0"/>
                <a:cs typeface="Calibri Light" panose="020F0302020204030204" pitchFamily="34" charset="0"/>
              </a:rPr>
              <a:t>Final Grade:		100 %	</a:t>
            </a:r>
            <a:endParaRPr lang="en-US" altLang="en-US" dirty="0" smtClean="0">
              <a:solidFill>
                <a:srgbClr val="0000FF"/>
              </a:solidFill>
              <a:latin typeface="Calibri Light" panose="020F0302020204030204" pitchFamily="34" charset="0"/>
              <a:cs typeface="Calibri Light" panose="020F0302020204030204" pitchFamily="34" charset="0"/>
            </a:endParaRPr>
          </a:p>
          <a:p>
            <a:pPr>
              <a:lnSpc>
                <a:spcPct val="100000"/>
              </a:lnSpc>
              <a:spcBef>
                <a:spcPts val="0"/>
              </a:spcBef>
              <a:spcAft>
                <a:spcPts val="0"/>
              </a:spcAft>
              <a:defRPr/>
            </a:pPr>
            <a:r>
              <a:rPr lang="en-US" sz="2800" dirty="0">
                <a:solidFill>
                  <a:srgbClr val="3333FF"/>
                </a:solidFill>
                <a:latin typeface="Calibri Light" panose="020F0302020204030204" pitchFamily="34" charset="0"/>
                <a:cs typeface="Calibri Light" panose="020F0302020204030204" pitchFamily="34" charset="0"/>
              </a:rPr>
              <a:t>Notes: 		</a:t>
            </a:r>
            <a:r>
              <a:rPr lang="en-US" sz="2800" dirty="0" smtClean="0">
                <a:solidFill>
                  <a:srgbClr val="3333FF"/>
                </a:solidFill>
                <a:latin typeface="Calibri Light" panose="020F0302020204030204" pitchFamily="34" charset="0"/>
                <a:cs typeface="Calibri Light" panose="020F0302020204030204" pitchFamily="34" charset="0"/>
              </a:rPr>
              <a:t>No </a:t>
            </a:r>
            <a:r>
              <a:rPr lang="en-US" sz="2800" dirty="0">
                <a:solidFill>
                  <a:srgbClr val="3333FF"/>
                </a:solidFill>
                <a:latin typeface="Calibri Light" panose="020F0302020204030204" pitchFamily="34" charset="0"/>
                <a:cs typeface="Calibri Light" panose="020F0302020204030204" pitchFamily="34" charset="0"/>
              </a:rPr>
              <a:t>Examination (only 2 MCQ Tests)</a:t>
            </a:r>
          </a:p>
          <a:p>
            <a:pPr>
              <a:lnSpc>
                <a:spcPct val="100000"/>
              </a:lnSpc>
              <a:spcBef>
                <a:spcPts val="0"/>
              </a:spcBef>
              <a:spcAft>
                <a:spcPts val="0"/>
              </a:spcAft>
              <a:defRPr/>
            </a:pPr>
            <a:r>
              <a:rPr lang="en-US" sz="2800" dirty="0">
                <a:solidFill>
                  <a:srgbClr val="3333FF"/>
                </a:solidFill>
                <a:latin typeface="Calibri Light" panose="020F0302020204030204" pitchFamily="34" charset="0"/>
                <a:cs typeface="Calibri Light" panose="020F0302020204030204" pitchFamily="34" charset="0"/>
              </a:rPr>
              <a:t>	  		</a:t>
            </a:r>
            <a:r>
              <a:rPr lang="en-US" sz="2800" dirty="0" smtClean="0">
                <a:solidFill>
                  <a:srgbClr val="3333FF"/>
                </a:solidFill>
                <a:latin typeface="Calibri Light" panose="020F0302020204030204" pitchFamily="34" charset="0"/>
                <a:cs typeface="Calibri Light" panose="020F0302020204030204" pitchFamily="34" charset="0"/>
              </a:rPr>
              <a:t>Tutorials </a:t>
            </a:r>
            <a:r>
              <a:rPr lang="en-US" sz="2800" dirty="0">
                <a:solidFill>
                  <a:srgbClr val="3333FF"/>
                </a:solidFill>
                <a:latin typeface="Calibri Light" panose="020F0302020204030204" pitchFamily="34" charset="0"/>
                <a:cs typeface="Calibri Light" panose="020F0302020204030204" pitchFamily="34" charset="0"/>
              </a:rPr>
              <a:t>begin on week 3</a:t>
            </a:r>
          </a:p>
          <a:p>
            <a:pPr>
              <a:lnSpc>
                <a:spcPct val="100000"/>
              </a:lnSpc>
              <a:spcBef>
                <a:spcPts val="0"/>
              </a:spcBef>
              <a:spcAft>
                <a:spcPts val="0"/>
              </a:spcAft>
              <a:defRPr/>
            </a:pPr>
            <a:r>
              <a:rPr lang="en-US" sz="2800" dirty="0" smtClean="0">
                <a:solidFill>
                  <a:srgbClr val="3333FF"/>
                </a:solidFill>
                <a:latin typeface="Calibri Light" panose="020F0302020204030204" pitchFamily="34" charset="0"/>
                <a:cs typeface="Calibri Light" panose="020F0302020204030204" pitchFamily="34" charset="0"/>
              </a:rPr>
              <a:t>CAs </a:t>
            </a:r>
            <a:r>
              <a:rPr lang="en-US" sz="2800" dirty="0">
                <a:solidFill>
                  <a:srgbClr val="3333FF"/>
                </a:solidFill>
                <a:latin typeface="Calibri Light" panose="020F0302020204030204" pitchFamily="34" charset="0"/>
                <a:cs typeface="Calibri Light" panose="020F0302020204030204" pitchFamily="34" charset="0"/>
              </a:rPr>
              <a:t>:     		</a:t>
            </a:r>
            <a:r>
              <a:rPr lang="en-US" sz="2800" dirty="0" smtClean="0">
                <a:solidFill>
                  <a:srgbClr val="3333FF"/>
                </a:solidFill>
                <a:latin typeface="Calibri Light" panose="020F0302020204030204" pitchFamily="34" charset="0"/>
                <a:cs typeface="Calibri Light" panose="020F0302020204030204" pitchFamily="34" charset="0"/>
              </a:rPr>
              <a:t>Tutorial </a:t>
            </a:r>
            <a:r>
              <a:rPr lang="en-US" sz="2800" dirty="0">
                <a:solidFill>
                  <a:srgbClr val="3333FF"/>
                </a:solidFill>
                <a:latin typeface="Calibri Light" panose="020F0302020204030204" pitchFamily="34" charset="0"/>
                <a:cs typeface="Calibri Light" panose="020F0302020204030204" pitchFamily="34" charset="0"/>
              </a:rPr>
              <a:t>Attendance (Active !) / Assignments</a:t>
            </a:r>
          </a:p>
          <a:p>
            <a:pPr>
              <a:lnSpc>
                <a:spcPct val="100000"/>
              </a:lnSpc>
              <a:spcBef>
                <a:spcPts val="0"/>
              </a:spcBef>
              <a:spcAft>
                <a:spcPts val="0"/>
              </a:spcAft>
              <a:defRPr/>
            </a:pPr>
            <a:r>
              <a:rPr lang="en-US" sz="2800" dirty="0">
                <a:solidFill>
                  <a:srgbClr val="3333FF"/>
                </a:solidFill>
                <a:latin typeface="Calibri Light" panose="020F0302020204030204" pitchFamily="34" charset="0"/>
                <a:cs typeface="Calibri Light" panose="020F0302020204030204" pitchFamily="34" charset="0"/>
              </a:rPr>
              <a:t>	           		</a:t>
            </a:r>
            <a:r>
              <a:rPr lang="en-US" sz="2800" dirty="0" smtClean="0">
                <a:solidFill>
                  <a:srgbClr val="3333FF"/>
                </a:solidFill>
                <a:latin typeface="Calibri Light" panose="020F0302020204030204" pitchFamily="34" charset="0"/>
                <a:cs typeface="Calibri Light" panose="020F0302020204030204" pitchFamily="34" charset="0"/>
              </a:rPr>
              <a:t>Forum </a:t>
            </a:r>
            <a:r>
              <a:rPr lang="en-US" sz="2800" dirty="0">
                <a:solidFill>
                  <a:srgbClr val="3333FF"/>
                </a:solidFill>
                <a:latin typeface="Calibri Light" panose="020F0302020204030204" pitchFamily="34" charset="0"/>
                <a:cs typeface="Calibri Light" panose="020F0302020204030204" pitchFamily="34" charset="0"/>
              </a:rPr>
              <a:t>participation (Active !) </a:t>
            </a:r>
            <a:endParaRPr lang="en-US" sz="2800" dirty="0">
              <a:solidFill>
                <a:srgbClr val="3333FF"/>
              </a:solidFill>
              <a:effectLst>
                <a:outerShdw blurRad="38100" dist="38100" dir="2700000" algn="tl">
                  <a:srgbClr val="000000"/>
                </a:outerShdw>
              </a:effectLst>
              <a:latin typeface="Calibri Light" panose="020F0302020204030204" pitchFamily="34" charset="0"/>
              <a:cs typeface="Calibri Light" panose="020F0302020204030204" pitchFamily="34" charset="0"/>
            </a:endParaRPr>
          </a:p>
          <a:p>
            <a:pPr eaLnBrk="1" hangingPunct="1"/>
            <a:endParaRPr lang="en-US" altLang="en-US" dirty="0">
              <a:solidFill>
                <a:srgbClr val="0000FF"/>
              </a:solidFill>
              <a:latin typeface="Calibri" panose="020F0502020204030204" pitchFamily="34" charset="0"/>
            </a:endParaRPr>
          </a:p>
          <a:p>
            <a:pPr eaLnBrk="1" hangingPunct="1">
              <a:buFont typeface="Wingdings" panose="05000000000000000000" pitchFamily="2" charset="2"/>
              <a:buNone/>
            </a:pPr>
            <a:r>
              <a:rPr lang="en-US" altLang="en-US" dirty="0" smtClean="0">
                <a:solidFill>
                  <a:srgbClr val="0000FF"/>
                </a:solidFill>
              </a:rPr>
              <a:t>	</a:t>
            </a:r>
          </a:p>
          <a:p>
            <a:pPr eaLnBrk="1" hangingPunct="1"/>
            <a:endParaRPr lang="en-US" altLang="en-US" dirty="0" smtClean="0"/>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5272760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32900" y="602256"/>
            <a:ext cx="8229600" cy="1139825"/>
          </a:xfrm>
        </p:spPr>
        <p:txBody>
          <a:bodyPr/>
          <a:lstStyle/>
          <a:p>
            <a:pPr>
              <a:defRPr/>
            </a:pPr>
            <a:r>
              <a:rPr lang="en-US" b="0" dirty="0" smtClean="0">
                <a:solidFill>
                  <a:srgbClr val="0000FF"/>
                </a:solidFill>
                <a:effectLst/>
              </a:rPr>
              <a:t>Our Contacts</a:t>
            </a:r>
          </a:p>
        </p:txBody>
      </p:sp>
      <p:sp>
        <p:nvSpPr>
          <p:cNvPr id="51203" name="Rectangle 4"/>
          <p:cNvSpPr>
            <a:spLocks noGrp="1" noChangeArrowheads="1"/>
          </p:cNvSpPr>
          <p:nvPr>
            <p:ph sz="half" idx="1"/>
          </p:nvPr>
        </p:nvSpPr>
        <p:spPr>
          <a:xfrm>
            <a:off x="1132900" y="1895821"/>
            <a:ext cx="4584853" cy="4525963"/>
          </a:xfrm>
        </p:spPr>
        <p:txBody>
          <a:bodyPr>
            <a:noAutofit/>
          </a:bodyPr>
          <a:lstStyle/>
          <a:p>
            <a:pPr marL="137160" indent="0">
              <a:lnSpc>
                <a:spcPct val="100000"/>
              </a:lnSpc>
              <a:spcBef>
                <a:spcPts val="0"/>
              </a:spcBef>
              <a:spcAft>
                <a:spcPts val="0"/>
              </a:spcAft>
              <a:buClr>
                <a:schemeClr val="tx1">
                  <a:shade val="95000"/>
                </a:schemeClr>
              </a:buClr>
              <a:buNone/>
              <a:defRPr/>
            </a:pPr>
            <a:r>
              <a:rPr lang="en-US" sz="2400" dirty="0">
                <a:solidFill>
                  <a:schemeClr val="tx1"/>
                </a:solidFill>
                <a:latin typeface="Calibri Light" panose="020F0302020204030204" pitchFamily="34" charset="0"/>
                <a:cs typeface="Calibri Light" panose="020F0302020204030204" pitchFamily="34" charset="0"/>
              </a:rPr>
              <a:t>Assoc. Prof. Phil Chan</a:t>
            </a:r>
          </a:p>
          <a:p>
            <a:pPr marL="548640" indent="-411480">
              <a:lnSpc>
                <a:spcPct val="100000"/>
              </a:lnSpc>
              <a:spcBef>
                <a:spcPts val="0"/>
              </a:spcBef>
              <a:spcAft>
                <a:spcPts val="0"/>
              </a:spcAft>
              <a:buClr>
                <a:schemeClr val="tx1">
                  <a:shade val="95000"/>
                </a:schemeClr>
              </a:buClr>
              <a:buNone/>
              <a:defRPr/>
            </a:pPr>
            <a:r>
              <a:rPr lang="en-US" sz="2400" dirty="0">
                <a:solidFill>
                  <a:schemeClr val="tx1"/>
                </a:solidFill>
                <a:latin typeface="Calibri Light" panose="020F0302020204030204" pitchFamily="34" charset="0"/>
                <a:cs typeface="Calibri Light" panose="020F0302020204030204" pitchFamily="34" charset="0"/>
              </a:rPr>
              <a:t>	</a:t>
            </a:r>
          </a:p>
          <a:p>
            <a:pPr marL="137160" indent="0">
              <a:lnSpc>
                <a:spcPct val="100000"/>
              </a:lnSpc>
              <a:spcBef>
                <a:spcPts val="0"/>
              </a:spcBef>
              <a:spcAft>
                <a:spcPts val="0"/>
              </a:spcAft>
              <a:buClr>
                <a:schemeClr val="tx1">
                  <a:shade val="95000"/>
                </a:schemeClr>
              </a:buClr>
              <a:buNone/>
              <a:defRPr/>
            </a:pPr>
            <a:r>
              <a:rPr lang="en-US" sz="2400" dirty="0">
                <a:solidFill>
                  <a:schemeClr val="tx1"/>
                </a:solidFill>
                <a:latin typeface="Calibri Light" panose="020F0302020204030204" pitchFamily="34" charset="0"/>
                <a:cs typeface="Calibri Light" panose="020F0302020204030204" pitchFamily="34" charset="0"/>
              </a:rPr>
              <a:t>Office </a:t>
            </a:r>
            <a:r>
              <a:rPr lang="en-US" sz="2400" dirty="0" smtClean="0">
                <a:solidFill>
                  <a:schemeClr val="tx1"/>
                </a:solidFill>
                <a:latin typeface="Calibri Light" panose="020F0302020204030204" pitchFamily="34" charset="0"/>
                <a:cs typeface="Calibri Light" panose="020F0302020204030204" pitchFamily="34" charset="0"/>
              </a:rPr>
              <a:t>: S13-03-07</a:t>
            </a:r>
            <a:endParaRPr lang="en-US" sz="2400" dirty="0">
              <a:solidFill>
                <a:schemeClr val="tx1"/>
              </a:solidFill>
              <a:latin typeface="Calibri Light" panose="020F0302020204030204" pitchFamily="34" charset="0"/>
              <a:cs typeface="Calibri Light" panose="020F0302020204030204" pitchFamily="34" charset="0"/>
            </a:endParaRPr>
          </a:p>
          <a:p>
            <a:pPr marL="137160" indent="0">
              <a:lnSpc>
                <a:spcPct val="100000"/>
              </a:lnSpc>
              <a:spcBef>
                <a:spcPts val="0"/>
              </a:spcBef>
              <a:spcAft>
                <a:spcPts val="0"/>
              </a:spcAft>
              <a:buClr>
                <a:schemeClr val="tx1">
                  <a:shade val="95000"/>
                </a:schemeClr>
              </a:buClr>
              <a:buNone/>
              <a:defRPr/>
            </a:pPr>
            <a:r>
              <a:rPr lang="en-US" sz="2400" dirty="0">
                <a:solidFill>
                  <a:schemeClr val="tx1"/>
                </a:solidFill>
                <a:latin typeface="Calibri Light" panose="020F0302020204030204" pitchFamily="34" charset="0"/>
                <a:cs typeface="Calibri Light" panose="020F0302020204030204" pitchFamily="34" charset="0"/>
              </a:rPr>
              <a:t>Tel    </a:t>
            </a:r>
            <a:r>
              <a:rPr lang="en-US" sz="2400" dirty="0" smtClean="0">
                <a:solidFill>
                  <a:schemeClr val="tx1"/>
                </a:solidFill>
                <a:latin typeface="Calibri Light" panose="020F0302020204030204" pitchFamily="34" charset="0"/>
                <a:cs typeface="Calibri Light" panose="020F0302020204030204" pitchFamily="34" charset="0"/>
              </a:rPr>
              <a:t>   : 6516-6390</a:t>
            </a:r>
            <a:endParaRPr lang="en-US" sz="2400" dirty="0">
              <a:solidFill>
                <a:schemeClr val="tx1"/>
              </a:solidFill>
              <a:latin typeface="Calibri Light" panose="020F0302020204030204" pitchFamily="34" charset="0"/>
              <a:cs typeface="Calibri Light" panose="020F0302020204030204" pitchFamily="34" charset="0"/>
            </a:endParaRPr>
          </a:p>
          <a:p>
            <a:pPr marL="548640" indent="-411480">
              <a:lnSpc>
                <a:spcPct val="100000"/>
              </a:lnSpc>
              <a:spcBef>
                <a:spcPts val="0"/>
              </a:spcBef>
              <a:spcAft>
                <a:spcPts val="0"/>
              </a:spcAft>
              <a:buClr>
                <a:schemeClr val="tx1">
                  <a:shade val="95000"/>
                </a:schemeClr>
              </a:buClr>
              <a:buFont typeface="Wingdings 2"/>
              <a:buChar char=""/>
              <a:defRPr/>
            </a:pPr>
            <a:endParaRPr lang="en-US" sz="2400" dirty="0">
              <a:solidFill>
                <a:schemeClr val="tx1"/>
              </a:solidFill>
              <a:latin typeface="Calibri Light" panose="020F0302020204030204" pitchFamily="34" charset="0"/>
              <a:cs typeface="Calibri Light" panose="020F0302020204030204" pitchFamily="34" charset="0"/>
            </a:endParaRPr>
          </a:p>
          <a:p>
            <a:pPr marL="137160" indent="0">
              <a:lnSpc>
                <a:spcPct val="100000"/>
              </a:lnSpc>
              <a:spcBef>
                <a:spcPts val="0"/>
              </a:spcBef>
              <a:spcAft>
                <a:spcPts val="0"/>
              </a:spcAft>
              <a:buClr>
                <a:schemeClr val="tx1">
                  <a:shade val="95000"/>
                </a:schemeClr>
              </a:buClr>
              <a:buNone/>
              <a:defRPr/>
            </a:pPr>
            <a:r>
              <a:rPr lang="en-US" sz="2400" dirty="0">
                <a:solidFill>
                  <a:schemeClr val="tx1"/>
                </a:solidFill>
                <a:latin typeface="Calibri Light" panose="020F0302020204030204" pitchFamily="34" charset="0"/>
                <a:cs typeface="Calibri Light" panose="020F0302020204030204" pitchFamily="34" charset="0"/>
              </a:rPr>
              <a:t>Email: </a:t>
            </a:r>
            <a:r>
              <a:rPr lang="en-US" sz="2400" dirty="0">
                <a:solidFill>
                  <a:schemeClr val="tx1"/>
                </a:solidFill>
                <a:latin typeface="Calibri Light" panose="020F0302020204030204" pitchFamily="34" charset="0"/>
                <a:cs typeface="Calibri Light" panose="020F0302020204030204" pitchFamily="34" charset="0"/>
                <a:hlinkClick r:id="rId3"/>
              </a:rPr>
              <a:t>phycahp@nus.edu.sg</a:t>
            </a:r>
            <a:endParaRPr lang="en-US" sz="2400" dirty="0">
              <a:solidFill>
                <a:schemeClr val="tx1"/>
              </a:solidFill>
              <a:latin typeface="Calibri Light" panose="020F0302020204030204" pitchFamily="34" charset="0"/>
              <a:cs typeface="Calibri Light" panose="020F0302020204030204" pitchFamily="34" charset="0"/>
            </a:endParaRPr>
          </a:p>
          <a:p>
            <a:pPr marL="137160" indent="0">
              <a:lnSpc>
                <a:spcPct val="100000"/>
              </a:lnSpc>
              <a:spcBef>
                <a:spcPts val="0"/>
              </a:spcBef>
              <a:spcAft>
                <a:spcPts val="0"/>
              </a:spcAft>
              <a:buClr>
                <a:schemeClr val="tx1">
                  <a:shade val="95000"/>
                </a:schemeClr>
              </a:buClr>
              <a:buNone/>
              <a:defRPr/>
            </a:pPr>
            <a:endParaRPr lang="en-US" sz="2400" dirty="0">
              <a:solidFill>
                <a:schemeClr val="tx1"/>
              </a:solidFill>
              <a:latin typeface="Calibri Light" panose="020F0302020204030204" pitchFamily="34" charset="0"/>
              <a:cs typeface="Calibri Light" panose="020F0302020204030204" pitchFamily="34" charset="0"/>
            </a:endParaRPr>
          </a:p>
          <a:p>
            <a:pPr marL="137160" indent="0">
              <a:lnSpc>
                <a:spcPct val="100000"/>
              </a:lnSpc>
              <a:spcBef>
                <a:spcPts val="0"/>
              </a:spcBef>
              <a:spcAft>
                <a:spcPts val="0"/>
              </a:spcAft>
              <a:buClr>
                <a:schemeClr val="tx1">
                  <a:shade val="95000"/>
                </a:schemeClr>
              </a:buClr>
              <a:buNone/>
              <a:defRPr/>
            </a:pPr>
            <a:r>
              <a:rPr lang="en-US" sz="2400" dirty="0" smtClean="0">
                <a:solidFill>
                  <a:schemeClr val="tx1"/>
                </a:solidFill>
                <a:latin typeface="Calibri Light" panose="020F0302020204030204" pitchFamily="34" charset="0"/>
                <a:cs typeface="Calibri Light" panose="020F0302020204030204" pitchFamily="34" charset="0"/>
              </a:rPr>
              <a:t>Consultation </a:t>
            </a:r>
            <a:r>
              <a:rPr lang="en-US" sz="2400" dirty="0">
                <a:solidFill>
                  <a:schemeClr val="tx1"/>
                </a:solidFill>
                <a:latin typeface="Calibri Light" panose="020F0302020204030204" pitchFamily="34" charset="0"/>
                <a:cs typeface="Calibri Light" panose="020F0302020204030204" pitchFamily="34" charset="0"/>
              </a:rPr>
              <a:t>Period:</a:t>
            </a:r>
          </a:p>
          <a:p>
            <a:pPr marL="88900" indent="0" algn="just">
              <a:lnSpc>
                <a:spcPct val="100000"/>
              </a:lnSpc>
              <a:spcBef>
                <a:spcPts val="0"/>
              </a:spcBef>
              <a:spcAft>
                <a:spcPts val="0"/>
              </a:spcAft>
              <a:buClr>
                <a:schemeClr val="tx1">
                  <a:shade val="95000"/>
                </a:schemeClr>
              </a:buClr>
              <a:buNone/>
              <a:defRPr/>
            </a:pPr>
            <a:r>
              <a:rPr lang="en-US" sz="2400" dirty="0" smtClean="0">
                <a:solidFill>
                  <a:schemeClr val="tx1"/>
                </a:solidFill>
                <a:latin typeface="Calibri Light" panose="020F0302020204030204" pitchFamily="34" charset="0"/>
                <a:cs typeface="Calibri Light" panose="020F0302020204030204" pitchFamily="34" charset="0"/>
              </a:rPr>
              <a:t>Before </a:t>
            </a:r>
            <a:r>
              <a:rPr lang="en-US" sz="2400" dirty="0">
                <a:solidFill>
                  <a:schemeClr val="tx1"/>
                </a:solidFill>
                <a:latin typeface="Calibri Light" panose="020F0302020204030204" pitchFamily="34" charset="0"/>
                <a:cs typeface="Calibri Light" panose="020F0302020204030204" pitchFamily="34" charset="0"/>
              </a:rPr>
              <a:t>or after class or whenever you </a:t>
            </a:r>
            <a:r>
              <a:rPr lang="en-US" sz="2400" dirty="0" smtClean="0">
                <a:solidFill>
                  <a:schemeClr val="tx1"/>
                </a:solidFill>
                <a:latin typeface="Calibri Light" panose="020F0302020204030204" pitchFamily="34" charset="0"/>
                <a:cs typeface="Calibri Light" panose="020F0302020204030204" pitchFamily="34" charset="0"/>
              </a:rPr>
              <a:t>can </a:t>
            </a:r>
            <a:r>
              <a:rPr lang="en-US" sz="2400" dirty="0">
                <a:solidFill>
                  <a:schemeClr val="tx1"/>
                </a:solidFill>
                <a:latin typeface="Calibri Light" panose="020F0302020204030204" pitchFamily="34" charset="0"/>
                <a:cs typeface="Calibri Light" panose="020F0302020204030204" pitchFamily="34" charset="0"/>
              </a:rPr>
              <a:t>find me in </a:t>
            </a:r>
            <a:r>
              <a:rPr lang="en-US" sz="2400" dirty="0" smtClean="0">
                <a:solidFill>
                  <a:schemeClr val="tx1"/>
                </a:solidFill>
                <a:latin typeface="Calibri Light" panose="020F0302020204030204" pitchFamily="34" charset="0"/>
                <a:cs typeface="Calibri Light" panose="020F0302020204030204" pitchFamily="34" charset="0"/>
              </a:rPr>
              <a:t>office (Zoom) </a:t>
            </a:r>
            <a:r>
              <a:rPr lang="en-US" sz="2400" dirty="0">
                <a:solidFill>
                  <a:schemeClr val="tx1"/>
                </a:solidFill>
                <a:latin typeface="Calibri Light" panose="020F0302020204030204" pitchFamily="34" charset="0"/>
                <a:cs typeface="Calibri Light" panose="020F0302020204030204" pitchFamily="34" charset="0"/>
              </a:rPr>
              <a:t>or thru email appointment.</a:t>
            </a:r>
          </a:p>
        </p:txBody>
      </p:sp>
      <p:sp>
        <p:nvSpPr>
          <p:cNvPr id="51204" name="Rectangle 5"/>
          <p:cNvSpPr>
            <a:spLocks noGrp="1" noChangeArrowheads="1"/>
          </p:cNvSpPr>
          <p:nvPr>
            <p:ph sz="half" idx="2"/>
          </p:nvPr>
        </p:nvSpPr>
        <p:spPr>
          <a:xfrm>
            <a:off x="6858000" y="1895821"/>
            <a:ext cx="4267200" cy="5105400"/>
          </a:xfrm>
        </p:spPr>
        <p:txBody>
          <a:bodyPr>
            <a:noAutofit/>
          </a:bodyPr>
          <a:lstStyle/>
          <a:p>
            <a:pPr marL="137160" indent="0" algn="just">
              <a:lnSpc>
                <a:spcPct val="100000"/>
              </a:lnSpc>
              <a:spcBef>
                <a:spcPts val="0"/>
              </a:spcBef>
              <a:spcAft>
                <a:spcPts val="0"/>
              </a:spcAft>
              <a:buClr>
                <a:schemeClr val="tx1">
                  <a:shade val="95000"/>
                </a:schemeClr>
              </a:buClr>
              <a:buNone/>
              <a:defRPr/>
            </a:pPr>
            <a:r>
              <a:rPr lang="en-US" sz="2300" dirty="0">
                <a:solidFill>
                  <a:schemeClr val="tx1"/>
                </a:solidFill>
                <a:latin typeface="Calibri Light" panose="020F0302020204030204" pitchFamily="34" charset="0"/>
                <a:cs typeface="Calibri Light" panose="020F0302020204030204" pitchFamily="34" charset="0"/>
              </a:rPr>
              <a:t>Mr. Ang Han Wei  (Tutor)</a:t>
            </a:r>
          </a:p>
          <a:p>
            <a:pPr marL="137160" indent="0" algn="just">
              <a:lnSpc>
                <a:spcPct val="100000"/>
              </a:lnSpc>
              <a:spcBef>
                <a:spcPts val="0"/>
              </a:spcBef>
              <a:spcAft>
                <a:spcPts val="0"/>
              </a:spcAft>
              <a:buClr>
                <a:schemeClr val="tx1">
                  <a:shade val="95000"/>
                </a:schemeClr>
              </a:buClr>
              <a:buNone/>
              <a:defRPr/>
            </a:pPr>
            <a:endParaRPr lang="en-US" sz="2300" dirty="0">
              <a:solidFill>
                <a:schemeClr val="tx1"/>
              </a:solidFill>
              <a:latin typeface="Calibri Light" panose="020F0302020204030204" pitchFamily="34" charset="0"/>
              <a:cs typeface="Calibri Light" panose="020F0302020204030204" pitchFamily="34" charset="0"/>
            </a:endParaRPr>
          </a:p>
          <a:p>
            <a:pPr marL="548640" indent="-411480" algn="just">
              <a:lnSpc>
                <a:spcPct val="100000"/>
              </a:lnSpc>
              <a:spcBef>
                <a:spcPts val="0"/>
              </a:spcBef>
              <a:spcAft>
                <a:spcPts val="0"/>
              </a:spcAft>
              <a:buClr>
                <a:schemeClr val="tx1">
                  <a:shade val="95000"/>
                </a:schemeClr>
              </a:buClr>
              <a:buNone/>
              <a:defRPr/>
            </a:pPr>
            <a:r>
              <a:rPr lang="en-US" sz="2300" dirty="0" smtClean="0">
                <a:solidFill>
                  <a:schemeClr val="tx1"/>
                </a:solidFill>
                <a:latin typeface="Calibri Light" panose="020F0302020204030204" pitchFamily="34" charset="0"/>
                <a:cs typeface="Calibri Light" panose="020F0302020204030204" pitchFamily="34" charset="0"/>
              </a:rPr>
              <a:t>Office </a:t>
            </a:r>
            <a:r>
              <a:rPr lang="en-US" sz="2300" dirty="0">
                <a:solidFill>
                  <a:schemeClr val="tx1"/>
                </a:solidFill>
                <a:latin typeface="Calibri Light" panose="020F0302020204030204" pitchFamily="34" charset="0"/>
                <a:cs typeface="Calibri Light" panose="020F0302020204030204" pitchFamily="34" charset="0"/>
              </a:rPr>
              <a:t>: </a:t>
            </a:r>
            <a:r>
              <a:rPr lang="en-US" sz="2300" dirty="0" smtClean="0">
                <a:solidFill>
                  <a:schemeClr val="tx1"/>
                </a:solidFill>
                <a:latin typeface="Calibri Light" panose="020F0302020204030204" pitchFamily="34" charset="0"/>
                <a:cs typeface="Calibri Light" panose="020F0302020204030204" pitchFamily="34" charset="0"/>
              </a:rPr>
              <a:t>HEP laboratory </a:t>
            </a:r>
          </a:p>
          <a:p>
            <a:pPr marL="548640" indent="-411480" algn="just">
              <a:lnSpc>
                <a:spcPct val="100000"/>
              </a:lnSpc>
              <a:spcBef>
                <a:spcPts val="0"/>
              </a:spcBef>
              <a:spcAft>
                <a:spcPts val="0"/>
              </a:spcAft>
              <a:buClr>
                <a:schemeClr val="tx1">
                  <a:shade val="95000"/>
                </a:schemeClr>
              </a:buClr>
              <a:buNone/>
              <a:defRPr/>
            </a:pPr>
            <a:r>
              <a:rPr lang="en-US" sz="2300" dirty="0" smtClean="0">
                <a:solidFill>
                  <a:schemeClr val="tx1"/>
                </a:solidFill>
                <a:latin typeface="Calibri Light" panose="020F0302020204030204" pitchFamily="34" charset="0"/>
                <a:cs typeface="Calibri Light" panose="020F0302020204030204" pitchFamily="34" charset="0"/>
              </a:rPr>
              <a:t>(Physics Block S13</a:t>
            </a:r>
            <a:r>
              <a:rPr lang="en-US" sz="2300" dirty="0">
                <a:solidFill>
                  <a:schemeClr val="tx1"/>
                </a:solidFill>
                <a:latin typeface="Calibri Light" panose="020F0302020204030204" pitchFamily="34" charset="0"/>
                <a:cs typeface="Calibri Light" panose="020F0302020204030204" pitchFamily="34" charset="0"/>
              </a:rPr>
              <a:t>, level 3, </a:t>
            </a:r>
          </a:p>
          <a:p>
            <a:pPr marL="137160" indent="0" algn="just">
              <a:lnSpc>
                <a:spcPct val="100000"/>
              </a:lnSpc>
              <a:spcBef>
                <a:spcPts val="0"/>
              </a:spcBef>
              <a:spcAft>
                <a:spcPts val="0"/>
              </a:spcAft>
              <a:buClr>
                <a:schemeClr val="tx1">
                  <a:shade val="95000"/>
                </a:schemeClr>
              </a:buClr>
              <a:buNone/>
              <a:defRPr/>
            </a:pPr>
            <a:endParaRPr lang="en-US" sz="2300" dirty="0">
              <a:solidFill>
                <a:schemeClr val="tx1"/>
              </a:solidFill>
              <a:latin typeface="Calibri Light" panose="020F0302020204030204" pitchFamily="34" charset="0"/>
              <a:cs typeface="Calibri Light" panose="020F0302020204030204" pitchFamily="34" charset="0"/>
            </a:endParaRPr>
          </a:p>
          <a:p>
            <a:pPr marL="548640" indent="-411480" algn="just">
              <a:lnSpc>
                <a:spcPct val="100000"/>
              </a:lnSpc>
              <a:spcBef>
                <a:spcPts val="0"/>
              </a:spcBef>
              <a:spcAft>
                <a:spcPts val="0"/>
              </a:spcAft>
              <a:buClr>
                <a:schemeClr val="tx1">
                  <a:shade val="95000"/>
                </a:schemeClr>
              </a:buClr>
              <a:buNone/>
              <a:defRPr/>
            </a:pPr>
            <a:r>
              <a:rPr lang="en-US" sz="2300" dirty="0">
                <a:solidFill>
                  <a:schemeClr val="tx1"/>
                </a:solidFill>
                <a:latin typeface="Calibri Light" panose="020F0302020204030204" pitchFamily="34" charset="0"/>
                <a:cs typeface="Calibri Light" panose="020F0302020204030204" pitchFamily="34" charset="0"/>
              </a:rPr>
              <a:t>Email: </a:t>
            </a:r>
            <a:r>
              <a:rPr lang="en-SG" sz="2400" dirty="0" smtClean="0">
                <a:solidFill>
                  <a:schemeClr val="tx1"/>
                </a:solidFill>
                <a:latin typeface="Calibri Light" panose="020F0302020204030204" pitchFamily="34" charset="0"/>
                <a:cs typeface="Calibri Light" panose="020F0302020204030204" pitchFamily="34" charset="0"/>
                <a:hlinkClick r:id="rId4"/>
              </a:rPr>
              <a:t>ang.h.w@u.nus.edu</a:t>
            </a:r>
            <a:endParaRPr lang="en-SG" sz="2400" dirty="0">
              <a:solidFill>
                <a:schemeClr val="tx1"/>
              </a:solidFill>
              <a:latin typeface="Calibri Light" panose="020F0302020204030204" pitchFamily="34" charset="0"/>
              <a:cs typeface="Calibri Light" panose="020F0302020204030204" pitchFamily="34" charset="0"/>
            </a:endParaRPr>
          </a:p>
          <a:p>
            <a:pPr marL="548640" indent="-411480" algn="just">
              <a:lnSpc>
                <a:spcPct val="100000"/>
              </a:lnSpc>
              <a:spcBef>
                <a:spcPts val="0"/>
              </a:spcBef>
              <a:spcAft>
                <a:spcPts val="0"/>
              </a:spcAft>
              <a:buClr>
                <a:schemeClr val="tx1">
                  <a:shade val="95000"/>
                </a:schemeClr>
              </a:buClr>
              <a:buNone/>
              <a:defRPr/>
            </a:pPr>
            <a:endParaRPr lang="en-US" sz="2300" dirty="0">
              <a:solidFill>
                <a:schemeClr val="tx1"/>
              </a:solidFill>
              <a:latin typeface="Calibri Light" panose="020F0302020204030204" pitchFamily="34" charset="0"/>
              <a:cs typeface="Calibri Light" panose="020F0302020204030204" pitchFamily="34" charset="0"/>
            </a:endParaRPr>
          </a:p>
          <a:p>
            <a:pPr marL="137160" indent="0" algn="just">
              <a:lnSpc>
                <a:spcPct val="100000"/>
              </a:lnSpc>
              <a:spcBef>
                <a:spcPts val="0"/>
              </a:spcBef>
              <a:spcAft>
                <a:spcPts val="0"/>
              </a:spcAft>
              <a:buClr>
                <a:schemeClr val="tx1">
                  <a:shade val="95000"/>
                </a:schemeClr>
              </a:buClr>
              <a:buNone/>
              <a:defRPr/>
            </a:pPr>
            <a:r>
              <a:rPr lang="en-US" sz="2300" dirty="0" smtClean="0">
                <a:solidFill>
                  <a:schemeClr val="tx1"/>
                </a:solidFill>
                <a:latin typeface="Calibri Light" panose="020F0302020204030204" pitchFamily="34" charset="0"/>
                <a:cs typeface="Calibri Light" panose="020F0302020204030204" pitchFamily="34" charset="0"/>
              </a:rPr>
              <a:t>Consultation </a:t>
            </a:r>
            <a:r>
              <a:rPr lang="en-US" sz="2300" dirty="0">
                <a:solidFill>
                  <a:schemeClr val="tx1"/>
                </a:solidFill>
                <a:latin typeface="Calibri Light" panose="020F0302020204030204" pitchFamily="34" charset="0"/>
                <a:cs typeface="Calibri Light" panose="020F0302020204030204" pitchFamily="34" charset="0"/>
              </a:rPr>
              <a:t>Period</a:t>
            </a:r>
            <a:r>
              <a:rPr lang="en-US" sz="2300" dirty="0" smtClean="0">
                <a:solidFill>
                  <a:schemeClr val="tx1"/>
                </a:solidFill>
                <a:latin typeface="Calibri Light" panose="020F0302020204030204" pitchFamily="34" charset="0"/>
                <a:cs typeface="Calibri Light" panose="020F0302020204030204" pitchFamily="34" charset="0"/>
              </a:rPr>
              <a:t>: Tutorial </a:t>
            </a:r>
            <a:r>
              <a:rPr lang="en-US" sz="2300" dirty="0">
                <a:solidFill>
                  <a:schemeClr val="tx1"/>
                </a:solidFill>
                <a:latin typeface="Calibri Light" panose="020F0302020204030204" pitchFamily="34" charset="0"/>
                <a:cs typeface="Calibri Light" panose="020F0302020204030204" pitchFamily="34" charset="0"/>
              </a:rPr>
              <a:t>slots : </a:t>
            </a:r>
            <a:r>
              <a:rPr lang="en-US" sz="2300" dirty="0" smtClean="0">
                <a:solidFill>
                  <a:schemeClr val="tx1"/>
                </a:solidFill>
                <a:latin typeface="Calibri Light" panose="020F0302020204030204" pitchFamily="34" charset="0"/>
                <a:cs typeface="Calibri Light" panose="020F0302020204030204" pitchFamily="34" charset="0"/>
              </a:rPr>
              <a:t>To be announced (TBA) or Zoom</a:t>
            </a:r>
            <a:endParaRPr lang="en-US" sz="2300" dirty="0">
              <a:solidFill>
                <a:schemeClr val="tx1"/>
              </a:solidFill>
              <a:latin typeface="Calibri Light" panose="020F0302020204030204" pitchFamily="34" charset="0"/>
              <a:cs typeface="Calibri Light" panose="020F0302020204030204" pitchFamily="34" charset="0"/>
            </a:endParaRPr>
          </a:p>
          <a:p>
            <a:pPr marL="137160" indent="0" algn="just">
              <a:lnSpc>
                <a:spcPct val="100000"/>
              </a:lnSpc>
              <a:spcBef>
                <a:spcPts val="0"/>
              </a:spcBef>
              <a:spcAft>
                <a:spcPts val="0"/>
              </a:spcAft>
              <a:buClr>
                <a:schemeClr val="tx1">
                  <a:shade val="95000"/>
                </a:schemeClr>
              </a:buClr>
              <a:buNone/>
              <a:defRPr/>
            </a:pPr>
            <a:r>
              <a:rPr lang="en-US" sz="2300" dirty="0" smtClean="0">
                <a:solidFill>
                  <a:schemeClr val="tx1"/>
                </a:solidFill>
                <a:latin typeface="Calibri Light" panose="020F0302020204030204" pitchFamily="34" charset="0"/>
                <a:cs typeface="Calibri Light" panose="020F0302020204030204" pitchFamily="34" charset="0"/>
              </a:rPr>
              <a:t>PhD </a:t>
            </a:r>
            <a:r>
              <a:rPr lang="en-US" sz="2300" dirty="0">
                <a:solidFill>
                  <a:schemeClr val="tx1"/>
                </a:solidFill>
                <a:latin typeface="Calibri Light" panose="020F0302020204030204" pitchFamily="34" charset="0"/>
                <a:cs typeface="Calibri Light" panose="020F0302020204030204" pitchFamily="34" charset="0"/>
              </a:rPr>
              <a:t>candidate &amp; NUS Research Scholars in High Energy Particle Physics.</a:t>
            </a:r>
          </a:p>
          <a:p>
            <a:pPr marL="548640" indent="-411480">
              <a:spcAft>
                <a:spcPts val="0"/>
              </a:spcAft>
              <a:buClr>
                <a:schemeClr val="tx1">
                  <a:shade val="95000"/>
                </a:schemeClr>
              </a:buClr>
              <a:buNone/>
              <a:defRPr/>
            </a:pPr>
            <a:r>
              <a:rPr lang="en-US" sz="2400" dirty="0">
                <a:solidFill>
                  <a:srgbClr val="3333FF"/>
                </a:solidFill>
                <a:latin typeface="Calibri Light" panose="020F0302020204030204" pitchFamily="34" charset="0"/>
                <a:cs typeface="Calibri Light" panose="020F0302020204030204" pitchFamily="34" charset="0"/>
              </a:rPr>
              <a:t>	</a:t>
            </a:r>
          </a:p>
          <a:p>
            <a:pPr marL="548640" indent="-411480">
              <a:spcAft>
                <a:spcPts val="0"/>
              </a:spcAft>
              <a:buClr>
                <a:schemeClr val="tx1">
                  <a:shade val="95000"/>
                </a:schemeClr>
              </a:buClr>
              <a:buNone/>
              <a:defRPr/>
            </a:pPr>
            <a:endParaRPr lang="en-US" sz="2400" dirty="0">
              <a:solidFill>
                <a:srgbClr val="0000FF"/>
              </a:solidFill>
            </a:endParaRPr>
          </a:p>
        </p:txBody>
      </p:sp>
      <p:sp>
        <p:nvSpPr>
          <p:cNvPr id="5"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643424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093519" y="4460195"/>
            <a:ext cx="10009910" cy="1171698"/>
          </a:xfrm>
        </p:spPr>
        <p:txBody>
          <a:bodyPr/>
          <a:lstStyle/>
          <a:p>
            <a:pPr eaLnBrk="1" hangingPunct="1"/>
            <a:r>
              <a:rPr lang="en-US" altLang="en-US" dirty="0" smtClean="0">
                <a:solidFill>
                  <a:srgbClr val="0066FF"/>
                </a:solidFill>
                <a:cs typeface="Calibri Light" panose="020F0302020204030204" pitchFamily="34" charset="0"/>
              </a:rPr>
              <a:t>G</a:t>
            </a:r>
            <a:r>
              <a:rPr lang="en-US" altLang="en-US" dirty="0" smtClean="0">
                <a:cs typeface="Calibri Light" panose="020F0302020204030204" pitchFamily="34" charset="0"/>
              </a:rPr>
              <a:t>eneral </a:t>
            </a:r>
            <a:r>
              <a:rPr lang="en-US" altLang="en-US" dirty="0" smtClean="0">
                <a:solidFill>
                  <a:srgbClr val="0066FF"/>
                </a:solidFill>
                <a:cs typeface="Calibri Light" panose="020F0302020204030204" pitchFamily="34" charset="0"/>
              </a:rPr>
              <a:t>E</a:t>
            </a:r>
            <a:r>
              <a:rPr lang="en-US" altLang="en-US" dirty="0" smtClean="0">
                <a:cs typeface="Calibri Light" panose="020F0302020204030204" pitchFamily="34" charset="0"/>
              </a:rPr>
              <a:t>ducation </a:t>
            </a:r>
            <a:r>
              <a:rPr lang="en-US" altLang="en-US" dirty="0" smtClean="0">
                <a:solidFill>
                  <a:srgbClr val="0066FF"/>
                </a:solidFill>
                <a:cs typeface="Calibri Light" panose="020F0302020204030204" pitchFamily="34" charset="0"/>
              </a:rPr>
              <a:t>M</a:t>
            </a:r>
            <a:r>
              <a:rPr lang="en-US" altLang="en-US" dirty="0" smtClean="0">
                <a:cs typeface="Calibri Light" panose="020F0302020204030204" pitchFamily="34" charset="0"/>
              </a:rPr>
              <a:t>odule (</a:t>
            </a:r>
            <a:r>
              <a:rPr lang="en-US" altLang="en-US" dirty="0" smtClean="0">
                <a:solidFill>
                  <a:srgbClr val="3333FF"/>
                </a:solidFill>
                <a:cs typeface="Calibri Light" panose="020F0302020204030204" pitchFamily="34" charset="0"/>
              </a:rPr>
              <a:t>GEM</a:t>
            </a:r>
            <a:r>
              <a:rPr lang="en-US" altLang="en-US" dirty="0" smtClean="0">
                <a:cs typeface="Calibri Light" panose="020F0302020204030204" pitchFamily="34" charset="0"/>
              </a:rPr>
              <a:t>)</a:t>
            </a:r>
          </a:p>
          <a:p>
            <a:pPr eaLnBrk="1" hangingPunct="1"/>
            <a:r>
              <a:rPr lang="en-US" altLang="en-US" dirty="0" smtClean="0">
                <a:cs typeface="Calibri Light" panose="020F0302020204030204" pitchFamily="34" charset="0"/>
              </a:rPr>
              <a:t>Einstein’s Universe &amp; Quantum </a:t>
            </a:r>
            <a:r>
              <a:rPr lang="en-US" altLang="en-US" dirty="0" smtClean="0">
                <a:solidFill>
                  <a:schemeClr val="tx1"/>
                </a:solidFill>
                <a:cs typeface="Calibri Light" panose="020F0302020204030204" pitchFamily="34" charset="0"/>
              </a:rPr>
              <a:t>Weirdness</a:t>
            </a:r>
          </a:p>
        </p:txBody>
      </p:sp>
      <p:sp>
        <p:nvSpPr>
          <p:cNvPr id="4104" name="Rectangle 6"/>
          <p:cNvSpPr>
            <a:spLocks noChangeArrowheads="1"/>
          </p:cNvSpPr>
          <p:nvPr/>
        </p:nvSpPr>
        <p:spPr bwMode="auto">
          <a:xfrm>
            <a:off x="3069504" y="4420755"/>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a:latin typeface="Times New Roman" panose="02020603050405020304" pitchFamily="18" charset="0"/>
                <a:cs typeface="Times New Roman" panose="02020603050405020304" pitchFamily="18" charset="0"/>
              </a:rPr>
              <a:t>                        </a:t>
            </a:r>
            <a:endParaRPr lang="en-SG" altLang="en-US" sz="2800"/>
          </a:p>
        </p:txBody>
      </p:sp>
      <p:sp>
        <p:nvSpPr>
          <p:cNvPr id="2" name="Title 1"/>
          <p:cNvSpPr>
            <a:spLocks noGrp="1"/>
          </p:cNvSpPr>
          <p:nvPr>
            <p:ph type="ctrTitle"/>
          </p:nvPr>
        </p:nvSpPr>
        <p:spPr>
          <a:xfrm>
            <a:off x="1093519" y="834875"/>
            <a:ext cx="10058400" cy="3566160"/>
          </a:xfrm>
        </p:spPr>
        <p:txBody>
          <a:bodyPr/>
          <a:lstStyle/>
          <a:p>
            <a:r>
              <a:rPr lang="en-SG" altLang="en-US" dirty="0" smtClean="0">
                <a:solidFill>
                  <a:srgbClr val="3333FF"/>
                </a:solidFill>
                <a:cs typeface="Calibri Light" panose="020F0302020204030204" pitchFamily="34" charset="0"/>
              </a:rPr>
              <a:t>GEH1027</a:t>
            </a:r>
            <a:endParaRPr lang="en-SG" strike="sngStrike" dirty="0">
              <a:solidFill>
                <a:srgbClr val="3333FF"/>
              </a:solidFill>
              <a:cs typeface="Calibri Light" panose="020F03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631" y="1151906"/>
            <a:ext cx="2141798" cy="3127705"/>
          </a:xfrm>
          <a:prstGeom prst="rect">
            <a:avLst/>
          </a:prstGeom>
        </p:spPr>
      </p:pic>
    </p:spTree>
    <p:extLst>
      <p:ext uri="{BB962C8B-B14F-4D97-AF65-F5344CB8AC3E}">
        <p14:creationId xmlns:p14="http://schemas.microsoft.com/office/powerpoint/2010/main" val="2335397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112838" y="1737360"/>
            <a:ext cx="10058400" cy="3103773"/>
          </a:xfrm>
        </p:spPr>
        <p:txBody>
          <a:bodyPr>
            <a:noAutofit/>
          </a:bodyPr>
          <a:lstStyle/>
          <a:p>
            <a:pPr marL="0" indent="0" algn="just">
              <a:spcBef>
                <a:spcPts val="0"/>
              </a:spcBef>
              <a:spcAft>
                <a:spcPts val="0"/>
              </a:spcAft>
              <a:buClr>
                <a:schemeClr val="tx1">
                  <a:shade val="95000"/>
                </a:schemeClr>
              </a:buClr>
              <a:buNone/>
              <a:defRPr/>
            </a:pPr>
            <a:r>
              <a:rPr lang="en-US" sz="2500" dirty="0">
                <a:solidFill>
                  <a:schemeClr val="tx1"/>
                </a:solidFill>
                <a:latin typeface="Calibri Light" panose="020F0302020204030204" pitchFamily="34" charset="0"/>
                <a:cs typeface="Calibri Light" panose="020F0302020204030204" pitchFamily="34" charset="0"/>
              </a:rPr>
              <a:t>“When I was nine or ten years old, Father had already observed that I was gifted in mathematics. When I reached the junior high school at age eleven, my ability in this direction was quite obvious. Looking back at those days, had he taught me analytic geometry or calculus at that time, I would certainly have made rapid headway which would probably have greatly pleased him. </a:t>
            </a:r>
            <a:r>
              <a:rPr lang="en-US" sz="2500" dirty="0">
                <a:solidFill>
                  <a:srgbClr val="3333FF"/>
                </a:solidFill>
                <a:latin typeface="Calibri Light" panose="020F0302020204030204" pitchFamily="34" charset="0"/>
                <a:cs typeface="Calibri Light" panose="020F0302020204030204" pitchFamily="34" charset="0"/>
              </a:rPr>
              <a:t>But he did nothing of this sort. </a:t>
            </a:r>
            <a:r>
              <a:rPr lang="en-US" sz="2500" dirty="0">
                <a:solidFill>
                  <a:schemeClr val="tx1"/>
                </a:solidFill>
                <a:latin typeface="Calibri Light" panose="020F0302020204030204" pitchFamily="34" charset="0"/>
                <a:cs typeface="Calibri Light" panose="020F0302020204030204" pitchFamily="34" charset="0"/>
              </a:rPr>
              <a:t>During the summer vacation between grades seven and eight, I was instead coached by a Mr. Ding </a:t>
            </a:r>
            <a:r>
              <a:rPr lang="en-US" sz="2500" dirty="0" err="1">
                <a:solidFill>
                  <a:schemeClr val="tx1"/>
                </a:solidFill>
                <a:latin typeface="Calibri Light" panose="020F0302020204030204" pitchFamily="34" charset="0"/>
                <a:cs typeface="Calibri Light" panose="020F0302020204030204" pitchFamily="34" charset="0"/>
              </a:rPr>
              <a:t>Zeliang</a:t>
            </a:r>
            <a:r>
              <a:rPr lang="en-US" sz="2500" dirty="0">
                <a:solidFill>
                  <a:schemeClr val="tx1"/>
                </a:solidFill>
                <a:latin typeface="Calibri Light" panose="020F0302020204030204" pitchFamily="34" charset="0"/>
                <a:cs typeface="Calibri Light" panose="020F0302020204030204" pitchFamily="34" charset="0"/>
              </a:rPr>
              <a:t>, who was a student in the history Department of Tsing Hua University. </a:t>
            </a:r>
            <a:r>
              <a:rPr lang="en-US" sz="2500" dirty="0" smtClean="0">
                <a:solidFill>
                  <a:srgbClr val="3333FF"/>
                </a:solidFill>
                <a:latin typeface="Calibri Light" panose="020F0302020204030204" pitchFamily="34" charset="0"/>
                <a:cs typeface="Calibri Light" panose="020F0302020204030204" pitchFamily="34" charset="0"/>
              </a:rPr>
              <a:t>Father asked </a:t>
            </a:r>
            <a:r>
              <a:rPr lang="en-US" sz="2500" dirty="0">
                <a:solidFill>
                  <a:srgbClr val="3333FF"/>
                </a:solidFill>
                <a:latin typeface="Calibri Light" panose="020F0302020204030204" pitchFamily="34" charset="0"/>
                <a:cs typeface="Calibri Light" panose="020F0302020204030204" pitchFamily="34" charset="0"/>
              </a:rPr>
              <a:t>him to teach me Mencius</a:t>
            </a:r>
            <a:r>
              <a:rPr lang="en-US" sz="2500" dirty="0" smtClean="0">
                <a:solidFill>
                  <a:srgbClr val="3333FF"/>
                </a:solidFill>
                <a:latin typeface="Calibri Light" panose="020F0302020204030204" pitchFamily="34" charset="0"/>
                <a:cs typeface="Calibri Light" panose="020F0302020204030204" pitchFamily="34" charset="0"/>
              </a:rPr>
              <a:t>.</a:t>
            </a:r>
            <a:endParaRPr lang="en-US" sz="2500" dirty="0">
              <a:solidFill>
                <a:srgbClr val="3333FF"/>
              </a:solidFill>
              <a:latin typeface="Calibri Light" panose="020F0302020204030204" pitchFamily="34" charset="0"/>
              <a:cs typeface="Calibri Light" panose="020F0302020204030204" pitchFamily="34" charset="0"/>
            </a:endParaRPr>
          </a:p>
        </p:txBody>
      </p:sp>
      <p:sp>
        <p:nvSpPr>
          <p:cNvPr id="14340" name="Rectangle 2"/>
          <p:cNvSpPr>
            <a:spLocks noChangeArrowheads="1"/>
          </p:cNvSpPr>
          <p:nvPr/>
        </p:nvSpPr>
        <p:spPr bwMode="auto">
          <a:xfrm>
            <a:off x="1020161" y="5751016"/>
            <a:ext cx="8496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defRPr>
            </a:lvl1pPr>
            <a:lvl2pPr marL="742950" indent="-28575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defRPr>
            </a:lvl2pPr>
            <a:lvl3pPr marL="1143000" indent="-22860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defRPr>
            </a:lvl3pPr>
            <a:lvl4pPr marL="1600200" indent="-22860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defRPr>
            </a:lvl4pPr>
            <a:lvl5pPr marL="2057400" indent="-22860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defRPr>
            </a:lvl9pPr>
          </a:lstStyle>
          <a:p>
            <a:pPr algn="just" eaLnBrk="1" hangingPunct="1">
              <a:spcBef>
                <a:spcPct val="0"/>
              </a:spcBef>
              <a:buClrTx/>
              <a:buSzTx/>
              <a:buFontTx/>
              <a:buNone/>
            </a:pPr>
            <a:r>
              <a:rPr lang="en-SG" altLang="en-US" sz="1800" dirty="0">
                <a:latin typeface="Calibri Light" panose="020F0302020204030204" pitchFamily="34" charset="0"/>
                <a:cs typeface="Calibri Light" panose="020F0302020204030204" pitchFamily="34" charset="0"/>
              </a:rPr>
              <a:t>C.N. Yang, </a:t>
            </a:r>
            <a:r>
              <a:rPr lang="en-SG" altLang="en-US" sz="1800" i="1" dirty="0">
                <a:latin typeface="Calibri Light" panose="020F0302020204030204" pitchFamily="34" charset="0"/>
                <a:cs typeface="Calibri Light" panose="020F0302020204030204" pitchFamily="34" charset="0"/>
              </a:rPr>
              <a:t>Father and I</a:t>
            </a:r>
            <a:r>
              <a:rPr lang="en-SG" altLang="en-US" sz="1800" dirty="0">
                <a:latin typeface="Calibri Light" panose="020F0302020204030204" pitchFamily="34" charset="0"/>
                <a:cs typeface="Calibri Light" panose="020F0302020204030204" pitchFamily="34" charset="0"/>
              </a:rPr>
              <a:t>, Inst. Adv. Studies Supp. </a:t>
            </a:r>
            <a:r>
              <a:rPr lang="en-SG" altLang="en-US" sz="1800" dirty="0" smtClean="0">
                <a:latin typeface="Calibri Light" panose="020F0302020204030204" pitchFamily="34" charset="0"/>
                <a:cs typeface="Calibri Light" panose="020F0302020204030204" pitchFamily="34" charset="0"/>
              </a:rPr>
              <a:t>Newsletter</a:t>
            </a:r>
            <a:r>
              <a:rPr lang="en-SG" altLang="en-US" sz="1800" dirty="0">
                <a:latin typeface="Calibri Light" panose="020F0302020204030204" pitchFamily="34" charset="0"/>
                <a:cs typeface="Calibri Light" panose="020F0302020204030204" pitchFamily="34" charset="0"/>
              </a:rPr>
              <a:t>, NTU (2013) P49-63</a:t>
            </a:r>
          </a:p>
          <a:p>
            <a:pPr algn="just" eaLnBrk="1" hangingPunct="1">
              <a:spcBef>
                <a:spcPct val="0"/>
              </a:spcBef>
              <a:buClrTx/>
              <a:buSzTx/>
              <a:buFontTx/>
              <a:buNone/>
            </a:pPr>
            <a:r>
              <a:rPr lang="en-SG" altLang="en-US" sz="1800" dirty="0">
                <a:latin typeface="Calibri Light" panose="020F0302020204030204" pitchFamily="34" charset="0"/>
                <a:cs typeface="Calibri Light" panose="020F0302020204030204" pitchFamily="34" charset="0"/>
              </a:rPr>
              <a:t>Nobel Laureate 1957, The Chinese Hong Kong University, Hong Kong</a:t>
            </a:r>
          </a:p>
        </p:txBody>
      </p:sp>
      <p:sp>
        <p:nvSpPr>
          <p:cNvPr id="7" name="Title 1"/>
          <p:cNvSpPr>
            <a:spLocks noGrp="1"/>
          </p:cNvSpPr>
          <p:nvPr>
            <p:ph type="title"/>
          </p:nvPr>
        </p:nvSpPr>
        <p:spPr>
          <a:xfrm>
            <a:off x="1097280" y="286603"/>
            <a:ext cx="10058400" cy="1450757"/>
          </a:xfrm>
        </p:spPr>
        <p:txBody>
          <a:bodyPr/>
          <a:lstStyle/>
          <a:p>
            <a:r>
              <a:rPr lang="en-US" dirty="0" smtClean="0">
                <a:solidFill>
                  <a:srgbClr val="0000FF"/>
                </a:solidFill>
              </a:rPr>
              <a:t>Example : C.N. Yang</a:t>
            </a:r>
            <a:endParaRPr lang="en-SG" dirty="0"/>
          </a:p>
        </p:txBody>
      </p:sp>
      <p:cxnSp>
        <p:nvCxnSpPr>
          <p:cNvPr id="9" name="Straight Connector 8"/>
          <p:cNvCxnSpPr/>
          <p:nvPr/>
        </p:nvCxnSpPr>
        <p:spPr>
          <a:xfrm flipV="1">
            <a:off x="1112838" y="5784066"/>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028" y="4577075"/>
            <a:ext cx="1339651" cy="1634620"/>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3519670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solidFill>
                  <a:srgbClr val="0066FF"/>
                </a:solidFill>
              </a:rPr>
              <a:t>What a GEM module is not !</a:t>
            </a:r>
            <a:endParaRPr lang="en-SG" dirty="0">
              <a:solidFill>
                <a:srgbClr val="0066FF"/>
              </a:solidFill>
            </a:endParaRPr>
          </a:p>
        </p:txBody>
      </p:sp>
      <p:sp>
        <p:nvSpPr>
          <p:cNvPr id="3" name="Rectangle 2"/>
          <p:cNvSpPr/>
          <p:nvPr/>
        </p:nvSpPr>
        <p:spPr>
          <a:xfrm>
            <a:off x="1136206" y="1873914"/>
            <a:ext cx="9980548" cy="4585871"/>
          </a:xfrm>
          <a:prstGeom prst="rect">
            <a:avLst/>
          </a:prstGeom>
        </p:spPr>
        <p:txBody>
          <a:bodyPr wrap="square">
            <a:spAutoFit/>
          </a:bodyPr>
          <a:lstStyle/>
          <a:p>
            <a:pPr algn="just"/>
            <a:r>
              <a:rPr lang="en-SG" altLang="en-US" sz="3200" dirty="0">
                <a:solidFill>
                  <a:srgbClr val="3333FF"/>
                </a:solidFill>
                <a:latin typeface="Calibri Light" panose="020F0302020204030204" pitchFamily="34" charset="0"/>
                <a:cs typeface="Calibri Light" panose="020F0302020204030204" pitchFamily="34" charset="0"/>
              </a:rPr>
              <a:t>It is not :</a:t>
            </a:r>
          </a:p>
          <a:p>
            <a:pPr algn="just"/>
            <a:r>
              <a:rPr lang="en-SG" altLang="en-US" sz="3200" dirty="0">
                <a:solidFill>
                  <a:srgbClr val="3333FF"/>
                </a:solidFill>
                <a:latin typeface="Calibri Light" panose="020F0302020204030204" pitchFamily="34" charset="0"/>
                <a:cs typeface="Calibri Light" panose="020F0302020204030204" pitchFamily="34" charset="0"/>
              </a:rPr>
              <a:t>a) </a:t>
            </a:r>
            <a:r>
              <a:rPr lang="en-SG" altLang="en-US" sz="3200" dirty="0">
                <a:latin typeface="Calibri Light" panose="020F0302020204030204" pitchFamily="34" charset="0"/>
                <a:cs typeface="Calibri Light" panose="020F0302020204030204" pitchFamily="34" charset="0"/>
              </a:rPr>
              <a:t>a light module whereby students can cramp it as the 6</a:t>
            </a:r>
            <a:r>
              <a:rPr lang="en-SG" altLang="en-US" sz="3200" baseline="30000" dirty="0">
                <a:latin typeface="Calibri Light" panose="020F0302020204030204" pitchFamily="34" charset="0"/>
                <a:cs typeface="Calibri Light" panose="020F0302020204030204" pitchFamily="34" charset="0"/>
              </a:rPr>
              <a:t>th</a:t>
            </a:r>
            <a:r>
              <a:rPr lang="en-SG" altLang="en-US" sz="3200" dirty="0">
                <a:latin typeface="Calibri Light" panose="020F0302020204030204" pitchFamily="34" charset="0"/>
                <a:cs typeface="Calibri Light" panose="020F0302020204030204" pitchFamily="34" charset="0"/>
              </a:rPr>
              <a:t> or 7</a:t>
            </a:r>
            <a:r>
              <a:rPr lang="en-SG" altLang="en-US" sz="3200" baseline="30000" dirty="0">
                <a:latin typeface="Calibri Light" panose="020F0302020204030204" pitchFamily="34" charset="0"/>
                <a:cs typeface="Calibri Light" panose="020F0302020204030204" pitchFamily="34" charset="0"/>
              </a:rPr>
              <a:t>th</a:t>
            </a:r>
            <a:r>
              <a:rPr lang="en-SG" altLang="en-US" sz="3200" dirty="0">
                <a:latin typeface="Calibri Light" panose="020F0302020204030204" pitchFamily="34" charset="0"/>
                <a:cs typeface="Calibri Light" panose="020F0302020204030204" pitchFamily="34" charset="0"/>
              </a:rPr>
              <a:t> module after having registered a full load of 5 modules.</a:t>
            </a:r>
          </a:p>
          <a:p>
            <a:pPr algn="just"/>
            <a:endParaRPr lang="en-SG" altLang="en-US" sz="3200" dirty="0">
              <a:latin typeface="Calibri Light" panose="020F0302020204030204" pitchFamily="34" charset="0"/>
              <a:cs typeface="Calibri Light" panose="020F0302020204030204" pitchFamily="34" charset="0"/>
            </a:endParaRPr>
          </a:p>
          <a:p>
            <a:pPr algn="just"/>
            <a:r>
              <a:rPr lang="en-SG" altLang="en-US" sz="3200" dirty="0" smtClean="0">
                <a:solidFill>
                  <a:srgbClr val="3333FF"/>
                </a:solidFill>
                <a:latin typeface="Calibri Light" panose="020F0302020204030204" pitchFamily="34" charset="0"/>
                <a:cs typeface="Calibri Light" panose="020F0302020204030204" pitchFamily="34" charset="0"/>
              </a:rPr>
              <a:t>b) </a:t>
            </a:r>
            <a:r>
              <a:rPr lang="en-SG" altLang="en-US" sz="3200" dirty="0" smtClean="0">
                <a:latin typeface="Calibri Light" panose="020F0302020204030204" pitchFamily="34" charset="0"/>
                <a:cs typeface="Calibri Light" panose="020F0302020204030204" pitchFamily="34" charset="0"/>
              </a:rPr>
              <a:t>Just another </a:t>
            </a:r>
            <a:r>
              <a:rPr lang="en-SG" altLang="en-US" sz="3200" dirty="0">
                <a:latin typeface="Calibri Light" panose="020F0302020204030204" pitchFamily="34" charset="0"/>
                <a:cs typeface="Calibri Light" panose="020F0302020204030204" pitchFamily="34" charset="0"/>
              </a:rPr>
              <a:t>introductory 1</a:t>
            </a:r>
            <a:r>
              <a:rPr lang="en-SG" altLang="en-US" sz="3200" baseline="30000" dirty="0">
                <a:latin typeface="Calibri Light" panose="020F0302020204030204" pitchFamily="34" charset="0"/>
                <a:cs typeface="Calibri Light" panose="020F0302020204030204" pitchFamily="34" charset="0"/>
              </a:rPr>
              <a:t>st</a:t>
            </a:r>
            <a:r>
              <a:rPr lang="en-SG" altLang="en-US" sz="3200" dirty="0">
                <a:latin typeface="Calibri Light" panose="020F0302020204030204" pitchFamily="34" charset="0"/>
                <a:cs typeface="Calibri Light" panose="020F0302020204030204" pitchFamily="34" charset="0"/>
              </a:rPr>
              <a:t> year module ... there is no advanced knowledge nor need for deeper thinking since there is no rigour ... “Intellectually undemanding”</a:t>
            </a:r>
          </a:p>
          <a:p>
            <a:pPr algn="just"/>
            <a:endParaRPr lang="en-SG" altLang="en-US" dirty="0"/>
          </a:p>
          <a:p>
            <a:pPr algn="just"/>
            <a:endParaRPr lang="en-SG" altLang="en-US" dirty="0"/>
          </a:p>
        </p:txBody>
      </p:sp>
      <p:sp>
        <p:nvSpPr>
          <p:cNvPr id="4"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4179209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solidFill>
                  <a:srgbClr val="0000FF"/>
                </a:solidFill>
              </a:rPr>
              <a:t>A Paradox on </a:t>
            </a:r>
            <a:r>
              <a:rPr lang="en-CA" dirty="0">
                <a:solidFill>
                  <a:srgbClr val="0000FF"/>
                </a:solidFill>
              </a:rPr>
              <a:t>Rigour</a:t>
            </a:r>
          </a:p>
        </p:txBody>
      </p:sp>
      <p:sp>
        <p:nvSpPr>
          <p:cNvPr id="3" name="Rectangle 2"/>
          <p:cNvSpPr/>
          <p:nvPr/>
        </p:nvSpPr>
        <p:spPr>
          <a:xfrm>
            <a:off x="1175132" y="1758461"/>
            <a:ext cx="9980548" cy="4093428"/>
          </a:xfrm>
          <a:prstGeom prst="rect">
            <a:avLst/>
          </a:prstGeom>
        </p:spPr>
        <p:txBody>
          <a:bodyPr wrap="square">
            <a:spAutoFit/>
          </a:bodyPr>
          <a:lstStyle/>
          <a:p>
            <a:pPr algn="just"/>
            <a:r>
              <a:rPr lang="en-SG" altLang="en-US" sz="3200" dirty="0">
                <a:solidFill>
                  <a:srgbClr val="3333FF"/>
                </a:solidFill>
                <a:latin typeface="Calibri Light" panose="020F0302020204030204" pitchFamily="34" charset="0"/>
                <a:cs typeface="Calibri Light" panose="020F0302020204030204" pitchFamily="34" charset="0"/>
              </a:rPr>
              <a:t>Mistaking process for understanding</a:t>
            </a:r>
            <a:r>
              <a:rPr lang="en-SG" altLang="en-US" sz="3200" dirty="0">
                <a:latin typeface="Calibri Light" panose="020F0302020204030204" pitchFamily="34" charset="0"/>
                <a:cs typeface="Calibri Light" panose="020F0302020204030204" pitchFamily="34" charset="0"/>
              </a:rPr>
              <a:t>.</a:t>
            </a:r>
          </a:p>
          <a:p>
            <a:pPr algn="just"/>
            <a:endParaRPr lang="en-SG" altLang="en-US" sz="3200" dirty="0">
              <a:latin typeface="Calibri Light" panose="020F0302020204030204" pitchFamily="34" charset="0"/>
              <a:cs typeface="Calibri Light" panose="020F0302020204030204" pitchFamily="34" charset="0"/>
            </a:endParaRPr>
          </a:p>
          <a:p>
            <a:pPr algn="just"/>
            <a:r>
              <a:rPr lang="en-SG" altLang="en-US" sz="3200" dirty="0">
                <a:latin typeface="Calibri Light" panose="020F0302020204030204" pitchFamily="34" charset="0"/>
                <a:cs typeface="Calibri Light" panose="020F0302020204030204" pitchFamily="34" charset="0"/>
              </a:rPr>
              <a:t>“Just because a student can perform a technique that solves a difficult problem doesn’t mean that he or she understands the problem.”</a:t>
            </a:r>
          </a:p>
          <a:p>
            <a:pPr algn="just"/>
            <a:endParaRPr lang="en-SG" altLang="en-US" sz="3200" dirty="0"/>
          </a:p>
          <a:p>
            <a:pPr algn="just"/>
            <a:endParaRPr lang="en-SG" altLang="en-US" sz="3200" dirty="0"/>
          </a:p>
          <a:p>
            <a:pPr algn="just"/>
            <a:endParaRPr lang="en-SG" altLang="en-US" dirty="0"/>
          </a:p>
          <a:p>
            <a:pPr algn="just"/>
            <a:endParaRPr lang="en-SG" altLang="en-US" dirty="0"/>
          </a:p>
        </p:txBody>
      </p:sp>
      <p:sp>
        <p:nvSpPr>
          <p:cNvPr id="4" name="TextBox 11"/>
          <p:cNvSpPr txBox="1">
            <a:spLocks noChangeArrowheads="1"/>
          </p:cNvSpPr>
          <p:nvPr/>
        </p:nvSpPr>
        <p:spPr bwMode="auto">
          <a:xfrm>
            <a:off x="1097280" y="5963797"/>
            <a:ext cx="792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SG" altLang="en-US" dirty="0"/>
              <a:t>Surely You’re joking, Mr. Feynman !: Adventures of a Curious Character</a:t>
            </a:r>
          </a:p>
        </p:txBody>
      </p:sp>
      <p:cxnSp>
        <p:nvCxnSpPr>
          <p:cNvPr id="5" name="Straight Connector 4"/>
          <p:cNvCxnSpPr/>
          <p:nvPr/>
        </p:nvCxnSpPr>
        <p:spPr>
          <a:xfrm flipV="1">
            <a:off x="1175132" y="5935385"/>
            <a:ext cx="30226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319" y="3805175"/>
            <a:ext cx="2138362" cy="2138362"/>
          </a:xfrm>
          <a:prstGeom prst="rect">
            <a:avLst/>
          </a:prstGeom>
        </p:spPr>
      </p:pic>
      <p:sp>
        <p:nvSpPr>
          <p:cNvPr id="7" name="Footer Placeholder 4"/>
          <p:cNvSpPr>
            <a:spLocks noGrp="1"/>
          </p:cNvSpPr>
          <p:nvPr>
            <p:ph type="ftr" sz="quarter" idx="11"/>
          </p:nvPr>
        </p:nvSpPr>
        <p:spPr>
          <a:xfrm>
            <a:off x="3686185" y="6459785"/>
            <a:ext cx="4822804" cy="365125"/>
          </a:xfrm>
        </p:spPr>
        <p:txBody>
          <a:bodyPr/>
          <a:lstStyle/>
          <a:p>
            <a:r>
              <a:rPr lang="en-US" dirty="0" smtClean="0"/>
              <a:t>Lecture Zero</a:t>
            </a:r>
            <a:endParaRPr lang="en-US" dirty="0"/>
          </a:p>
        </p:txBody>
      </p:sp>
    </p:spTree>
    <p:extLst>
      <p:ext uri="{BB962C8B-B14F-4D97-AF65-F5344CB8AC3E}">
        <p14:creationId xmlns:p14="http://schemas.microsoft.com/office/powerpoint/2010/main" val="23331849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53713&quot;&gt;&lt;/object&gt;&lt;object type=&quot;2&quot; unique_id=&quot;53714&quot;&gt;&lt;object type=&quot;3&quot; unique_id=&quot;53715&quot;&gt;&lt;property id=&quot;20148&quot; value=&quot;5&quot;/&gt;&lt;property id=&quot;20300&quot; value=&quot;Slide 1 - &amp;quot;Lecture Zero&amp;quot;&quot;/&gt;&lt;property id=&quot;20307&quot; value=&quot;256&quot;/&gt;&lt;/object&gt;&lt;object type=&quot;3&quot; unique_id=&quot;53716&quot;&gt;&lt;property id=&quot;20148&quot; value=&quot;5&quot;/&gt;&lt;property id=&quot;20300&quot; value=&quot;Slide 2 - &amp;quot;GEH1027 &amp;amp; GEK1508 &amp;quot;&quot;/&gt;&lt;property id=&quot;20307&quot; value=&quot;258&quot;/&gt;&lt;/object&gt;&lt;object type=&quot;3&quot; unique_id=&quot;54078&quot;&gt;&lt;property id=&quot;20148&quot; value=&quot;5&quot;/&gt;&lt;property id=&quot;20300&quot; value=&quot;Slide 3 - &amp;quot;What is a GE module ?&amp;quot;&quot;/&gt;&lt;property id=&quot;20307&quot; value=&quot;321&quot;/&gt;&lt;/object&gt;&lt;object type=&quot;3&quot; unique_id=&quot;54079&quot;&gt;&lt;property id=&quot;20148&quot; value=&quot;5&quot;/&gt;&lt;property id=&quot;20300&quot; value=&quot;Slide 4 - &amp;quot;Why are we here ?&amp;quot;&quot;/&gt;&lt;property id=&quot;20307&quot; value=&quot;260&quot;/&gt;&lt;/object&gt;&lt;object type=&quot;3&quot; unique_id=&quot;54080&quot;&gt;&lt;property id=&quot;20148&quot; value=&quot;5&quot;/&gt;&lt;property id=&quot;20300&quot; value=&quot;Slide 5 - &amp;quot;GEM in the spirit of Liberal Arts&amp;quot;&quot;/&gt;&lt;property id=&quot;20307&quot; value=&quot;322&quot;/&gt;&lt;/object&gt;&lt;object type=&quot;3&quot; unique_id=&quot;54081&quot;&gt;&lt;property id=&quot;20148&quot; value=&quot;5&quot;/&gt;&lt;property id=&quot;20300&quot; value=&quot;Slide 6 - &amp;quot;Widening circle of Awareness&amp;quot;&quot;/&gt;&lt;property id=&quot;20307&quot; value=&quot;263&quot;/&gt;&lt;/object&gt;&lt;object type=&quot;3&quot; unique_id=&quot;54082&quot;&gt;&lt;property id=&quot;20148&quot; value=&quot;5&quot;/&gt;&lt;property id=&quot;20300&quot; value=&quot;Slide 7 - &amp;quot;Example : C.N. Yang&amp;quot;&quot;/&gt;&lt;property id=&quot;20307&quot; value=&quot;264&quot;/&gt;&lt;/object&gt;&lt;object type=&quot;3&quot; unique_id=&quot;54083&quot;&gt;&lt;property id=&quot;20148&quot; value=&quot;5&quot;/&gt;&lt;property id=&quot;20300&quot; value=&quot;Slide 8 - &amp;quot;What a GEM module is not !&amp;quot;&quot;/&gt;&lt;property id=&quot;20307&quot; value=&quot;323&quot;/&gt;&lt;/object&gt;&lt;object type=&quot;3&quot; unique_id=&quot;54084&quot;&gt;&lt;property id=&quot;20148&quot; value=&quot;5&quot;/&gt;&lt;property id=&quot;20300&quot; value=&quot;Slide 9 - &amp;quot;A Paradox on Rigour&amp;quot;&quot;/&gt;&lt;property id=&quot;20307&quot; value=&quot;324&quot;/&gt;&lt;/object&gt;&lt;object type=&quot;3&quot; unique_id=&quot;54085&quot;&gt;&lt;property id=&quot;20148&quot; value=&quot;5&quot;/&gt;&lt;property id=&quot;20300&quot; value=&quot;Slide 10 - &amp;quot;Why are we here ?&amp;quot;&quot;/&gt;&lt;property id=&quot;20307&quot; value=&quot;267&quot;/&gt;&lt;/object&gt;&lt;object type=&quot;3&quot; unique_id=&quot;54086&quot;&gt;&lt;property id=&quot;20148&quot; value=&quot;5&quot;/&gt;&lt;property id=&quot;20300&quot; value=&quot;Slide 11 - &amp;quot;Topics to be Discussed &amp;quot;&quot;/&gt;&lt;property id=&quot;20307&quot; value=&quot;268&quot;/&gt;&lt;/object&gt;&lt;object type=&quot;3&quot; unique_id=&quot;54087&quot;&gt;&lt;property id=&quot;20148&quot; value=&quot;5&quot;/&gt;&lt;property id=&quot;20300&quot; value=&quot;Slide 12 - &amp;quot;Course outcome&amp;quot;&quot;/&gt;&lt;property id=&quot;20307&quot; value=&quot;269&quot;/&gt;&lt;/object&gt;&lt;object type=&quot;3&quot; unique_id=&quot;54088&quot;&gt;&lt;property id=&quot;20148&quot; value=&quot;5&quot;/&gt;&lt;property id=&quot;20300&quot; value=&quot;Slide 13 - &amp;quot;About References &amp;amp; Books&amp;quot;&quot;/&gt;&lt;property id=&quot;20307&quot; value=&quot;325&quot;/&gt;&lt;/object&gt;&lt;object type=&quot;3&quot; unique_id=&quot;54089&quot;&gt;&lt;property id=&quot;20148&quot; value=&quot;5&quot;/&gt;&lt;property id=&quot;20300&quot; value=&quot;Slide 14&quot;/&gt;&lt;property id=&quot;20307&quot; value=&quot;271&quot;/&gt;&lt;/object&gt;&lt;object type=&quot;3&quot; unique_id=&quot;54090&quot;&gt;&lt;property id=&quot;20148&quot; value=&quot;5&quot;/&gt;&lt;property id=&quot;20300&quot; value=&quot;Slide 15 - &amp;quot;Inexpensive Oxford Books&amp;quot;&quot;/&gt;&lt;property id=&quot;20307&quot; value=&quot;273&quot;/&gt;&lt;/object&gt;&lt;object type=&quot;3&quot; unique_id=&quot;54091&quot;&gt;&lt;property id=&quot;20148&quot; value=&quot;5&quot;/&gt;&lt;property id=&quot;20300&quot; value=&quot;Slide 16 - &amp;quot;Relativity Books&amp;quot;&quot;/&gt;&lt;property id=&quot;20307&quot; value=&quot;274&quot;/&gt;&lt;/object&gt;&lt;object type=&quot;3&quot; unique_id=&quot;54092&quot;&gt;&lt;property id=&quot;20148&quot; value=&quot;5&quot;/&gt;&lt;property id=&quot;20300&quot; value=&quot;Slide 19 - &amp;quot;Why should we read ?&amp;quot;&quot;/&gt;&lt;property id=&quot;20307&quot; value=&quot;275&quot;/&gt;&lt;/object&gt;&lt;object type=&quot;3&quot; unique_id=&quot;54093&quot;&gt;&lt;property id=&quot;20148&quot; value=&quot;5&quot;/&gt;&lt;property id=&quot;20300&quot; value=&quot;Slide 20 - &amp;quot;The Art of Reading&amp;quot;&quot;/&gt;&lt;property id=&quot;20307&quot; value=&quot;276&quot;/&gt;&lt;/object&gt;&lt;object type=&quot;3&quot; unique_id=&quot;54094&quot;&gt;&lt;property id=&quot;20148&quot; value=&quot;5&quot;/&gt;&lt;property id=&quot;20300&quot; value=&quot;Slide 21 - &amp;quot;About Lectures&amp;quot;&quot;/&gt;&lt;property id=&quot;20307&quot; value=&quot;326&quot;/&gt;&lt;/object&gt;&lt;object type=&quot;3&quot; unique_id=&quot;54095&quot;&gt;&lt;property id=&quot;20148&quot; value=&quot;5&quot;/&gt;&lt;property id=&quot;20300&quot; value=&quot;Slide 22 - &amp;quot;Our Method of Enquiry 1&amp;quot;&quot;/&gt;&lt;property id=&quot;20307&quot; value=&quot;278&quot;/&gt;&lt;/object&gt;&lt;object type=&quot;3&quot; unique_id=&quot;54096&quot;&gt;&lt;property id=&quot;20148&quot; value=&quot;5&quot;/&gt;&lt;property id=&quot;20300&quot; value=&quot;Slide 23 - &amp;quot;Our Method of Enquiry 2&amp;quot;&quot;/&gt;&lt;property id=&quot;20307&quot; value=&quot;279&quot;/&gt;&lt;/object&gt;&lt;object type=&quot;3&quot; unique_id=&quot;54097&quot;&gt;&lt;property id=&quot;20148&quot; value=&quot;5&quot;/&gt;&lt;property id=&quot;20300&quot; value=&quot;Slide 24 - &amp;quot;Occam’s Razor&amp;quot;&quot;/&gt;&lt;property id=&quot;20307&quot; value=&quot;280&quot;/&gt;&lt;/object&gt;&lt;object type=&quot;3&quot; unique_id=&quot;54098&quot;&gt;&lt;property id=&quot;20148&quot; value=&quot;5&quot;/&gt;&lt;property id=&quot;20300&quot; value=&quot;Slide 25 - &amp;quot;Our Method of Enquiry 3&amp;quot;&quot;/&gt;&lt;property id=&quot;20307&quot; value=&quot;281&quot;/&gt;&lt;/object&gt;&lt;object type=&quot;3&quot; unique_id=&quot;54100&quot;&gt;&lt;property id=&quot;20148&quot; value=&quot;5&quot;/&gt;&lt;property id=&quot;20300&quot; value=&quot;Slide 26 - &amp;quot;Physics with History&amp;quot;&quot;/&gt;&lt;property id=&quot;20307&quot; value=&quot;283&quot;/&gt;&lt;/object&gt;&lt;object type=&quot;3&quot; unique_id=&quot;54102&quot;&gt;&lt;property id=&quot;20148&quot; value=&quot;5&quot;/&gt;&lt;property id=&quot;20300&quot; value=&quot;Slide 28 - &amp;quot;The benefits of studying philosophy for science education&amp;quot;&quot;/&gt;&lt;property id=&quot;20307&quot; value=&quot;285&quot;/&gt;&lt;/object&gt;&lt;object type=&quot;3&quot; unique_id=&quot;54104&quot;&gt;&lt;property id=&quot;20148&quot; value=&quot;5&quot;/&gt;&lt;property id=&quot;20300&quot; value=&quot;Slide 30 - &amp;quot;2 MCQ Term Tests&amp;quot;&quot;/&gt;&lt;property id=&quot;20307&quot; value=&quot;287&quot;/&gt;&lt;/object&gt;&lt;object type=&quot;3&quot; unique_id=&quot;54105&quot;&gt;&lt;property id=&quot;20148&quot; value=&quot;5&quot;/&gt;&lt;property id=&quot;20300&quot; value=&quot;Slide 31 - &amp;quot;About Term Tests&amp;quot;&quot;/&gt;&lt;property id=&quot;20307&quot; value=&quot;288&quot;/&gt;&lt;/object&gt;&lt;object type=&quot;3&quot; unique_id=&quot;54107&quot;&gt;&lt;property id=&quot;20148&quot; value=&quot;5&quot;/&gt;&lt;property id=&quot;20300&quot; value=&quot;Slide 33 - &amp;quot;About CA &amp;quot;&quot;/&gt;&lt;property id=&quot;20307&quot; value=&quot;290&quot;/&gt;&lt;/object&gt;&lt;object type=&quot;3&quot; unique_id=&quot;54109&quot;&gt;&lt;property id=&quot;20148&quot; value=&quot;5&quot;/&gt;&lt;property id=&quot;20300&quot; value=&quot;Slide 35 - &amp;quot;How should one approach your tutorials i ?&amp;quot;&quot;/&gt;&lt;property id=&quot;20307&quot; value=&quot;292&quot;/&gt;&lt;/object&gt;&lt;object type=&quot;3&quot; unique_id=&quot;54110&quot;&gt;&lt;property id=&quot;20148&quot; value=&quot;5&quot;/&gt;&lt;property id=&quot;20300&quot; value=&quot;Slide 36 - &amp;quot;How should one approach your tutorials ii ?&amp;quot;&quot;/&gt;&lt;property id=&quot;20307&quot; value=&quot;293&quot;/&gt;&lt;/object&gt;&lt;object type=&quot;3&quot; unique_id=&quot;54113&quot;&gt;&lt;property id=&quot;20148&quot; value=&quot;5&quot;/&gt;&lt;property id=&quot;20300&quot; value=&quot;Slide 39 - &amp;quot;About Reading too much !&amp;quot;&quot;/&gt;&lt;property id=&quot;20307&quot; value=&quot;296&quot;/&gt;&lt;/object&gt;&lt;object type=&quot;3&quot; unique_id=&quot;54114&quot;&gt;&lt;property id=&quot;20148&quot; value=&quot;5&quot;/&gt;&lt;property id=&quot;20300&quot; value=&quot;Slide 40 - &amp;quot;Reading too much !&amp;quot;&quot;/&gt;&lt;property id=&quot;20307&quot; value=&quot;297&quot;/&gt;&lt;/object&gt;&lt;object type=&quot;3&quot; unique_id=&quot;54116&quot;&gt;&lt;property id=&quot;20148&quot; value=&quot;5&quot;/&gt;&lt;property id=&quot;20300&quot; value=&quot;Slide 42 - &amp;quot;Scientific Scholarship : change your position &amp;quot;&quot;/&gt;&lt;property id=&quot;20307&quot; value=&quot;299&quot;/&gt;&lt;/object&gt;&lt;object type=&quot;3&quot; unique_id=&quot;54118&quot;&gt;&lt;property id=&quot;20148&quot; value=&quot;5&quot;/&gt;&lt;property id=&quot;20300&quot; value=&quot;Slide 43 - &amp;quot;  either  a Critical Book Review ( read 2 books) or  a short 3 - 4 mins Filmlet / Movie&amp;quot;&quot;/&gt;&lt;property id=&quot;20307&quot; value=&quot;301&quot;/&gt;&lt;/object&gt;&lt;object type=&quot;3&quot; unique_id=&quot;54119&quot;&gt;&lt;property id=&quot;20148&quot; value=&quot;5&quot;/&gt;&lt;property id=&quot;20300&quot; value=&quot;Slide 44 - &amp;quot;Term Paper&amp;quot;&quot;/&gt;&lt;property id=&quot;20307&quot; value=&quot;302&quot;/&gt;&lt;/object&gt;&lt;object type=&quot;3&quot; unique_id=&quot;54120&quot;&gt;&lt;property id=&quot;20148&quot; value=&quot;5&quot;/&gt;&lt;property id=&quot;20300&quot; value=&quot;Slide 45 - &amp;quot;Term Paper&amp;quot;&quot;/&gt;&lt;property id=&quot;20307&quot; value=&quot;303&quot;/&gt;&lt;/object&gt;&lt;object type=&quot;3&quot; unique_id=&quot;54121&quot;&gt;&lt;property id=&quot;20148&quot; value=&quot;5&quot;/&gt;&lt;property id=&quot;20300&quot; value=&quot;Slide 46 - &amp;quot;Term Paper Etymology&amp;quot;&quot;/&gt;&lt;property id=&quot;20307&quot; value=&quot;304&quot;/&gt;&lt;/object&gt;&lt;object type=&quot;3&quot; unique_id=&quot;54122&quot;&gt;&lt;property id=&quot;20148&quot; value=&quot;5&quot;/&gt;&lt;property id=&quot;20300&quot; value=&quot;Slide 48 - &amp;quot;Some Very Interesting Read&amp;quot;&quot;/&gt;&lt;property id=&quot;20307&quot; value=&quot;305&quot;/&gt;&lt;/object&gt;&lt;object type=&quot;3&quot; unique_id=&quot;54125&quot;&gt;&lt;property id=&quot;20148&quot; value=&quot;5&quot;/&gt;&lt;property id=&quot;20300&quot; value=&quot;Slide 50 - &amp;quot;Cartoon Physics Books  (cannot be used for book review)&amp;quot;&quot;/&gt;&lt;property id=&quot;20307&quot; value=&quot;308&quot;/&gt;&lt;/object&gt;&lt;object type=&quot;3&quot; unique_id=&quot;54126&quot;&gt;&lt;property id=&quot;20148&quot; value=&quot;5&quot;/&gt;&lt;property id=&quot;20300&quot; value=&quot;Slide 51 - &amp;quot;3 – 4 mins-Filmlet/Essay&amp;quot;&quot;/&gt;&lt;property id=&quot;20307&quot; value=&quot;309&quot;/&gt;&lt;/object&gt;&lt;object type=&quot;3&quot; unique_id=&quot;54127&quot;&gt;&lt;property id=&quot;20148&quot; value=&quot;5&quot;/&gt;&lt;property id=&quot;20300&quot; value=&quot;Slide 52 - &amp;quot;Term Paper or Filmlet&amp;quot;&quot;/&gt;&lt;property id=&quot;20307&quot; value=&quot;310&quot;/&gt;&lt;/object&gt;&lt;object type=&quot;3&quot; unique_id=&quot;54128&quot;&gt;&lt;property id=&quot;20148&quot; value=&quot;5&quot;/&gt;&lt;property id=&quot;20300&quot; value=&quot;Slide 53 - &amp;quot;How should one approach the term paper or filmlet ? i&amp;quot;&quot;/&gt;&lt;property id=&quot;20307&quot; value=&quot;311&quot;/&gt;&lt;/object&gt;&lt;object type=&quot;3&quot; unique_id=&quot;54129&quot;&gt;&lt;property id=&quot;20148&quot; value=&quot;5&quot;/&gt;&lt;property id=&quot;20300&quot; value=&quot;Slide 54 - &amp;quot;How should one approach the term paper or filmlet ? ii&amp;quot;&quot;/&gt;&lt;property id=&quot;20307&quot; value=&quot;312&quot;/&gt;&lt;/object&gt;&lt;object type=&quot;3&quot; unique_id=&quot;54130&quot;&gt;&lt;property id=&quot;20148&quot; value=&quot;5&quot;/&gt;&lt;property id=&quot;20300&quot; value=&quot;Slide 55 - &amp;quot;How should one approach the term paper or filmlet ? iii&amp;quot;&quot;/&gt;&lt;property id=&quot;20307&quot; value=&quot;313&quot;/&gt;&lt;/object&gt;&lt;object type=&quot;3&quot; unique_id=&quot;54132&quot;&gt;&lt;property id=&quot;20148&quot; value=&quot;5&quot;/&gt;&lt;property id=&quot;20300&quot; value=&quot;Slide 57 - &amp;quot;What is expected from the participants?&amp;quot;&quot;/&gt;&lt;property id=&quot;20307&quot; value=&quot;315&quot;/&gt;&lt;/object&gt;&lt;object type=&quot;3&quot; unique_id=&quot;54133&quot;&gt;&lt;property id=&quot;20148&quot; value=&quot;5&quot;/&gt;&lt;property id=&quot;20300&quot; value=&quot;Slide 58 - &amp;quot;Lecture Slots&amp;quot;&quot;/&gt;&lt;property id=&quot;20307&quot; value=&quot;316&quot;/&gt;&lt;/object&gt;&lt;object type=&quot;3&quot; unique_id=&quot;54135&quot;&gt;&lt;property id=&quot;20148&quot; value=&quot;5&quot;/&gt;&lt;property id=&quot;20300&quot; value=&quot;Slide 60 - &amp;quot;Assessment&amp;quot;&quot;/&gt;&lt;property id=&quot;20307&quot; value=&quot;318&quot;/&gt;&lt;/object&gt;&lt;object type=&quot;3&quot; unique_id=&quot;54136&quot;&gt;&lt;property id=&quot;20148&quot; value=&quot;5&quot;/&gt;&lt;property id=&quot;20300&quot; value=&quot;Slide 61 - &amp;quot;Our Contacts&amp;quot;&quot;/&gt;&lt;property id=&quot;20307&quot; value=&quot;319&quot;/&gt;&lt;/object&gt;&lt;object type=&quot;3&quot; unique_id=&quot;54778&quot;&gt;&lt;property id=&quot;20148&quot; value=&quot;5&quot;/&gt;&lt;property id=&quot;20300&quot; value=&quot;Slide 17 - &amp;quot;Quantum &amp;amp; Relativity Book&amp;quot;&quot;/&gt;&lt;property id=&quot;20307&quot; value=&quot;329&quot;/&gt;&lt;/object&gt;&lt;object type=&quot;3&quot; unique_id=&quot;54779&quot;&gt;&lt;property id=&quot;20148&quot; value=&quot;5&quot;/&gt;&lt;property id=&quot;20300&quot; value=&quot;Slide 18 - &amp;quot;Quantum Book&amp;quot;&quot;/&gt;&lt;property id=&quot;20307&quot; value=&quot;330&quot;/&gt;&lt;/object&gt;&lt;object type=&quot;3&quot; unique_id=&quot;54780&quot;&gt;&lt;property id=&quot;20148&quot; value=&quot;5&quot;/&gt;&lt;property id=&quot;20300&quot; value=&quot;Slide 27 - &amp;quot;Physics without Philosophy is Blind&amp;quot;&quot;/&gt;&lt;property id=&quot;20307&quot; value=&quot;327&quot;/&gt;&lt;/object&gt;&lt;object type=&quot;3&quot; unique_id=&quot;54781&quot;&gt;&lt;property id=&quot;20148&quot; value=&quot;5&quot;/&gt;&lt;property id=&quot;20300&quot; value=&quot;Slide 29 - &amp;quot;Ensure that you do not have  time-table clashes &amp;quot;&quot;/&gt;&lt;property id=&quot;20307&quot; value=&quot;328&quot;/&gt;&lt;/object&gt;&lt;object type=&quot;3&quot; unique_id=&quot;56038&quot;&gt;&lt;property id=&quot;20148&quot; value=&quot;5&quot;/&gt;&lt;property id=&quot;20300&quot; value=&quot;Slide 32 - &amp;quot;(CA) Continual Assessment&amp;quot;&quot;/&gt;&lt;property id=&quot;20307&quot; value=&quot;331&quot;/&gt;&lt;/object&gt;&lt;object type=&quot;3&quot; unique_id=&quot;56039&quot;&gt;&lt;property id=&quot;20148&quot; value=&quot;5&quot;/&gt;&lt;property id=&quot;20300&quot; value=&quot;Slide 34 - &amp;quot;About our Tutorials&amp;quot;&quot;/&gt;&lt;property id=&quot;20307&quot; value=&quot;332&quot;/&gt;&lt;/object&gt;&lt;object type=&quot;3&quot; unique_id=&quot;56040&quot;&gt;&lt;property id=&quot;20148&quot; value=&quot;5&quot;/&gt;&lt;property id=&quot;20300&quot; value=&quot;Slide 37 - &amp;quot;Small Assignments (CA)&amp;quot;&quot;/&gt;&lt;property id=&quot;20307&quot; value=&quot;333&quot;/&gt;&lt;/object&gt;&lt;object type=&quot;3&quot; unique_id=&quot;56041&quot;&gt;&lt;property id=&quot;20148&quot; value=&quot;5&quot;/&gt;&lt;property id=&quot;20300&quot; value=&quot;Slide 38 - &amp;quot;Imagination is more important than knowledge. &amp;amp;#x09;&amp;amp;#x09;&amp;amp;#x09;               A. Einstein&amp;quot;&quot;/&gt;&lt;property id=&quot;20307&quot; value=&quot;334&quot;/&gt;&lt;/object&gt;&lt;object type=&quot;3&quot; unique_id=&quot;56042&quot;&gt;&lt;property id=&quot;20148&quot; value=&quot;5&quot;/&gt;&lt;property id=&quot;20300&quot; value=&quot;Slide 41 - &amp;quot; (CA) About LumiNUS Forum&amp;quot;&quot;/&gt;&lt;property id=&quot;20307&quot; value=&quot;335&quot;/&gt;&lt;/object&gt;&lt;object type=&quot;3&quot; unique_id=&quot;56043&quot;&gt;&lt;property id=&quot;20148&quot; value=&quot;5&quot;/&gt;&lt;property id=&quot;20300&quot; value=&quot;Slide 47 - &amp;quot;Term Paper Etymology&amp;quot;&quot;/&gt;&lt;property id=&quot;20307&quot; value=&quot;336&quot;/&gt;&lt;/object&gt;&lt;object type=&quot;3&quot; unique_id=&quot;56044&quot;&gt;&lt;property id=&quot;20148&quot; value=&quot;5&quot;/&gt;&lt;property id=&quot;20300&quot; value=&quot;Slide 49 - &amp;quot;You may use other more recent books for book review !&amp;quot;&quot;/&gt;&lt;property id=&quot;20307&quot; value=&quot;337&quot;/&gt;&lt;/object&gt;&lt;object type=&quot;3&quot; unique_id=&quot;56045&quot;&gt;&lt;property id=&quot;20148&quot; value=&quot;5&quot;/&gt;&lt;property id=&quot;20300&quot; value=&quot;Slide 56 - &amp;quot;Some Simple Things !&amp;quot;&quot;/&gt;&lt;property id=&quot;20307&quot; value=&quot;338&quot;/&gt;&lt;/object&gt;&lt;object type=&quot;3&quot; unique_id=&quot;56046&quot;&gt;&lt;property id=&quot;20148&quot; value=&quot;5&quot;/&gt;&lt;property id=&quot;20300&quot; value=&quot;Slide 59 - &amp;quot;Assessment&amp;quot;&quot;/&gt;&lt;property id=&quot;20307&quot; value=&quot;339&quot;/&gt;&lt;/object&gt;&lt;object type=&quot;3&quot; unique_id=&quot;56386&quot;&gt;&lt;property id=&quot;20148&quot; value=&quot;5&quot;/&gt;&lt;property id=&quot;20300&quot; value=&quot;Slide 62 - &amp;quot;GEH1027&amp;quot;&quot;/&gt;&lt;property id=&quot;20307&quot; value=&quot;340&quot;/&gt;&lt;/object&gt;&lt;/object&gt;&lt;/object&gt;&lt;/database&gt;"/>
  <p:tag name="SECTOMILLISECCONVERTED" val="1"/>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inking" id="{2C718660-9CFF-E94A-9D5F-7EE90EDA00D0}" vid="{3E80AED1-B864-994E-8287-0BA84E6370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780</TotalTime>
  <Words>3174</Words>
  <Application>Microsoft Office PowerPoint</Application>
  <PresentationFormat>Widescreen</PresentationFormat>
  <Paragraphs>490</Paragraphs>
  <Slides>62</Slides>
  <Notes>43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62</vt:i4>
      </vt:variant>
    </vt:vector>
  </HeadingPairs>
  <TitlesOfParts>
    <vt:vector size="76" baseType="lpstr">
      <vt:lpstr>Adobe Fangsong Std R</vt:lpstr>
      <vt:lpstr>Arial</vt:lpstr>
      <vt:lpstr>Arial</vt:lpstr>
      <vt:lpstr>Blackadder ITC</vt:lpstr>
      <vt:lpstr>Calibri</vt:lpstr>
      <vt:lpstr>Calibri Light</vt:lpstr>
      <vt:lpstr>Constantia</vt:lpstr>
      <vt:lpstr>Franklin Gothic Book</vt:lpstr>
      <vt:lpstr>Lucida Calligraphy</vt:lpstr>
      <vt:lpstr>Times New Roman</vt:lpstr>
      <vt:lpstr>Verdana</vt:lpstr>
      <vt:lpstr>Wingdings</vt:lpstr>
      <vt:lpstr>Wingdings 2</vt:lpstr>
      <vt:lpstr>Retrospect</vt:lpstr>
      <vt:lpstr>Lecture Zero</vt:lpstr>
      <vt:lpstr>GEH1027 &amp; GEK1508 </vt:lpstr>
      <vt:lpstr>What is a GE module ?</vt:lpstr>
      <vt:lpstr>Why are we here ?</vt:lpstr>
      <vt:lpstr>GEM in the spirit of Liberal Arts</vt:lpstr>
      <vt:lpstr>Widening circle of Awareness</vt:lpstr>
      <vt:lpstr>Example : C.N. Yang</vt:lpstr>
      <vt:lpstr>What a GEM module is not !</vt:lpstr>
      <vt:lpstr>A Paradox on Rigour</vt:lpstr>
      <vt:lpstr>Why are we here ?</vt:lpstr>
      <vt:lpstr>Topics to be Discussed </vt:lpstr>
      <vt:lpstr>Course outcome</vt:lpstr>
      <vt:lpstr>About References &amp; Books</vt:lpstr>
      <vt:lpstr>PowerPoint Presentation</vt:lpstr>
      <vt:lpstr>Inexpensive Oxford Books</vt:lpstr>
      <vt:lpstr>Relativity Books</vt:lpstr>
      <vt:lpstr>Quantum &amp; Relativity Book</vt:lpstr>
      <vt:lpstr>Quantum Book</vt:lpstr>
      <vt:lpstr>Why should we read ?</vt:lpstr>
      <vt:lpstr>The Art of Reading</vt:lpstr>
      <vt:lpstr>About Lectures</vt:lpstr>
      <vt:lpstr>Our Method of Enquiry 1</vt:lpstr>
      <vt:lpstr>Our Method of Enquiry 2</vt:lpstr>
      <vt:lpstr>Occam’s Razor</vt:lpstr>
      <vt:lpstr>Our Method of Enquiry 3</vt:lpstr>
      <vt:lpstr>Physics with History</vt:lpstr>
      <vt:lpstr>Physics without Philosophy is Blind</vt:lpstr>
      <vt:lpstr>The benefits of studying philosophy for science education</vt:lpstr>
      <vt:lpstr>Ensure that you do not have  time-table clashes </vt:lpstr>
      <vt:lpstr>2 MCQ Term Tests</vt:lpstr>
      <vt:lpstr>About Term Tests</vt:lpstr>
      <vt:lpstr>(CA) Continual Assessment</vt:lpstr>
      <vt:lpstr>About CA </vt:lpstr>
      <vt:lpstr>About our Tutorials</vt:lpstr>
      <vt:lpstr>How should one approach your tutorials i ?</vt:lpstr>
      <vt:lpstr>How should one approach your tutorials ii ?</vt:lpstr>
      <vt:lpstr>Small Assignments (CA)</vt:lpstr>
      <vt:lpstr>Imagination is more important than knowledge.                   A. Einstein</vt:lpstr>
      <vt:lpstr>About Reading too much !</vt:lpstr>
      <vt:lpstr>Reading too much !</vt:lpstr>
      <vt:lpstr> (CA) About LumiNUS Forum</vt:lpstr>
      <vt:lpstr>Scientific Scholarship : change your position </vt:lpstr>
      <vt:lpstr>  either  a Critical Book Review ( read 2 books) or  a short 3 - 4 mins Filmlet / Movie</vt:lpstr>
      <vt:lpstr>Term Paper</vt:lpstr>
      <vt:lpstr>Term Paper</vt:lpstr>
      <vt:lpstr>Term Paper Etymology</vt:lpstr>
      <vt:lpstr>Term Paper Etymology</vt:lpstr>
      <vt:lpstr>Some Very Interesting Read</vt:lpstr>
      <vt:lpstr>You may use other more recent books for book review !</vt:lpstr>
      <vt:lpstr>Cartoon Physics Books  (cannot be used for book review)</vt:lpstr>
      <vt:lpstr>3 – 4 mins-Filmlet/Essay</vt:lpstr>
      <vt:lpstr>Term Paper or Filmlet</vt:lpstr>
      <vt:lpstr>How should one approach the term paper or filmlet ? i</vt:lpstr>
      <vt:lpstr>How should one approach the term paper or filmlet ? ii</vt:lpstr>
      <vt:lpstr>How should one approach the term paper or filmlet ? iii</vt:lpstr>
      <vt:lpstr>Some Simple Things !</vt:lpstr>
      <vt:lpstr>What is expected from the participants?</vt:lpstr>
      <vt:lpstr>Lecture Slots</vt:lpstr>
      <vt:lpstr>Assessment</vt:lpstr>
      <vt:lpstr>Assessment</vt:lpstr>
      <vt:lpstr>Our Contacts</vt:lpstr>
      <vt:lpstr>GEH1027</vt:lpstr>
    </vt:vector>
  </TitlesOfParts>
  <Company>National University of Singapore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Zero</dc:title>
  <dc:creator>Chan Aik Hui</dc:creator>
  <cp:lastModifiedBy>Chan Aik Hui</cp:lastModifiedBy>
  <cp:revision>45</cp:revision>
  <dcterms:created xsi:type="dcterms:W3CDTF">2020-11-24T03:21:09Z</dcterms:created>
  <dcterms:modified xsi:type="dcterms:W3CDTF">2021-01-12T07:11:52Z</dcterms:modified>
</cp:coreProperties>
</file>