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840" r:id="rId2"/>
    <p:sldId id="841" r:id="rId3"/>
    <p:sldId id="842" r:id="rId4"/>
    <p:sldId id="843" r:id="rId5"/>
    <p:sldId id="846" r:id="rId6"/>
    <p:sldId id="847" r:id="rId7"/>
    <p:sldId id="849" r:id="rId8"/>
    <p:sldId id="850" r:id="rId9"/>
    <p:sldId id="851" r:id="rId10"/>
    <p:sldId id="852" r:id="rId11"/>
    <p:sldId id="853" r:id="rId12"/>
  </p:sldIdLst>
  <p:sldSz cx="9144000" cy="6858000" type="screen4x3"/>
  <p:notesSz cx="7315200" cy="96012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B9478B"/>
    <a:srgbClr val="FF99FF"/>
    <a:srgbClr val="FF7C80"/>
    <a:srgbClr val="B1478B"/>
    <a:srgbClr val="996633"/>
    <a:srgbClr val="0066FF"/>
    <a:srgbClr val="FF6699"/>
    <a:srgbClr val="CC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2" autoAdjust="0"/>
    <p:restoredTop sz="93118" autoAdjust="0"/>
  </p:normalViewPr>
  <p:slideViewPr>
    <p:cSldViewPr>
      <p:cViewPr varScale="1">
        <p:scale>
          <a:sx n="68" d="100"/>
          <a:sy n="68" d="100"/>
        </p:scale>
        <p:origin x="240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E3BFBE4-5EB6-48ED-8EC1-C975E6437C9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EDDA049-7247-4A6B-A37B-96356AC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91AC057B-5353-4C42-A223-82750A7EB673}" type="datetimeFigureOut">
              <a:rPr lang="en-SG" smtClean="0"/>
              <a:t>15/1/2021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vert="horz" lIns="94851" tIns="47425" rIns="94851" bIns="474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64D2EA8A-5BB9-40B5-896E-B6E121A528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83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F3610F-3244-455A-8D06-0BD334C278F6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A4E338-3599-4C5C-A6B7-9EE9C772961F}" type="slidenum">
              <a:rPr lang="zh-HK" altLang="en-US" smtClean="0"/>
              <a:t>‹#›</a:t>
            </a:fld>
            <a:endParaRPr lang="zh-HK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itic_languag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43BE-866F-448B-9BFA-C66907C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27008"/>
          </a:xfrm>
        </p:spPr>
        <p:txBody>
          <a:bodyPr>
            <a:noAutofit/>
          </a:bodyPr>
          <a:lstStyle/>
          <a:p>
            <a:pPr algn="ctr"/>
            <a:r>
              <a:rPr lang="en-SG" sz="4000" b="1" dirty="0">
                <a:latin typeface="+mn-lt"/>
              </a:rPr>
              <a:t>A </a:t>
            </a:r>
            <a:r>
              <a:rPr lang="en-US" altLang="zh-CN" sz="4000" b="1" dirty="0">
                <a:latin typeface="+mn-lt"/>
              </a:rPr>
              <a:t>final q</a:t>
            </a:r>
            <a:r>
              <a:rPr lang="en-SG" sz="4000" b="1" dirty="0" err="1">
                <a:latin typeface="+mn-lt"/>
              </a:rPr>
              <a:t>uestion</a:t>
            </a:r>
            <a:r>
              <a:rPr lang="en-SG" sz="4000" b="1" dirty="0">
                <a:latin typeface="+mn-lt"/>
              </a:rPr>
              <a:t>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9472-70CE-4215-A71C-978B1A477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en-SG" sz="3600" b="1" dirty="0">
                <a:latin typeface="+mn-lt"/>
              </a:rPr>
              <a:t>Can Chinese dialects be called Chinese languages?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2864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43"/>
            <a:ext cx="4536504" cy="6841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861048"/>
            <a:ext cx="7045201" cy="28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3299"/>
            <a:ext cx="2561754" cy="37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FE25-6AF8-41DD-B665-0915B9FB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0648"/>
            <a:ext cx="8305800" cy="1143000"/>
          </a:xfrm>
        </p:spPr>
        <p:txBody>
          <a:bodyPr/>
          <a:lstStyle/>
          <a:p>
            <a:pPr algn="ctr"/>
            <a:r>
              <a:rPr lang="en-SG" b="1" dirty="0">
                <a:latin typeface="+mn-lt"/>
              </a:rPr>
              <a:t>S</a:t>
            </a:r>
            <a:r>
              <a:rPr lang="en-US" altLang="zh-CN" b="1" dirty="0" err="1">
                <a:latin typeface="+mn-lt"/>
              </a:rPr>
              <a:t>initic</a:t>
            </a:r>
            <a:r>
              <a:rPr lang="en-US" altLang="zh-CN" b="1" dirty="0">
                <a:latin typeface="+mn-lt"/>
              </a:rPr>
              <a:t> </a:t>
            </a:r>
            <a:r>
              <a:rPr lang="en-SG" b="1" dirty="0">
                <a:latin typeface="+mn-lt"/>
              </a:rPr>
              <a:t>languages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E3C88C-6A6D-4262-A941-B3DEBF449758}"/>
              </a:ext>
            </a:extLst>
          </p:cNvPr>
          <p:cNvCxnSpPr>
            <a:cxnSpLocks/>
          </p:cNvCxnSpPr>
          <p:nvPr/>
        </p:nvCxnSpPr>
        <p:spPr>
          <a:xfrm>
            <a:off x="4355977" y="1556792"/>
            <a:ext cx="27982" cy="295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F61BAC-21B5-4840-B9BA-811FDF98BF69}"/>
              </a:ext>
            </a:extLst>
          </p:cNvPr>
          <p:cNvCxnSpPr>
            <a:cxnSpLocks/>
          </p:cNvCxnSpPr>
          <p:nvPr/>
        </p:nvCxnSpPr>
        <p:spPr>
          <a:xfrm>
            <a:off x="4414048" y="1609572"/>
            <a:ext cx="1760784" cy="2899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FA8095-6253-4B8E-B581-89CBD9E39D61}"/>
              </a:ext>
            </a:extLst>
          </p:cNvPr>
          <p:cNvCxnSpPr>
            <a:cxnSpLocks/>
          </p:cNvCxnSpPr>
          <p:nvPr/>
        </p:nvCxnSpPr>
        <p:spPr>
          <a:xfrm flipH="1">
            <a:off x="179512" y="1556792"/>
            <a:ext cx="4195120" cy="280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8615D3-0F97-4AA7-91C3-12D52888CF1F}"/>
              </a:ext>
            </a:extLst>
          </p:cNvPr>
          <p:cNvCxnSpPr>
            <a:cxnSpLocks/>
          </p:cNvCxnSpPr>
          <p:nvPr/>
        </p:nvCxnSpPr>
        <p:spPr>
          <a:xfrm>
            <a:off x="4355977" y="1573568"/>
            <a:ext cx="4536503" cy="300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1CE007-8E30-41D8-B14C-3106FBFD651E}"/>
              </a:ext>
            </a:extLst>
          </p:cNvPr>
          <p:cNvCxnSpPr>
            <a:cxnSpLocks/>
          </p:cNvCxnSpPr>
          <p:nvPr/>
        </p:nvCxnSpPr>
        <p:spPr>
          <a:xfrm flipH="1">
            <a:off x="1979712" y="1556792"/>
            <a:ext cx="2336850" cy="2880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EEAD23-1F4B-45ED-994D-8FD242DFE0DD}"/>
              </a:ext>
            </a:extLst>
          </p:cNvPr>
          <p:cNvCxnSpPr>
            <a:cxnSpLocks/>
          </p:cNvCxnSpPr>
          <p:nvPr/>
        </p:nvCxnSpPr>
        <p:spPr>
          <a:xfrm flipH="1">
            <a:off x="3438529" y="1609572"/>
            <a:ext cx="845439" cy="2899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4C2950-E6C7-4DB9-A69D-8DC24FD4367E}"/>
              </a:ext>
            </a:extLst>
          </p:cNvPr>
          <p:cNvCxnSpPr>
            <a:cxnSpLocks/>
          </p:cNvCxnSpPr>
          <p:nvPr/>
        </p:nvCxnSpPr>
        <p:spPr>
          <a:xfrm>
            <a:off x="4360218" y="1583182"/>
            <a:ext cx="3236118" cy="303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4E15B9-06FE-4C7B-A11E-D36EC8FCC762}"/>
              </a:ext>
            </a:extLst>
          </p:cNvPr>
          <p:cNvSpPr txBox="1"/>
          <p:nvPr/>
        </p:nvSpPr>
        <p:spPr>
          <a:xfrm>
            <a:off x="3851920" y="486916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Mandarin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EC7EF-79A1-4762-993E-8E59780E9DD2}"/>
              </a:ext>
            </a:extLst>
          </p:cNvPr>
          <p:cNvSpPr txBox="1"/>
          <p:nvPr/>
        </p:nvSpPr>
        <p:spPr>
          <a:xfrm>
            <a:off x="5508104" y="488434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C000"/>
                </a:solidFill>
              </a:rPr>
              <a:t>Min 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4CE1C-9284-4430-92BD-15AA25F271F4}"/>
              </a:ext>
            </a:extLst>
          </p:cNvPr>
          <p:cNvSpPr txBox="1"/>
          <p:nvPr/>
        </p:nvSpPr>
        <p:spPr>
          <a:xfrm>
            <a:off x="1763688" y="4884349"/>
            <a:ext cx="23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92D050"/>
                </a:solidFill>
              </a:rPr>
              <a:t>Cantonese 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25E1B5-E8C1-4A92-AFF0-91E604AAB043}"/>
              </a:ext>
            </a:extLst>
          </p:cNvPr>
          <p:cNvSpPr txBox="1"/>
          <p:nvPr/>
        </p:nvSpPr>
        <p:spPr>
          <a:xfrm>
            <a:off x="7386442" y="486916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00B0F0"/>
                </a:solidFill>
              </a:rPr>
              <a:t>Hakka language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D2065-25FF-4A23-BDE4-2DE58E6813A5}"/>
              </a:ext>
            </a:extLst>
          </p:cNvPr>
          <p:cNvSpPr txBox="1"/>
          <p:nvPr/>
        </p:nvSpPr>
        <p:spPr>
          <a:xfrm>
            <a:off x="1913834" y="5028365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rgbClr val="C00000"/>
                </a:solidFill>
              </a:rPr>
              <a:t>Various Chinese languages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508104" y="5715346"/>
            <a:ext cx="470173" cy="48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35113" y="5715346"/>
            <a:ext cx="557407" cy="46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2040" y="6244863"/>
            <a:ext cx="134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Hokkien</a:t>
            </a:r>
            <a:r>
              <a:rPr lang="en-US" dirty="0"/>
              <a:t> dialect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6249247" y="6260052"/>
            <a:ext cx="134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Teochew dialect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5" grpId="1"/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1340768"/>
            <a:ext cx="9145016" cy="251115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+mn-lt"/>
              </a:rPr>
              <a:t>Various Chinese dialects</a:t>
            </a:r>
            <a:br>
              <a:rPr lang="en-US" sz="5400" b="1" dirty="0">
                <a:latin typeface="+mn-lt"/>
              </a:rPr>
            </a:br>
            <a:r>
              <a:rPr lang="en-US" sz="5400" b="1" dirty="0">
                <a:latin typeface="+mn-lt"/>
              </a:rPr>
              <a:t>=</a:t>
            </a:r>
            <a:br>
              <a:rPr lang="en-US" sz="5400" b="1" dirty="0">
                <a:latin typeface="+mn-lt"/>
              </a:rPr>
            </a:br>
            <a:r>
              <a:rPr lang="en-US" sz="5400" b="1" dirty="0">
                <a:latin typeface="+mn-lt"/>
              </a:rPr>
              <a:t>Various Chinese languages?</a:t>
            </a:r>
            <a:endParaRPr lang="en-SG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82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CA5A-5696-4425-883B-FBB5053D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CEF0-9FE3-400B-AD4E-C1972B54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5A611-C212-4E13-A25F-C41FD7E9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70679"/>
            <a:ext cx="9145016" cy="4190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7D6CC-7AC6-47AE-9DAF-34A4B6D3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1032"/>
            <a:ext cx="7976926" cy="199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2F9EA-484A-4E14-BA8A-1F9229114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37" y="65132"/>
            <a:ext cx="2505150" cy="4059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49A6B8-9460-429F-8426-D559B8033A2D}"/>
              </a:ext>
            </a:extLst>
          </p:cNvPr>
          <p:cNvSpPr/>
          <p:nvPr/>
        </p:nvSpPr>
        <p:spPr>
          <a:xfrm>
            <a:off x="179512" y="2636912"/>
            <a:ext cx="8964488" cy="2664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2873E-BC80-4BBB-982A-6319D133F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470" y="1190058"/>
            <a:ext cx="1268078" cy="1274174"/>
          </a:xfrm>
          <a:prstGeom prst="rect">
            <a:avLst/>
          </a:prstGeom>
        </p:spPr>
      </p:pic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549A6B8-9460-429F-8426-D559B8033A2D}"/>
              </a:ext>
            </a:extLst>
          </p:cNvPr>
          <p:cNvSpPr/>
          <p:nvPr/>
        </p:nvSpPr>
        <p:spPr>
          <a:xfrm>
            <a:off x="107504" y="5517232"/>
            <a:ext cx="7992888" cy="127710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8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9031" y="548680"/>
            <a:ext cx="8841793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rgbClr val="C00000"/>
                </a:solidFill>
                <a:latin typeface="+mn-lt"/>
                <a:ea typeface="SimHei" pitchFamily="2" charset="-122"/>
                <a:cs typeface="Times New Roman" panose="02020603050405020304" pitchFamily="18" charset="0"/>
              </a:rPr>
              <a:t>What is a dialect in linguistics textbook</a:t>
            </a:r>
            <a:r>
              <a:rPr lang="zh-CN" altLang="en-US" sz="4000" b="1" dirty="0">
                <a:solidFill>
                  <a:srgbClr val="C00000"/>
                </a:solidFill>
                <a:latin typeface="+mn-lt"/>
                <a:ea typeface="SimHei" pitchFamily="2" charset="-122"/>
                <a:cs typeface="Times New Roman" panose="02020603050405020304" pitchFamily="18" charset="0"/>
              </a:rPr>
              <a:t>？</a:t>
            </a:r>
            <a:br>
              <a:rPr lang="en-US" altLang="zh-CN" sz="4000" b="1" dirty="0">
                <a:solidFill>
                  <a:srgbClr val="C00000"/>
                </a:solidFill>
                <a:latin typeface="+mn-lt"/>
                <a:ea typeface="SimHei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solidFill>
                <a:srgbClr val="C00000"/>
              </a:solidFill>
              <a:latin typeface="+mn-lt"/>
              <a:ea typeface="SimHei" pitchFamily="2" charset="-122"/>
              <a:cs typeface="Times New Roman" panose="02020603050405020304" pitchFamily="18" charset="0"/>
            </a:endParaRP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097" y="1268760"/>
            <a:ext cx="8458200" cy="5041776"/>
          </a:xfrm>
        </p:spPr>
        <p:txBody>
          <a:bodyPr/>
          <a:lstStyle/>
          <a:p>
            <a:pPr lvl="1" eaLnBrk="1" hangingPunct="1">
              <a:defRPr/>
            </a:pPr>
            <a:r>
              <a:rPr lang="en-SG" altLang="zh-CN" sz="3200" dirty="0">
                <a:ea typeface="+mn-ea"/>
                <a:cs typeface="Times New Roman" panose="02020603050405020304" pitchFamily="18" charset="0"/>
              </a:rPr>
              <a:t>Dialect refers to a regional variety of a language spoken in a particular area  </a:t>
            </a:r>
          </a:p>
          <a:p>
            <a:pPr lvl="1">
              <a:defRPr/>
            </a:pPr>
            <a:r>
              <a:rPr lang="en-SG" altLang="zh-CN" sz="3200" dirty="0">
                <a:ea typeface="+mn-ea"/>
                <a:cs typeface="Times New Roman" panose="02020603050405020304" pitchFamily="18" charset="0"/>
              </a:rPr>
              <a:t>Size of the area does not matter; distinguished by differences in pronunciation,</a:t>
            </a:r>
            <a:r>
              <a:rPr lang="en-SG" altLang="zh-CN" sz="3200" dirty="0">
                <a:cs typeface="Times New Roman" panose="02020603050405020304" pitchFamily="18" charset="0"/>
              </a:rPr>
              <a:t> vocabulary</a:t>
            </a:r>
            <a:r>
              <a:rPr lang="en-SG" altLang="zh-CN" sz="3200" dirty="0">
                <a:ea typeface="+mn-ea"/>
                <a:cs typeface="Times New Roman" panose="02020603050405020304" pitchFamily="18" charset="0"/>
              </a:rPr>
              <a:t>, and </a:t>
            </a:r>
            <a:r>
              <a:rPr lang="en-SG" altLang="zh-CN" sz="3200" dirty="0">
                <a:cs typeface="Times New Roman" panose="02020603050405020304" pitchFamily="18" charset="0"/>
              </a:rPr>
              <a:t>grammar</a:t>
            </a:r>
          </a:p>
          <a:p>
            <a:pPr lvl="1">
              <a:defRPr/>
            </a:pPr>
            <a:r>
              <a:rPr lang="en-SG" altLang="zh-CN" sz="3200" dirty="0">
                <a:cs typeface="Times New Roman" panose="02020603050405020304" pitchFamily="18" charset="0"/>
              </a:rPr>
              <a:t>The dialects or varieties of a particular language are closely related and, despite their differences, are most often largely mutually intelligible,</a:t>
            </a:r>
            <a:endParaRPr lang="en-SG" altLang="zh-CN" sz="3200" dirty="0"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endParaRPr lang="zh-CN" altLang="en-US" b="1" dirty="0">
              <a:latin typeface="SimHei" pitchFamily="2" charset="-122"/>
              <a:ea typeface="SimHei" pitchFamily="2" charset="-12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15616" y="5445224"/>
            <a:ext cx="3672408" cy="43204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7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DD88A-FA42-49D8-A27C-D61DB82C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484784"/>
            <a:ext cx="8257356" cy="2810576"/>
          </a:xfrm>
        </p:spPr>
        <p:txBody>
          <a:bodyPr>
            <a:normAutofit fontScale="90000"/>
          </a:bodyPr>
          <a:lstStyle/>
          <a:p>
            <a:r>
              <a:rPr lang="en-SG" b="1" dirty="0">
                <a:latin typeface="+mn-lt"/>
              </a:rPr>
              <a:t>Are English, German, Dutch and Danish different languages or different dialects of the same language?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C5DCA-1FD1-4832-8593-587322B6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-208285"/>
            <a:ext cx="2762250" cy="16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A321A-15B9-41AC-8916-5FD4B45AC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444528"/>
            <a:ext cx="2457450" cy="185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2F249-2F61-4C77-B5D7-3646E6A9E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54" y="-301155"/>
            <a:ext cx="2390775" cy="19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603F6-9CB1-49F5-8A2D-DE1146B27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" y="-101129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3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305800" cy="114300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Indo-European languages</a:t>
            </a:r>
            <a:endParaRPr lang="en-SG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92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1097" y="283512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rgbClr val="C00000"/>
                </a:solidFill>
                <a:latin typeface="+mn-lt"/>
                <a:ea typeface="SimHei" pitchFamily="2" charset="-122"/>
                <a:cs typeface="Times New Roman" panose="02020603050405020304" pitchFamily="18" charset="0"/>
              </a:rPr>
              <a:t>What is </a:t>
            </a:r>
            <a:r>
              <a:rPr lang="en-US" altLang="zh-CN" sz="4000" b="1" dirty="0">
                <a:solidFill>
                  <a:srgbClr val="FFC000"/>
                </a:solidFill>
                <a:latin typeface="+mn-lt"/>
                <a:ea typeface="SimHei" pitchFamily="2" charset="-122"/>
                <a:cs typeface="Times New Roman" panose="02020603050405020304" pitchFamily="18" charset="0"/>
              </a:rPr>
              <a:t>Chinese</a:t>
            </a:r>
            <a:r>
              <a:rPr lang="en-US" altLang="zh-CN" sz="4000" b="1" dirty="0">
                <a:solidFill>
                  <a:srgbClr val="C00000"/>
                </a:solidFill>
                <a:latin typeface="+mn-lt"/>
                <a:ea typeface="SimHei" pitchFamily="2" charset="-122"/>
                <a:cs typeface="Times New Roman" panose="02020603050405020304" pitchFamily="18" charset="0"/>
              </a:rPr>
              <a:t> dialect</a:t>
            </a:r>
            <a:r>
              <a:rPr lang="zh-CN" altLang="en-US" sz="4000" b="1" dirty="0">
                <a:solidFill>
                  <a:srgbClr val="C00000"/>
                </a:solidFill>
                <a:latin typeface="+mn-lt"/>
                <a:ea typeface="SimHei" pitchFamily="2" charset="-122"/>
                <a:cs typeface="Times New Roman" panose="02020603050405020304" pitchFamily="18" charset="0"/>
              </a:rPr>
              <a:t>？</a:t>
            </a:r>
            <a:br>
              <a:rPr lang="en-US" altLang="zh-CN" sz="4000" b="1" dirty="0">
                <a:solidFill>
                  <a:srgbClr val="C00000"/>
                </a:solidFill>
                <a:latin typeface="+mn-lt"/>
                <a:ea typeface="SimHei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solidFill>
                <a:srgbClr val="C00000"/>
              </a:solidFill>
              <a:latin typeface="+mn-lt"/>
              <a:ea typeface="SimHei" pitchFamily="2" charset="-122"/>
              <a:cs typeface="Times New Roman" panose="02020603050405020304" pitchFamily="18" charset="0"/>
            </a:endParaRP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097" y="1052736"/>
            <a:ext cx="8458200" cy="5257800"/>
          </a:xfrm>
        </p:spPr>
        <p:txBody>
          <a:bodyPr/>
          <a:lstStyle/>
          <a:p>
            <a:pPr lvl="1" eaLnBrk="1" hangingPunct="1">
              <a:defRPr/>
            </a:pPr>
            <a:r>
              <a:rPr lang="en-SG" altLang="zh-CN" sz="3200" b="1" dirty="0">
                <a:solidFill>
                  <a:srgbClr val="FFC000"/>
                </a:solidFill>
                <a:ea typeface="+mn-ea"/>
                <a:cs typeface="Times New Roman" panose="02020603050405020304" pitchFamily="18" charset="0"/>
              </a:rPr>
              <a:t>Chinese</a:t>
            </a:r>
            <a:r>
              <a:rPr lang="en-SG" altLang="zh-CN" sz="3200" dirty="0">
                <a:ea typeface="+mn-ea"/>
                <a:cs typeface="Times New Roman" panose="02020603050405020304" pitchFamily="18" charset="0"/>
              </a:rPr>
              <a:t> dialect refers to a regional variety of </a:t>
            </a:r>
            <a:r>
              <a:rPr lang="en-SG" altLang="zh-CN" sz="3200" dirty="0">
                <a:cs typeface="Times New Roman" panose="02020603050405020304" pitchFamily="18" charset="0"/>
              </a:rPr>
              <a:t>the </a:t>
            </a:r>
            <a:r>
              <a:rPr lang="en-SG" altLang="zh-CN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Chinese</a:t>
            </a:r>
            <a:r>
              <a:rPr lang="en-SG" altLang="zh-CN" sz="3200" dirty="0">
                <a:cs typeface="Times New Roman" panose="02020603050405020304" pitchFamily="18" charset="0"/>
              </a:rPr>
              <a:t> </a:t>
            </a:r>
            <a:r>
              <a:rPr lang="en-SG" altLang="zh-CN" sz="3200" dirty="0">
                <a:ea typeface="+mn-ea"/>
                <a:cs typeface="Times New Roman" panose="02020603050405020304" pitchFamily="18" charset="0"/>
              </a:rPr>
              <a:t>language spoken in a particular area  </a:t>
            </a:r>
          </a:p>
          <a:p>
            <a:pPr lvl="1">
              <a:defRPr/>
            </a:pPr>
            <a:r>
              <a:rPr lang="en-SG" altLang="zh-CN" sz="3200" dirty="0">
                <a:ea typeface="+mn-ea"/>
                <a:cs typeface="Times New Roman" panose="02020603050405020304" pitchFamily="18" charset="0"/>
              </a:rPr>
              <a:t>Size of the area does not matter; distinguished by differences in pronunciation,</a:t>
            </a:r>
            <a:r>
              <a:rPr lang="en-SG" altLang="zh-CN" sz="3200" dirty="0">
                <a:cs typeface="Times New Roman" panose="02020603050405020304" pitchFamily="18" charset="0"/>
              </a:rPr>
              <a:t> vocabulary</a:t>
            </a:r>
            <a:r>
              <a:rPr lang="en-SG" altLang="zh-CN" sz="3200" dirty="0">
                <a:ea typeface="+mn-ea"/>
                <a:cs typeface="Times New Roman" panose="02020603050405020304" pitchFamily="18" charset="0"/>
              </a:rPr>
              <a:t>, and </a:t>
            </a:r>
            <a:r>
              <a:rPr lang="en-SG" altLang="zh-CN" sz="3200" dirty="0">
                <a:cs typeface="Times New Roman" panose="02020603050405020304" pitchFamily="18" charset="0"/>
              </a:rPr>
              <a:t>grammar</a:t>
            </a:r>
          </a:p>
          <a:p>
            <a:pPr lvl="1">
              <a:defRPr/>
            </a:pPr>
            <a:r>
              <a:rPr lang="en-SG" altLang="zh-CN" sz="3200" dirty="0">
                <a:cs typeface="Times New Roman" panose="02020603050405020304" pitchFamily="18" charset="0"/>
              </a:rPr>
              <a:t>The dialects or varieties of a particular language are closely related and, despite their differences, are most often largely mutually </a:t>
            </a:r>
            <a:r>
              <a:rPr lang="en-SG" altLang="zh-CN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un</a:t>
            </a:r>
            <a:r>
              <a:rPr lang="en-SG" altLang="zh-CN" sz="3200" dirty="0">
                <a:cs typeface="Times New Roman" panose="02020603050405020304" pitchFamily="18" charset="0"/>
              </a:rPr>
              <a:t>intelligible,</a:t>
            </a:r>
          </a:p>
          <a:p>
            <a:pPr marL="393192" lvl="1" indent="0" eaLnBrk="1" hangingPunct="1">
              <a:buNone/>
              <a:defRPr/>
            </a:pPr>
            <a:endParaRPr lang="en-SG" altLang="zh-CN" sz="3200" dirty="0"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endParaRPr lang="zh-CN" altLang="en-US" b="1" dirty="0">
              <a:latin typeface="SimHei" pitchFamily="2" charset="-122"/>
              <a:ea typeface="SimHe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54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340768"/>
            <a:ext cx="8892480" cy="251115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+mn-lt"/>
              </a:rPr>
              <a:t>Various Chinese dialects</a:t>
            </a:r>
            <a:br>
              <a:rPr lang="en-US" sz="5400" b="1" dirty="0">
                <a:latin typeface="+mn-lt"/>
              </a:rPr>
            </a:br>
            <a:r>
              <a:rPr lang="en-US" sz="5400" b="1" dirty="0">
                <a:latin typeface="+mn-lt"/>
              </a:rPr>
              <a:t>=</a:t>
            </a:r>
            <a:br>
              <a:rPr lang="en-US" sz="5400" b="1" dirty="0">
                <a:latin typeface="+mn-lt"/>
              </a:rPr>
            </a:br>
            <a:r>
              <a:rPr lang="en-US" sz="5400" b="1" dirty="0">
                <a:latin typeface="+mn-lt"/>
              </a:rPr>
              <a:t>Various Chinese languages!</a:t>
            </a:r>
            <a:endParaRPr lang="en-SG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28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305800" cy="114300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Sinitic languages</a:t>
            </a:r>
            <a:endParaRPr lang="en-SG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2400" y="6237312"/>
            <a:ext cx="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4667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9027</TotalTime>
  <Words>204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SimHei</vt:lpstr>
      <vt:lpstr>Calibri</vt:lpstr>
      <vt:lpstr>Constantia</vt:lpstr>
      <vt:lpstr>Wingdings 2</vt:lpstr>
      <vt:lpstr>流線</vt:lpstr>
      <vt:lpstr>A final question for you</vt:lpstr>
      <vt:lpstr>Various Chinese dialects = Various Chinese languages?</vt:lpstr>
      <vt:lpstr>PowerPoint Presentation</vt:lpstr>
      <vt:lpstr>What is a dialect in linguistics textbook？ </vt:lpstr>
      <vt:lpstr>Are English, German, Dutch and Danish different languages or different dialects of the same language?</vt:lpstr>
      <vt:lpstr>Indo-European languages</vt:lpstr>
      <vt:lpstr>What is Chinese dialect？ </vt:lpstr>
      <vt:lpstr>Various Chinese dialects = Various Chinese languages!</vt:lpstr>
      <vt:lpstr>Sinitic languages</vt:lpstr>
      <vt:lpstr>PowerPoint Presentation</vt:lpstr>
      <vt:lpstr>Sinitic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KOPI</dc:title>
  <dc:creator>user</dc:creator>
  <cp:lastModifiedBy>Chiew Pheng Phua</cp:lastModifiedBy>
  <cp:revision>799</cp:revision>
  <cp:lastPrinted>2020-01-16T06:09:15Z</cp:lastPrinted>
  <dcterms:created xsi:type="dcterms:W3CDTF">2017-05-08T21:35:32Z</dcterms:created>
  <dcterms:modified xsi:type="dcterms:W3CDTF">2021-01-15T02:22:19Z</dcterms:modified>
</cp:coreProperties>
</file>