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338" r:id="rId3"/>
    <p:sldId id="377" r:id="rId4"/>
    <p:sldId id="378" r:id="rId5"/>
    <p:sldId id="257" r:id="rId6"/>
    <p:sldId id="258" r:id="rId7"/>
    <p:sldId id="340" r:id="rId8"/>
    <p:sldId id="380" r:id="rId9"/>
    <p:sldId id="381" r:id="rId10"/>
    <p:sldId id="379" r:id="rId11"/>
    <p:sldId id="341" r:id="rId12"/>
    <p:sldId id="342" r:id="rId13"/>
    <p:sldId id="344" r:id="rId14"/>
    <p:sldId id="385" r:id="rId15"/>
    <p:sldId id="347" r:id="rId16"/>
    <p:sldId id="264" r:id="rId17"/>
    <p:sldId id="382" r:id="rId18"/>
    <p:sldId id="383" r:id="rId19"/>
    <p:sldId id="384" r:id="rId20"/>
    <p:sldId id="386" r:id="rId21"/>
    <p:sldId id="402" r:id="rId22"/>
    <p:sldId id="400" r:id="rId23"/>
    <p:sldId id="387" r:id="rId24"/>
    <p:sldId id="388" r:id="rId25"/>
    <p:sldId id="389" r:id="rId26"/>
    <p:sldId id="392" r:id="rId27"/>
    <p:sldId id="399" r:id="rId28"/>
    <p:sldId id="391" r:id="rId29"/>
    <p:sldId id="393" r:id="rId30"/>
    <p:sldId id="401" r:id="rId31"/>
    <p:sldId id="394" r:id="rId32"/>
    <p:sldId id="395" r:id="rId33"/>
    <p:sldId id="396" r:id="rId34"/>
    <p:sldId id="397" r:id="rId35"/>
    <p:sldId id="398" r:id="rId36"/>
    <p:sldId id="403" r:id="rId37"/>
    <p:sldId id="406" r:id="rId38"/>
    <p:sldId id="404" r:id="rId39"/>
    <p:sldId id="420" r:id="rId40"/>
    <p:sldId id="405" r:id="rId41"/>
    <p:sldId id="407" r:id="rId42"/>
    <p:sldId id="408" r:id="rId43"/>
    <p:sldId id="409" r:id="rId44"/>
    <p:sldId id="411" r:id="rId45"/>
    <p:sldId id="410" r:id="rId46"/>
    <p:sldId id="412" r:id="rId47"/>
    <p:sldId id="413" r:id="rId48"/>
    <p:sldId id="414" r:id="rId49"/>
    <p:sldId id="415" r:id="rId50"/>
    <p:sldId id="416" r:id="rId51"/>
    <p:sldId id="417" r:id="rId52"/>
    <p:sldId id="418" r:id="rId53"/>
    <p:sldId id="419" r:id="rId54"/>
    <p:sldId id="376" r:id="rId55"/>
    <p:sldId id="337" r:id="rId5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0033CC"/>
    <a:srgbClr val="000000"/>
    <a:srgbClr val="660033"/>
    <a:srgbClr val="990099"/>
    <a:srgbClr val="993366"/>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04" autoAdjust="0"/>
    <p:restoredTop sz="91382" autoAdjust="0"/>
  </p:normalViewPr>
  <p:slideViewPr>
    <p:cSldViewPr snapToGrid="0">
      <p:cViewPr varScale="1">
        <p:scale>
          <a:sx n="104" d="100"/>
          <a:sy n="104" d="100"/>
        </p:scale>
        <p:origin x="1296" y="114"/>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1.1 Variables and Important Sets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SG" dirty="0"/>
            <a:t>Variables; writing sentences using variables</a:t>
          </a:r>
          <a:endParaRPr lang="en-US" dirty="0"/>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1.2 Some Important Kinds of Mathematical Statements</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Universal statement, conditional statement, existential statement</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Important Sets and their Notations</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27BD6DE6-A64E-4D10-9273-68986977416E}">
      <dgm:prSet/>
      <dgm:spPr/>
      <dgm:t>
        <a:bodyPr/>
        <a:lstStyle/>
        <a:p>
          <a:r>
            <a:rPr lang="en-US" dirty="0"/>
            <a:t>1.3 Proofs	</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B0FCDD16-8224-4E79-ABF5-87D73043DDA9}">
      <dgm:prSet/>
      <dgm:spPr/>
      <dgm:t>
        <a:bodyPr/>
        <a:lstStyle/>
        <a:p>
          <a:r>
            <a:rPr lang="en-US" dirty="0"/>
            <a:t>What is a proof?</a:t>
          </a:r>
        </a:p>
      </dgm:t>
    </dgm:pt>
    <dgm:pt modelId="{5B57E8F0-FB3F-4C32-A79D-441557C8A19F}" type="parTrans" cxnId="{51167CE3-784F-425F-A2AD-3FD898503C36}">
      <dgm:prSet/>
      <dgm:spPr/>
      <dgm:t>
        <a:bodyPr/>
        <a:lstStyle/>
        <a:p>
          <a:endParaRPr lang="en-US"/>
        </a:p>
      </dgm:t>
    </dgm:pt>
    <dgm:pt modelId="{3C59DC4E-D43D-487F-83AF-054B96DF5732}" type="sibTrans" cxnId="{51167CE3-784F-425F-A2AD-3FD898503C36}">
      <dgm:prSet/>
      <dgm:spPr/>
      <dgm:t>
        <a:bodyPr/>
        <a:lstStyle/>
        <a:p>
          <a:endParaRPr lang="en-US"/>
        </a:p>
      </dgm:t>
    </dgm:pt>
    <dgm:pt modelId="{B775865C-F944-47C6-8A82-E26C15998CBD}">
      <dgm:prSet/>
      <dgm:spPr/>
      <dgm:t>
        <a:bodyPr/>
        <a:lstStyle/>
        <a:p>
          <a:r>
            <a:rPr lang="en-US" dirty="0"/>
            <a:t>Terminology: Definition, Axiom, Theorem, Lemma, Corollary, Conjecture</a:t>
          </a:r>
        </a:p>
      </dgm:t>
    </dgm:pt>
    <dgm:pt modelId="{9E5FAA12-96DC-45B8-A04D-B2140D32C0FF}" type="parTrans" cxnId="{1D731A6F-0CFD-4AE8-B5AA-8CE9D4DD057E}">
      <dgm:prSet/>
      <dgm:spPr/>
      <dgm:t>
        <a:bodyPr/>
        <a:lstStyle/>
        <a:p>
          <a:endParaRPr lang="en-US"/>
        </a:p>
      </dgm:t>
    </dgm:pt>
    <dgm:pt modelId="{BEF5EA15-D30E-486A-BE07-91701C54A549}" type="sibTrans" cxnId="{1D731A6F-0CFD-4AE8-B5AA-8CE9D4DD057E}">
      <dgm:prSet/>
      <dgm:spPr/>
      <dgm:t>
        <a:bodyPr/>
        <a:lstStyle/>
        <a:p>
          <a:endParaRPr lang="en-US"/>
        </a:p>
      </dgm:t>
    </dgm:pt>
    <dgm:pt modelId="{D2C7F802-25CA-4F34-9A3E-F7B403D1EE20}">
      <dgm:prSet/>
      <dgm:spPr/>
      <dgm:t>
        <a:bodyPr/>
        <a:lstStyle/>
        <a:p>
          <a:r>
            <a:rPr lang="en-SG" dirty="0"/>
            <a:t>Combination of universal, conditional and existential statements</a:t>
          </a:r>
          <a:endParaRPr lang="en-US" dirty="0"/>
        </a:p>
      </dgm:t>
    </dgm:pt>
    <dgm:pt modelId="{5696DEE7-6E17-4B9B-9036-197306AE9E43}" type="parTrans" cxnId="{182A1D1C-8B60-4E8F-9CBF-8DA439CDA68A}">
      <dgm:prSet/>
      <dgm:spPr/>
      <dgm:t>
        <a:bodyPr/>
        <a:lstStyle/>
        <a:p>
          <a:endParaRPr lang="en-US"/>
        </a:p>
      </dgm:t>
    </dgm:pt>
    <dgm:pt modelId="{27DFCF18-E5A7-422E-AD7F-CC5470C039B7}" type="sibTrans" cxnId="{182A1D1C-8B60-4E8F-9CBF-8DA439CDA68A}">
      <dgm:prSet/>
      <dgm:spPr/>
      <dgm:t>
        <a:bodyPr/>
        <a:lstStyle/>
        <a:p>
          <a:endParaRPr lang="en-US"/>
        </a:p>
      </dgm:t>
    </dgm:pt>
    <dgm:pt modelId="{B4BA060C-E0A7-4945-B522-5065E5369D3F}">
      <dgm:prSet/>
      <dgm:spPr/>
      <dgm:t>
        <a:bodyPr/>
        <a:lstStyle/>
        <a:p>
          <a:r>
            <a:rPr lang="en-US" dirty="0"/>
            <a:t>Proof methods: Direct Proof, Proof by Construction, Disproof by counterexample, Proof by Exhaustion, Proof by Contradiction</a:t>
          </a:r>
        </a:p>
      </dgm:t>
    </dgm:pt>
    <dgm:pt modelId="{B350FFDD-503A-4987-B8AA-CDFD33690D38}" type="parTrans" cxnId="{B0D42BFF-9ED6-4908-BB96-1855E7CDE162}">
      <dgm:prSet/>
      <dgm:spPr/>
      <dgm:t>
        <a:bodyPr/>
        <a:lstStyle/>
        <a:p>
          <a:endParaRPr lang="en-US"/>
        </a:p>
      </dgm:t>
    </dgm:pt>
    <dgm:pt modelId="{D953FE9F-F2C4-4164-9D2A-A82909399719}" type="sibTrans" cxnId="{B0D42BFF-9ED6-4908-BB96-1855E7CDE162}">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pt>
    <dgm:pt modelId="{EC610065-CFB3-4CEF-BC1D-8B50BDA86689}" type="pres">
      <dgm:prSet presAssocID="{7F3EE7F4-5CF1-432E-A16A-EF1709181AEB}" presName="parentText" presStyleLbl="node1" presStyleIdx="0" presStyleCnt="3">
        <dgm:presLayoutVars>
          <dgm:chMax val="0"/>
          <dgm:bulletEnabled val="1"/>
        </dgm:presLayoutVars>
      </dgm:prSet>
      <dgm:spPr/>
    </dgm:pt>
    <dgm:pt modelId="{48C4D8D6-E7FC-4E3C-9F84-84133BB46313}" type="pres">
      <dgm:prSet presAssocID="{7F3EE7F4-5CF1-432E-A16A-EF1709181AEB}" presName="childText" presStyleLbl="revTx" presStyleIdx="0" presStyleCnt="3">
        <dgm:presLayoutVars>
          <dgm:bulletEnabled val="1"/>
        </dgm:presLayoutVars>
      </dgm:prSet>
      <dgm:spPr/>
    </dgm:pt>
    <dgm:pt modelId="{2309305B-C855-4771-85E1-9B59415FD537}" type="pres">
      <dgm:prSet presAssocID="{90250D92-EAF1-4F2C-B772-CC48C11D0311}" presName="parentText" presStyleLbl="node1" presStyleIdx="1" presStyleCnt="3">
        <dgm:presLayoutVars>
          <dgm:chMax val="0"/>
          <dgm:bulletEnabled val="1"/>
        </dgm:presLayoutVars>
      </dgm:prSet>
      <dgm:spPr/>
    </dgm:pt>
    <dgm:pt modelId="{A6170852-CD95-4A25-B089-D6B307265438}" type="pres">
      <dgm:prSet presAssocID="{90250D92-EAF1-4F2C-B772-CC48C11D0311}" presName="childText" presStyleLbl="revTx" presStyleIdx="1" presStyleCnt="3">
        <dgm:presLayoutVars>
          <dgm:bulletEnabled val="1"/>
        </dgm:presLayoutVars>
      </dgm:prSet>
      <dgm:spPr/>
    </dgm:pt>
    <dgm:pt modelId="{D6C6CA5C-623B-4113-8558-EECF5C4AA422}" type="pres">
      <dgm:prSet presAssocID="{27BD6DE6-A64E-4D10-9273-68986977416E}" presName="parentText" presStyleLbl="node1" presStyleIdx="2" presStyleCnt="3">
        <dgm:presLayoutVars>
          <dgm:chMax val="0"/>
          <dgm:bulletEnabled val="1"/>
        </dgm:presLayoutVars>
      </dgm:prSet>
      <dgm:spPr/>
    </dgm:pt>
    <dgm:pt modelId="{F3B6B158-1AE0-4D8B-A702-A8715E021A2A}" type="pres">
      <dgm:prSet presAssocID="{27BD6DE6-A64E-4D10-9273-68986977416E}" presName="childText" presStyleLbl="revTx" presStyleIdx="2" presStyleCnt="3">
        <dgm:presLayoutVars>
          <dgm:bulletEnabled val="1"/>
        </dgm:presLayoutVars>
      </dgm:prSet>
      <dgm:spPr/>
    </dgm:pt>
  </dgm:ptLst>
  <dgm:cxnLst>
    <dgm:cxn modelId="{BE55A903-595D-4A8D-9E2D-31C0043369DE}" srcId="{6F84F787-5F99-452F-AD9B-0BD6125B0C3D}" destId="{90250D92-EAF1-4F2C-B772-CC48C11D0311}" srcOrd="1" destOrd="0" parTransId="{C1AE61F7-B862-470C-A4DB-65F078287B01}" sibTransId="{AC977458-9D6E-44DC-99C5-F628B9176A90}"/>
    <dgm:cxn modelId="{31F10C05-64EB-4924-B8E0-6160CF825C6F}" srcId="{90250D92-EAF1-4F2C-B772-CC48C11D0311}" destId="{4F0349F7-7124-4645-B7CB-EE5C90341F93}" srcOrd="0" destOrd="0" parTransId="{0768AB17-249D-4D7B-9E2E-F1DF4E858B00}" sibTransId="{81FB1A49-7F85-4AFF-A847-F85C470A74AF}"/>
    <dgm:cxn modelId="{182A1D1C-8B60-4E8F-9CBF-8DA439CDA68A}" srcId="{90250D92-EAF1-4F2C-B772-CC48C11D0311}" destId="{D2C7F802-25CA-4F34-9A3E-F7B403D1EE20}" srcOrd="1" destOrd="0" parTransId="{5696DEE7-6E17-4B9B-9036-197306AE9E43}" sibTransId="{27DFCF18-E5A7-422E-AD7F-CC5470C039B7}"/>
    <dgm:cxn modelId="{5858D437-2C58-41DC-83BC-8F6ED6071CCE}" type="presOf" srcId="{7F3EE7F4-5CF1-432E-A16A-EF1709181AEB}" destId="{EC610065-CFB3-4CEF-BC1D-8B50BDA86689}" srcOrd="0" destOrd="0" presId="urn:microsoft.com/office/officeart/2005/8/layout/vList2"/>
    <dgm:cxn modelId="{3CDCC85C-3843-4949-A217-B4EECA2AC3C0}" type="presOf" srcId="{90250D92-EAF1-4F2C-B772-CC48C11D0311}" destId="{2309305B-C855-4771-85E1-9B59415FD537}" srcOrd="0" destOrd="0" presId="urn:microsoft.com/office/officeart/2005/8/layout/vList2"/>
    <dgm:cxn modelId="{CEBAC75D-081D-49F0-8B13-830668014F3F}" type="presOf" srcId="{27BD6DE6-A64E-4D10-9273-68986977416E}" destId="{D6C6CA5C-623B-4113-8558-EECF5C4AA422}" srcOrd="0" destOrd="0"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1D731A6F-0CFD-4AE8-B5AA-8CE9D4DD057E}" srcId="{27BD6DE6-A64E-4D10-9273-68986977416E}" destId="{B775865C-F944-47C6-8A82-E26C15998CBD}" srcOrd="1" destOrd="0" parTransId="{9E5FAA12-96DC-45B8-A04D-B2140D32C0FF}" sibTransId="{BEF5EA15-D30E-486A-BE07-91701C54A549}"/>
    <dgm:cxn modelId="{659CF559-92A7-4AD4-9C91-1820F85A632C}" type="presOf" srcId="{31D8F70D-89DF-4EF2-95ED-23355DFA290D}" destId="{48C4D8D6-E7FC-4E3C-9F84-84133BB46313}" srcOrd="0" destOrd="0" presId="urn:microsoft.com/office/officeart/2005/8/layout/vList2"/>
    <dgm:cxn modelId="{0683B28B-0359-4C00-AFF0-3ABD3553A471}" srcId="{7F3EE7F4-5CF1-432E-A16A-EF1709181AEB}" destId="{58A43B6F-DE60-4DF8-8397-0C3A8E3D1E67}" srcOrd="1" destOrd="0" parTransId="{578542A2-45F1-4006-9AB5-FFA68462A556}" sibTransId="{8A6C530E-7229-4411-8939-E9774EA8157D}"/>
    <dgm:cxn modelId="{6C2B0E93-627D-45FE-92C7-C541C5DA13CD}" type="presOf" srcId="{B775865C-F944-47C6-8A82-E26C15998CBD}" destId="{F3B6B158-1AE0-4D8B-A702-A8715E021A2A}" srcOrd="0" destOrd="1" presId="urn:microsoft.com/office/officeart/2005/8/layout/vList2"/>
    <dgm:cxn modelId="{DB43799C-7537-4816-B198-40D50FFFD7AA}" type="presOf" srcId="{B4BA060C-E0A7-4945-B522-5065E5369D3F}" destId="{F3B6B158-1AE0-4D8B-A702-A8715E021A2A}" srcOrd="0" destOrd="2" presId="urn:microsoft.com/office/officeart/2005/8/layout/vList2"/>
    <dgm:cxn modelId="{02FDF6B2-A551-4D2D-8ECA-0B4DD085FB72}" type="presOf" srcId="{4F0349F7-7124-4645-B7CB-EE5C90341F93}" destId="{A6170852-CD95-4A25-B089-D6B307265438}" srcOrd="0" destOrd="0" presId="urn:microsoft.com/office/officeart/2005/8/layout/vList2"/>
    <dgm:cxn modelId="{F8593BB8-040D-45E5-A040-33463384AB91}" srcId="{6F84F787-5F99-452F-AD9B-0BD6125B0C3D}" destId="{27BD6DE6-A64E-4D10-9273-68986977416E}" srcOrd="2" destOrd="0" parTransId="{C45F01DC-DAB6-481E-ABF3-6A5B171385BA}" sibTransId="{017C8BE8-7444-4868-A355-78BA7F2A9108}"/>
    <dgm:cxn modelId="{84E3F7C1-6C5D-49CF-98EB-860B5B9BD10E}" type="presOf" srcId="{B0FCDD16-8224-4E79-ABF5-87D73043DDA9}" destId="{F3B6B158-1AE0-4D8B-A702-A8715E021A2A}" srcOrd="0" destOrd="0" presId="urn:microsoft.com/office/officeart/2005/8/layout/vList2"/>
    <dgm:cxn modelId="{AF0007C4-DDEA-4E0C-9924-8AFC19D30F0F}" srcId="{6F84F787-5F99-452F-AD9B-0BD6125B0C3D}" destId="{7F3EE7F4-5CF1-432E-A16A-EF1709181AEB}" srcOrd="0" destOrd="0" parTransId="{41F9131A-82C0-45B3-84EB-25C445DFB798}" sibTransId="{C7FB9F7D-C9D7-4F24-801C-51D68C64976A}"/>
    <dgm:cxn modelId="{DDBF8ECC-DC62-4843-941C-66647986586B}" type="presOf" srcId="{6F84F787-5F99-452F-AD9B-0BD6125B0C3D}" destId="{85DAB027-F54C-44DC-BDBE-232ED77CC6C1}" srcOrd="0" destOrd="0" presId="urn:microsoft.com/office/officeart/2005/8/layout/vList2"/>
    <dgm:cxn modelId="{8DBBD7DE-A13A-435F-9301-3D99E8FCD72F}" type="presOf" srcId="{58A43B6F-DE60-4DF8-8397-0C3A8E3D1E67}" destId="{48C4D8D6-E7FC-4E3C-9F84-84133BB46313}" srcOrd="0" destOrd="1" presId="urn:microsoft.com/office/officeart/2005/8/layout/vList2"/>
    <dgm:cxn modelId="{51167CE3-784F-425F-A2AD-3FD898503C36}" srcId="{27BD6DE6-A64E-4D10-9273-68986977416E}" destId="{B0FCDD16-8224-4E79-ABF5-87D73043DDA9}" srcOrd="0" destOrd="0" parTransId="{5B57E8F0-FB3F-4C32-A79D-441557C8A19F}" sibTransId="{3C59DC4E-D43D-487F-83AF-054B96DF5732}"/>
    <dgm:cxn modelId="{925C6CEA-41A9-4BB2-A7ED-7B35D427F984}" type="presOf" srcId="{D2C7F802-25CA-4F34-9A3E-F7B403D1EE20}" destId="{A6170852-CD95-4A25-B089-D6B307265438}" srcOrd="0" destOrd="1" presId="urn:microsoft.com/office/officeart/2005/8/layout/vList2"/>
    <dgm:cxn modelId="{B0D42BFF-9ED6-4908-BB96-1855E7CDE162}" srcId="{27BD6DE6-A64E-4D10-9273-68986977416E}" destId="{B4BA060C-E0A7-4945-B522-5065E5369D3F}" srcOrd="2" destOrd="0" parTransId="{B350FFDD-503A-4987-B8AA-CDFD33690D38}" sibTransId="{D953FE9F-F2C4-4164-9D2A-A82909399719}"/>
    <dgm:cxn modelId="{3E8D379E-6218-4133-B779-9390AF374514}" type="presParOf" srcId="{85DAB027-F54C-44DC-BDBE-232ED77CC6C1}" destId="{EC610065-CFB3-4CEF-BC1D-8B50BDA86689}" srcOrd="0" destOrd="0" presId="urn:microsoft.com/office/officeart/2005/8/layout/vList2"/>
    <dgm:cxn modelId="{FA257346-A0CA-4430-902F-C8506F8D8819}" type="presParOf" srcId="{85DAB027-F54C-44DC-BDBE-232ED77CC6C1}" destId="{48C4D8D6-E7FC-4E3C-9F84-84133BB46313}" srcOrd="1" destOrd="0" presId="urn:microsoft.com/office/officeart/2005/8/layout/vList2"/>
    <dgm:cxn modelId="{9939EBF5-01E7-447A-9878-595D139195DA}" type="presParOf" srcId="{85DAB027-F54C-44DC-BDBE-232ED77CC6C1}" destId="{2309305B-C855-4771-85E1-9B59415FD537}" srcOrd="2" destOrd="0" presId="urn:microsoft.com/office/officeart/2005/8/layout/vList2"/>
    <dgm:cxn modelId="{688C9A0E-20DC-4BFF-B100-783B12D89BDA}" type="presParOf" srcId="{85DAB027-F54C-44DC-BDBE-232ED77CC6C1}" destId="{A6170852-CD95-4A25-B089-D6B307265438}" srcOrd="3" destOrd="0" presId="urn:microsoft.com/office/officeart/2005/8/layout/vList2"/>
    <dgm:cxn modelId="{3632CC96-CBAB-4735-B792-80B859FDBC6F}" type="presParOf" srcId="{85DAB027-F54C-44DC-BDBE-232ED77CC6C1}" destId="{D6C6CA5C-623B-4113-8558-EECF5C4AA422}" srcOrd="4" destOrd="0" presId="urn:microsoft.com/office/officeart/2005/8/layout/vList2"/>
    <dgm:cxn modelId="{2D5EBC8D-CD4F-4D9A-9CF3-42D1B7AF43DD}" type="presParOf" srcId="{85DAB027-F54C-44DC-BDBE-232ED77CC6C1}" destId="{F3B6B158-1AE0-4D8B-A702-A8715E021A2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142675"/>
          <a:ext cx="797931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1.1 Variables and Important Sets</a:t>
          </a:r>
        </a:p>
      </dsp:txBody>
      <dsp:txXfrm>
        <a:off x="31613" y="174288"/>
        <a:ext cx="7916092" cy="584369"/>
      </dsp:txXfrm>
    </dsp:sp>
    <dsp:sp modelId="{48C4D8D6-E7FC-4E3C-9F84-84133BB46313}">
      <dsp:nvSpPr>
        <dsp:cNvPr id="0" name=""/>
        <dsp:cNvSpPr/>
      </dsp:nvSpPr>
      <dsp:spPr>
        <a:xfrm>
          <a:off x="0" y="790270"/>
          <a:ext cx="7979318"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SG" sz="2100" kern="1200" dirty="0"/>
            <a:t>Variables; writing sentences using variables</a:t>
          </a:r>
          <a:endParaRPr lang="en-US" sz="2100" kern="1200" dirty="0"/>
        </a:p>
        <a:p>
          <a:pPr marL="228600" lvl="1" indent="-228600" algn="l" defTabSz="933450">
            <a:lnSpc>
              <a:spcPct val="90000"/>
            </a:lnSpc>
            <a:spcBef>
              <a:spcPct val="0"/>
            </a:spcBef>
            <a:spcAft>
              <a:spcPct val="20000"/>
            </a:spcAft>
            <a:buChar char="•"/>
          </a:pPr>
          <a:r>
            <a:rPr lang="en-US" sz="2100" kern="1200" dirty="0"/>
            <a:t>Important Sets and their Notations</a:t>
          </a:r>
        </a:p>
      </dsp:txBody>
      <dsp:txXfrm>
        <a:off x="0" y="790270"/>
        <a:ext cx="7979318" cy="726570"/>
      </dsp:txXfrm>
    </dsp:sp>
    <dsp:sp modelId="{2309305B-C855-4771-85E1-9B59415FD537}">
      <dsp:nvSpPr>
        <dsp:cNvPr id="0" name=""/>
        <dsp:cNvSpPr/>
      </dsp:nvSpPr>
      <dsp:spPr>
        <a:xfrm>
          <a:off x="0" y="1516840"/>
          <a:ext cx="797931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1.2 Some Important Kinds of Mathematical Statements</a:t>
          </a:r>
        </a:p>
      </dsp:txBody>
      <dsp:txXfrm>
        <a:off x="31613" y="1548453"/>
        <a:ext cx="7916092" cy="584369"/>
      </dsp:txXfrm>
    </dsp:sp>
    <dsp:sp modelId="{A6170852-CD95-4A25-B089-D6B307265438}">
      <dsp:nvSpPr>
        <dsp:cNvPr id="0" name=""/>
        <dsp:cNvSpPr/>
      </dsp:nvSpPr>
      <dsp:spPr>
        <a:xfrm>
          <a:off x="0" y="2164435"/>
          <a:ext cx="7979318"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Universal statement, conditional statement, existential statement</a:t>
          </a:r>
        </a:p>
        <a:p>
          <a:pPr marL="228600" lvl="1" indent="-228600" algn="l" defTabSz="933450">
            <a:lnSpc>
              <a:spcPct val="90000"/>
            </a:lnSpc>
            <a:spcBef>
              <a:spcPct val="0"/>
            </a:spcBef>
            <a:spcAft>
              <a:spcPct val="20000"/>
            </a:spcAft>
            <a:buChar char="•"/>
          </a:pPr>
          <a:r>
            <a:rPr lang="en-SG" sz="2100" kern="1200" dirty="0"/>
            <a:t>Combination of universal, conditional and existential statements</a:t>
          </a:r>
          <a:endParaRPr lang="en-US" sz="2100" kern="1200" dirty="0"/>
        </a:p>
      </dsp:txBody>
      <dsp:txXfrm>
        <a:off x="0" y="2164435"/>
        <a:ext cx="7979318" cy="726570"/>
      </dsp:txXfrm>
    </dsp:sp>
    <dsp:sp modelId="{D6C6CA5C-623B-4113-8558-EECF5C4AA422}">
      <dsp:nvSpPr>
        <dsp:cNvPr id="0" name=""/>
        <dsp:cNvSpPr/>
      </dsp:nvSpPr>
      <dsp:spPr>
        <a:xfrm>
          <a:off x="0" y="2891005"/>
          <a:ext cx="797931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1.3 Proofs	</a:t>
          </a:r>
        </a:p>
      </dsp:txBody>
      <dsp:txXfrm>
        <a:off x="31613" y="2922618"/>
        <a:ext cx="7916092" cy="584369"/>
      </dsp:txXfrm>
    </dsp:sp>
    <dsp:sp modelId="{F3B6B158-1AE0-4D8B-A702-A8715E021A2A}">
      <dsp:nvSpPr>
        <dsp:cNvPr id="0" name=""/>
        <dsp:cNvSpPr/>
      </dsp:nvSpPr>
      <dsp:spPr>
        <a:xfrm>
          <a:off x="0" y="3538600"/>
          <a:ext cx="7979318"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What is a proof?</a:t>
          </a:r>
        </a:p>
        <a:p>
          <a:pPr marL="228600" lvl="1" indent="-228600" algn="l" defTabSz="933450">
            <a:lnSpc>
              <a:spcPct val="90000"/>
            </a:lnSpc>
            <a:spcBef>
              <a:spcPct val="0"/>
            </a:spcBef>
            <a:spcAft>
              <a:spcPct val="20000"/>
            </a:spcAft>
            <a:buChar char="•"/>
          </a:pPr>
          <a:r>
            <a:rPr lang="en-US" sz="2100" kern="1200" dirty="0"/>
            <a:t>Terminology: Definition, Axiom, Theorem, Lemma, Corollary, Conjecture</a:t>
          </a:r>
        </a:p>
        <a:p>
          <a:pPr marL="228600" lvl="1" indent="-228600" algn="l" defTabSz="933450">
            <a:lnSpc>
              <a:spcPct val="90000"/>
            </a:lnSpc>
            <a:spcBef>
              <a:spcPct val="0"/>
            </a:spcBef>
            <a:spcAft>
              <a:spcPct val="20000"/>
            </a:spcAft>
            <a:buChar char="•"/>
          </a:pPr>
          <a:r>
            <a:rPr lang="en-US" sz="2100" kern="1200" dirty="0"/>
            <a:t>Proof methods: Direct Proof, Proof by Construction, Disproof by counterexample, Proof by Exhaustion, Proof by Contradiction</a:t>
          </a:r>
        </a:p>
      </dsp:txBody>
      <dsp:txXfrm>
        <a:off x="0" y="3538600"/>
        <a:ext cx="7979318" cy="16766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21/8/2020</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307445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87770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80746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161101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897515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334245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3223186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562817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2456334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383485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2786026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3486667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109592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57312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2565865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3177750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103858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2425333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79576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58054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4066680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2954900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090451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766312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3775635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968715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212604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9894720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78526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3335132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3431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29424407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807218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8203481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3106566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2731001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5250329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3832396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41432441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3805841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3321535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161417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19889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42161207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3495351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9440070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6675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6584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3821295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60200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21/8/2020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21/8/2020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21/8/2020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21/8/2020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21/8/2020</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21/8/2020</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21/8/2020</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21/8/2020</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21/8/2020</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21/8/2020</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21/8/2020</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21/8/2020</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fi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24.jfif"/></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www.tsbvi.edu/mathproject/appB-sec1.asp" TargetMode="External"/><Relationship Id="rId5" Type="http://schemas.openxmlformats.org/officeDocument/2006/relationships/image" Target="../media/image6.png"/><Relationship Id="rId4" Type="http://schemas.openxmlformats.org/officeDocument/2006/relationships/hyperlink" Target="http://par.cse.nsysu.edu.tw/link/math-pronunciation.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70.png"/></Relationships>
</file>

<file path=ppt/slides/_rels/slide4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9.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35.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60.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5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a:bodyPr>
          <a:lstStyle/>
          <a:p>
            <a:r>
              <a:rPr lang="en-SG" sz="3300" dirty="0"/>
              <a:t>Aaron Tan</a:t>
            </a:r>
            <a:endParaRPr lang="en-SG" dirty="0"/>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Lecture 1: Speaking Mathematically</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704310" y="2250032"/>
            <a:ext cx="5611134"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722313" algn="l"/>
              </a:tabLst>
            </a:pPr>
            <a:r>
              <a:rPr lang="en-SG" sz="3000" dirty="0">
                <a:solidFill>
                  <a:schemeClr val="bg1"/>
                </a:solidFill>
                <a:latin typeface="+mn-lt"/>
              </a:rPr>
              <a:t>1.2	Some Important Kinds of 	Mathematical Statements</a:t>
            </a:r>
          </a:p>
        </p:txBody>
      </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2463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2.1.1 Some Important Kinds of Mathematical Statements</a:t>
            </a:r>
            <a:endParaRPr lang="en-SG" sz="2000" dirty="0">
              <a:solidFill>
                <a:schemeClr val="bg1"/>
              </a:solidFill>
            </a:endParaRPr>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415123" y="1510488"/>
            <a:ext cx="7856264" cy="954107"/>
          </a:xfrm>
          <a:prstGeom prst="rect">
            <a:avLst/>
          </a:prstGeom>
          <a:noFill/>
          <a:ln>
            <a:noFill/>
          </a:ln>
        </p:spPr>
        <p:txBody>
          <a:bodyPr wrap="square" rtlCol="0">
            <a:spAutoFit/>
          </a:bodyPr>
          <a:lstStyle/>
          <a:p>
            <a:r>
              <a:rPr lang="en-SG" sz="2800" dirty="0"/>
              <a:t>Three of the most important kinds of sentences in mathematics:</a:t>
            </a:r>
          </a:p>
        </p:txBody>
      </p:sp>
      <p:sp>
        <p:nvSpPr>
          <p:cNvPr id="2" name="Rounded Rectangle 1"/>
          <p:cNvSpPr/>
          <p:nvPr/>
        </p:nvSpPr>
        <p:spPr>
          <a:xfrm>
            <a:off x="567523" y="2619672"/>
            <a:ext cx="2969762" cy="72189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t>Universal statement</a:t>
            </a:r>
            <a:endParaRPr lang="en-US" sz="2400" dirty="0"/>
          </a:p>
        </p:txBody>
      </p:sp>
      <mc:AlternateContent xmlns:mc="http://schemas.openxmlformats.org/markup-compatibility/2006" xmlns:a14="http://schemas.microsoft.com/office/drawing/2010/main">
        <mc:Choice Requires="a14">
          <p:sp>
            <p:nvSpPr>
              <p:cNvPr id="6" name="TextBox 5"/>
              <p:cNvSpPr txBox="1"/>
              <p:nvPr/>
            </p:nvSpPr>
            <p:spPr>
              <a:xfrm>
                <a:off x="3636869" y="2293534"/>
                <a:ext cx="5086026" cy="1323439"/>
              </a:xfrm>
              <a:prstGeom prst="rect">
                <a:avLst/>
              </a:prstGeom>
              <a:noFill/>
            </p:spPr>
            <p:txBody>
              <a:bodyPr wrap="square" rtlCol="0">
                <a:spAutoFit/>
              </a:bodyPr>
              <a:lstStyle/>
              <a:p>
                <a:r>
                  <a:rPr lang="en-SG" sz="2000" dirty="0"/>
                  <a:t>says that a certain property is true for </a:t>
                </a:r>
                <a:r>
                  <a:rPr lang="en-SG" sz="2000" u="sng" dirty="0"/>
                  <a:t>ALL</a:t>
                </a:r>
                <a:r>
                  <a:rPr lang="en-SG" sz="2000" dirty="0"/>
                  <a:t> elements in a set. (</a:t>
                </a:r>
                <a:r>
                  <a:rPr lang="en-SG" sz="2000" dirty="0" err="1"/>
                  <a:t>Eg</a:t>
                </a:r>
                <a:r>
                  <a:rPr lang="en-SG" sz="2000" dirty="0"/>
                  <a:t>: </a:t>
                </a:r>
                <a:r>
                  <a:rPr lang="en-SG" sz="2000" dirty="0">
                    <a:solidFill>
                      <a:srgbClr val="0000FF"/>
                    </a:solidFill>
                  </a:rPr>
                  <a:t>All positive integers are greater than zero.</a:t>
                </a:r>
                <a:r>
                  <a:rPr lang="en-SG" sz="2000" dirty="0"/>
                  <a:t>) Keywords: ‘all’, ‘every’, ‘any’. Symbol: </a:t>
                </a:r>
                <a14:m>
                  <m:oMath xmlns:m="http://schemas.openxmlformats.org/officeDocument/2006/math">
                    <m:r>
                      <a:rPr lang="en-SG" sz="2000" i="1" smtClean="0">
                        <a:solidFill>
                          <a:srgbClr val="C00000"/>
                        </a:solidFill>
                        <a:latin typeface="Cambria Math" panose="02040503050406030204" pitchFamily="18" charset="0"/>
                        <a:ea typeface="Cambria Math" panose="02040503050406030204" pitchFamily="18" charset="0"/>
                      </a:rPr>
                      <m:t>∀</m:t>
                    </m:r>
                  </m:oMath>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636869" y="2293534"/>
                <a:ext cx="5086026" cy="1323439"/>
              </a:xfrm>
              <a:prstGeom prst="rect">
                <a:avLst/>
              </a:prstGeom>
              <a:blipFill>
                <a:blip r:embed="rId3"/>
                <a:stretch>
                  <a:fillRect l="-1319" t="-2304" r="-1918" b="-7373"/>
                </a:stretch>
              </a:blipFill>
            </p:spPr>
            <p:txBody>
              <a:bodyPr/>
              <a:lstStyle/>
              <a:p>
                <a:r>
                  <a:rPr lang="en-US">
                    <a:noFill/>
                  </a:rPr>
                  <a:t> </a:t>
                </a:r>
              </a:p>
            </p:txBody>
          </p:sp>
        </mc:Fallback>
      </mc:AlternateContent>
      <p:sp>
        <p:nvSpPr>
          <p:cNvPr id="49" name="Rounded Rectangle 48"/>
          <p:cNvSpPr/>
          <p:nvPr/>
        </p:nvSpPr>
        <p:spPr>
          <a:xfrm>
            <a:off x="522139" y="3847501"/>
            <a:ext cx="3015146" cy="721895"/>
          </a:xfrm>
          <a:prstGeom prst="round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t>Conditional statement</a:t>
            </a:r>
            <a:endParaRPr lang="en-US" sz="2400" dirty="0"/>
          </a:p>
        </p:txBody>
      </p:sp>
      <mc:AlternateContent xmlns:mc="http://schemas.openxmlformats.org/markup-compatibility/2006" xmlns:a14="http://schemas.microsoft.com/office/drawing/2010/main">
        <mc:Choice Requires="a14">
          <p:sp>
            <p:nvSpPr>
              <p:cNvPr id="50" name="TextBox 49"/>
              <p:cNvSpPr txBox="1"/>
              <p:nvPr/>
            </p:nvSpPr>
            <p:spPr>
              <a:xfrm>
                <a:off x="3636869" y="3700616"/>
                <a:ext cx="5086026" cy="1323439"/>
              </a:xfrm>
              <a:prstGeom prst="rect">
                <a:avLst/>
              </a:prstGeom>
              <a:noFill/>
            </p:spPr>
            <p:txBody>
              <a:bodyPr wrap="square" rtlCol="0">
                <a:spAutoFit/>
              </a:bodyPr>
              <a:lstStyle/>
              <a:p>
                <a:r>
                  <a:rPr lang="en-SG" sz="2000" dirty="0"/>
                  <a:t>says that if one thing is true then some other thing also has to be true. (</a:t>
                </a:r>
                <a:r>
                  <a:rPr lang="en-SG" sz="2000" dirty="0" err="1"/>
                  <a:t>Eg</a:t>
                </a:r>
                <a:r>
                  <a:rPr lang="en-SG" sz="2000" dirty="0"/>
                  <a:t>: </a:t>
                </a:r>
                <a:r>
                  <a:rPr lang="en-SG" sz="2000" dirty="0">
                    <a:solidFill>
                      <a:srgbClr val="0000FF"/>
                    </a:solidFill>
                  </a:rPr>
                  <a:t>If 378 is divisible by 18, then 378 is divisible by 6.</a:t>
                </a:r>
                <a:r>
                  <a:rPr lang="en-SG" sz="2000" dirty="0"/>
                  <a:t>) </a:t>
                </a:r>
                <a:br>
                  <a:rPr lang="en-SG" sz="2000" dirty="0"/>
                </a:br>
                <a:r>
                  <a:rPr lang="en-SG" sz="2000" dirty="0"/>
                  <a:t>Keyword: ‘if … then’. Symbol: </a:t>
                </a:r>
                <a14:m>
                  <m:oMath xmlns:m="http://schemas.openxmlformats.org/officeDocument/2006/math">
                    <m:r>
                      <a:rPr lang="en-SG" sz="2000" i="1">
                        <a:solidFill>
                          <a:srgbClr val="C00000"/>
                        </a:solidFill>
                        <a:latin typeface="Cambria Math" panose="02040503050406030204" pitchFamily="18" charset="0"/>
                        <a:ea typeface="Cambria Math" panose="02040503050406030204" pitchFamily="18" charset="0"/>
                      </a:rPr>
                      <m:t>→</m:t>
                    </m:r>
                  </m:oMath>
                </a14:m>
                <a:endParaRPr lang="en-US" sz="2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3636869" y="3700616"/>
                <a:ext cx="5086026" cy="1323439"/>
              </a:xfrm>
              <a:prstGeom prst="rect">
                <a:avLst/>
              </a:prstGeom>
              <a:blipFill>
                <a:blip r:embed="rId4"/>
                <a:stretch>
                  <a:fillRect l="-1319" t="-2304" b="-7373"/>
                </a:stretch>
              </a:blipFill>
            </p:spPr>
            <p:txBody>
              <a:bodyPr/>
              <a:lstStyle/>
              <a:p>
                <a:r>
                  <a:rPr lang="en-US">
                    <a:noFill/>
                  </a:rPr>
                  <a:t> </a:t>
                </a:r>
              </a:p>
            </p:txBody>
          </p:sp>
        </mc:Fallback>
      </mc:AlternateContent>
      <p:sp>
        <p:nvSpPr>
          <p:cNvPr id="51" name="Rounded Rectangle 50"/>
          <p:cNvSpPr/>
          <p:nvPr/>
        </p:nvSpPr>
        <p:spPr>
          <a:xfrm>
            <a:off x="522139" y="5403930"/>
            <a:ext cx="3015146" cy="721895"/>
          </a:xfrm>
          <a:prstGeom prst="roundRect">
            <a:avLst/>
          </a:prstGeom>
          <a:solidFill>
            <a:schemeClr val="accent6">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t>Existential statement</a:t>
            </a:r>
            <a:endParaRPr lang="en-US" sz="2400" dirty="0"/>
          </a:p>
        </p:txBody>
      </p:sp>
      <mc:AlternateContent xmlns:mc="http://schemas.openxmlformats.org/markup-compatibility/2006" xmlns:a14="http://schemas.microsoft.com/office/drawing/2010/main">
        <mc:Choice Requires="a14">
          <p:sp>
            <p:nvSpPr>
              <p:cNvPr id="52" name="TextBox 51"/>
              <p:cNvSpPr txBox="1"/>
              <p:nvPr/>
            </p:nvSpPr>
            <p:spPr>
              <a:xfrm>
                <a:off x="3636869" y="5215474"/>
                <a:ext cx="5086026" cy="1323439"/>
              </a:xfrm>
              <a:prstGeom prst="rect">
                <a:avLst/>
              </a:prstGeom>
              <a:noFill/>
            </p:spPr>
            <p:txBody>
              <a:bodyPr wrap="square" rtlCol="0">
                <a:spAutoFit/>
              </a:bodyPr>
              <a:lstStyle/>
              <a:p>
                <a:r>
                  <a:rPr lang="en-SG" sz="2000" dirty="0"/>
                  <a:t>says that there is </a:t>
                </a:r>
                <a:r>
                  <a:rPr lang="en-SG" sz="2000" u="sng" dirty="0"/>
                  <a:t>at least one thing</a:t>
                </a:r>
                <a:r>
                  <a:rPr lang="en-SG" sz="2000" dirty="0"/>
                  <a:t> for which the property is true. (</a:t>
                </a:r>
                <a:r>
                  <a:rPr lang="en-SG" sz="2000" dirty="0" err="1"/>
                  <a:t>Eg</a:t>
                </a:r>
                <a:r>
                  <a:rPr lang="en-SG" sz="2000" dirty="0"/>
                  <a:t>: </a:t>
                </a:r>
                <a:r>
                  <a:rPr lang="en-SG" sz="2000" dirty="0">
                    <a:solidFill>
                      <a:srgbClr val="0000FF"/>
                    </a:solidFill>
                  </a:rPr>
                  <a:t>There is a prime number that is even.</a:t>
                </a:r>
                <a:r>
                  <a:rPr lang="en-SG" sz="2000" dirty="0"/>
                  <a:t>) Keywords: ‘there exists’, ‘there is’, ‘some’. Symbol: </a:t>
                </a:r>
                <a14:m>
                  <m:oMath xmlns:m="http://schemas.openxmlformats.org/officeDocument/2006/math">
                    <m:r>
                      <a:rPr lang="en-SG" sz="2000" i="1" smtClean="0">
                        <a:solidFill>
                          <a:srgbClr val="C00000"/>
                        </a:solidFill>
                        <a:latin typeface="Cambria Math" panose="02040503050406030204" pitchFamily="18" charset="0"/>
                        <a:ea typeface="Cambria Math" panose="02040503050406030204" pitchFamily="18" charset="0"/>
                      </a:rPr>
                      <m:t>∃</m:t>
                    </m:r>
                  </m:oMath>
                </a14:m>
                <a:endParaRPr lang="en-US"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3636869" y="5215474"/>
                <a:ext cx="5086026" cy="1323439"/>
              </a:xfrm>
              <a:prstGeom prst="rect">
                <a:avLst/>
              </a:prstGeom>
              <a:blipFill>
                <a:blip r:embed="rId5"/>
                <a:stretch>
                  <a:fillRect l="-1319" t="-2765" b="-7373"/>
                </a:stretch>
              </a:blipFill>
            </p:spPr>
            <p:txBody>
              <a:bodyPr/>
              <a:lstStyle/>
              <a:p>
                <a:r>
                  <a:rPr lang="en-US">
                    <a:noFill/>
                  </a:rPr>
                  <a:t> </a:t>
                </a:r>
              </a:p>
            </p:txBody>
          </p:sp>
        </mc:Fallback>
      </mc:AlternateContent>
      <p:sp>
        <p:nvSpPr>
          <p:cNvPr id="25" name="Oval 24"/>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570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dissolve">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
                                            <p:txEl>
                                              <p:pRg st="0" end="0"/>
                                            </p:txEl>
                                          </p:spTgt>
                                        </p:tgtEl>
                                        <p:attrNameLst>
                                          <p:attrName>style.visibility</p:attrName>
                                        </p:attrNameLst>
                                      </p:cBhvr>
                                      <p:to>
                                        <p:strVal val="visible"/>
                                      </p:to>
                                    </p:set>
                                    <p:animEffect transition="in" filter="wipe(left)">
                                      <p:cBhvr>
                                        <p:cTn id="30"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49" grpId="0" animBg="1"/>
      <p:bldP spid="50" grpId="0"/>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415123" y="865789"/>
            <a:ext cx="7856264" cy="523220"/>
          </a:xfrm>
          <a:prstGeom prst="rect">
            <a:avLst/>
          </a:prstGeom>
          <a:noFill/>
          <a:ln>
            <a:noFill/>
          </a:ln>
        </p:spPr>
        <p:txBody>
          <a:bodyPr wrap="square" rtlCol="0">
            <a:spAutoFit/>
          </a:bodyPr>
          <a:lstStyle/>
          <a:p>
            <a:r>
              <a:rPr lang="en-SG" sz="2800" dirty="0"/>
              <a:t>Others:</a:t>
            </a:r>
          </a:p>
        </p:txBody>
      </p:sp>
      <p:sp>
        <p:nvSpPr>
          <p:cNvPr id="2" name="Rounded Rectangle 1"/>
          <p:cNvSpPr/>
          <p:nvPr/>
        </p:nvSpPr>
        <p:spPr>
          <a:xfrm>
            <a:off x="567523" y="1405571"/>
            <a:ext cx="5051224" cy="59722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Universal conditional statement</a:t>
            </a:r>
            <a:endParaRPr lang="en-US" sz="2800" dirty="0"/>
          </a:p>
        </p:txBody>
      </p:sp>
      <mc:AlternateContent xmlns:mc="http://schemas.openxmlformats.org/markup-compatibility/2006" xmlns:a14="http://schemas.microsoft.com/office/drawing/2010/main">
        <mc:Choice Requires="a14">
          <p:sp>
            <p:nvSpPr>
              <p:cNvPr id="6" name="TextBox 5"/>
              <p:cNvSpPr txBox="1"/>
              <p:nvPr/>
            </p:nvSpPr>
            <p:spPr>
              <a:xfrm>
                <a:off x="754135" y="1997884"/>
                <a:ext cx="7856263" cy="2123658"/>
              </a:xfrm>
              <a:prstGeom prst="rect">
                <a:avLst/>
              </a:prstGeom>
              <a:noFill/>
            </p:spPr>
            <p:txBody>
              <a:bodyPr wrap="square" rtlCol="0">
                <a:spAutoFit/>
              </a:bodyPr>
              <a:lstStyle/>
              <a:p>
                <a:r>
                  <a:rPr lang="en-SG" sz="2200" dirty="0"/>
                  <a:t>is a statement that is both universal and conditional.</a:t>
                </a:r>
              </a:p>
              <a:p>
                <a:r>
                  <a:rPr lang="en-SG" sz="2200" dirty="0" err="1"/>
                  <a:t>Eg</a:t>
                </a:r>
                <a:r>
                  <a:rPr lang="en-SG" sz="2200" dirty="0"/>
                  <a:t>: </a:t>
                </a:r>
                <a:r>
                  <a:rPr lang="en-SG" sz="2200" dirty="0">
                    <a:solidFill>
                      <a:srgbClr val="0000FF"/>
                    </a:solidFill>
                  </a:rPr>
                  <a:t>For all animals </a:t>
                </a:r>
                <a14:m>
                  <m:oMath xmlns:m="http://schemas.openxmlformats.org/officeDocument/2006/math">
                    <m:r>
                      <a:rPr lang="en-SG" sz="2200" i="1" dirty="0" smtClean="0">
                        <a:solidFill>
                          <a:srgbClr val="0000FF"/>
                        </a:solidFill>
                        <a:latin typeface="Cambria Math" panose="02040503050406030204" pitchFamily="18" charset="0"/>
                      </a:rPr>
                      <m:t>𝑎</m:t>
                    </m:r>
                  </m:oMath>
                </a14:m>
                <a:r>
                  <a:rPr lang="en-SG" sz="2200" dirty="0">
                    <a:solidFill>
                      <a:srgbClr val="0000FF"/>
                    </a:solidFill>
                  </a:rPr>
                  <a:t>, if </a:t>
                </a:r>
                <a14:m>
                  <m:oMath xmlns:m="http://schemas.openxmlformats.org/officeDocument/2006/math">
                    <m:r>
                      <a:rPr lang="en-SG" sz="2200" i="1" dirty="0" smtClean="0">
                        <a:solidFill>
                          <a:srgbClr val="0000FF"/>
                        </a:solidFill>
                        <a:latin typeface="Cambria Math" panose="02040503050406030204" pitchFamily="18" charset="0"/>
                      </a:rPr>
                      <m:t>𝑎</m:t>
                    </m:r>
                  </m:oMath>
                </a14:m>
                <a:r>
                  <a:rPr lang="en-SG" sz="2200" dirty="0">
                    <a:solidFill>
                      <a:srgbClr val="0000FF"/>
                    </a:solidFill>
                  </a:rPr>
                  <a:t> is a dog, then </a:t>
                </a:r>
                <a14:m>
                  <m:oMath xmlns:m="http://schemas.openxmlformats.org/officeDocument/2006/math">
                    <m:r>
                      <a:rPr lang="en-SG" sz="2200" i="1" dirty="0" smtClean="0">
                        <a:solidFill>
                          <a:srgbClr val="0000FF"/>
                        </a:solidFill>
                        <a:latin typeface="Cambria Math" panose="02040503050406030204" pitchFamily="18" charset="0"/>
                      </a:rPr>
                      <m:t>𝑎</m:t>
                    </m:r>
                  </m:oMath>
                </a14:m>
                <a:r>
                  <a:rPr lang="en-SG" sz="2200" dirty="0">
                    <a:solidFill>
                      <a:srgbClr val="0000FF"/>
                    </a:solidFill>
                  </a:rPr>
                  <a:t> is a mammal.</a:t>
                </a:r>
              </a:p>
              <a:p>
                <a:r>
                  <a:rPr lang="en-SG" sz="2200" dirty="0"/>
                  <a:t>Universal conditional statements can be re-written to make them appear to be purely universal or purely conditional.</a:t>
                </a:r>
              </a:p>
              <a:p>
                <a:r>
                  <a:rPr lang="en-SG" sz="2200" dirty="0" err="1"/>
                  <a:t>Eg</a:t>
                </a:r>
                <a:r>
                  <a:rPr lang="en-SG" sz="2200" dirty="0"/>
                  <a:t>: </a:t>
                </a:r>
                <a:r>
                  <a:rPr lang="en-SG" sz="2200" dirty="0">
                    <a:solidFill>
                      <a:srgbClr val="0000FF"/>
                    </a:solidFill>
                  </a:rPr>
                  <a:t>All dogs are mammals. Every dog is a mammal. Every integer is a real number.</a:t>
                </a:r>
                <a:endParaRPr lang="en-US" sz="2200" dirty="0">
                  <a:solidFill>
                    <a:srgbClr val="0000FF"/>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54135" y="1997884"/>
                <a:ext cx="7856263" cy="2123658"/>
              </a:xfrm>
              <a:prstGeom prst="rect">
                <a:avLst/>
              </a:prstGeom>
              <a:blipFill>
                <a:blip r:embed="rId3"/>
                <a:stretch>
                  <a:fillRect l="-1009" t="-2011" b="-4885"/>
                </a:stretch>
              </a:blipFill>
            </p:spPr>
            <p:txBody>
              <a:bodyPr/>
              <a:lstStyle/>
              <a:p>
                <a:r>
                  <a:rPr lang="en-SG">
                    <a:noFill/>
                  </a:rPr>
                  <a:t> </a:t>
                </a:r>
              </a:p>
            </p:txBody>
          </p:sp>
        </mc:Fallback>
      </mc:AlternateContent>
      <p:sp>
        <p:nvSpPr>
          <p:cNvPr id="35" name="Rounded Rectangle 34"/>
          <p:cNvSpPr/>
          <p:nvPr/>
        </p:nvSpPr>
        <p:spPr>
          <a:xfrm>
            <a:off x="567523" y="4161303"/>
            <a:ext cx="5051224" cy="622430"/>
          </a:xfrm>
          <a:prstGeom prst="round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Universal existential statement</a:t>
            </a:r>
            <a:endParaRPr lang="en-US" sz="2800" dirty="0"/>
          </a:p>
        </p:txBody>
      </p:sp>
      <mc:AlternateContent xmlns:mc="http://schemas.openxmlformats.org/markup-compatibility/2006" xmlns:a14="http://schemas.microsoft.com/office/drawing/2010/main">
        <mc:Choice Requires="a14">
          <p:sp>
            <p:nvSpPr>
              <p:cNvPr id="37" name="TextBox 36"/>
              <p:cNvSpPr txBox="1"/>
              <p:nvPr/>
            </p:nvSpPr>
            <p:spPr>
              <a:xfrm>
                <a:off x="754135" y="4783733"/>
                <a:ext cx="8184591" cy="1723549"/>
              </a:xfrm>
              <a:prstGeom prst="rect">
                <a:avLst/>
              </a:prstGeom>
              <a:noFill/>
            </p:spPr>
            <p:txBody>
              <a:bodyPr wrap="square" rtlCol="0">
                <a:spAutoFit/>
              </a:bodyPr>
              <a:lstStyle/>
              <a:p>
                <a:r>
                  <a:rPr lang="en-SG" sz="2200" dirty="0"/>
                  <a:t>is a statement that is universal because its first part says that a certain property is true for all objects of a given type, and it is existential because its second part asserts the existence of something.</a:t>
                </a:r>
              </a:p>
              <a:p>
                <a:r>
                  <a:rPr lang="en-SG" sz="2200" dirty="0" err="1"/>
                  <a:t>Eg</a:t>
                </a:r>
                <a:r>
                  <a:rPr lang="en-SG" sz="2200" dirty="0"/>
                  <a:t>: </a:t>
                </a:r>
                <a:r>
                  <a:rPr lang="en-SG" sz="2200" dirty="0">
                    <a:solidFill>
                      <a:srgbClr val="0000FF"/>
                    </a:solidFill>
                  </a:rPr>
                  <a:t>Every real number has an additive inverse.</a:t>
                </a:r>
              </a:p>
              <a:p>
                <a:r>
                  <a:rPr lang="en-SG" dirty="0"/>
                  <a:t>(The additive inverse of </a:t>
                </a:r>
                <a14:m>
                  <m:oMath xmlns:m="http://schemas.openxmlformats.org/officeDocument/2006/math">
                    <m:r>
                      <a:rPr lang="en-SG" i="1" dirty="0">
                        <a:latin typeface="Cambria Math" panose="02040503050406030204" pitchFamily="18" charset="0"/>
                      </a:rPr>
                      <m:t>𝑛</m:t>
                    </m:r>
                  </m:oMath>
                </a14:m>
                <a:r>
                  <a:rPr lang="en-SG" dirty="0"/>
                  <a:t> is the number that, when added to </a:t>
                </a:r>
                <a14:m>
                  <m:oMath xmlns:m="http://schemas.openxmlformats.org/officeDocument/2006/math">
                    <m:r>
                      <a:rPr lang="en-SG" i="1" dirty="0">
                        <a:latin typeface="Cambria Math" panose="02040503050406030204" pitchFamily="18" charset="0"/>
                      </a:rPr>
                      <m:t>𝑛</m:t>
                    </m:r>
                  </m:oMath>
                </a14:m>
                <a:r>
                  <a:rPr lang="en-SG" dirty="0"/>
                  <a:t>, yields zero.)</a:t>
                </a:r>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754135" y="4783733"/>
                <a:ext cx="8184591" cy="1723549"/>
              </a:xfrm>
              <a:prstGeom prst="rect">
                <a:avLst/>
              </a:prstGeom>
              <a:blipFill>
                <a:blip r:embed="rId4"/>
                <a:stretch>
                  <a:fillRect l="-969" t="-2482" r="-671" b="-4965"/>
                </a:stretch>
              </a:blipFill>
            </p:spPr>
            <p:txBody>
              <a:bodyPr/>
              <a:lstStyle/>
              <a:p>
                <a:r>
                  <a:rPr lang="en-SG">
                    <a:noFill/>
                  </a:rPr>
                  <a:t> </a:t>
                </a:r>
              </a:p>
            </p:txBody>
          </p:sp>
        </mc:Fallback>
      </mc:AlternateContent>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436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35" grpId="0" animBg="1"/>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415123" y="865789"/>
            <a:ext cx="7856264" cy="523220"/>
          </a:xfrm>
          <a:prstGeom prst="rect">
            <a:avLst/>
          </a:prstGeom>
          <a:noFill/>
          <a:ln>
            <a:noFill/>
          </a:ln>
        </p:spPr>
        <p:txBody>
          <a:bodyPr wrap="square" rtlCol="0">
            <a:spAutoFit/>
          </a:bodyPr>
          <a:lstStyle/>
          <a:p>
            <a:r>
              <a:rPr lang="en-SG" sz="2800" dirty="0"/>
              <a:t>Others:</a:t>
            </a:r>
          </a:p>
        </p:txBody>
      </p:sp>
      <p:sp>
        <p:nvSpPr>
          <p:cNvPr id="2" name="Rounded Rectangle 1"/>
          <p:cNvSpPr/>
          <p:nvPr/>
        </p:nvSpPr>
        <p:spPr>
          <a:xfrm>
            <a:off x="567523" y="1364524"/>
            <a:ext cx="5051224" cy="600722"/>
          </a:xfrm>
          <a:prstGeom prst="roundRect">
            <a:avLst/>
          </a:prstGeom>
          <a:solidFill>
            <a:schemeClr val="accent3">
              <a:lumMod val="50000"/>
            </a:schemeClr>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Existential universal statement</a:t>
            </a:r>
            <a:endParaRPr lang="en-US" sz="2800" dirty="0"/>
          </a:p>
        </p:txBody>
      </p:sp>
      <p:sp>
        <p:nvSpPr>
          <p:cNvPr id="6" name="TextBox 5"/>
          <p:cNvSpPr txBox="1"/>
          <p:nvPr/>
        </p:nvSpPr>
        <p:spPr>
          <a:xfrm>
            <a:off x="1076158" y="1893334"/>
            <a:ext cx="7195229" cy="2123658"/>
          </a:xfrm>
          <a:prstGeom prst="rect">
            <a:avLst/>
          </a:prstGeom>
          <a:noFill/>
        </p:spPr>
        <p:txBody>
          <a:bodyPr wrap="square" rtlCol="0">
            <a:spAutoFit/>
          </a:bodyPr>
          <a:lstStyle/>
          <a:p>
            <a:r>
              <a:rPr lang="en-SG" sz="2200" dirty="0"/>
              <a:t>is a statement that is existential because its first part asserts that a </a:t>
            </a:r>
            <a:r>
              <a:rPr lang="en-SG" sz="2200"/>
              <a:t>certain object exists </a:t>
            </a:r>
            <a:r>
              <a:rPr lang="en-SG" sz="2200" dirty="0"/>
              <a:t>and is universal because its second part says that the object satisfies a certain property for all things of a certain kind.</a:t>
            </a:r>
          </a:p>
          <a:p>
            <a:r>
              <a:rPr lang="en-SG" sz="2200" dirty="0" err="1"/>
              <a:t>Eg</a:t>
            </a:r>
            <a:r>
              <a:rPr lang="en-SG" sz="2200" dirty="0"/>
              <a:t>: </a:t>
            </a:r>
            <a:r>
              <a:rPr lang="en-SG" sz="2200" dirty="0">
                <a:solidFill>
                  <a:srgbClr val="0000FF"/>
                </a:solidFill>
              </a:rPr>
              <a:t>There is a positive integer that is less than or equal to every positive integer.</a:t>
            </a:r>
            <a:endParaRPr lang="en-US" sz="2200" dirty="0">
              <a:solidFill>
                <a:srgbClr val="0000FF"/>
              </a:solidFill>
            </a:endParaRPr>
          </a:p>
        </p:txBody>
      </p:sp>
      <p:sp>
        <p:nvSpPr>
          <p:cNvPr id="32" name="Rounded Rectangle 31"/>
          <p:cNvSpPr/>
          <p:nvPr/>
        </p:nvSpPr>
        <p:spPr>
          <a:xfrm>
            <a:off x="567523" y="4097199"/>
            <a:ext cx="2885540" cy="565335"/>
          </a:xfrm>
          <a:prstGeom prst="roundRect">
            <a:avLst/>
          </a:prstGeom>
          <a:solidFill>
            <a:srgbClr val="0066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Combination</a:t>
            </a:r>
            <a:endParaRPr lang="en-US" sz="2800" dirty="0"/>
          </a:p>
        </p:txBody>
      </p:sp>
      <mc:AlternateContent xmlns:mc="http://schemas.openxmlformats.org/markup-compatibility/2006" xmlns:a14="http://schemas.microsoft.com/office/drawing/2010/main">
        <mc:Choice Requires="a14">
          <p:sp>
            <p:nvSpPr>
              <p:cNvPr id="33" name="TextBox 32"/>
              <p:cNvSpPr txBox="1"/>
              <p:nvPr/>
            </p:nvSpPr>
            <p:spPr>
              <a:xfrm>
                <a:off x="1116169" y="4662534"/>
                <a:ext cx="7546568" cy="2013949"/>
              </a:xfrm>
              <a:prstGeom prst="rect">
                <a:avLst/>
              </a:prstGeom>
              <a:noFill/>
            </p:spPr>
            <p:txBody>
              <a:bodyPr wrap="square" rtlCol="0">
                <a:spAutoFit/>
              </a:bodyPr>
              <a:lstStyle/>
              <a:p>
                <a:r>
                  <a:rPr lang="en-SG" sz="2200" dirty="0"/>
                  <a:t>Some of the most important mathematical concepts can only be defined using universal, existential and conditional all combined.</a:t>
                </a:r>
              </a:p>
              <a:p>
                <a:r>
                  <a:rPr lang="en-SG" sz="2000" dirty="0" err="1"/>
                  <a:t>Eg</a:t>
                </a:r>
                <a:r>
                  <a:rPr lang="en-SG" sz="2000" dirty="0"/>
                  <a:t>: If </a:t>
                </a: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3,</m:t>
                        </m:r>
                      </m:sub>
                    </m:sSub>
                    <m:r>
                      <a:rPr lang="en-SG" sz="2000" i="1">
                        <a:latin typeface="Cambria Math" panose="02040503050406030204" pitchFamily="18" charset="0"/>
                        <a:ea typeface="Cambria Math" panose="02040503050406030204" pitchFamily="18" charset="0"/>
                      </a:rPr>
                      <m:t>⋯</m:t>
                    </m:r>
                  </m:oMath>
                </a14:m>
                <a:r>
                  <a:rPr lang="en-SG" sz="2000" dirty="0"/>
                  <a:t> is a sequence of real numbers, saying that “the limit of </a:t>
                </a: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𝑛</m:t>
                        </m:r>
                      </m:sub>
                    </m:sSub>
                  </m:oMath>
                </a14:m>
                <a:r>
                  <a:rPr lang="en-SG" sz="2000" dirty="0">
                    <a:solidFill>
                      <a:srgbClr val="0000FF"/>
                    </a:solidFill>
                  </a:rPr>
                  <a:t> </a:t>
                </a:r>
                <a:r>
                  <a:rPr lang="en-SG" sz="2000" dirty="0">
                    <a:solidFill>
                      <a:schemeClr val="tx1"/>
                    </a:solidFill>
                  </a:rPr>
                  <a:t>as </a:t>
                </a:r>
                <a14:m>
                  <m:oMath xmlns:m="http://schemas.openxmlformats.org/officeDocument/2006/math">
                    <m:r>
                      <a:rPr lang="en-SG" sz="2000" i="1" dirty="0" smtClean="0">
                        <a:solidFill>
                          <a:schemeClr val="tx1"/>
                        </a:solidFill>
                        <a:latin typeface="Cambria Math" panose="02040503050406030204" pitchFamily="18" charset="0"/>
                      </a:rPr>
                      <m:t>𝑛</m:t>
                    </m:r>
                  </m:oMath>
                </a14:m>
                <a:r>
                  <a:rPr lang="en-SG" sz="2000" dirty="0">
                    <a:solidFill>
                      <a:schemeClr val="tx1"/>
                    </a:solidFill>
                  </a:rPr>
                  <a:t> approaches infinity is </a:t>
                </a:r>
                <a14:m>
                  <m:oMath xmlns:m="http://schemas.openxmlformats.org/officeDocument/2006/math">
                    <m:r>
                      <a:rPr lang="en-SG" sz="2000" i="1" dirty="0" smtClean="0">
                        <a:solidFill>
                          <a:schemeClr val="tx1"/>
                        </a:solidFill>
                        <a:latin typeface="Cambria Math" panose="02040503050406030204" pitchFamily="18" charset="0"/>
                      </a:rPr>
                      <m:t>𝐿</m:t>
                    </m:r>
                  </m:oMath>
                </a14:m>
                <a:r>
                  <a:rPr lang="en-SG" sz="2000" dirty="0">
                    <a:solidFill>
                      <a:schemeClr val="tx1"/>
                    </a:solidFill>
                  </a:rPr>
                  <a:t>” means that </a:t>
                </a:r>
                <a:r>
                  <a:rPr lang="en-SG" sz="2000" dirty="0">
                    <a:solidFill>
                      <a:srgbClr val="0000FF"/>
                    </a:solidFill>
                  </a:rPr>
                  <a:t>“For all positive real numbers </a:t>
                </a:r>
                <a14:m>
                  <m:oMath xmlns:m="http://schemas.openxmlformats.org/officeDocument/2006/math">
                    <m:r>
                      <a:rPr lang="en-SG" sz="2000" i="1" smtClean="0">
                        <a:solidFill>
                          <a:srgbClr val="0000FF"/>
                        </a:solidFill>
                        <a:latin typeface="Cambria Math" panose="02040503050406030204" pitchFamily="18" charset="0"/>
                        <a:ea typeface="Cambria Math" panose="02040503050406030204" pitchFamily="18" charset="0"/>
                      </a:rPr>
                      <m:t>𝜀</m:t>
                    </m:r>
                  </m:oMath>
                </a14:m>
                <a:r>
                  <a:rPr lang="en-US" sz="2000" dirty="0">
                    <a:solidFill>
                      <a:srgbClr val="0000FF"/>
                    </a:solidFill>
                  </a:rPr>
                  <a:t>, there is an integer </a:t>
                </a:r>
                <a14:m>
                  <m:oMath xmlns:m="http://schemas.openxmlformats.org/officeDocument/2006/math">
                    <m:r>
                      <a:rPr lang="en-US" sz="2000" i="1" dirty="0" smtClean="0">
                        <a:solidFill>
                          <a:srgbClr val="0000FF"/>
                        </a:solidFill>
                        <a:latin typeface="Cambria Math" panose="02040503050406030204" pitchFamily="18" charset="0"/>
                      </a:rPr>
                      <m:t>𝑁</m:t>
                    </m:r>
                  </m:oMath>
                </a14:m>
                <a:r>
                  <a:rPr lang="en-US" sz="2000" dirty="0">
                    <a:solidFill>
                      <a:srgbClr val="0000FF"/>
                    </a:solidFill>
                  </a:rPr>
                  <a:t> such that for all integers </a:t>
                </a:r>
                <a14:m>
                  <m:oMath xmlns:m="http://schemas.openxmlformats.org/officeDocument/2006/math">
                    <m:r>
                      <a:rPr lang="en-US" sz="2000" i="1" dirty="0" smtClean="0">
                        <a:solidFill>
                          <a:srgbClr val="0000FF"/>
                        </a:solidFill>
                        <a:latin typeface="Cambria Math" panose="02040503050406030204" pitchFamily="18" charset="0"/>
                      </a:rPr>
                      <m:t>𝑛</m:t>
                    </m:r>
                  </m:oMath>
                </a14:m>
                <a:r>
                  <a:rPr lang="en-US" sz="2000" dirty="0">
                    <a:solidFill>
                      <a:srgbClr val="0000FF"/>
                    </a:solidFill>
                  </a:rPr>
                  <a:t>, if </a:t>
                </a:r>
                <a14:m>
                  <m:oMath xmlns:m="http://schemas.openxmlformats.org/officeDocument/2006/math">
                    <m:r>
                      <a:rPr lang="en-SG" sz="2000" b="0" i="1" smtClean="0">
                        <a:solidFill>
                          <a:srgbClr val="0000FF"/>
                        </a:solidFill>
                        <a:latin typeface="Cambria Math" panose="02040503050406030204" pitchFamily="18" charset="0"/>
                      </a:rPr>
                      <m:t>𝑛</m:t>
                    </m:r>
                    <m:r>
                      <a:rPr lang="en-SG" sz="2000" b="0" i="1" smtClean="0">
                        <a:solidFill>
                          <a:srgbClr val="0000FF"/>
                        </a:solidFill>
                        <a:latin typeface="Cambria Math" panose="02040503050406030204" pitchFamily="18" charset="0"/>
                      </a:rPr>
                      <m:t>&gt;</m:t>
                    </m:r>
                    <m:r>
                      <a:rPr lang="en-SG" sz="2000" b="0" i="1" smtClean="0">
                        <a:solidFill>
                          <a:srgbClr val="0000FF"/>
                        </a:solidFill>
                        <a:latin typeface="Cambria Math" panose="02040503050406030204" pitchFamily="18" charset="0"/>
                      </a:rPr>
                      <m:t>𝑁</m:t>
                    </m:r>
                    <m:r>
                      <a:rPr lang="en-SG" sz="2000" b="0" i="1" smtClean="0">
                        <a:solidFill>
                          <a:srgbClr val="0000FF"/>
                        </a:solidFill>
                        <a:latin typeface="Cambria Math" panose="02040503050406030204" pitchFamily="18" charset="0"/>
                      </a:rPr>
                      <m:t> </m:t>
                    </m:r>
                  </m:oMath>
                </a14:m>
                <a:r>
                  <a:rPr lang="en-US" sz="2000" dirty="0">
                    <a:solidFill>
                      <a:srgbClr val="0000FF"/>
                    </a:solidFill>
                  </a:rPr>
                  <a:t>then  </a:t>
                </a:r>
                <a14:m>
                  <m:oMath xmlns:m="http://schemas.openxmlformats.org/officeDocument/2006/math">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𝜀</m:t>
                    </m:r>
                    <m:r>
                      <a:rPr lang="en-SG" sz="2000" b="0" i="1" smtClean="0">
                        <a:solidFill>
                          <a:srgbClr val="0000FF"/>
                        </a:solidFill>
                        <a:latin typeface="Cambria Math" panose="02040503050406030204" pitchFamily="18" charset="0"/>
                        <a:ea typeface="Cambria Math" panose="02040503050406030204" pitchFamily="18" charset="0"/>
                      </a:rPr>
                      <m:t>&lt;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𝑎</m:t>
                        </m:r>
                      </m:e>
                      <m:sub>
                        <m:r>
                          <a:rPr lang="en-SG" sz="2000" b="0" i="1" smtClean="0">
                            <a:solidFill>
                              <a:srgbClr val="0000FF"/>
                            </a:solidFill>
                            <a:latin typeface="Cambria Math" panose="02040503050406030204" pitchFamily="18" charset="0"/>
                            <a:ea typeface="Cambria Math" panose="02040503050406030204" pitchFamily="18" charset="0"/>
                          </a:rPr>
                          <m:t>𝑛</m:t>
                        </m:r>
                      </m:sub>
                    </m:sSub>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𝐿</m:t>
                    </m:r>
                    <m:r>
                      <a:rPr lang="en-SG" sz="2000" b="0" i="1" smtClean="0">
                        <a:solidFill>
                          <a:srgbClr val="0000FF"/>
                        </a:solidFill>
                        <a:latin typeface="Cambria Math" panose="02040503050406030204" pitchFamily="18" charset="0"/>
                        <a:ea typeface="Cambria Math" panose="02040503050406030204" pitchFamily="18" charset="0"/>
                      </a:rPr>
                      <m:t>&lt;</m:t>
                    </m:r>
                    <m:r>
                      <a:rPr lang="en-SG" sz="2000" b="0" i="1" smtClean="0">
                        <a:solidFill>
                          <a:srgbClr val="0000FF"/>
                        </a:solidFill>
                        <a:latin typeface="Cambria Math" panose="02040503050406030204" pitchFamily="18" charset="0"/>
                        <a:ea typeface="Cambria Math" panose="02040503050406030204" pitchFamily="18" charset="0"/>
                      </a:rPr>
                      <m:t>𝜀</m:t>
                    </m:r>
                  </m:oMath>
                </a14:m>
                <a:r>
                  <a:rPr lang="en-SG" sz="2000" dirty="0">
                    <a:solidFill>
                      <a:srgbClr val="0000FF"/>
                    </a:solidFill>
                  </a:rPr>
                  <a:t>.”</a:t>
                </a:r>
                <a:endParaRPr lang="en-US" sz="2000" dirty="0">
                  <a:solidFill>
                    <a:srgbClr val="0000FF"/>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116169" y="4662534"/>
                <a:ext cx="7546568" cy="2013949"/>
              </a:xfrm>
              <a:prstGeom prst="rect">
                <a:avLst/>
              </a:prstGeom>
              <a:blipFill>
                <a:blip r:embed="rId3"/>
                <a:stretch>
                  <a:fillRect l="-1050" t="-2121" r="-646" b="-4545"/>
                </a:stretch>
              </a:blipFill>
            </p:spPr>
            <p:txBody>
              <a:bodyPr/>
              <a:lstStyle/>
              <a:p>
                <a:r>
                  <a:rPr lang="en-US">
                    <a:noFill/>
                  </a:rPr>
                  <a:t> </a:t>
                </a:r>
              </a:p>
            </p:txBody>
          </p:sp>
        </mc:Fallback>
      </mc:AlternateContent>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7731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32"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a:extLst>
              <a:ext uri="{FF2B5EF4-FFF2-40B4-BE49-F238E27FC236}">
                <a16:creationId xmlns:a16="http://schemas.microsoft.com/office/drawing/2014/main" id="{79A2EE32-C3AA-42D9-AF17-E0E3EE0BB031}"/>
              </a:ext>
            </a:extLst>
          </p:cNvPr>
          <p:cNvSpPr txBox="1"/>
          <p:nvPr/>
        </p:nvSpPr>
        <p:spPr>
          <a:xfrm>
            <a:off x="663368" y="1473691"/>
            <a:ext cx="3050498" cy="646331"/>
          </a:xfrm>
          <a:prstGeom prst="rect">
            <a:avLst/>
          </a:prstGeom>
          <a:noFill/>
        </p:spPr>
        <p:txBody>
          <a:bodyPr wrap="square" rtlCol="0">
            <a:spAutoFit/>
          </a:bodyPr>
          <a:lstStyle/>
          <a:p>
            <a:r>
              <a:rPr lang="en-SG" sz="3600" dirty="0"/>
              <a:t>Peeking ahead</a:t>
            </a:r>
          </a:p>
        </p:txBody>
      </p:sp>
      <p:sp>
        <p:nvSpPr>
          <p:cNvPr id="21" name="TextBox 20">
            <a:extLst>
              <a:ext uri="{FF2B5EF4-FFF2-40B4-BE49-F238E27FC236}">
                <a16:creationId xmlns:a16="http://schemas.microsoft.com/office/drawing/2014/main" id="{CDC0063B-04AA-4B74-8FB0-800EACFC691A}"/>
              </a:ext>
            </a:extLst>
          </p:cNvPr>
          <p:cNvSpPr txBox="1"/>
          <p:nvPr/>
        </p:nvSpPr>
        <p:spPr>
          <a:xfrm>
            <a:off x="832441" y="2633745"/>
            <a:ext cx="7843101" cy="1938992"/>
          </a:xfrm>
          <a:prstGeom prst="rect">
            <a:avLst/>
          </a:prstGeom>
          <a:noFill/>
        </p:spPr>
        <p:txBody>
          <a:bodyPr wrap="square" rtlCol="0">
            <a:spAutoFit/>
          </a:bodyPr>
          <a:lstStyle/>
          <a:p>
            <a:pPr>
              <a:spcBef>
                <a:spcPts val="600"/>
              </a:spcBef>
            </a:pPr>
            <a:r>
              <a:rPr lang="en-SG" sz="2800" dirty="0">
                <a:solidFill>
                  <a:srgbClr val="0033CC"/>
                </a:solidFill>
              </a:rPr>
              <a:t>Universal, Existential and Conditional Statements</a:t>
            </a:r>
          </a:p>
          <a:p>
            <a:pPr marL="742950" lvl="1" indent="-285750">
              <a:spcBef>
                <a:spcPts val="600"/>
              </a:spcBef>
              <a:buFont typeface="Wingdings" panose="05000000000000000000" pitchFamily="2" charset="2"/>
              <a:buChar char="§"/>
            </a:pPr>
            <a:r>
              <a:rPr lang="en-SG" sz="2400" dirty="0"/>
              <a:t>Chapter 2 The Logic of Compound Statements</a:t>
            </a:r>
          </a:p>
          <a:p>
            <a:pPr marL="742950" lvl="1" indent="-285750">
              <a:spcBef>
                <a:spcPts val="600"/>
              </a:spcBef>
              <a:buFont typeface="Wingdings" panose="05000000000000000000" pitchFamily="2" charset="2"/>
              <a:buChar char="§"/>
            </a:pPr>
            <a:r>
              <a:rPr lang="en-SG" sz="2400" dirty="0"/>
              <a:t>Chapter 3 The Logic of Quantified Statements</a:t>
            </a:r>
          </a:p>
          <a:p>
            <a:pPr>
              <a:spcBef>
                <a:spcPts val="1200"/>
              </a:spcBef>
            </a:pPr>
            <a:endParaRPr lang="en-US" sz="2400" dirty="0"/>
          </a:p>
        </p:txBody>
      </p:sp>
      <p:pic>
        <p:nvPicPr>
          <p:cNvPr id="23" name="Picture 22">
            <a:extLst>
              <a:ext uri="{FF2B5EF4-FFF2-40B4-BE49-F238E27FC236}">
                <a16:creationId xmlns:a16="http://schemas.microsoft.com/office/drawing/2014/main" id="{D9A42C67-5408-4FBE-8EDF-44CD91FA78A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349" b="17120"/>
          <a:stretch/>
        </p:blipFill>
        <p:spPr>
          <a:xfrm>
            <a:off x="3925730" y="1223095"/>
            <a:ext cx="2094148" cy="1086746"/>
          </a:xfrm>
          <a:prstGeom prst="rect">
            <a:avLst/>
          </a:prstGeom>
        </p:spPr>
      </p:pic>
      <p:sp>
        <p:nvSpPr>
          <p:cNvPr id="18" name="Oval 17"/>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3585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704310" y="2250032"/>
            <a:ext cx="5611134"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tabLst>
                <a:tab pos="722313" algn="l"/>
              </a:tabLst>
            </a:pPr>
            <a:r>
              <a:rPr lang="en-SG" sz="3000" dirty="0">
                <a:solidFill>
                  <a:schemeClr val="bg1"/>
                </a:solidFill>
                <a:latin typeface="+mn-lt"/>
              </a:rPr>
              <a:t>1.3	Proofs</a:t>
            </a:r>
          </a:p>
        </p:txBody>
      </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7817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1.3.1 Introduction</a:t>
            </a:r>
            <a:endParaRPr lang="en-SG" sz="2000" dirty="0">
              <a:solidFill>
                <a:schemeClr val="bg1"/>
              </a:solidFill>
            </a:endParaRPr>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 name="TextBox 2"/>
          <p:cNvSpPr txBox="1"/>
          <p:nvPr/>
        </p:nvSpPr>
        <p:spPr>
          <a:xfrm>
            <a:off x="3987363" y="1500858"/>
            <a:ext cx="4981203" cy="4909036"/>
          </a:xfrm>
          <a:prstGeom prst="rect">
            <a:avLst/>
          </a:prstGeom>
          <a:noFill/>
        </p:spPr>
        <p:txBody>
          <a:bodyPr wrap="square" rtlCol="0">
            <a:spAutoFit/>
          </a:bodyPr>
          <a:lstStyle/>
          <a:p>
            <a:pPr>
              <a:spcAft>
                <a:spcPts val="600"/>
              </a:spcAft>
            </a:pPr>
            <a:r>
              <a:rPr lang="en-SG" sz="2800" dirty="0"/>
              <a:t>A </a:t>
            </a:r>
            <a:r>
              <a:rPr lang="en-SG" sz="2800" b="1" dirty="0">
                <a:solidFill>
                  <a:srgbClr val="C00000"/>
                </a:solidFill>
              </a:rPr>
              <a:t>mathematical proof</a:t>
            </a:r>
            <a:r>
              <a:rPr lang="en-SG" sz="2800" dirty="0"/>
              <a:t> is an </a:t>
            </a:r>
            <a:r>
              <a:rPr lang="en-SG" sz="2800" dirty="0">
                <a:solidFill>
                  <a:srgbClr val="C00000"/>
                </a:solidFill>
              </a:rPr>
              <a:t>inferential argument </a:t>
            </a:r>
            <a:r>
              <a:rPr lang="en-SG" sz="2800" dirty="0"/>
              <a:t>for a mathematical statement. In the argument, other previously established statements, such as theorems, can be used. </a:t>
            </a:r>
          </a:p>
          <a:p>
            <a:pPr>
              <a:spcAft>
                <a:spcPts val="600"/>
              </a:spcAft>
            </a:pPr>
            <a:r>
              <a:rPr lang="en-SG" sz="2800" dirty="0"/>
              <a:t>In principle, a proof can be traced back to self-evident or assumed statements, known as </a:t>
            </a:r>
            <a:r>
              <a:rPr lang="en-SG" sz="2800" dirty="0">
                <a:solidFill>
                  <a:srgbClr val="C00000"/>
                </a:solidFill>
              </a:rPr>
              <a:t>axioms</a:t>
            </a:r>
            <a:r>
              <a:rPr lang="en-SG" sz="2800" dirty="0"/>
              <a:t>, along with accepted </a:t>
            </a:r>
            <a:r>
              <a:rPr lang="en-SG" sz="2800" dirty="0">
                <a:solidFill>
                  <a:srgbClr val="C00000"/>
                </a:solidFill>
              </a:rPr>
              <a:t>rules of inference</a:t>
            </a:r>
            <a:r>
              <a:rPr lang="en-SG" sz="2800" dirty="0"/>
              <a:t>.</a:t>
            </a:r>
            <a:endParaRPr lang="en-US" sz="360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8" name="Picture 7">
            <a:extLst>
              <a:ext uri="{FF2B5EF4-FFF2-40B4-BE49-F238E27FC236}">
                <a16:creationId xmlns:a16="http://schemas.microsoft.com/office/drawing/2014/main" id="{E3E1C472-30A2-4714-B4B2-46D78AF1B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9" y="1679143"/>
            <a:ext cx="3893097" cy="4427008"/>
          </a:xfrm>
          <a:prstGeom prst="rect">
            <a:avLst/>
          </a:prstGeom>
        </p:spPr>
      </p:pic>
      <p:sp>
        <p:nvSpPr>
          <p:cNvPr id="21" name="Oval 2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0046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 name="TextBox 2"/>
          <p:cNvSpPr txBox="1"/>
          <p:nvPr/>
        </p:nvSpPr>
        <p:spPr>
          <a:xfrm>
            <a:off x="415123" y="1193229"/>
            <a:ext cx="6336756" cy="5155257"/>
          </a:xfrm>
          <a:prstGeom prst="rect">
            <a:avLst/>
          </a:prstGeom>
          <a:noFill/>
        </p:spPr>
        <p:txBody>
          <a:bodyPr wrap="square" rtlCol="0">
            <a:spAutoFit/>
          </a:bodyPr>
          <a:lstStyle/>
          <a:p>
            <a:pPr>
              <a:spcAft>
                <a:spcPts val="600"/>
              </a:spcAft>
            </a:pPr>
            <a:r>
              <a:rPr lang="en-SG" sz="3200" dirty="0"/>
              <a:t>Proof methods</a:t>
            </a:r>
          </a:p>
          <a:p>
            <a:pPr marL="571500" indent="-571500">
              <a:spcAft>
                <a:spcPts val="600"/>
              </a:spcAft>
              <a:buFont typeface="Wingdings" panose="05000000000000000000" pitchFamily="2" charset="2"/>
              <a:buChar char="§"/>
            </a:pPr>
            <a:r>
              <a:rPr lang="en-SG" sz="2800" dirty="0">
                <a:solidFill>
                  <a:srgbClr val="0033CC"/>
                </a:solidFill>
              </a:rPr>
              <a:t>Direct proof</a:t>
            </a:r>
          </a:p>
          <a:p>
            <a:pPr marL="571500" indent="-571500">
              <a:spcAft>
                <a:spcPts val="600"/>
              </a:spcAft>
              <a:buFont typeface="Wingdings" panose="05000000000000000000" pitchFamily="2" charset="2"/>
              <a:buChar char="§"/>
            </a:pPr>
            <a:r>
              <a:rPr lang="en-SG" sz="2800" dirty="0">
                <a:solidFill>
                  <a:srgbClr val="006600"/>
                </a:solidFill>
              </a:rPr>
              <a:t>Proof by construction</a:t>
            </a:r>
          </a:p>
          <a:p>
            <a:pPr marL="571500" indent="-571500">
              <a:spcAft>
                <a:spcPts val="600"/>
              </a:spcAft>
              <a:buFont typeface="Wingdings" panose="05000000000000000000" pitchFamily="2" charset="2"/>
              <a:buChar char="§"/>
            </a:pPr>
            <a:r>
              <a:rPr lang="en-SG" sz="2800" dirty="0">
                <a:solidFill>
                  <a:srgbClr val="0000FF"/>
                </a:solidFill>
              </a:rPr>
              <a:t>Disproof by counterexample</a:t>
            </a:r>
          </a:p>
          <a:p>
            <a:pPr marL="571500" indent="-571500">
              <a:spcAft>
                <a:spcPts val="600"/>
              </a:spcAft>
              <a:buFont typeface="Wingdings" panose="05000000000000000000" pitchFamily="2" charset="2"/>
              <a:buChar char="§"/>
            </a:pPr>
            <a:r>
              <a:rPr lang="en-SG" sz="2800" dirty="0">
                <a:solidFill>
                  <a:srgbClr val="006600"/>
                </a:solidFill>
              </a:rPr>
              <a:t>Proof by exhaustion</a:t>
            </a:r>
          </a:p>
          <a:p>
            <a:pPr marL="571500" indent="-571500">
              <a:spcAft>
                <a:spcPts val="600"/>
              </a:spcAft>
              <a:buFont typeface="Wingdings" panose="05000000000000000000" pitchFamily="2" charset="2"/>
              <a:buChar char="§"/>
            </a:pPr>
            <a:r>
              <a:rPr lang="en-SG" sz="2800" dirty="0">
                <a:solidFill>
                  <a:srgbClr val="0000FF"/>
                </a:solidFill>
              </a:rPr>
              <a:t>Proof by contradiction</a:t>
            </a:r>
          </a:p>
          <a:p>
            <a:pPr marL="571500" indent="-571500">
              <a:spcAft>
                <a:spcPts val="600"/>
              </a:spcAft>
              <a:buFont typeface="Wingdings" panose="05000000000000000000" pitchFamily="2" charset="2"/>
              <a:buChar char="§"/>
            </a:pPr>
            <a:r>
              <a:rPr lang="en-SG" sz="2800" dirty="0">
                <a:solidFill>
                  <a:srgbClr val="006600"/>
                </a:solidFill>
              </a:rPr>
              <a:t>Proof by contraposition</a:t>
            </a:r>
            <a:endParaRPr lang="en-US" sz="2800" dirty="0">
              <a:solidFill>
                <a:srgbClr val="006600"/>
              </a:solidFill>
            </a:endParaRPr>
          </a:p>
          <a:p>
            <a:pPr marL="571500" indent="-571500">
              <a:spcAft>
                <a:spcPts val="600"/>
              </a:spcAft>
              <a:buFont typeface="Wingdings" panose="05000000000000000000" pitchFamily="2" charset="2"/>
              <a:buChar char="§"/>
            </a:pPr>
            <a:r>
              <a:rPr lang="en-US" sz="2800" dirty="0">
                <a:solidFill>
                  <a:srgbClr val="0000FF"/>
                </a:solidFill>
              </a:rPr>
              <a:t>Proof by mathematical induction</a:t>
            </a:r>
          </a:p>
          <a:p>
            <a:pPr marL="571500" indent="-571500">
              <a:spcAft>
                <a:spcPts val="600"/>
              </a:spcAft>
              <a:buFont typeface="Wingdings" panose="05000000000000000000" pitchFamily="2" charset="2"/>
              <a:buChar char="§"/>
            </a:pPr>
            <a:r>
              <a:rPr lang="en-US" sz="2800" dirty="0">
                <a:solidFill>
                  <a:srgbClr val="006600"/>
                </a:solidFill>
              </a:rPr>
              <a:t>Combinatorial proof</a:t>
            </a:r>
          </a:p>
          <a:p>
            <a:pPr marL="571500" indent="-571500">
              <a:spcAft>
                <a:spcPts val="600"/>
              </a:spcAft>
              <a:buFont typeface="Wingdings" panose="05000000000000000000" pitchFamily="2" charset="2"/>
              <a:buChar char="§"/>
            </a:pPr>
            <a:r>
              <a:rPr lang="en-US" sz="2800" dirty="0" err="1"/>
              <a:t>etc</a:t>
            </a:r>
            <a:r>
              <a:rPr lang="en-US" sz="2800" dirty="0"/>
              <a:t>…</a:t>
            </a:r>
            <a:endParaRPr lang="en-SG" sz="280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a:extLst>
              <a:ext uri="{FF2B5EF4-FFF2-40B4-BE49-F238E27FC236}">
                <a16:creationId xmlns:a16="http://schemas.microsoft.com/office/drawing/2014/main" id="{A7EF3C3C-A283-4867-BC57-8ACD3597BFE4}"/>
              </a:ext>
            </a:extLst>
          </p:cNvPr>
          <p:cNvSpPr txBox="1"/>
          <p:nvPr/>
        </p:nvSpPr>
        <p:spPr>
          <a:xfrm>
            <a:off x="5300353" y="1416537"/>
            <a:ext cx="3421884" cy="1815882"/>
          </a:xfrm>
          <a:prstGeom prst="rect">
            <a:avLst/>
          </a:prstGeom>
          <a:solidFill>
            <a:schemeClr val="accent2">
              <a:lumMod val="20000"/>
              <a:lumOff val="80000"/>
            </a:schemeClr>
          </a:solidFill>
          <a:ln>
            <a:solidFill>
              <a:schemeClr val="accent2">
                <a:lumMod val="75000"/>
              </a:schemeClr>
            </a:solidFill>
          </a:ln>
        </p:spPr>
        <p:txBody>
          <a:bodyPr wrap="square" rtlCol="0">
            <a:spAutoFit/>
          </a:bodyPr>
          <a:lstStyle/>
          <a:p>
            <a:r>
              <a:rPr lang="en-SG" sz="2800" dirty="0"/>
              <a:t>This section shows only a few examples. More to come in subsequent lectures.</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3488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7" name="Picture 6">
            <a:extLst>
              <a:ext uri="{FF2B5EF4-FFF2-40B4-BE49-F238E27FC236}">
                <a16:creationId xmlns:a16="http://schemas.microsoft.com/office/drawing/2014/main" id="{2F500CE8-5530-4106-86B8-1FEE97DB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941" y="302183"/>
            <a:ext cx="4866121" cy="6488161"/>
          </a:xfrm>
          <a:prstGeom prst="rect">
            <a:avLst/>
          </a:prstGeom>
        </p:spPr>
      </p:pic>
      <p:sp>
        <p:nvSpPr>
          <p:cNvPr id="3" name="TextBox 2"/>
          <p:cNvSpPr txBox="1"/>
          <p:nvPr/>
        </p:nvSpPr>
        <p:spPr>
          <a:xfrm rot="20188848">
            <a:off x="356152" y="1036218"/>
            <a:ext cx="2043597" cy="584775"/>
          </a:xfrm>
          <a:prstGeom prst="rect">
            <a:avLst/>
          </a:prstGeom>
          <a:solidFill>
            <a:schemeClr val="accent2">
              <a:lumMod val="40000"/>
              <a:lumOff val="60000"/>
            </a:schemeClr>
          </a:solidFill>
        </p:spPr>
        <p:txBody>
          <a:bodyPr wrap="square" rtlCol="0">
            <a:spAutoFit/>
          </a:bodyPr>
          <a:lstStyle/>
          <a:p>
            <a:pPr>
              <a:spcAft>
                <a:spcPts val="600"/>
              </a:spcAft>
            </a:pPr>
            <a:r>
              <a:rPr lang="en-SG" sz="3200" dirty="0"/>
              <a:t>Not these!</a:t>
            </a:r>
            <a:endParaRPr lang="en-SG" sz="280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67865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6" name="Picture 5">
            <a:extLst>
              <a:ext uri="{FF2B5EF4-FFF2-40B4-BE49-F238E27FC236}">
                <a16:creationId xmlns:a16="http://schemas.microsoft.com/office/drawing/2014/main" id="{82B8368C-4D91-4446-907C-AE4A1B3A9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457" y="953080"/>
            <a:ext cx="4571429" cy="5079367"/>
          </a:xfrm>
          <a:prstGeom prst="rect">
            <a:avLst/>
          </a:prstGeom>
        </p:spPr>
      </p:pic>
      <p:sp>
        <p:nvSpPr>
          <p:cNvPr id="3" name="TextBox 2"/>
          <p:cNvSpPr txBox="1"/>
          <p:nvPr/>
        </p:nvSpPr>
        <p:spPr>
          <a:xfrm rot="20188848">
            <a:off x="356152" y="1036218"/>
            <a:ext cx="2043597" cy="584775"/>
          </a:xfrm>
          <a:prstGeom prst="rect">
            <a:avLst/>
          </a:prstGeom>
          <a:solidFill>
            <a:schemeClr val="accent2">
              <a:lumMod val="40000"/>
              <a:lumOff val="60000"/>
            </a:schemeClr>
          </a:solidFill>
        </p:spPr>
        <p:txBody>
          <a:bodyPr wrap="square" rtlCol="0">
            <a:spAutoFit/>
          </a:bodyPr>
          <a:lstStyle/>
          <a:p>
            <a:pPr>
              <a:spcAft>
                <a:spcPts val="600"/>
              </a:spcAft>
            </a:pPr>
            <a:r>
              <a:rPr lang="en-SG" sz="3200" dirty="0"/>
              <a:t>Nor these!</a:t>
            </a:r>
            <a:endParaRPr lang="en-SG" sz="280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701" y="2199420"/>
            <a:ext cx="2133600" cy="2133600"/>
          </a:xfrm>
          <a:prstGeom prst="rect">
            <a:avLst/>
          </a:prstGeom>
        </p:spPr>
      </p:pic>
    </p:spTree>
    <p:extLst>
      <p:ext uri="{BB962C8B-B14F-4D97-AF65-F5344CB8AC3E}">
        <p14:creationId xmlns:p14="http://schemas.microsoft.com/office/powerpoint/2010/main" val="332574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 Speaking Mathematically</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2418854661"/>
              </p:ext>
            </p:extLst>
          </p:nvPr>
        </p:nvGraphicFramePr>
        <p:xfrm>
          <a:off x="582341" y="787443"/>
          <a:ext cx="7979318" cy="5357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567523" y="6192588"/>
            <a:ext cx="5785290" cy="400110"/>
          </a:xfrm>
          <a:prstGeom prst="rect">
            <a:avLst/>
          </a:prstGeom>
          <a:solidFill>
            <a:schemeClr val="accent4">
              <a:lumMod val="40000"/>
              <a:lumOff val="60000"/>
            </a:schemeClr>
          </a:solidFill>
        </p:spPr>
        <p:txBody>
          <a:bodyPr wrap="square" rtlCol="0">
            <a:spAutoFit/>
          </a:bodyPr>
          <a:lstStyle/>
          <a:p>
            <a:r>
              <a:rPr lang="en-US" sz="2000" dirty="0"/>
              <a:t>Reference: </a:t>
            </a:r>
            <a:r>
              <a:rPr lang="en-US" sz="2000" dirty="0" err="1"/>
              <a:t>Epp’s</a:t>
            </a:r>
            <a:r>
              <a:rPr lang="en-US" sz="2000" dirty="0"/>
              <a:t> Chapter 1 Speaking Mathematically</a:t>
            </a:r>
          </a:p>
        </p:txBody>
      </p:sp>
    </p:spTree>
    <p:extLst>
      <p:ext uri="{BB962C8B-B14F-4D97-AF65-F5344CB8AC3E}">
        <p14:creationId xmlns:p14="http://schemas.microsoft.com/office/powerpoint/2010/main" val="3387702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962587"/>
            <a:ext cx="3769325" cy="461665"/>
          </a:xfrm>
          <a:prstGeom prst="rect">
            <a:avLst/>
          </a:prstGeom>
          <a:solidFill>
            <a:schemeClr val="accent2">
              <a:lumMod val="20000"/>
              <a:lumOff val="80000"/>
            </a:schemeClr>
          </a:solidFill>
        </p:spPr>
        <p:txBody>
          <a:bodyPr wrap="square" rtlCol="0">
            <a:spAutoFit/>
          </a:bodyPr>
          <a:lstStyle/>
          <a:p>
            <a:r>
              <a:rPr lang="en-US" sz="2400" dirty="0"/>
              <a:t>Study this “proof” of 2 = 1:</a:t>
            </a:r>
          </a:p>
        </p:txBody>
      </p:sp>
      <p:sp>
        <p:nvSpPr>
          <p:cNvPr id="7" name="TextBox 6"/>
          <p:cNvSpPr txBox="1"/>
          <p:nvPr/>
        </p:nvSpPr>
        <p:spPr>
          <a:xfrm>
            <a:off x="1117829" y="1754353"/>
            <a:ext cx="7223283" cy="4001095"/>
          </a:xfrm>
          <a:prstGeom prst="rect">
            <a:avLst/>
          </a:prstGeom>
          <a:noFill/>
        </p:spPr>
        <p:txBody>
          <a:bodyPr wrap="square" rtlCol="0">
            <a:spAutoFit/>
          </a:bodyPr>
          <a:lstStyle/>
          <a:p>
            <a:r>
              <a:rPr lang="en-US" sz="2800" dirty="0"/>
              <a:t>Let </a:t>
            </a:r>
            <a:r>
              <a:rPr lang="en-US" sz="2800" i="1" dirty="0"/>
              <a:t>a</a:t>
            </a:r>
            <a:r>
              <a:rPr lang="en-US" sz="2800" dirty="0"/>
              <a:t> and </a:t>
            </a:r>
            <a:r>
              <a:rPr lang="en-US" sz="2800" i="1" dirty="0"/>
              <a:t>b</a:t>
            </a:r>
            <a:r>
              <a:rPr lang="en-US" sz="2800" dirty="0"/>
              <a:t> be nonzero integers such that </a:t>
            </a:r>
            <a:r>
              <a:rPr lang="en-US" sz="2800" i="1" dirty="0"/>
              <a:t>a</a:t>
            </a:r>
            <a:r>
              <a:rPr lang="en-US" sz="2800" dirty="0"/>
              <a:t> = </a:t>
            </a:r>
            <a:r>
              <a:rPr lang="en-US" sz="2800" i="1" dirty="0"/>
              <a:t>b</a:t>
            </a:r>
            <a:r>
              <a:rPr lang="en-US" sz="2800" dirty="0"/>
              <a:t>.</a:t>
            </a:r>
          </a:p>
          <a:p>
            <a:pPr algn="ctr">
              <a:spcAft>
                <a:spcPts val="600"/>
              </a:spcAft>
            </a:pPr>
            <a:r>
              <a:rPr lang="en-US" sz="2800" i="1" dirty="0"/>
              <a:t>a</a:t>
            </a:r>
            <a:r>
              <a:rPr lang="en-US" sz="2800" dirty="0"/>
              <a:t> = </a:t>
            </a:r>
            <a:r>
              <a:rPr lang="en-US" sz="2800" i="1" dirty="0"/>
              <a:t>b</a:t>
            </a:r>
            <a:endParaRPr lang="en-US" sz="2800" dirty="0"/>
          </a:p>
          <a:p>
            <a:pPr marL="342900" indent="-342900" algn="ctr">
              <a:spcAft>
                <a:spcPts val="600"/>
              </a:spcAft>
              <a:buFont typeface="Symbol" panose="05050102010706020507" pitchFamily="18" charset="2"/>
              <a:buChar char="Þ"/>
            </a:pPr>
            <a:r>
              <a:rPr lang="en-US" sz="2800" i="1" dirty="0">
                <a:sym typeface="Symbol" panose="05050102010706020507" pitchFamily="18" charset="2"/>
              </a:rPr>
              <a:t> a</a:t>
            </a:r>
            <a:r>
              <a:rPr lang="en-US" sz="2800" baseline="30000" dirty="0">
                <a:sym typeface="Symbol" panose="05050102010706020507" pitchFamily="18" charset="2"/>
              </a:rPr>
              <a:t>2</a:t>
            </a:r>
            <a:r>
              <a:rPr lang="en-US" sz="2800" dirty="0">
                <a:sym typeface="Symbol" panose="05050102010706020507" pitchFamily="18" charset="2"/>
              </a:rPr>
              <a:t> = </a:t>
            </a:r>
            <a:r>
              <a:rPr lang="en-US" sz="2800" i="1" dirty="0">
                <a:sym typeface="Symbol" panose="05050102010706020507" pitchFamily="18" charset="2"/>
              </a:rPr>
              <a:t>ab</a:t>
            </a:r>
          </a:p>
          <a:p>
            <a:pPr marL="342900" indent="-342900" algn="ctr">
              <a:spcAft>
                <a:spcPts val="600"/>
              </a:spcAft>
              <a:buFont typeface="Symbol" panose="05050102010706020507" pitchFamily="18" charset="2"/>
              <a:buChar char="Þ"/>
            </a:pPr>
            <a:r>
              <a:rPr lang="en-US" sz="2800" i="1" dirty="0">
                <a:sym typeface="Symbol" panose="05050102010706020507" pitchFamily="18" charset="2"/>
              </a:rPr>
              <a:t> a</a:t>
            </a:r>
            <a:r>
              <a:rPr lang="en-US" sz="2800" baseline="30000" dirty="0">
                <a:sym typeface="Symbol" panose="05050102010706020507" pitchFamily="18" charset="2"/>
              </a:rPr>
              <a:t>2</a:t>
            </a:r>
            <a:r>
              <a:rPr lang="en-US" sz="2800" dirty="0">
                <a:sym typeface="Symbol" panose="05050102010706020507" pitchFamily="18" charset="2"/>
              </a:rPr>
              <a:t> – </a:t>
            </a:r>
            <a:r>
              <a:rPr lang="en-US" sz="2800" i="1" dirty="0">
                <a:sym typeface="Symbol" panose="05050102010706020507" pitchFamily="18" charset="2"/>
              </a:rPr>
              <a:t>b</a:t>
            </a:r>
            <a:r>
              <a:rPr lang="en-US" sz="2800" baseline="30000" dirty="0">
                <a:sym typeface="Symbol" panose="05050102010706020507" pitchFamily="18" charset="2"/>
              </a:rPr>
              <a:t>2 </a:t>
            </a:r>
            <a:r>
              <a:rPr lang="en-US" sz="2800" dirty="0">
                <a:sym typeface="Symbol" panose="05050102010706020507" pitchFamily="18" charset="2"/>
              </a:rPr>
              <a:t>= </a:t>
            </a:r>
            <a:r>
              <a:rPr lang="en-US" sz="2800" i="1" dirty="0">
                <a:sym typeface="Symbol" panose="05050102010706020507" pitchFamily="18" charset="2"/>
              </a:rPr>
              <a:t>ab</a:t>
            </a:r>
            <a:r>
              <a:rPr lang="en-US" sz="2800" dirty="0">
                <a:sym typeface="Symbol" panose="05050102010706020507" pitchFamily="18" charset="2"/>
              </a:rPr>
              <a:t> – </a:t>
            </a:r>
            <a:r>
              <a:rPr lang="en-US" sz="2800" i="1" dirty="0">
                <a:sym typeface="Symbol" panose="05050102010706020507" pitchFamily="18" charset="2"/>
              </a:rPr>
              <a:t>b</a:t>
            </a:r>
            <a:r>
              <a:rPr lang="en-US" sz="2800" baseline="30000" dirty="0">
                <a:sym typeface="Symbol" panose="05050102010706020507" pitchFamily="18" charset="2"/>
              </a:rPr>
              <a:t>2</a:t>
            </a:r>
          </a:p>
          <a:p>
            <a:pPr marL="342900" indent="-342900" algn="ctr">
              <a:spcAft>
                <a:spcPts val="600"/>
              </a:spcAft>
              <a:buFont typeface="Symbol" panose="05050102010706020507" pitchFamily="18" charset="2"/>
              <a:buChar char="Þ"/>
            </a:pPr>
            <a:r>
              <a:rPr lang="en-US" sz="2800" dirty="0">
                <a:sym typeface="Symbol" panose="05050102010706020507" pitchFamily="18" charset="2"/>
              </a:rPr>
              <a:t> (</a:t>
            </a:r>
            <a:r>
              <a:rPr lang="en-US" sz="2800" i="1" dirty="0"/>
              <a:t>a</a:t>
            </a:r>
            <a:r>
              <a:rPr lang="en-US" sz="2800" dirty="0"/>
              <a:t> – </a:t>
            </a:r>
            <a:r>
              <a:rPr lang="en-US" sz="2800" i="1" dirty="0"/>
              <a:t>b</a:t>
            </a:r>
            <a:r>
              <a:rPr lang="en-US" sz="2800" dirty="0"/>
              <a:t>)(</a:t>
            </a:r>
            <a:r>
              <a:rPr lang="en-US" sz="2800" i="1" dirty="0"/>
              <a:t>a</a:t>
            </a:r>
            <a:r>
              <a:rPr lang="en-US" sz="2800" dirty="0"/>
              <a:t> + </a:t>
            </a:r>
            <a:r>
              <a:rPr lang="en-US" sz="2800" i="1" dirty="0"/>
              <a:t>b</a:t>
            </a:r>
            <a:r>
              <a:rPr lang="en-US" sz="2800" dirty="0"/>
              <a:t>) = (</a:t>
            </a:r>
            <a:r>
              <a:rPr lang="en-US" sz="2800" i="1" dirty="0"/>
              <a:t>a</a:t>
            </a:r>
            <a:r>
              <a:rPr lang="en-US" sz="2800" dirty="0"/>
              <a:t> – </a:t>
            </a:r>
            <a:r>
              <a:rPr lang="en-US" sz="2800" i="1" dirty="0"/>
              <a:t>b</a:t>
            </a:r>
            <a:r>
              <a:rPr lang="en-US" sz="2800" dirty="0"/>
              <a:t>)</a:t>
            </a:r>
            <a:r>
              <a:rPr lang="en-US" sz="2800" i="1" dirty="0"/>
              <a:t>b</a:t>
            </a:r>
          </a:p>
          <a:p>
            <a:pPr marL="342900" indent="-342900" algn="ctr">
              <a:spcAft>
                <a:spcPts val="600"/>
              </a:spcAft>
              <a:buFont typeface="Symbol" panose="05050102010706020507" pitchFamily="18" charset="2"/>
              <a:buChar char="Þ"/>
            </a:pPr>
            <a:r>
              <a:rPr lang="en-US" sz="2800" dirty="0">
                <a:sym typeface="Symbol" panose="05050102010706020507" pitchFamily="18" charset="2"/>
              </a:rPr>
              <a:t> (</a:t>
            </a:r>
            <a:r>
              <a:rPr lang="en-US" sz="2800" i="1" dirty="0"/>
              <a:t>a</a:t>
            </a:r>
            <a:r>
              <a:rPr lang="en-US" sz="2800" dirty="0"/>
              <a:t> – </a:t>
            </a:r>
            <a:r>
              <a:rPr lang="en-US" sz="2800" i="1" dirty="0"/>
              <a:t>b</a:t>
            </a:r>
            <a:r>
              <a:rPr lang="en-US" sz="2800" dirty="0"/>
              <a:t>)2</a:t>
            </a:r>
            <a:r>
              <a:rPr lang="en-US" sz="2800" i="1" dirty="0"/>
              <a:t>b</a:t>
            </a:r>
            <a:r>
              <a:rPr lang="en-US" sz="2800" dirty="0"/>
              <a:t> = (</a:t>
            </a:r>
            <a:r>
              <a:rPr lang="en-US" sz="2800" i="1" dirty="0"/>
              <a:t>a</a:t>
            </a:r>
            <a:r>
              <a:rPr lang="en-US" sz="2800" dirty="0"/>
              <a:t> – </a:t>
            </a:r>
            <a:r>
              <a:rPr lang="en-US" sz="2800" i="1" dirty="0"/>
              <a:t>b</a:t>
            </a:r>
            <a:r>
              <a:rPr lang="en-US" sz="2800" dirty="0"/>
              <a:t>)</a:t>
            </a:r>
            <a:r>
              <a:rPr lang="en-US" sz="2800" i="1" dirty="0"/>
              <a:t>b</a:t>
            </a:r>
          </a:p>
          <a:p>
            <a:pPr marL="342900" indent="-342900" algn="ctr">
              <a:spcAft>
                <a:spcPts val="600"/>
              </a:spcAft>
              <a:buFont typeface="Symbol" panose="05050102010706020507" pitchFamily="18" charset="2"/>
              <a:buChar char="Þ"/>
            </a:pPr>
            <a:r>
              <a:rPr lang="en-US" sz="2800" dirty="0"/>
              <a:t> 2</a:t>
            </a:r>
            <a:r>
              <a:rPr lang="en-US" sz="2800" dirty="0">
                <a:sym typeface="Symbol" panose="05050102010706020507" pitchFamily="18" charset="2"/>
              </a:rPr>
              <a:t>(</a:t>
            </a:r>
            <a:r>
              <a:rPr lang="en-US" sz="2800" i="1" dirty="0"/>
              <a:t>a</a:t>
            </a:r>
            <a:r>
              <a:rPr lang="en-US" sz="2800" dirty="0"/>
              <a:t> – </a:t>
            </a:r>
            <a:r>
              <a:rPr lang="en-US" sz="2800" i="1" dirty="0"/>
              <a:t>b</a:t>
            </a:r>
            <a:r>
              <a:rPr lang="en-US" sz="2800" dirty="0"/>
              <a:t>) </a:t>
            </a:r>
            <a:r>
              <a:rPr lang="en-US" sz="2800" i="1" dirty="0"/>
              <a:t>b</a:t>
            </a:r>
            <a:r>
              <a:rPr lang="en-US" sz="2800" dirty="0"/>
              <a:t> = (</a:t>
            </a:r>
            <a:r>
              <a:rPr lang="en-US" sz="2800" i="1" dirty="0"/>
              <a:t>a</a:t>
            </a:r>
            <a:r>
              <a:rPr lang="en-US" sz="2800" dirty="0"/>
              <a:t> – </a:t>
            </a:r>
            <a:r>
              <a:rPr lang="en-US" sz="2800" i="1" dirty="0"/>
              <a:t>b</a:t>
            </a:r>
            <a:r>
              <a:rPr lang="en-US" sz="2800" dirty="0"/>
              <a:t>)</a:t>
            </a:r>
            <a:r>
              <a:rPr lang="en-US" sz="2800" i="1" dirty="0"/>
              <a:t>b</a:t>
            </a:r>
          </a:p>
          <a:p>
            <a:pPr marL="342900" indent="-342900" algn="ctr">
              <a:spcAft>
                <a:spcPts val="600"/>
              </a:spcAft>
              <a:buFont typeface="Symbol" panose="05050102010706020507" pitchFamily="18" charset="2"/>
              <a:buChar char="Þ"/>
            </a:pPr>
            <a:r>
              <a:rPr lang="en-US" sz="2800" dirty="0"/>
              <a:t> 2 = 1</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1931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left)">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left)">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left)">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left)">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76756" y="1696163"/>
            <a:ext cx="4223784" cy="1446550"/>
          </a:xfrm>
          <a:prstGeom prst="rect">
            <a:avLst/>
          </a:prstGeom>
          <a:solidFill>
            <a:schemeClr val="accent2">
              <a:lumMod val="20000"/>
              <a:lumOff val="80000"/>
            </a:schemeClr>
          </a:solidFill>
        </p:spPr>
        <p:txBody>
          <a:bodyPr wrap="square" rtlCol="0">
            <a:spAutoFit/>
          </a:bodyPr>
          <a:lstStyle/>
          <a:p>
            <a:r>
              <a:rPr lang="en-US" sz="4400" dirty="0">
                <a:latin typeface="Freestyle Script" panose="030804020302050B0404" pitchFamily="66" charset="0"/>
              </a:rPr>
              <a:t>“The essential quality of a proof is to compel belief.”</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503" y="1103274"/>
            <a:ext cx="3223038" cy="4307151"/>
          </a:xfrm>
          <a:prstGeom prst="rect">
            <a:avLst/>
          </a:prstGeom>
        </p:spPr>
      </p:pic>
      <p:sp>
        <p:nvSpPr>
          <p:cNvPr id="6" name="TextBox 5"/>
          <p:cNvSpPr txBox="1"/>
          <p:nvPr/>
        </p:nvSpPr>
        <p:spPr>
          <a:xfrm>
            <a:off x="4833885" y="5418732"/>
            <a:ext cx="3412273" cy="830997"/>
          </a:xfrm>
          <a:prstGeom prst="rect">
            <a:avLst/>
          </a:prstGeom>
          <a:noFill/>
        </p:spPr>
        <p:txBody>
          <a:bodyPr wrap="square" rtlCol="0">
            <a:spAutoFit/>
          </a:bodyPr>
          <a:lstStyle/>
          <a:p>
            <a:pPr algn="ctr"/>
            <a:r>
              <a:rPr lang="en-US" sz="2400" dirty="0"/>
              <a:t>Pierre de Fermat,</a:t>
            </a:r>
          </a:p>
          <a:p>
            <a:pPr algn="ctr"/>
            <a:r>
              <a:rPr lang="en-US" sz="2400" dirty="0"/>
              <a:t>1601 – 1665 </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2792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663368" y="1274821"/>
            <a:ext cx="7937920" cy="4585871"/>
          </a:xfrm>
          <a:prstGeom prst="rect">
            <a:avLst/>
          </a:prstGeom>
          <a:noFill/>
        </p:spPr>
        <p:txBody>
          <a:bodyPr wrap="square" rtlCol="0">
            <a:spAutoFit/>
          </a:bodyPr>
          <a:lstStyle/>
          <a:p>
            <a:pPr>
              <a:spcAft>
                <a:spcPts val="600"/>
              </a:spcAft>
            </a:pPr>
            <a:r>
              <a:rPr lang="en-US" sz="2800" dirty="0"/>
              <a:t>A proof is a </a:t>
            </a:r>
            <a:r>
              <a:rPr lang="en-US" sz="2800" dirty="0">
                <a:solidFill>
                  <a:srgbClr val="C00000"/>
                </a:solidFill>
              </a:rPr>
              <a:t>concise</a:t>
            </a:r>
            <a:r>
              <a:rPr lang="en-US" sz="2800" dirty="0"/>
              <a:t>, </a:t>
            </a:r>
            <a:r>
              <a:rPr lang="en-US" sz="2800" dirty="0">
                <a:solidFill>
                  <a:srgbClr val="C00000"/>
                </a:solidFill>
              </a:rPr>
              <a:t>polished</a:t>
            </a:r>
            <a:r>
              <a:rPr lang="en-US" sz="2800" dirty="0"/>
              <a:t> </a:t>
            </a:r>
            <a:r>
              <a:rPr lang="en-US" sz="2800" dirty="0">
                <a:solidFill>
                  <a:srgbClr val="C00000"/>
                </a:solidFill>
              </a:rPr>
              <a:t>argument</a:t>
            </a:r>
            <a:r>
              <a:rPr lang="en-US" sz="2800" dirty="0"/>
              <a:t> explaining the validity of a statement to a skeptic (usually, you).</a:t>
            </a:r>
          </a:p>
          <a:p>
            <a:pPr marL="692150" indent="-346075">
              <a:spcAft>
                <a:spcPts val="600"/>
              </a:spcAft>
              <a:buFont typeface="Wingdings" panose="05000000000000000000" pitchFamily="2" charset="2"/>
              <a:buChar char="§"/>
            </a:pPr>
            <a:r>
              <a:rPr lang="en-US" sz="2400" dirty="0">
                <a:solidFill>
                  <a:srgbClr val="C00000"/>
                </a:solidFill>
              </a:rPr>
              <a:t>Concise</a:t>
            </a:r>
            <a:r>
              <a:rPr lang="en-US" sz="2400" dirty="0"/>
              <a:t> means there are </a:t>
            </a:r>
            <a:r>
              <a:rPr lang="en-US" sz="2400" dirty="0">
                <a:solidFill>
                  <a:srgbClr val="0033CC"/>
                </a:solidFill>
              </a:rPr>
              <a:t>no irrelevant details</a:t>
            </a:r>
            <a:r>
              <a:rPr lang="en-US" sz="2400" dirty="0"/>
              <a:t>. It also means to use few words. (Don’t be long-winded!)</a:t>
            </a:r>
          </a:p>
          <a:p>
            <a:pPr marL="692150" indent="-346075">
              <a:spcAft>
                <a:spcPts val="600"/>
              </a:spcAft>
              <a:buFont typeface="Wingdings" panose="05000000000000000000" pitchFamily="2" charset="2"/>
              <a:buChar char="§"/>
            </a:pPr>
            <a:r>
              <a:rPr lang="en-US" sz="2400" dirty="0">
                <a:solidFill>
                  <a:srgbClr val="C00000"/>
                </a:solidFill>
              </a:rPr>
              <a:t>Polished</a:t>
            </a:r>
            <a:r>
              <a:rPr lang="en-US" sz="2400" dirty="0"/>
              <a:t> means it should be the </a:t>
            </a:r>
            <a:r>
              <a:rPr lang="en-US" sz="2400" dirty="0">
                <a:solidFill>
                  <a:srgbClr val="0033CC"/>
                </a:solidFill>
              </a:rPr>
              <a:t>final draft</a:t>
            </a:r>
            <a:r>
              <a:rPr lang="en-US" sz="2400" dirty="0"/>
              <a:t>, i.e. you should have revised it (possibly several times) to make it understandable, like writing an essay.</a:t>
            </a:r>
          </a:p>
          <a:p>
            <a:pPr marL="692150" indent="-346075">
              <a:spcAft>
                <a:spcPts val="600"/>
              </a:spcAft>
              <a:buFont typeface="Wingdings" panose="05000000000000000000" pitchFamily="2" charset="2"/>
              <a:buChar char="§"/>
            </a:pPr>
            <a:r>
              <a:rPr lang="en-US" sz="2400" dirty="0">
                <a:solidFill>
                  <a:srgbClr val="C00000"/>
                </a:solidFill>
              </a:rPr>
              <a:t>Argument</a:t>
            </a:r>
            <a:r>
              <a:rPr lang="en-US" sz="2400" dirty="0"/>
              <a:t> means every step should </a:t>
            </a:r>
            <a:r>
              <a:rPr lang="en-US" sz="2400" dirty="0">
                <a:solidFill>
                  <a:srgbClr val="0033CC"/>
                </a:solidFill>
              </a:rPr>
              <a:t>follow logically </a:t>
            </a:r>
            <a:r>
              <a:rPr lang="en-US" sz="2400" dirty="0"/>
              <a:t>from all previous steps. (We will study logical argument next week.)</a:t>
            </a:r>
          </a:p>
          <a:p>
            <a:pPr marL="692150" indent="-346075">
              <a:spcAft>
                <a:spcPts val="600"/>
              </a:spcAft>
              <a:buFont typeface="Wingdings" panose="05000000000000000000" pitchFamily="2" charset="2"/>
              <a:buChar char="§"/>
            </a:pPr>
            <a:endParaRPr lang="en-US" sz="240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9981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Terminology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440844" y="1449876"/>
            <a:ext cx="7863578" cy="3444709"/>
            <a:chOff x="993228" y="4598517"/>
            <a:chExt cx="7863578" cy="3444709"/>
          </a:xfrm>
        </p:grpSpPr>
        <p:sp>
          <p:nvSpPr>
            <p:cNvPr id="21" name="Rectangle 20"/>
            <p:cNvSpPr/>
            <p:nvPr/>
          </p:nvSpPr>
          <p:spPr>
            <a:xfrm>
              <a:off x="993228" y="4598517"/>
              <a:ext cx="7863578" cy="344470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32" name="TextBox 31"/>
                <p:cNvSpPr txBox="1"/>
                <p:nvPr/>
              </p:nvSpPr>
              <p:spPr>
                <a:xfrm>
                  <a:off x="1109375" y="5193984"/>
                  <a:ext cx="7557860" cy="2849242"/>
                </a:xfrm>
                <a:prstGeom prst="rect">
                  <a:avLst/>
                </a:prstGeom>
                <a:noFill/>
              </p:spPr>
              <p:txBody>
                <a:bodyPr wrap="square" rtlCol="0">
                  <a:spAutoFit/>
                </a:bodyPr>
                <a:lstStyle/>
                <a:p>
                  <a:pPr>
                    <a:spcAft>
                      <a:spcPts val="600"/>
                    </a:spcAft>
                  </a:pPr>
                  <a:r>
                    <a:rPr lang="en-SG" sz="2000" dirty="0"/>
                    <a:t>A </a:t>
                  </a:r>
                  <a:r>
                    <a:rPr lang="en-SG" sz="2000" dirty="0">
                      <a:solidFill>
                        <a:srgbClr val="C00000"/>
                      </a:solidFill>
                    </a:rPr>
                    <a:t>precise</a:t>
                  </a:r>
                  <a:r>
                    <a:rPr lang="en-SG" sz="2000" dirty="0"/>
                    <a:t> and </a:t>
                  </a:r>
                  <a:r>
                    <a:rPr lang="en-SG" sz="2000" dirty="0">
                      <a:solidFill>
                        <a:srgbClr val="C00000"/>
                      </a:solidFill>
                    </a:rPr>
                    <a:t>unambiguous</a:t>
                  </a:r>
                  <a:r>
                    <a:rPr lang="en-SG" sz="2000" dirty="0"/>
                    <a:t> description of the meaning of a mathematical term. It characterizes the meaning of a word by giving all the properties and </a:t>
                  </a:r>
                  <a:r>
                    <a:rPr lang="en-SG" sz="2000" dirty="0">
                      <a:solidFill>
                        <a:srgbClr val="C00000"/>
                      </a:solidFill>
                    </a:rPr>
                    <a:t>only those properties that must be true</a:t>
                  </a:r>
                  <a:r>
                    <a:rPr lang="en-SG" sz="2000" dirty="0"/>
                    <a:t>.</a:t>
                  </a:r>
                </a:p>
                <a:p>
                  <a:pPr>
                    <a:tabLst>
                      <a:tab pos="1081088" algn="l"/>
                    </a:tabLst>
                  </a:pPr>
                  <a:r>
                    <a:rPr lang="en-SG" sz="2000" dirty="0"/>
                    <a:t>Examples: </a:t>
                  </a:r>
                </a:p>
                <a:p>
                  <a:pPr marL="342900" indent="-342900">
                    <a:buFont typeface="Wingdings" panose="05000000000000000000" pitchFamily="2" charset="2"/>
                    <a:buChar char="§"/>
                    <a:tabLst>
                      <a:tab pos="1081088" algn="l"/>
                    </a:tabLst>
                  </a:pPr>
                  <a:r>
                    <a:rPr lang="en-SG" dirty="0"/>
                    <a:t>(Chapter 2) A </a:t>
                  </a:r>
                  <a:r>
                    <a:rPr lang="en-SG" dirty="0">
                      <a:solidFill>
                        <a:srgbClr val="0033CC"/>
                      </a:solidFill>
                    </a:rPr>
                    <a:t>statement</a:t>
                  </a:r>
                  <a:r>
                    <a:rPr lang="en-SG" dirty="0"/>
                    <a:t> is either true or false but not both.</a:t>
                  </a:r>
                </a:p>
                <a:p>
                  <a:pPr marL="342900" indent="-342900">
                    <a:buFont typeface="Wingdings" panose="05000000000000000000" pitchFamily="2" charset="2"/>
                    <a:buChar char="§"/>
                    <a:tabLst>
                      <a:tab pos="1081088" algn="l"/>
                    </a:tabLst>
                  </a:pPr>
                  <a:r>
                    <a:rPr lang="en-SG" dirty="0"/>
                    <a:t>(Chapter 4)  For any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SG" dirty="0"/>
                    <a:t>, the </a:t>
                  </a:r>
                  <a:r>
                    <a:rPr lang="en-SG" dirty="0">
                      <a:solidFill>
                        <a:srgbClr val="0033CC"/>
                      </a:solidFill>
                    </a:rPr>
                    <a:t>absolute value </a:t>
                  </a:r>
                  <a:r>
                    <a:rPr lang="en-SG" dirty="0"/>
                    <a:t>of </a:t>
                  </a:r>
                  <a14:m>
                    <m:oMath xmlns:m="http://schemas.openxmlformats.org/officeDocument/2006/math">
                      <m:r>
                        <a:rPr lang="en-SG" i="1" dirty="0" smtClean="0">
                          <a:latin typeface="Cambria Math" panose="02040503050406030204" pitchFamily="18" charset="0"/>
                        </a:rPr>
                        <m:t>𝑥</m:t>
                      </m:r>
                    </m:oMath>
                  </a14:m>
                  <a:r>
                    <a:rPr lang="en-SG" dirty="0"/>
                    <a:t>, denoted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SG" dirty="0"/>
                    <a:t>, is defined as follows:</a:t>
                  </a:r>
                </a:p>
                <a:p>
                  <a:pPr>
                    <a:tabLst>
                      <a:tab pos="1081088" algn="l"/>
                    </a:tabLst>
                  </a:pPr>
                  <a:r>
                    <a:rPr lang="en-SG"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SG" i="1" smtClean="0">
                              <a:latin typeface="Cambria Math" panose="02040503050406030204" pitchFamily="18" charset="0"/>
                            </a:rPr>
                          </m:ctrlPr>
                        </m:dPr>
                        <m:e>
                          <m:eqArr>
                            <m:eqArrPr>
                              <m:ctrlPr>
                                <a:rPr lang="en-SG" i="1" smtClean="0">
                                  <a:latin typeface="Cambria Math" panose="02040503050406030204" pitchFamily="18" charset="0"/>
                                </a:rPr>
                              </m:ctrlPr>
                            </m:eqArrPr>
                            <m:e>
                              <m:r>
                                <a:rPr lang="en-SG" i="1">
                                  <a:latin typeface="Cambria Math" panose="02040503050406030204" pitchFamily="18" charset="0"/>
                                </a:rPr>
                                <m:t>&amp;</m:t>
                              </m:r>
                              <m:r>
                                <a:rPr lang="en-SG" i="1">
                                  <a:latin typeface="Cambria Math" panose="02040503050406030204" pitchFamily="18" charset="0"/>
                                </a:rPr>
                                <m:t>𝑥</m:t>
                              </m:r>
                              <m:r>
                                <a:rPr lang="en-SG" i="1">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SG" i="1">
                                  <a:latin typeface="Cambria Math" panose="02040503050406030204" pitchFamily="18" charset="0"/>
                                </a:rPr>
                                <m:t> </m:t>
                              </m:r>
                              <m:r>
                                <a:rPr lang="en-SG" i="1">
                                  <a:latin typeface="Cambria Math" panose="02040503050406030204" pitchFamily="18" charset="0"/>
                                </a:rPr>
                                <m:t>𝑥</m:t>
                              </m:r>
                              <m:r>
                                <a:rPr lang="en-SG" i="1">
                                  <a:latin typeface="Cambria Math" panose="02040503050406030204" pitchFamily="18" charset="0"/>
                                </a:rPr>
                                <m:t>≥0</m:t>
                              </m:r>
                            </m:e>
                            <m:e>
                              <m:r>
                                <a:rPr lang="en-SG" i="1" smtClean="0">
                                  <a:latin typeface="Cambria Math" panose="02040503050406030204" pitchFamily="18" charset="0"/>
                                </a:rPr>
                                <m:t>&amp;</m:t>
                              </m:r>
                              <m:r>
                                <a:rPr lang="en-US" b="0" i="1" smtClean="0">
                                  <a:latin typeface="Cambria Math" panose="02040503050406030204" pitchFamily="18" charset="0"/>
                                </a:rPr>
                                <m:t>−</m:t>
                              </m:r>
                              <m:r>
                                <a:rPr lang="en-SG" i="1" smtClean="0">
                                  <a:latin typeface="Cambria Math" panose="02040503050406030204" pitchFamily="18" charset="0"/>
                                </a:rPr>
                                <m:t>𝑥</m:t>
                              </m:r>
                              <m:r>
                                <a:rPr lang="en-SG"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SG" i="1" smtClean="0">
                                  <a:latin typeface="Cambria Math" panose="02040503050406030204" pitchFamily="18" charset="0"/>
                                </a:rPr>
                                <m:t>𝑥</m:t>
                              </m:r>
                              <m:r>
                                <a:rPr lang="en-US" b="0" i="1" smtClean="0">
                                  <a:latin typeface="Cambria Math" panose="02040503050406030204" pitchFamily="18" charset="0"/>
                                </a:rPr>
                                <m:t>&lt;</m:t>
                              </m:r>
                              <m:r>
                                <a:rPr lang="en-SG" i="1" smtClean="0">
                                  <a:latin typeface="Cambria Math" panose="02040503050406030204" pitchFamily="18" charset="0"/>
                                </a:rPr>
                                <m:t>0</m:t>
                              </m:r>
                            </m:e>
                          </m:eqArr>
                        </m:e>
                      </m:d>
                    </m:oMath>
                  </a14:m>
                  <a:endParaRPr lang="en-SG" sz="2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109375" y="5193984"/>
                  <a:ext cx="7557860" cy="2849242"/>
                </a:xfrm>
                <a:prstGeom prst="rect">
                  <a:avLst/>
                </a:prstGeom>
                <a:blipFill>
                  <a:blip r:embed="rId3"/>
                  <a:stretch>
                    <a:fillRect l="-806" t="-1285" r="-887"/>
                  </a:stretch>
                </a:blipFill>
              </p:spPr>
              <p:txBody>
                <a:bodyPr/>
                <a:lstStyle/>
                <a:p>
                  <a:r>
                    <a:rPr lang="en-US">
                      <a:noFill/>
                    </a:rPr>
                    <a:t> </a:t>
                  </a:r>
                </a:p>
              </p:txBody>
            </p:sp>
          </mc:Fallback>
        </mc:AlternateContent>
      </p:gr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1.3.2 Terminology</a:t>
            </a:r>
            <a:endParaRPr lang="en-SG" sz="2000" dirty="0">
              <a:solidFill>
                <a:schemeClr val="bg1"/>
              </a:solidFill>
            </a:endParaRPr>
          </a:p>
        </p:txBody>
      </p:sp>
      <p:sp>
        <p:nvSpPr>
          <p:cNvPr id="3" name="TextBox 2"/>
          <p:cNvSpPr txBox="1"/>
          <p:nvPr/>
        </p:nvSpPr>
        <p:spPr>
          <a:xfrm>
            <a:off x="6703276" y="1014137"/>
            <a:ext cx="2552235" cy="338554"/>
          </a:xfrm>
          <a:prstGeom prst="rect">
            <a:avLst/>
          </a:prstGeom>
          <a:noFill/>
        </p:spPr>
        <p:txBody>
          <a:bodyPr wrap="square" rtlCol="0">
            <a:spAutoFit/>
          </a:bodyPr>
          <a:lstStyle/>
          <a:p>
            <a:r>
              <a:rPr lang="en-US" sz="1600" dirty="0">
                <a:solidFill>
                  <a:schemeClr val="bg1"/>
                </a:solidFill>
              </a:rPr>
              <a:t>Credit: Prof Dave </a:t>
            </a:r>
            <a:r>
              <a:rPr lang="en-US" sz="1600" dirty="0" err="1">
                <a:solidFill>
                  <a:schemeClr val="bg1"/>
                </a:solidFill>
              </a:rPr>
              <a:t>Richeson</a:t>
            </a:r>
            <a:endParaRPr lang="en-US" sz="1600" dirty="0">
              <a:solidFill>
                <a:schemeClr val="bg1"/>
              </a:solidFill>
            </a:endParaRPr>
          </a:p>
        </p:txBody>
      </p:sp>
      <p:grpSp>
        <p:nvGrpSpPr>
          <p:cNvPr id="43" name="Group 42"/>
          <p:cNvGrpSpPr/>
          <p:nvPr/>
        </p:nvGrpSpPr>
        <p:grpSpPr>
          <a:xfrm>
            <a:off x="440844" y="4991770"/>
            <a:ext cx="7863578" cy="1688075"/>
            <a:chOff x="993228" y="4598517"/>
            <a:chExt cx="7863578" cy="1688075"/>
          </a:xfrm>
        </p:grpSpPr>
        <p:sp>
          <p:nvSpPr>
            <p:cNvPr id="44" name="Rectangle 43"/>
            <p:cNvSpPr/>
            <p:nvPr/>
          </p:nvSpPr>
          <p:spPr>
            <a:xfrm>
              <a:off x="993228" y="4598518"/>
              <a:ext cx="7863578" cy="168807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Axiom/Postulate</a:t>
              </a:r>
            </a:p>
          </p:txBody>
        </p:sp>
        <p:sp>
          <p:nvSpPr>
            <p:cNvPr id="47" name="TextBox 46"/>
            <p:cNvSpPr txBox="1"/>
            <p:nvPr/>
          </p:nvSpPr>
          <p:spPr>
            <a:xfrm>
              <a:off x="1109375" y="5193984"/>
              <a:ext cx="7557860" cy="1092607"/>
            </a:xfrm>
            <a:prstGeom prst="rect">
              <a:avLst/>
            </a:prstGeom>
            <a:noFill/>
          </p:spPr>
          <p:txBody>
            <a:bodyPr wrap="square" rtlCol="0">
              <a:spAutoFit/>
            </a:bodyPr>
            <a:lstStyle/>
            <a:p>
              <a:pPr>
                <a:spcAft>
                  <a:spcPts val="600"/>
                </a:spcAft>
              </a:pPr>
              <a:r>
                <a:rPr lang="en-SG" sz="2000" dirty="0"/>
                <a:t>A statement that is </a:t>
              </a:r>
              <a:r>
                <a:rPr lang="en-SG" sz="2000" dirty="0">
                  <a:solidFill>
                    <a:srgbClr val="C00000"/>
                  </a:solidFill>
                </a:rPr>
                <a:t>assumed to be true </a:t>
              </a:r>
              <a:r>
                <a:rPr lang="en-SG" sz="2000" dirty="0"/>
                <a:t>without proof. These are the basic building blocks from which all theorems are proved.</a:t>
              </a:r>
            </a:p>
            <a:p>
              <a:pPr>
                <a:spcAft>
                  <a:spcPts val="600"/>
                </a:spcAft>
              </a:pPr>
              <a:r>
                <a:rPr lang="en-SG" sz="2000" dirty="0"/>
                <a:t>Examples: Euclid’s five postulates, </a:t>
              </a:r>
              <a:r>
                <a:rPr lang="en-SG" sz="2000" dirty="0" err="1"/>
                <a:t>Peano</a:t>
              </a:r>
              <a:r>
                <a:rPr lang="en-SG" sz="2000" dirty="0"/>
                <a:t> axioms.</a:t>
              </a:r>
            </a:p>
          </p:txBody>
        </p:sp>
      </p:gr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993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Terminology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522139" y="1136683"/>
            <a:ext cx="7863578" cy="2384267"/>
            <a:chOff x="993228" y="4598517"/>
            <a:chExt cx="7863578" cy="2384267"/>
          </a:xfrm>
        </p:grpSpPr>
        <p:sp>
          <p:nvSpPr>
            <p:cNvPr id="21" name="Rectangle 20"/>
            <p:cNvSpPr/>
            <p:nvPr/>
          </p:nvSpPr>
          <p:spPr>
            <a:xfrm>
              <a:off x="993228" y="4598518"/>
              <a:ext cx="7863578" cy="238426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Theorem</a:t>
              </a:r>
            </a:p>
          </p:txBody>
        </p:sp>
        <mc:AlternateContent xmlns:mc="http://schemas.openxmlformats.org/markup-compatibility/2006" xmlns:a14="http://schemas.microsoft.com/office/drawing/2010/main">
          <mc:Choice Requires="a14">
            <p:sp>
              <p:nvSpPr>
                <p:cNvPr id="32" name="TextBox 31"/>
                <p:cNvSpPr txBox="1"/>
                <p:nvPr/>
              </p:nvSpPr>
              <p:spPr>
                <a:xfrm>
                  <a:off x="1109375" y="5193984"/>
                  <a:ext cx="7624768" cy="1708160"/>
                </a:xfrm>
                <a:prstGeom prst="rect">
                  <a:avLst/>
                </a:prstGeom>
                <a:noFill/>
              </p:spPr>
              <p:txBody>
                <a:bodyPr wrap="square" rtlCol="0">
                  <a:spAutoFit/>
                </a:bodyPr>
                <a:lstStyle/>
                <a:p>
                  <a:pPr>
                    <a:spcAft>
                      <a:spcPts val="600"/>
                    </a:spcAft>
                  </a:pPr>
                  <a:r>
                    <a:rPr lang="en-SG" sz="2000" dirty="0"/>
                    <a:t>A mathematical statement that is proved using </a:t>
                  </a:r>
                  <a:r>
                    <a:rPr lang="en-SG" sz="2000" dirty="0">
                      <a:solidFill>
                        <a:srgbClr val="C00000"/>
                      </a:solidFill>
                    </a:rPr>
                    <a:t>rigorous mathematical reasoning</a:t>
                  </a:r>
                  <a:r>
                    <a:rPr lang="en-SG" sz="2000" dirty="0"/>
                    <a:t>. A theorem is usually a </a:t>
                  </a:r>
                  <a:r>
                    <a:rPr lang="en-SG" sz="2000" dirty="0">
                      <a:solidFill>
                        <a:srgbClr val="C00000"/>
                      </a:solidFill>
                    </a:rPr>
                    <a:t>major or important result</a:t>
                  </a:r>
                  <a:r>
                    <a:rPr lang="en-SG" sz="2000" dirty="0"/>
                    <a:t>.</a:t>
                  </a:r>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SG" dirty="0"/>
                    <a:t>(Chapter 4)  Theorem 4.4.6 (5</a:t>
                  </a:r>
                  <a:r>
                    <a:rPr lang="en-SG" baseline="30000" dirty="0"/>
                    <a:t>th</a:t>
                  </a:r>
                  <a:r>
                    <a:rPr lang="en-SG" dirty="0"/>
                    <a:t>: 4.5.6) </a:t>
                  </a:r>
                  <a:r>
                    <a:rPr lang="en-SG" dirty="0">
                      <a:solidFill>
                        <a:srgbClr val="0000FF"/>
                      </a:solidFill>
                    </a:rPr>
                    <a:t>The Triangle Inequality</a:t>
                  </a:r>
                </a:p>
                <a:p>
                  <a:pPr>
                    <a:tabLst>
                      <a:tab pos="346075" algn="l"/>
                      <a:tab pos="1081088" algn="l"/>
                    </a:tabLst>
                  </a:pPr>
                  <a:r>
                    <a:rPr lang="en-SG" dirty="0"/>
                    <a:t>	For any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SG" dirty="0"/>
                    <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SG" dirty="0"/>
                    <a:t>.</a:t>
                  </a:r>
                </a:p>
              </p:txBody>
            </p:sp>
          </mc:Choice>
          <mc:Fallback xmlns="">
            <p:sp>
              <p:nvSpPr>
                <p:cNvPr id="32" name="TextBox 31"/>
                <p:cNvSpPr txBox="1">
                  <a:spLocks noRot="1" noChangeAspect="1" noMove="1" noResize="1" noEditPoints="1" noAdjustHandles="1" noChangeArrowheads="1" noChangeShapeType="1" noTextEdit="1"/>
                </p:cNvSpPr>
                <p:nvPr/>
              </p:nvSpPr>
              <p:spPr>
                <a:xfrm>
                  <a:off x="1109375" y="5193984"/>
                  <a:ext cx="7624768" cy="1708160"/>
                </a:xfrm>
                <a:prstGeom prst="rect">
                  <a:avLst/>
                </a:prstGeom>
                <a:blipFill>
                  <a:blip r:embed="rId3"/>
                  <a:stretch>
                    <a:fillRect l="-880" t="-1786" b="-1429"/>
                  </a:stretch>
                </a:blipFill>
              </p:spPr>
              <p:txBody>
                <a:bodyPr/>
                <a:lstStyle/>
                <a:p>
                  <a:r>
                    <a:rPr lang="en-US">
                      <a:noFill/>
                    </a:rPr>
                    <a:t> </a:t>
                  </a:r>
                </a:p>
              </p:txBody>
            </p:sp>
          </mc:Fallback>
        </mc:AlternateContent>
      </p:grpSp>
      <p:grpSp>
        <p:nvGrpSpPr>
          <p:cNvPr id="34" name="Group 33"/>
          <p:cNvGrpSpPr/>
          <p:nvPr/>
        </p:nvGrpSpPr>
        <p:grpSpPr>
          <a:xfrm>
            <a:off x="522139" y="3746517"/>
            <a:ext cx="7863578" cy="2384267"/>
            <a:chOff x="993228" y="4598517"/>
            <a:chExt cx="7863578" cy="2384267"/>
          </a:xfrm>
        </p:grpSpPr>
        <p:sp>
          <p:nvSpPr>
            <p:cNvPr id="35" name="Rectangle 34"/>
            <p:cNvSpPr/>
            <p:nvPr/>
          </p:nvSpPr>
          <p:spPr>
            <a:xfrm>
              <a:off x="993228" y="4598518"/>
              <a:ext cx="7863578" cy="238426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Lemma</a:t>
              </a:r>
            </a:p>
          </p:txBody>
        </p:sp>
        <mc:AlternateContent xmlns:mc="http://schemas.openxmlformats.org/markup-compatibility/2006" xmlns:a14="http://schemas.microsoft.com/office/drawing/2010/main">
          <mc:Choice Requires="a14">
            <p:sp>
              <p:nvSpPr>
                <p:cNvPr id="42" name="TextBox 41"/>
                <p:cNvSpPr txBox="1"/>
                <p:nvPr/>
              </p:nvSpPr>
              <p:spPr>
                <a:xfrm>
                  <a:off x="1109375" y="5193984"/>
                  <a:ext cx="7624768" cy="1708160"/>
                </a:xfrm>
                <a:prstGeom prst="rect">
                  <a:avLst/>
                </a:prstGeom>
                <a:noFill/>
              </p:spPr>
              <p:txBody>
                <a:bodyPr wrap="square" rtlCol="0">
                  <a:spAutoFit/>
                </a:bodyPr>
                <a:lstStyle/>
                <a:p>
                  <a:pPr>
                    <a:spcAft>
                      <a:spcPts val="600"/>
                    </a:spcAft>
                  </a:pPr>
                  <a:r>
                    <a:rPr lang="en-SG" sz="2000" dirty="0"/>
                    <a:t>A </a:t>
                  </a:r>
                  <a:r>
                    <a:rPr lang="en-SG" sz="2000" dirty="0">
                      <a:solidFill>
                        <a:srgbClr val="C00000"/>
                      </a:solidFill>
                    </a:rPr>
                    <a:t>small theorem</a:t>
                  </a:r>
                  <a:r>
                    <a:rPr lang="en-SG" sz="2000" dirty="0"/>
                    <a:t>; a minor result whose purpose is to help in proving a theorem. (Occasionally, lemmas can take on a life of their own, </a:t>
                  </a:r>
                  <a:r>
                    <a:rPr lang="en-SG" sz="2000" dirty="0" err="1"/>
                    <a:t>eg</a:t>
                  </a:r>
                  <a:r>
                    <a:rPr lang="en-SG" sz="2000" dirty="0"/>
                    <a:t>: B</a:t>
                  </a:r>
                  <a:r>
                    <a:rPr lang="en-US" dirty="0"/>
                    <a:t>é</a:t>
                  </a:r>
                  <a:r>
                    <a:rPr lang="en-SG" sz="2000" dirty="0" err="1"/>
                    <a:t>zout’s</a:t>
                  </a:r>
                  <a:r>
                    <a:rPr lang="en-SG" sz="2000" dirty="0"/>
                    <a:t> lemma.)</a:t>
                  </a:r>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SG" dirty="0"/>
                    <a:t>(Chapter 4)  Lemma 4.4.4 (5</a:t>
                  </a:r>
                  <a:r>
                    <a:rPr lang="en-SG" baseline="30000" dirty="0"/>
                    <a:t>th</a:t>
                  </a:r>
                  <a:r>
                    <a:rPr lang="en-SG" dirty="0"/>
                    <a:t>: 4.5.4) For any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SG" dirty="0"/>
                    <a:t>, </a:t>
                  </a:r>
                  <a14:m>
                    <m:oMath xmlns:m="http://schemas.openxmlformats.org/officeDocument/2006/math">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oMath>
                  </a14:m>
                  <a:r>
                    <a:rPr lang="en-SG" dirty="0"/>
                    <a:t>.</a:t>
                  </a:r>
                </a:p>
              </p:txBody>
            </p:sp>
          </mc:Choice>
          <mc:Fallback xmlns="">
            <p:sp>
              <p:nvSpPr>
                <p:cNvPr id="42" name="TextBox 41"/>
                <p:cNvSpPr txBox="1">
                  <a:spLocks noRot="1" noChangeAspect="1" noMove="1" noResize="1" noEditPoints="1" noAdjustHandles="1" noChangeArrowheads="1" noChangeShapeType="1" noTextEdit="1"/>
                </p:cNvSpPr>
                <p:nvPr/>
              </p:nvSpPr>
              <p:spPr>
                <a:xfrm>
                  <a:off x="1109375" y="5193984"/>
                  <a:ext cx="7624768" cy="1708160"/>
                </a:xfrm>
                <a:prstGeom prst="rect">
                  <a:avLst/>
                </a:prstGeom>
                <a:blipFill>
                  <a:blip r:embed="rId4"/>
                  <a:stretch>
                    <a:fillRect l="-880" t="-1786" b="-3214"/>
                  </a:stretch>
                </a:blipFill>
              </p:spPr>
              <p:txBody>
                <a:bodyPr/>
                <a:lstStyle/>
                <a:p>
                  <a:r>
                    <a:rPr lang="en-US">
                      <a:noFill/>
                    </a:rPr>
                    <a:t> </a:t>
                  </a:r>
                </a:p>
              </p:txBody>
            </p:sp>
          </mc:Fallback>
        </mc:AlternateContent>
      </p:grpSp>
      <p:sp>
        <p:nvSpPr>
          <p:cNvPr id="43" name="Oval 4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0296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Terminology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522139" y="1219380"/>
            <a:ext cx="7863578" cy="2301959"/>
            <a:chOff x="993228" y="4598517"/>
            <a:chExt cx="7863578" cy="2301959"/>
          </a:xfrm>
        </p:grpSpPr>
        <p:sp>
          <p:nvSpPr>
            <p:cNvPr id="21" name="Rectangle 20"/>
            <p:cNvSpPr/>
            <p:nvPr/>
          </p:nvSpPr>
          <p:spPr>
            <a:xfrm>
              <a:off x="993228" y="4598518"/>
              <a:ext cx="7863578" cy="230195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Corollary</a:t>
              </a:r>
            </a:p>
          </p:txBody>
        </p:sp>
        <p:sp>
          <p:nvSpPr>
            <p:cNvPr id="32" name="TextBox 31"/>
            <p:cNvSpPr txBox="1"/>
            <p:nvPr/>
          </p:nvSpPr>
          <p:spPr>
            <a:xfrm>
              <a:off x="1109375" y="5193984"/>
              <a:ext cx="7624768" cy="1615827"/>
            </a:xfrm>
            <a:prstGeom prst="rect">
              <a:avLst/>
            </a:prstGeom>
            <a:noFill/>
          </p:spPr>
          <p:txBody>
            <a:bodyPr wrap="square" rtlCol="0">
              <a:spAutoFit/>
            </a:bodyPr>
            <a:lstStyle/>
            <a:p>
              <a:pPr>
                <a:spcAft>
                  <a:spcPts val="600"/>
                </a:spcAft>
              </a:pPr>
              <a:r>
                <a:rPr lang="en-SG" sz="2000" dirty="0"/>
                <a:t>A result that is a </a:t>
              </a:r>
              <a:r>
                <a:rPr lang="en-SG" sz="2000" dirty="0">
                  <a:solidFill>
                    <a:srgbClr val="C00000"/>
                  </a:solidFill>
                </a:rPr>
                <a:t>simple deduction </a:t>
              </a:r>
              <a:r>
                <a:rPr lang="en-SG" sz="2000" dirty="0"/>
                <a:t>from a theorem.</a:t>
              </a:r>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SG" dirty="0"/>
                <a:t>(Chapter 4)  </a:t>
              </a:r>
            </a:p>
            <a:p>
              <a:pPr>
                <a:tabLst>
                  <a:tab pos="457200" algn="l"/>
                  <a:tab pos="1081088" algn="l"/>
                </a:tabLst>
              </a:pPr>
              <a:r>
                <a:rPr lang="en-SG" dirty="0"/>
                <a:t>	Theorem </a:t>
              </a:r>
              <a:r>
                <a:rPr lang="en-US" dirty="0"/>
                <a:t>4.2.2 (5</a:t>
              </a:r>
              <a:r>
                <a:rPr lang="en-US" baseline="30000" dirty="0"/>
                <a:t>th</a:t>
              </a:r>
              <a:r>
                <a:rPr lang="en-US" dirty="0"/>
                <a:t>: 4.3.2) The sum of any two rational numbers is rational</a:t>
              </a:r>
            </a:p>
            <a:p>
              <a:pPr>
                <a:tabLst>
                  <a:tab pos="457200" algn="l"/>
                  <a:tab pos="1081088" algn="l"/>
                </a:tabLst>
              </a:pPr>
              <a:r>
                <a:rPr lang="en-US" dirty="0"/>
                <a:t>	Corollary 4.2.3 (5</a:t>
              </a:r>
              <a:r>
                <a:rPr lang="en-US" baseline="30000" dirty="0"/>
                <a:t>th</a:t>
              </a:r>
              <a:r>
                <a:rPr lang="en-US" dirty="0"/>
                <a:t>: 4.3.3) The double of a rational number is rational.</a:t>
              </a:r>
              <a:endParaRPr lang="en-SG" dirty="0"/>
            </a:p>
          </p:txBody>
        </p:sp>
      </p:grpSp>
      <p:grpSp>
        <p:nvGrpSpPr>
          <p:cNvPr id="34" name="Group 33"/>
          <p:cNvGrpSpPr/>
          <p:nvPr/>
        </p:nvGrpSpPr>
        <p:grpSpPr>
          <a:xfrm>
            <a:off x="522139" y="3741994"/>
            <a:ext cx="7863578" cy="1995850"/>
            <a:chOff x="993228" y="4598517"/>
            <a:chExt cx="7863578" cy="1995850"/>
          </a:xfrm>
        </p:grpSpPr>
        <p:sp>
          <p:nvSpPr>
            <p:cNvPr id="35" name="Rectangle 34"/>
            <p:cNvSpPr/>
            <p:nvPr/>
          </p:nvSpPr>
          <p:spPr>
            <a:xfrm>
              <a:off x="993228" y="4598518"/>
              <a:ext cx="7863578" cy="199584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Conjecture</a:t>
              </a:r>
            </a:p>
          </p:txBody>
        </p:sp>
        <p:sp>
          <p:nvSpPr>
            <p:cNvPr id="42" name="TextBox 41"/>
            <p:cNvSpPr txBox="1"/>
            <p:nvPr/>
          </p:nvSpPr>
          <p:spPr>
            <a:xfrm>
              <a:off x="1109375" y="5193984"/>
              <a:ext cx="7624768" cy="1338828"/>
            </a:xfrm>
            <a:prstGeom prst="rect">
              <a:avLst/>
            </a:prstGeom>
            <a:noFill/>
          </p:spPr>
          <p:txBody>
            <a:bodyPr wrap="square" rtlCol="0">
              <a:spAutoFit/>
            </a:bodyPr>
            <a:lstStyle/>
            <a:p>
              <a:pPr>
                <a:spcAft>
                  <a:spcPts val="600"/>
                </a:spcAft>
              </a:pPr>
              <a:r>
                <a:rPr lang="en-US" sz="2000" dirty="0"/>
                <a:t>A statement </a:t>
              </a:r>
              <a:r>
                <a:rPr lang="en-US" sz="2000" dirty="0">
                  <a:solidFill>
                    <a:srgbClr val="C00000"/>
                  </a:solidFill>
                </a:rPr>
                <a:t>believed to be true</a:t>
              </a:r>
              <a:r>
                <a:rPr lang="en-US" sz="2000" dirty="0"/>
                <a:t>, but for which there is no proof (yet).</a:t>
              </a:r>
              <a:endParaRPr lang="en-SG" sz="2000" dirty="0"/>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US" dirty="0" err="1"/>
                <a:t>Goldbach’s</a:t>
              </a:r>
              <a:r>
                <a:rPr lang="en-US" dirty="0"/>
                <a:t> conjecture: Every even integer greater than 2 can be expressed as the sum of two primes. </a:t>
              </a:r>
              <a:endParaRPr lang="en-SG" dirty="0"/>
            </a:p>
          </p:txBody>
        </p:sp>
      </p:grpSp>
      <p:sp>
        <p:nvSpPr>
          <p:cNvPr id="43" name="Oval 4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347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Basic Properties of Integers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1.3.3 Basic Properties of Integers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6" name="TextBox 5"/>
              <p:cNvSpPr txBox="1"/>
              <p:nvPr/>
            </p:nvSpPr>
            <p:spPr>
              <a:xfrm>
                <a:off x="415123" y="1464740"/>
                <a:ext cx="8347917" cy="4678204"/>
              </a:xfrm>
              <a:prstGeom prst="rect">
                <a:avLst/>
              </a:prstGeom>
              <a:noFill/>
            </p:spPr>
            <p:txBody>
              <a:bodyPr wrap="square" rtlCol="0">
                <a:spAutoFit/>
              </a:bodyPr>
              <a:lstStyle/>
              <a:p>
                <a:pPr>
                  <a:spcAft>
                    <a:spcPts val="300"/>
                  </a:spcAft>
                </a:pPr>
                <a:r>
                  <a:rPr lang="en-US" sz="2400" dirty="0"/>
                  <a:t>In this section, we will assume the usual properties of integers. </a:t>
                </a:r>
              </a:p>
              <a:p>
                <a:pPr>
                  <a:spcAft>
                    <a:spcPts val="300"/>
                  </a:spcAft>
                </a:pPr>
                <a:r>
                  <a:rPr lang="en-US" sz="2400" dirty="0"/>
                  <a:t>For example, </a:t>
                </a:r>
                <a14:m>
                  <m:oMath xmlns:m="http://schemas.openxmlformats.org/officeDocument/2006/math">
                    <m:r>
                      <a:rPr lang="en-US" sz="2400" i="1" smtClean="0">
                        <a:solidFill>
                          <a:srgbClr val="C00000"/>
                        </a:solidFill>
                        <a:latin typeface="Cambria Math" panose="02040503050406030204" pitchFamily="18" charset="0"/>
                        <a:ea typeface="Cambria Math" panose="02040503050406030204" pitchFamily="18" charset="0"/>
                      </a:rPr>
                      <m:t>∀</m:t>
                    </m:r>
                    <m:r>
                      <a:rPr lang="en-US" sz="2400" i="1" smtClean="0">
                        <a:solidFill>
                          <a:srgbClr val="C00000"/>
                        </a:solidFill>
                        <a:latin typeface="Cambria Math" panose="02040503050406030204" pitchFamily="18" charset="0"/>
                        <a:ea typeface="Cambria Math" panose="02040503050406030204" pitchFamily="18" charset="0"/>
                      </a:rPr>
                      <m:t>𝑥</m:t>
                    </m:r>
                    <m:r>
                      <a:rPr lang="en-US" sz="2400" i="1" smtClean="0">
                        <a:solidFill>
                          <a:srgbClr val="C00000"/>
                        </a:solidFill>
                        <a:latin typeface="Cambria Math" panose="02040503050406030204" pitchFamily="18" charset="0"/>
                        <a:ea typeface="Cambria Math" panose="02040503050406030204" pitchFamily="18" charset="0"/>
                      </a:rPr>
                      <m:t>,</m:t>
                    </m:r>
                    <m:r>
                      <a:rPr lang="en-US" sz="2400" i="1" smtClean="0">
                        <a:solidFill>
                          <a:srgbClr val="C00000"/>
                        </a:solidFill>
                        <a:latin typeface="Cambria Math" panose="02040503050406030204" pitchFamily="18" charset="0"/>
                        <a:ea typeface="Cambria Math" panose="02040503050406030204" pitchFamily="18" charset="0"/>
                      </a:rPr>
                      <m:t>𝑦</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𝑧</m:t>
                    </m:r>
                    <m:r>
                      <a:rPr lang="en-US"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ℤ</m:t>
                    </m:r>
                  </m:oMath>
                </a14:m>
                <a:r>
                  <a:rPr lang="en-US" sz="2400" dirty="0"/>
                  <a:t>:</a:t>
                </a:r>
              </a:p>
              <a:p>
                <a:pPr marL="747713" indent="-342900">
                  <a:spcAft>
                    <a:spcPts val="600"/>
                  </a:spcAft>
                  <a:buFont typeface="Wingdings" panose="05000000000000000000" pitchFamily="2" charset="2"/>
                  <a:buChar char="§"/>
                </a:pPr>
                <a:r>
                  <a:rPr lang="en-US" sz="2000" dirty="0">
                    <a:solidFill>
                      <a:srgbClr val="0000FF"/>
                    </a:solidFill>
                  </a:rPr>
                  <a:t>Closure</a:t>
                </a:r>
                <a:r>
                  <a:rPr lang="en-US" sz="2000" dirty="0"/>
                  <a:t>: Integers are closed under addition and multiplication, </a:t>
                </a:r>
                <a:br>
                  <a:rPr lang="en-US" sz="2000" dirty="0"/>
                </a:br>
                <a:r>
                  <a:rPr lang="en-US" sz="2000" dirty="0"/>
                  <a:t>i.e. </a:t>
                </a:r>
                <a14:m>
                  <m:oMath xmlns:m="http://schemas.openxmlformats.org/officeDocument/2006/math">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ℤ</m:t>
                    </m:r>
                  </m:oMath>
                </a14:m>
                <a:r>
                  <a:rPr lang="en-US" sz="2000" dirty="0">
                    <a:solidFill>
                      <a:srgbClr val="C00000"/>
                    </a:solidFill>
                  </a:rPr>
                  <a:t> </a:t>
                </a:r>
                <a:r>
                  <a:rPr lang="en-US" sz="2000" dirty="0"/>
                  <a:t>and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rPr>
                      <m:t>𝑥𝑦</m:t>
                    </m:r>
                    <m:r>
                      <a:rPr lang="en-US" sz="2000" i="1" smtClean="0">
                        <a:solidFill>
                          <a:srgbClr val="C00000"/>
                        </a:solidFill>
                        <a:latin typeface="Cambria Math" panose="02040503050406030204" pitchFamily="18" charset="0"/>
                        <a:ea typeface="Cambria Math" panose="02040503050406030204" pitchFamily="18" charset="0"/>
                      </a:rPr>
                      <m:t>∈</m:t>
                    </m:r>
                    <m:r>
                      <a:rPr lang="en-US" sz="2000" i="1" smtClean="0">
                        <a:solidFill>
                          <a:srgbClr val="C00000"/>
                        </a:solidFill>
                        <a:latin typeface="Cambria Math" panose="02040503050406030204" pitchFamily="18" charset="0"/>
                        <a:ea typeface="Cambria Math" panose="02040503050406030204" pitchFamily="18" charset="0"/>
                      </a:rPr>
                      <m:t>ℤ</m:t>
                    </m:r>
                  </m:oMath>
                </a14:m>
                <a:r>
                  <a:rPr lang="en-US" sz="2000" dirty="0"/>
                  <a:t>.</a:t>
                </a:r>
              </a:p>
              <a:p>
                <a:pPr marL="747713" indent="-342900">
                  <a:spcAft>
                    <a:spcPts val="600"/>
                  </a:spcAft>
                  <a:buFont typeface="Wingdings" panose="05000000000000000000" pitchFamily="2" charset="2"/>
                  <a:buChar char="§"/>
                </a:pPr>
                <a:r>
                  <a:rPr lang="en-US" sz="2000" dirty="0">
                    <a:solidFill>
                      <a:srgbClr val="0000FF"/>
                    </a:solidFill>
                  </a:rPr>
                  <a:t>Commutativity</a:t>
                </a:r>
                <a:r>
                  <a:rPr lang="en-US" sz="2000" dirty="0"/>
                  <a:t>: Addition and multiplication are commutative, i.e. </a:t>
                </a:r>
                <a:br>
                  <a:rPr lang="en-US" sz="2000" dirty="0"/>
                </a:b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rPr>
                      <m:t>𝑥</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𝑦</m:t>
                    </m:r>
                    <m:r>
                      <a:rPr lang="en-US" sz="2000" i="1">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𝑥</m:t>
                    </m:r>
                  </m:oMath>
                </a14:m>
                <a:r>
                  <a:rPr lang="en-US" sz="2000" dirty="0"/>
                  <a:t> and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i="1">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SG" sz="2000" b="0" i="1" smtClean="0">
                        <a:solidFill>
                          <a:srgbClr val="C00000"/>
                        </a:solidFill>
                        <a:latin typeface="Cambria Math" panose="02040503050406030204" pitchFamily="18" charset="0"/>
                        <a:ea typeface="Cambria Math" panose="02040503050406030204" pitchFamily="18" charset="0"/>
                      </a:rPr>
                      <m:t>𝑥</m:t>
                    </m:r>
                  </m:oMath>
                </a14:m>
                <a:r>
                  <a:rPr lang="en-US" sz="2000" dirty="0"/>
                  <a:t>.</a:t>
                </a:r>
              </a:p>
              <a:p>
                <a:pPr marL="747713" indent="-342900">
                  <a:spcAft>
                    <a:spcPts val="600"/>
                  </a:spcAft>
                  <a:buFont typeface="Wingdings" panose="05000000000000000000" pitchFamily="2" charset="2"/>
                  <a:buChar char="§"/>
                </a:pPr>
                <a:r>
                  <a:rPr lang="en-US" sz="2000" dirty="0">
                    <a:solidFill>
                      <a:srgbClr val="0000FF"/>
                    </a:solidFill>
                  </a:rPr>
                  <a:t>Associativity</a:t>
                </a:r>
                <a:r>
                  <a:rPr lang="en-US" sz="2000" dirty="0"/>
                  <a:t>: Addition and multiplication are associative, i.e.</a:t>
                </a:r>
                <a:br>
                  <a:rPr lang="en-US" sz="2000" dirty="0"/>
                </a:br>
                <a14:m>
                  <m:oMath xmlns:m="http://schemas.openxmlformats.org/officeDocument/2006/math">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𝑧</m:t>
                    </m:r>
                    <m:r>
                      <a:rPr lang="en-US" sz="2000" b="0" i="1" smtClean="0">
                        <a:solidFill>
                          <a:srgbClr val="C00000"/>
                        </a:solidFill>
                        <a:latin typeface="Cambria Math" panose="02040503050406030204" pitchFamily="18" charset="0"/>
                        <a:ea typeface="Cambria Math" panose="02040503050406030204" pitchFamily="18" charset="0"/>
                      </a:rPr>
                      <m:t>=</m:t>
                    </m:r>
                    <m:d>
                      <m:dPr>
                        <m:ctrlPr>
                          <a:rPr lang="en-US" sz="2000" b="0" i="1" smtClean="0">
                            <a:solidFill>
                              <a:srgbClr val="C00000"/>
                            </a:solidFill>
                            <a:latin typeface="Cambria Math" panose="02040503050406030204" pitchFamily="18" charset="0"/>
                            <a:ea typeface="Cambria Math" panose="02040503050406030204" pitchFamily="18" charset="0"/>
                          </a:rPr>
                        </m:ctrlPr>
                      </m:dPr>
                      <m:e>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e>
                    </m:d>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𝑧</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𝑧</m:t>
                    </m:r>
                    <m:r>
                      <a:rPr lang="en-US" sz="2000" b="0" i="1" smtClean="0">
                        <a:solidFill>
                          <a:srgbClr val="C00000"/>
                        </a:solidFill>
                        <a:latin typeface="Cambria Math" panose="02040503050406030204" pitchFamily="18" charset="0"/>
                        <a:ea typeface="Cambria Math" panose="02040503050406030204" pitchFamily="18" charset="0"/>
                      </a:rPr>
                      <m:t>)</m:t>
                    </m:r>
                  </m:oMath>
                </a14:m>
                <a:r>
                  <a:rPr lang="en-US" sz="2000" dirty="0">
                    <a:solidFill>
                      <a:srgbClr val="C00000"/>
                    </a:solidFill>
                  </a:rPr>
                  <a:t> </a:t>
                </a:r>
                <a:r>
                  <a:rPr lang="en-US" sz="2000" dirty="0"/>
                  <a:t>and </a:t>
                </a:r>
                <a:br>
                  <a:rPr lang="en-US" sz="2000" i="1" dirty="0">
                    <a:latin typeface="Cambria Math" panose="02040503050406030204" pitchFamily="18" charset="0"/>
                    <a:ea typeface="Cambria Math" panose="02040503050406030204" pitchFamily="18" charset="0"/>
                  </a:rPr>
                </a:b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rPr>
                      <m:t>𝑥𝑦𝑧</m:t>
                    </m:r>
                    <m:r>
                      <a:rPr lang="en-US" sz="2000" i="1" smtClean="0">
                        <a:solidFill>
                          <a:srgbClr val="C00000"/>
                        </a:solidFill>
                        <a:latin typeface="Cambria Math" panose="02040503050406030204" pitchFamily="18" charset="0"/>
                        <a:ea typeface="Cambria Math" panose="02040503050406030204" pitchFamily="18" charset="0"/>
                      </a:rPr>
                      <m:t>=</m:t>
                    </m:r>
                    <m:d>
                      <m:dPr>
                        <m:ctrlPr>
                          <a:rPr lang="en-US" sz="2000" i="1">
                            <a:solidFill>
                              <a:srgbClr val="C00000"/>
                            </a:solidFill>
                            <a:latin typeface="Cambria Math" panose="02040503050406030204" pitchFamily="18" charset="0"/>
                            <a:ea typeface="Cambria Math" panose="02040503050406030204" pitchFamily="18" charset="0"/>
                          </a:rPr>
                        </m:ctrlPr>
                      </m:dPr>
                      <m:e>
                        <m:r>
                          <a:rPr lang="en-US" sz="2000" i="1">
                            <a:solidFill>
                              <a:srgbClr val="C00000"/>
                            </a:solidFill>
                            <a:latin typeface="Cambria Math" panose="02040503050406030204" pitchFamily="18" charset="0"/>
                            <a:ea typeface="Cambria Math" panose="02040503050406030204" pitchFamily="18" charset="0"/>
                          </a:rPr>
                          <m:t>𝑥𝑦</m:t>
                        </m:r>
                      </m:e>
                    </m:d>
                    <m:r>
                      <a:rPr lang="en-US" sz="2000" i="1">
                        <a:solidFill>
                          <a:srgbClr val="C00000"/>
                        </a:solidFill>
                        <a:latin typeface="Cambria Math" panose="02040503050406030204" pitchFamily="18" charset="0"/>
                        <a:ea typeface="Cambria Math" panose="02040503050406030204" pitchFamily="18" charset="0"/>
                      </a:rPr>
                      <m:t>𝑧</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𝑥</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𝑦𝑧</m:t>
                    </m:r>
                    <m:r>
                      <a:rPr lang="en-US" sz="2000" i="1">
                        <a:solidFill>
                          <a:srgbClr val="C00000"/>
                        </a:solidFill>
                        <a:latin typeface="Cambria Math" panose="02040503050406030204" pitchFamily="18" charset="0"/>
                        <a:ea typeface="Cambria Math" panose="02040503050406030204" pitchFamily="18" charset="0"/>
                      </a:rPr>
                      <m:t>)</m:t>
                    </m:r>
                  </m:oMath>
                </a14:m>
                <a:r>
                  <a:rPr lang="en-US" sz="2000" dirty="0"/>
                  <a:t>.</a:t>
                </a:r>
              </a:p>
              <a:p>
                <a:pPr marL="747713" indent="-342900">
                  <a:spcAft>
                    <a:spcPts val="600"/>
                  </a:spcAft>
                  <a:buFont typeface="Wingdings" panose="05000000000000000000" pitchFamily="2" charset="2"/>
                  <a:buChar char="§"/>
                </a:pPr>
                <a:r>
                  <a:rPr lang="en-US" sz="2000" dirty="0" err="1">
                    <a:solidFill>
                      <a:srgbClr val="0000FF"/>
                    </a:solidFill>
                  </a:rPr>
                  <a:t>Distributivity</a:t>
                </a:r>
                <a:r>
                  <a:rPr lang="en-US" sz="2000" dirty="0"/>
                  <a:t>: Multiplication is distributive over addition (but not the other way round), i.e. </a:t>
                </a:r>
                <a14:m>
                  <m:oMath xmlns:m="http://schemas.openxmlformats.org/officeDocument/2006/math">
                    <m:r>
                      <a:rPr lang="en-US" sz="2000" b="0" i="1" smtClean="0">
                        <a:solidFill>
                          <a:srgbClr val="C00000"/>
                        </a:solidFill>
                        <a:latin typeface="Cambria Math" panose="02040503050406030204" pitchFamily="18" charset="0"/>
                      </a:rPr>
                      <m:t>𝑥</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𝑦</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𝑧</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𝑥𝑦</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𝑥𝑧</m:t>
                    </m:r>
                  </m:oMath>
                </a14:m>
                <a:r>
                  <a:rPr lang="en-US" sz="2000" dirty="0">
                    <a:solidFill>
                      <a:srgbClr val="C00000"/>
                    </a:solidFill>
                  </a:rPr>
                  <a:t> </a:t>
                </a:r>
                <a:r>
                  <a:rPr lang="en-US" sz="2000" dirty="0"/>
                  <a:t>and </a:t>
                </a:r>
                <a14:m>
                  <m:oMath xmlns:m="http://schemas.openxmlformats.org/officeDocument/2006/math">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𝑦</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𝑧</m:t>
                        </m:r>
                      </m:e>
                    </m:d>
                    <m:r>
                      <a:rPr lang="en-US" sz="2000" b="0" i="1" smtClean="0">
                        <a:solidFill>
                          <a:srgbClr val="C00000"/>
                        </a:solidFill>
                        <a:latin typeface="Cambria Math" panose="02040503050406030204" pitchFamily="18" charset="0"/>
                      </a:rPr>
                      <m:t>𝑥</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𝑦𝑥</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𝑧𝑥</m:t>
                    </m:r>
                  </m:oMath>
                </a14:m>
                <a:r>
                  <a:rPr lang="en-US" sz="2000" dirty="0"/>
                  <a:t>.  </a:t>
                </a:r>
              </a:p>
              <a:p>
                <a:pPr marL="747713" indent="-342900">
                  <a:spcAft>
                    <a:spcPts val="600"/>
                  </a:spcAft>
                  <a:buFont typeface="Wingdings" panose="05000000000000000000" pitchFamily="2" charset="2"/>
                  <a:buChar char="§"/>
                </a:pPr>
                <a:r>
                  <a:rPr lang="en-US" sz="2000" dirty="0">
                    <a:solidFill>
                      <a:srgbClr val="0000FF"/>
                    </a:solidFill>
                  </a:rPr>
                  <a:t>Trichotomy</a:t>
                </a:r>
                <a:r>
                  <a:rPr lang="en-US" sz="2000" dirty="0"/>
                  <a:t>: Exactly one of the following is true: </a:t>
                </a:r>
                <a:br>
                  <a:rPr lang="en-US" sz="2000" dirty="0"/>
                </a:br>
                <a:r>
                  <a:rPr lang="en-US" sz="2000" dirty="0"/>
                  <a:t> </a:t>
                </a:r>
                <a14:m>
                  <m:oMath xmlns:m="http://schemas.openxmlformats.org/officeDocument/2006/math">
                    <m:r>
                      <a:rPr lang="en-US" sz="2000" b="0" i="1" smtClean="0">
                        <a:solidFill>
                          <a:srgbClr val="C00000"/>
                        </a:solidFill>
                        <a:latin typeface="Cambria Math" panose="02040503050406030204" pitchFamily="18" charset="0"/>
                      </a:rPr>
                      <m:t>𝑥</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𝑦</m:t>
                    </m:r>
                  </m:oMath>
                </a14:m>
                <a:r>
                  <a:rPr lang="en-US" sz="2000" dirty="0"/>
                  <a:t>, or </a:t>
                </a:r>
                <a14:m>
                  <m:oMath xmlns:m="http://schemas.openxmlformats.org/officeDocument/2006/math">
                    <m:r>
                      <a:rPr lang="en-US" sz="2000" i="1" dirty="0" smtClean="0">
                        <a:solidFill>
                          <a:srgbClr val="C00000"/>
                        </a:solidFill>
                        <a:latin typeface="Cambria Math" panose="02040503050406030204" pitchFamily="18" charset="0"/>
                      </a:rPr>
                      <m:t>𝑥</m:t>
                    </m:r>
                    <m:r>
                      <a:rPr lang="en-US" sz="2000" b="0" i="0"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&lt;</m:t>
                    </m:r>
                    <m:r>
                      <a:rPr lang="en-US" sz="2000" b="0" i="1" smtClean="0">
                        <a:solidFill>
                          <a:srgbClr val="C00000"/>
                        </a:solidFill>
                        <a:latin typeface="Cambria Math" panose="02040503050406030204" pitchFamily="18" charset="0"/>
                      </a:rPr>
                      <m:t>𝑦</m:t>
                    </m:r>
                  </m:oMath>
                </a14:m>
                <a:r>
                  <a:rPr lang="en-US" sz="2000" dirty="0"/>
                  <a:t>, or </a:t>
                </a:r>
                <a14:m>
                  <m:oMath xmlns:m="http://schemas.openxmlformats.org/officeDocument/2006/math">
                    <m:r>
                      <a:rPr lang="en-US" sz="2000" b="0" i="1" smtClean="0">
                        <a:solidFill>
                          <a:srgbClr val="C00000"/>
                        </a:solidFill>
                        <a:latin typeface="Cambria Math" panose="02040503050406030204" pitchFamily="18" charset="0"/>
                      </a:rPr>
                      <m:t>𝑥</m:t>
                    </m:r>
                    <m:r>
                      <a:rPr lang="en-US" sz="2000" b="0" i="1" smtClean="0">
                        <a:solidFill>
                          <a:srgbClr val="C00000"/>
                        </a:solidFill>
                        <a:latin typeface="Cambria Math" panose="02040503050406030204" pitchFamily="18" charset="0"/>
                      </a:rPr>
                      <m:t>&gt;</m:t>
                    </m:r>
                    <m:r>
                      <a:rPr lang="en-US" sz="2000" b="0" i="1" smtClean="0">
                        <a:solidFill>
                          <a:srgbClr val="C00000"/>
                        </a:solidFill>
                        <a:latin typeface="Cambria Math" panose="02040503050406030204" pitchFamily="18" charset="0"/>
                      </a:rPr>
                      <m:t>𝑦</m:t>
                    </m:r>
                  </m:oMath>
                </a14:m>
                <a:r>
                  <a:rPr lang="en-US" sz="20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415123" y="1464740"/>
                <a:ext cx="8347917" cy="4678204"/>
              </a:xfrm>
              <a:prstGeom prst="rect">
                <a:avLst/>
              </a:prstGeom>
              <a:blipFill>
                <a:blip r:embed="rId3"/>
                <a:stretch>
                  <a:fillRect l="-1095" t="-1042"/>
                </a:stretch>
              </a:blipFill>
            </p:spPr>
            <p:txBody>
              <a:bodyPr/>
              <a:lstStyle/>
              <a:p>
                <a:r>
                  <a:rPr lang="en-SG">
                    <a:noFill/>
                  </a:rPr>
                  <a:t> </a:t>
                </a:r>
              </a:p>
            </p:txBody>
          </p:sp>
        </mc:Fallback>
      </mc:AlternateContent>
      <p:sp>
        <p:nvSpPr>
          <p:cNvPr id="32" name="TextBox 31"/>
          <p:cNvSpPr txBox="1"/>
          <p:nvPr/>
        </p:nvSpPr>
        <p:spPr>
          <a:xfrm>
            <a:off x="353490" y="6031403"/>
            <a:ext cx="6596172" cy="707886"/>
          </a:xfrm>
          <a:prstGeom prst="rect">
            <a:avLst/>
          </a:prstGeom>
          <a:solidFill>
            <a:schemeClr val="accent6">
              <a:lumMod val="40000"/>
              <a:lumOff val="60000"/>
            </a:schemeClr>
          </a:solidFill>
          <a:ln>
            <a:solidFill>
              <a:schemeClr val="tx1"/>
            </a:solidFill>
          </a:ln>
        </p:spPr>
        <p:txBody>
          <a:bodyPr wrap="square" rtlCol="0">
            <a:spAutoFit/>
          </a:bodyPr>
          <a:lstStyle/>
          <a:p>
            <a:r>
              <a:rPr lang="en-US" sz="2000" dirty="0"/>
              <a:t>(See Appendix A of </a:t>
            </a:r>
            <a:r>
              <a:rPr lang="en-US" sz="2000" dirty="0" err="1"/>
              <a:t>Epp’s</a:t>
            </a:r>
            <a:r>
              <a:rPr lang="en-US" sz="2000" dirty="0"/>
              <a:t> book for properties of real numbers. </a:t>
            </a:r>
          </a:p>
          <a:p>
            <a:r>
              <a:rPr lang="en-US" sz="2000" dirty="0"/>
              <a:t>You may quote them in your work.)</a:t>
            </a:r>
            <a:endParaRPr lang="en-US" dirty="0"/>
          </a:p>
        </p:txBody>
      </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8897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1.3.4 Examples</a:t>
            </a:r>
            <a:endParaRPr lang="en-SG" sz="2000" dirty="0">
              <a:solidFill>
                <a:schemeClr val="bg1"/>
              </a:solidFill>
            </a:endParaRPr>
          </a:p>
        </p:txBody>
      </p:sp>
      <p:grpSp>
        <p:nvGrpSpPr>
          <p:cNvPr id="43" name="Group 42"/>
          <p:cNvGrpSpPr/>
          <p:nvPr/>
        </p:nvGrpSpPr>
        <p:grpSpPr>
          <a:xfrm>
            <a:off x="440844" y="1449876"/>
            <a:ext cx="7863578" cy="2380571"/>
            <a:chOff x="993228" y="4598517"/>
            <a:chExt cx="7863578" cy="2380571"/>
          </a:xfrm>
        </p:grpSpPr>
        <p:sp>
          <p:nvSpPr>
            <p:cNvPr id="44" name="Rectangle 43"/>
            <p:cNvSpPr/>
            <p:nvPr/>
          </p:nvSpPr>
          <p:spPr>
            <a:xfrm>
              <a:off x="993228" y="4598517"/>
              <a:ext cx="7863578" cy="238057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Definitions: Even and Odd integers</a:t>
              </a:r>
            </a:p>
          </p:txBody>
        </p:sp>
        <mc:AlternateContent xmlns:mc="http://schemas.openxmlformats.org/markup-compatibility/2006" xmlns:a14="http://schemas.microsoft.com/office/drawing/2010/main">
          <mc:Choice Requires="a14">
            <p:sp>
              <p:nvSpPr>
                <p:cNvPr id="47" name="TextBox 46"/>
                <p:cNvSpPr txBox="1"/>
                <p:nvPr/>
              </p:nvSpPr>
              <p:spPr>
                <a:xfrm>
                  <a:off x="1109375" y="5193984"/>
                  <a:ext cx="7557860" cy="1785104"/>
                </a:xfrm>
                <a:prstGeom prst="rect">
                  <a:avLst/>
                </a:prstGeom>
                <a:noFill/>
              </p:spPr>
              <p:txBody>
                <a:bodyPr wrap="square" rtlCol="0">
                  <a:spAutoFit/>
                </a:bodyPr>
                <a:lstStyle/>
                <a:p>
                  <a:pPr>
                    <a:spcAft>
                      <a:spcPts val="600"/>
                    </a:spcAft>
                  </a:pPr>
                  <a:r>
                    <a:rPr lang="en-SG" sz="2000" dirty="0"/>
                    <a:t>An integer </a:t>
                  </a:r>
                  <a14:m>
                    <m:oMath xmlns:m="http://schemas.openxmlformats.org/officeDocument/2006/math">
                      <m:r>
                        <a:rPr lang="en-SG" sz="2000" i="1" dirty="0" smtClean="0">
                          <a:latin typeface="Cambria Math" panose="02040503050406030204" pitchFamily="18" charset="0"/>
                        </a:rPr>
                        <m:t>𝑛</m:t>
                      </m:r>
                    </m:oMath>
                  </a14:m>
                  <a:r>
                    <a:rPr lang="en-SG" sz="2000" dirty="0"/>
                    <a:t> is </a:t>
                  </a:r>
                  <a:r>
                    <a:rPr lang="en-SG" sz="2000" dirty="0">
                      <a:solidFill>
                        <a:srgbClr val="C00000"/>
                      </a:solidFill>
                    </a:rPr>
                    <a:t>even</a:t>
                  </a:r>
                  <a:r>
                    <a:rPr lang="en-SG" sz="2000" dirty="0"/>
                    <a:t> if, and only if,  </a:t>
                  </a:r>
                  <a14:m>
                    <m:oMath xmlns:m="http://schemas.openxmlformats.org/officeDocument/2006/math">
                      <m:r>
                        <a:rPr lang="en-SG" sz="2000" i="1" dirty="0" smtClean="0">
                          <a:latin typeface="Cambria Math" panose="02040503050406030204" pitchFamily="18" charset="0"/>
                        </a:rPr>
                        <m:t>𝑛</m:t>
                      </m:r>
                    </m:oMath>
                  </a14:m>
                  <a:r>
                    <a:rPr lang="en-SG" sz="2000" dirty="0"/>
                    <a:t> equals twice some integer.</a:t>
                  </a:r>
                </a:p>
                <a:p>
                  <a:pPr>
                    <a:spcAft>
                      <a:spcPts val="600"/>
                    </a:spcAft>
                  </a:pPr>
                  <a:r>
                    <a:rPr lang="en-SG" sz="2000" dirty="0"/>
                    <a:t>An integer </a:t>
                  </a:r>
                  <a14:m>
                    <m:oMath xmlns:m="http://schemas.openxmlformats.org/officeDocument/2006/math">
                      <m:r>
                        <a:rPr lang="en-SG" sz="2000" i="1" dirty="0">
                          <a:latin typeface="Cambria Math" panose="02040503050406030204" pitchFamily="18" charset="0"/>
                        </a:rPr>
                        <m:t>𝑛</m:t>
                      </m:r>
                    </m:oMath>
                  </a14:m>
                  <a:r>
                    <a:rPr lang="en-SG" sz="2000" dirty="0"/>
                    <a:t> is </a:t>
                  </a:r>
                  <a:r>
                    <a:rPr lang="en-SG" sz="2000" dirty="0">
                      <a:solidFill>
                        <a:srgbClr val="C00000"/>
                      </a:solidFill>
                    </a:rPr>
                    <a:t>odd</a:t>
                  </a:r>
                  <a:r>
                    <a:rPr lang="en-SG" sz="2000" dirty="0"/>
                    <a:t> if, and only if,  </a:t>
                  </a:r>
                  <a14:m>
                    <m:oMath xmlns:m="http://schemas.openxmlformats.org/officeDocument/2006/math">
                      <m:r>
                        <a:rPr lang="en-SG" sz="2000" i="1" dirty="0">
                          <a:latin typeface="Cambria Math" panose="02040503050406030204" pitchFamily="18" charset="0"/>
                        </a:rPr>
                        <m:t>𝑛</m:t>
                      </m:r>
                    </m:oMath>
                  </a14:m>
                  <a:r>
                    <a:rPr lang="en-SG" sz="2000" dirty="0"/>
                    <a:t> equals twice some integer plus 1.</a:t>
                  </a:r>
                </a:p>
                <a:p>
                  <a:pPr>
                    <a:tabLst>
                      <a:tab pos="1081088" algn="l"/>
                    </a:tabLst>
                  </a:pPr>
                  <a:r>
                    <a:rPr lang="en-SG" sz="2000" dirty="0"/>
                    <a:t>Symbolically, if </a:t>
                  </a:r>
                  <a14:m>
                    <m:oMath xmlns:m="http://schemas.openxmlformats.org/officeDocument/2006/math">
                      <m:r>
                        <a:rPr lang="en-SG" sz="2000" i="1" dirty="0" smtClean="0">
                          <a:latin typeface="Cambria Math" panose="02040503050406030204" pitchFamily="18" charset="0"/>
                        </a:rPr>
                        <m:t>𝑛</m:t>
                      </m:r>
                    </m:oMath>
                  </a14:m>
                  <a:r>
                    <a:rPr lang="en-SG" sz="2000" dirty="0"/>
                    <a:t> is an integer, then</a:t>
                  </a:r>
                </a:p>
                <a:p>
                  <a:pPr>
                    <a:tabLst>
                      <a:tab pos="1081088" algn="l"/>
                      <a:tab pos="2119313" algn="l"/>
                      <a:tab pos="2576513" algn="l"/>
                    </a:tabLst>
                  </a:pPr>
                  <a:r>
                    <a:rPr lang="en-SG" sz="2000" dirty="0"/>
                    <a:t>	</a:t>
                  </a:r>
                  <a14:m>
                    <m:oMath xmlns:m="http://schemas.openxmlformats.org/officeDocument/2006/math">
                      <m:r>
                        <a:rPr lang="en-SG" sz="2000" i="1" dirty="0" smtClean="0">
                          <a:latin typeface="Cambria Math" panose="02040503050406030204" pitchFamily="18" charset="0"/>
                        </a:rPr>
                        <m:t>𝑛</m:t>
                      </m:r>
                    </m:oMath>
                  </a14:m>
                  <a:r>
                    <a:rPr lang="en-SG" sz="2000" dirty="0"/>
                    <a:t> is even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an integer </a:t>
                  </a:r>
                  <a14:m>
                    <m:oMath xmlns:m="http://schemas.openxmlformats.org/officeDocument/2006/math">
                      <m:r>
                        <a:rPr lang="en-SG" sz="2000" i="1" dirty="0" smtClean="0">
                          <a:latin typeface="Cambria Math" panose="02040503050406030204" pitchFamily="18" charset="0"/>
                        </a:rPr>
                        <m:t>𝑘</m:t>
                      </m:r>
                    </m:oMath>
                  </a14:m>
                  <a:r>
                    <a:rPr lang="en-SG" sz="2000" dirty="0"/>
                    <a:t> such that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m:t>
                      </m:r>
                      <m:r>
                        <a:rPr lang="en-US" sz="2000" b="0" i="1" smtClean="0">
                          <a:latin typeface="Cambria Math" panose="02040503050406030204" pitchFamily="18" charset="0"/>
                        </a:rPr>
                        <m:t>𝑘</m:t>
                      </m:r>
                    </m:oMath>
                  </a14:m>
                  <a:r>
                    <a:rPr lang="en-SG" sz="2000" dirty="0"/>
                    <a:t>. </a:t>
                  </a:r>
                </a:p>
                <a:p>
                  <a:pPr>
                    <a:tabLst>
                      <a:tab pos="1081088" algn="l"/>
                      <a:tab pos="2119313" algn="l"/>
                      <a:tab pos="2576513" algn="l"/>
                    </a:tabLst>
                  </a:pPr>
                  <a:r>
                    <a:rPr lang="en-SG" sz="2000" dirty="0"/>
                    <a:t>	</a:t>
                  </a:r>
                  <a14:m>
                    <m:oMath xmlns:m="http://schemas.openxmlformats.org/officeDocument/2006/math">
                      <m:r>
                        <a:rPr lang="en-SG" sz="2000" i="1" dirty="0">
                          <a:latin typeface="Cambria Math" panose="02040503050406030204" pitchFamily="18" charset="0"/>
                        </a:rPr>
                        <m:t>𝑛</m:t>
                      </m:r>
                    </m:oMath>
                  </a14:m>
                  <a:r>
                    <a:rPr lang="en-SG" sz="2000" dirty="0"/>
                    <a:t> is odd 	</a:t>
                  </a:r>
                  <a14:m>
                    <m:oMath xmlns:m="http://schemas.openxmlformats.org/officeDocument/2006/math">
                      <m:r>
                        <a:rPr lang="en-SG" sz="2000" i="1">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a:latin typeface="Cambria Math" panose="02040503050406030204" pitchFamily="18" charset="0"/>
                          <a:ea typeface="Cambria Math" panose="02040503050406030204" pitchFamily="18" charset="0"/>
                        </a:rPr>
                        <m:t>∃</m:t>
                      </m:r>
                    </m:oMath>
                  </a14:m>
                  <a:r>
                    <a:rPr lang="en-SG" sz="2000" dirty="0"/>
                    <a:t> an integer </a:t>
                  </a:r>
                  <a14:m>
                    <m:oMath xmlns:m="http://schemas.openxmlformats.org/officeDocument/2006/math">
                      <m:r>
                        <a:rPr lang="en-SG" sz="2000" i="1" dirty="0">
                          <a:latin typeface="Cambria Math" panose="02040503050406030204" pitchFamily="18" charset="0"/>
                        </a:rPr>
                        <m:t>𝑘</m:t>
                      </m:r>
                    </m:oMath>
                  </a14:m>
                  <a:r>
                    <a:rPr lang="en-SG" sz="2000" dirty="0"/>
                    <a:t> such that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=2</m:t>
                      </m:r>
                      <m:r>
                        <a:rPr lang="en-US" sz="2000" i="1">
                          <a:latin typeface="Cambria Math" panose="02040503050406030204" pitchFamily="18" charset="0"/>
                        </a:rPr>
                        <m:t>𝑘</m:t>
                      </m:r>
                      <m:r>
                        <a:rPr lang="en-US" sz="2000" b="0" i="1" smtClean="0">
                          <a:latin typeface="Cambria Math" panose="02040503050406030204" pitchFamily="18" charset="0"/>
                        </a:rPr>
                        <m:t>+1</m:t>
                      </m:r>
                    </m:oMath>
                  </a14:m>
                  <a:r>
                    <a:rPr lang="en-SG" sz="2000" dirty="0"/>
                    <a:t>. </a:t>
                  </a:r>
                </a:p>
              </p:txBody>
            </p:sp>
          </mc:Choice>
          <mc:Fallback xmlns="">
            <p:sp>
              <p:nvSpPr>
                <p:cNvPr id="47" name="TextBox 46"/>
                <p:cNvSpPr txBox="1">
                  <a:spLocks noRot="1" noChangeAspect="1" noMove="1" noResize="1" noEditPoints="1" noAdjustHandles="1" noChangeArrowheads="1" noChangeShapeType="1" noTextEdit="1"/>
                </p:cNvSpPr>
                <p:nvPr/>
              </p:nvSpPr>
              <p:spPr>
                <a:xfrm>
                  <a:off x="1109375" y="5193984"/>
                  <a:ext cx="7557860" cy="1785104"/>
                </a:xfrm>
                <a:prstGeom prst="rect">
                  <a:avLst/>
                </a:prstGeom>
                <a:blipFill>
                  <a:blip r:embed="rId3"/>
                  <a:stretch>
                    <a:fillRect l="-806" t="-2055" b="-547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p:cNvSpPr txBox="1"/>
              <p:nvPr/>
            </p:nvSpPr>
            <p:spPr>
              <a:xfrm>
                <a:off x="415123" y="4294372"/>
                <a:ext cx="7827666" cy="1200329"/>
              </a:xfrm>
              <a:prstGeom prst="rect">
                <a:avLst/>
              </a:prstGeom>
              <a:noFill/>
            </p:spPr>
            <p:txBody>
              <a:bodyPr wrap="square" rtlCol="0">
                <a:spAutoFit/>
              </a:bodyPr>
              <a:lstStyle/>
              <a:p>
                <a:r>
                  <a:rPr lang="en-US" sz="2400" dirty="0"/>
                  <a:t>We will learn the meaning of “</a:t>
                </a:r>
                <a:r>
                  <a:rPr lang="en-US" sz="2400" dirty="0">
                    <a:solidFill>
                      <a:srgbClr val="0000FF"/>
                    </a:solidFill>
                  </a:rPr>
                  <a:t>if, and only if</a:t>
                </a:r>
                <a:r>
                  <a:rPr lang="en-US" sz="2400" dirty="0"/>
                  <a:t>”, </a:t>
                </a: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m:t>
                    </m:r>
                  </m:oMath>
                </a14:m>
                <a:r>
                  <a:rPr lang="en-US" sz="2400" dirty="0"/>
                  <a:t>,</a:t>
                </a: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m:t>
                    </m:r>
                  </m:oMath>
                </a14:m>
                <a:r>
                  <a:rPr lang="en-US" sz="2400" dirty="0"/>
                  <a:t>, etc. in the next lecture. “</a:t>
                </a:r>
                <a:r>
                  <a:rPr lang="en-US" sz="2400" dirty="0">
                    <a:solidFill>
                      <a:srgbClr val="0000FF"/>
                    </a:solidFill>
                  </a:rPr>
                  <a:t>if, and only if</a:t>
                </a:r>
                <a:r>
                  <a:rPr lang="en-US" sz="2400" dirty="0"/>
                  <a:t>” may be abbreviated to “</a:t>
                </a:r>
                <a:r>
                  <a:rPr lang="en-US" sz="2400" dirty="0" err="1">
                    <a:solidFill>
                      <a:srgbClr val="0000FF"/>
                    </a:solidFill>
                  </a:rPr>
                  <a:t>iff</a:t>
                </a:r>
                <a:r>
                  <a:rPr lang="en-US" sz="2400" dirty="0"/>
                  <a:t>”. Similarly, “</a:t>
                </a:r>
                <a:r>
                  <a:rPr lang="en-US" sz="2400" dirty="0">
                    <a:solidFill>
                      <a:srgbClr val="0000FF"/>
                    </a:solidFill>
                  </a:rPr>
                  <a:t>such that</a:t>
                </a:r>
                <a:r>
                  <a:rPr lang="en-US" sz="2400" dirty="0"/>
                  <a:t>” is often abbreviated to “</a:t>
                </a:r>
                <a:r>
                  <a:rPr lang="en-US" sz="2400" dirty="0" err="1">
                    <a:solidFill>
                      <a:srgbClr val="0000FF"/>
                    </a:solidFill>
                  </a:rPr>
                  <a:t>s.t.</a:t>
                </a:r>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415123" y="4294372"/>
                <a:ext cx="7827666" cy="1200329"/>
              </a:xfrm>
              <a:prstGeom prst="rect">
                <a:avLst/>
              </a:prstGeom>
              <a:blipFill>
                <a:blip r:embed="rId4"/>
                <a:stretch>
                  <a:fillRect l="-1168" t="-4061" r="-1402" b="-10660"/>
                </a:stretch>
              </a:blipFill>
            </p:spPr>
            <p:txBody>
              <a:bodyPr/>
              <a:lstStyle/>
              <a:p>
                <a:r>
                  <a:rPr lang="en-US">
                    <a:noFill/>
                  </a:rPr>
                  <a:t> </a:t>
                </a:r>
              </a:p>
            </p:txBody>
          </p:sp>
        </mc:Fallback>
      </mc:AlternateContent>
      <p:sp>
        <p:nvSpPr>
          <p:cNvPr id="31" name="Oval 3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9730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Direct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297839" y="962902"/>
            <a:ext cx="5713456" cy="830997"/>
          </a:xfrm>
          <a:prstGeom prst="rect">
            <a:avLst/>
          </a:prstGeom>
          <a:solidFill>
            <a:schemeClr val="accent4">
              <a:lumMod val="20000"/>
              <a:lumOff val="80000"/>
            </a:schemeClr>
          </a:solidFill>
        </p:spPr>
        <p:txBody>
          <a:bodyPr wrap="square" rtlCol="0">
            <a:spAutoFit/>
          </a:bodyPr>
          <a:lstStyle/>
          <a:p>
            <a:r>
              <a:rPr lang="en-US" sz="2400" dirty="0"/>
              <a:t>Example #1: Prove that the product of two consecutive odd numbers is always odd.</a:t>
            </a:r>
          </a:p>
        </p:txBody>
      </p:sp>
      <mc:AlternateContent xmlns:mc="http://schemas.openxmlformats.org/markup-compatibility/2006" xmlns:a14="http://schemas.microsoft.com/office/drawing/2010/main">
        <mc:Choice Requires="a14">
          <p:sp>
            <p:nvSpPr>
              <p:cNvPr id="3" name="TextBox 2"/>
              <p:cNvSpPr txBox="1"/>
              <p:nvPr/>
            </p:nvSpPr>
            <p:spPr>
              <a:xfrm>
                <a:off x="879757" y="1949804"/>
                <a:ext cx="7818973" cy="3400931"/>
              </a:xfrm>
              <a:prstGeom prst="rect">
                <a:avLst/>
              </a:prstGeom>
              <a:noFill/>
            </p:spPr>
            <p:txBody>
              <a:bodyPr wrap="square" rtlCol="0">
                <a:spAutoFit/>
              </a:bodyPr>
              <a:lstStyle/>
              <a:p>
                <a:pPr marL="342900" indent="-342900">
                  <a:spcAft>
                    <a:spcPts val="600"/>
                  </a:spcAft>
                  <a:buAutoNum type="arabicPeriod"/>
                  <a:tabLst>
                    <a:tab pos="234950" algn="l"/>
                  </a:tabLst>
                </a:pPr>
                <a:r>
                  <a:rPr lang="en-US" sz="2000" dirty="0"/>
                  <a:t>Let </a:t>
                </a:r>
                <a14:m>
                  <m:oMath xmlns:m="http://schemas.openxmlformats.org/officeDocument/2006/math">
                    <m:r>
                      <a:rPr lang="en-US" sz="2000" b="0" i="1" dirty="0" smtClean="0">
                        <a:latin typeface="Cambria Math" panose="02040503050406030204" pitchFamily="18" charset="0"/>
                      </a:rPr>
                      <m:t>𝑎</m:t>
                    </m:r>
                  </m:oMath>
                </a14:m>
                <a:r>
                  <a:rPr lang="en-US" sz="2000" dirty="0"/>
                  <a:t> and </a:t>
                </a:r>
                <a14:m>
                  <m:oMath xmlns:m="http://schemas.openxmlformats.org/officeDocument/2006/math">
                    <m:r>
                      <a:rPr lang="en-US" sz="2000" b="0" i="1" smtClean="0">
                        <a:latin typeface="Cambria Math" panose="02040503050406030204" pitchFamily="18" charset="0"/>
                      </a:rPr>
                      <m:t>𝑏</m:t>
                    </m:r>
                  </m:oMath>
                </a14:m>
                <a:r>
                  <a:rPr lang="en-US" sz="2000" dirty="0"/>
                  <a:t> be the two consecutive odd numbers.</a:t>
                </a:r>
              </a:p>
              <a:p>
                <a:pPr>
                  <a:spcAft>
                    <a:spcPts val="600"/>
                  </a:spcAft>
                  <a:tabLst>
                    <a:tab pos="234950" algn="l"/>
                    <a:tab pos="692150" algn="l"/>
                  </a:tabLst>
                </a:pPr>
                <a:r>
                  <a:rPr lang="en-US" sz="2000" dirty="0"/>
                  <a:t>	1.1 	Without loss of generality*, assume that </a:t>
                </a:r>
                <a14:m>
                  <m:oMath xmlns:m="http://schemas.openxmlformats.org/officeDocument/2006/math">
                    <m:r>
                      <a:rPr lang="en-US" sz="2000" b="0" i="1" dirty="0" smtClean="0">
                        <a:latin typeface="Cambria Math" panose="02040503050406030204" pitchFamily="18" charset="0"/>
                      </a:rPr>
                      <m:t>𝑎</m:t>
                    </m:r>
                    <m:r>
                      <a:rPr lang="en-US" sz="2000" i="1" dirty="0" smtClean="0">
                        <a:latin typeface="Cambria Math" panose="02040503050406030204" pitchFamily="18" charset="0"/>
                      </a:rPr>
                      <m:t> &lt;</m:t>
                    </m:r>
                    <m:r>
                      <a:rPr lang="en-US" sz="2000" b="0" i="1" dirty="0" smtClean="0">
                        <a:latin typeface="Cambria Math" panose="02040503050406030204" pitchFamily="18" charset="0"/>
                      </a:rPr>
                      <m:t>𝑏</m:t>
                    </m:r>
                  </m:oMath>
                </a14:m>
                <a:r>
                  <a:rPr lang="en-US" sz="2000" dirty="0"/>
                  <a:t>, hence </a:t>
                </a:r>
                <a14:m>
                  <m:oMath xmlns:m="http://schemas.openxmlformats.org/officeDocument/2006/math">
                    <m:r>
                      <a:rPr lang="en-US" sz="2000" b="0" i="1" dirty="0" smtClean="0">
                        <a:latin typeface="Cambria Math" panose="02040503050406030204" pitchFamily="18" charset="0"/>
                      </a:rPr>
                      <m:t>𝑏</m:t>
                    </m:r>
                    <m:r>
                      <a:rPr lang="en-US" sz="2000" i="1" dirty="0" smtClean="0">
                        <a:latin typeface="Cambria Math" panose="02040503050406030204" pitchFamily="18" charset="0"/>
                      </a:rPr>
                      <m:t>=</m:t>
                    </m:r>
                    <m:r>
                      <a:rPr lang="en-US" sz="2000" b="0" i="1" dirty="0" smtClean="0">
                        <a:latin typeface="Cambria Math" panose="02040503050406030204" pitchFamily="18" charset="0"/>
                      </a:rPr>
                      <m:t>𝑎</m:t>
                    </m:r>
                    <m:r>
                      <a:rPr lang="en-US" sz="2000" i="1" dirty="0" smtClean="0">
                        <a:latin typeface="Cambria Math" panose="02040503050406030204" pitchFamily="18" charset="0"/>
                      </a:rPr>
                      <m:t>+2</m:t>
                    </m:r>
                  </m:oMath>
                </a14:m>
                <a:r>
                  <a:rPr lang="en-US" sz="2000" dirty="0"/>
                  <a:t>. </a:t>
                </a:r>
              </a:p>
              <a:p>
                <a:pPr>
                  <a:spcAft>
                    <a:spcPts val="600"/>
                  </a:spcAft>
                  <a:tabLst>
                    <a:tab pos="234950" algn="l"/>
                    <a:tab pos="692150" algn="l"/>
                  </a:tabLst>
                </a:pPr>
                <a:r>
                  <a:rPr lang="en-US" sz="2000" dirty="0"/>
                  <a:t>	1.2 	Now, </a:t>
                </a:r>
                <a14:m>
                  <m:oMath xmlns:m="http://schemas.openxmlformats.org/officeDocument/2006/math">
                    <m:r>
                      <a:rPr lang="en-US" sz="2000" b="0" i="1" dirty="0" smtClean="0">
                        <a:latin typeface="Cambria Math" panose="02040503050406030204" pitchFamily="18" charset="0"/>
                      </a:rPr>
                      <m:t>𝑎</m:t>
                    </m:r>
                    <m:r>
                      <a:rPr lang="en-US" sz="2000" i="1" dirty="0" smtClean="0">
                        <a:latin typeface="Cambria Math" panose="02040503050406030204" pitchFamily="18" charset="0"/>
                      </a:rPr>
                      <m:t> = 2</m:t>
                    </m:r>
                    <m:r>
                      <a:rPr lang="en-US" sz="2000" i="1" dirty="0" smtClean="0">
                        <a:latin typeface="Cambria Math" panose="02040503050406030204" pitchFamily="18" charset="0"/>
                      </a:rPr>
                      <m:t>𝑘</m:t>
                    </m:r>
                    <m:r>
                      <a:rPr lang="en-US" sz="2000" i="1" dirty="0" smtClean="0">
                        <a:latin typeface="Cambria Math" panose="02040503050406030204" pitchFamily="18" charset="0"/>
                      </a:rPr>
                      <m:t>+1 </m:t>
                    </m:r>
                  </m:oMath>
                </a14:m>
                <a:r>
                  <a:rPr lang="en-US" sz="2000" dirty="0"/>
                  <a:t>(</a:t>
                </a:r>
                <a:r>
                  <a:rPr lang="en-US" sz="2000" dirty="0">
                    <a:solidFill>
                      <a:srgbClr val="0000FF"/>
                    </a:solidFill>
                  </a:rPr>
                  <a:t>by definition of odd numbers</a:t>
                </a:r>
                <a:r>
                  <a:rPr lang="en-US" sz="2000" dirty="0"/>
                  <a:t>)</a:t>
                </a:r>
              </a:p>
              <a:p>
                <a:pPr>
                  <a:spcAft>
                    <a:spcPts val="600"/>
                  </a:spcAft>
                  <a:tabLst>
                    <a:tab pos="234950" algn="l"/>
                    <a:tab pos="692150" algn="l"/>
                  </a:tabLst>
                </a:pPr>
                <a:r>
                  <a:rPr lang="en-US" sz="2000" dirty="0"/>
                  <a:t>	1.3 	Similarly, </a:t>
                </a:r>
                <a14:m>
                  <m:oMath xmlns:m="http://schemas.openxmlformats.org/officeDocument/2006/math">
                    <m:r>
                      <a:rPr lang="en-US" sz="2000" b="0" i="1" dirty="0" smtClean="0">
                        <a:latin typeface="Cambria Math" panose="02040503050406030204" pitchFamily="18" charset="0"/>
                      </a:rPr>
                      <m:t>𝑏</m:t>
                    </m:r>
                    <m:r>
                      <a:rPr lang="en-US" sz="2000" i="1" dirty="0" smtClean="0">
                        <a:latin typeface="Cambria Math" panose="02040503050406030204" pitchFamily="18" charset="0"/>
                      </a:rPr>
                      <m:t> = </m:t>
                    </m:r>
                    <m:r>
                      <a:rPr lang="en-US" sz="2000" b="0" i="1" dirty="0" smtClean="0">
                        <a:latin typeface="Cambria Math" panose="02040503050406030204" pitchFamily="18" charset="0"/>
                      </a:rPr>
                      <m:t>𝑎</m:t>
                    </m:r>
                    <m:r>
                      <a:rPr lang="en-US" sz="2000" i="1" dirty="0" smtClean="0">
                        <a:latin typeface="Cambria Math" panose="02040503050406030204" pitchFamily="18" charset="0"/>
                      </a:rPr>
                      <m:t> + 2 = 2</m:t>
                    </m:r>
                    <m:r>
                      <a:rPr lang="en-US" sz="2000" i="1" dirty="0" smtClean="0">
                        <a:latin typeface="Cambria Math" panose="02040503050406030204" pitchFamily="18" charset="0"/>
                      </a:rPr>
                      <m:t>𝑘</m:t>
                    </m:r>
                    <m:r>
                      <a:rPr lang="en-US" sz="2000" i="1" dirty="0" smtClean="0">
                        <a:latin typeface="Cambria Math" panose="02040503050406030204" pitchFamily="18" charset="0"/>
                      </a:rPr>
                      <m:t> + 3</m:t>
                    </m:r>
                  </m:oMath>
                </a14:m>
                <a:endParaRPr lang="en-US" sz="2000" dirty="0"/>
              </a:p>
              <a:p>
                <a:pPr marL="692150" indent="-692150">
                  <a:spcAft>
                    <a:spcPts val="600"/>
                  </a:spcAft>
                  <a:tabLst>
                    <a:tab pos="234950" algn="l"/>
                    <a:tab pos="692150" algn="l"/>
                  </a:tabLst>
                </a:pPr>
                <a:r>
                  <a:rPr lang="en-US" sz="2000" dirty="0"/>
                  <a:t>	1.4 	Therefore, </a:t>
                </a:r>
                <a14:m>
                  <m:oMath xmlns:m="http://schemas.openxmlformats.org/officeDocument/2006/math">
                    <m:r>
                      <a:rPr lang="en-US" sz="2000" i="1" dirty="0" smtClean="0">
                        <a:latin typeface="Cambria Math" panose="02040503050406030204" pitchFamily="18" charset="0"/>
                      </a:rPr>
                      <m:t>𝑎𝑏</m:t>
                    </m:r>
                    <m:r>
                      <a:rPr lang="en-US" sz="2000" i="1" dirty="0" smtClean="0">
                        <a:latin typeface="Cambria Math" panose="02040503050406030204" pitchFamily="18" charset="0"/>
                      </a:rPr>
                      <m:t> =</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e>
                    </m:d>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+3</m:t>
                        </m:r>
                      </m:e>
                    </m:d>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4</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𝑘</m:t>
                            </m:r>
                          </m:e>
                          <m:sup>
                            <m:r>
                              <a:rPr lang="en-US" sz="2000" b="0" i="1" dirty="0" smtClean="0">
                                <a:latin typeface="Cambria Math" panose="02040503050406030204" pitchFamily="18" charset="0"/>
                              </a:rPr>
                              <m:t>2</m:t>
                            </m:r>
                          </m:sup>
                        </m:sSup>
                        <m:r>
                          <a:rPr lang="en-US" sz="2000" b="0" i="1" dirty="0" smtClean="0">
                            <a:latin typeface="Cambria Math" panose="02040503050406030204" pitchFamily="18" charset="0"/>
                          </a:rPr>
                          <m:t>+6</m:t>
                        </m:r>
                        <m:r>
                          <a:rPr lang="en-US" sz="2000" b="0" i="1" dirty="0" smtClean="0">
                            <a:latin typeface="Cambria Math" panose="02040503050406030204" pitchFamily="18" charset="0"/>
                          </a:rPr>
                          <m:t>𝑘</m:t>
                        </m:r>
                      </m:e>
                    </m:d>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+3</m:t>
                        </m:r>
                      </m:e>
                    </m:d>
                    <m:r>
                      <a:rPr lang="en-US" sz="2000" b="0" i="1" dirty="0" smtClean="0">
                        <a:latin typeface="Cambria Math" panose="02040503050406030204" pitchFamily="18" charset="0"/>
                      </a:rPr>
                      <m:t>=</m:t>
                    </m:r>
                    <m:r>
                      <a:rPr lang="en-US" sz="2000" i="1" dirty="0">
                        <a:latin typeface="Cambria Math" panose="02040503050406030204" pitchFamily="18" charset="0"/>
                      </a:rPr>
                      <m:t>4</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m:t>
                        </m:r>
                      </m:e>
                      <m:sup>
                        <m:r>
                          <a:rPr lang="en-US" sz="2000" i="1" dirty="0">
                            <a:latin typeface="Cambria Math" panose="02040503050406030204" pitchFamily="18" charset="0"/>
                          </a:rPr>
                          <m:t>2</m:t>
                        </m:r>
                      </m:sup>
                    </m:sSup>
                    <m:r>
                      <a:rPr lang="en-US" sz="2000" i="1" dirty="0">
                        <a:latin typeface="Cambria Math" panose="02040503050406030204" pitchFamily="18" charset="0"/>
                      </a:rPr>
                      <m:t>+</m:t>
                    </m:r>
                    <m:r>
                      <a:rPr lang="en-US" sz="2000" b="0" i="1" dirty="0" smtClean="0">
                        <a:latin typeface="Cambria Math" panose="02040503050406030204" pitchFamily="18" charset="0"/>
                      </a:rPr>
                      <m:t>8</m:t>
                    </m:r>
                    <m:r>
                      <a:rPr lang="en-US" sz="2000" i="1" dirty="0">
                        <a:latin typeface="Cambria Math" panose="02040503050406030204" pitchFamily="18" charset="0"/>
                      </a:rPr>
                      <m:t>𝑘</m:t>
                    </m:r>
                    <m:r>
                      <a:rPr lang="en-US" sz="2000" b="0" i="1" dirty="0" smtClean="0">
                        <a:latin typeface="Cambria Math" panose="02040503050406030204" pitchFamily="18" charset="0"/>
                      </a:rPr>
                      <m:t>+3=2</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𝑘</m:t>
                            </m:r>
                          </m:e>
                          <m:sup>
                            <m:r>
                              <a:rPr lang="en-US" sz="2000" b="0" i="1" dirty="0" smtClean="0">
                                <a:latin typeface="Cambria Math" panose="02040503050406030204" pitchFamily="18" charset="0"/>
                              </a:rPr>
                              <m:t>2</m:t>
                            </m:r>
                          </m:sup>
                        </m:sSup>
                        <m:r>
                          <a:rPr lang="en-US" sz="2000" b="0" i="1" dirty="0" smtClean="0">
                            <a:latin typeface="Cambria Math" panose="02040503050406030204" pitchFamily="18" charset="0"/>
                          </a:rPr>
                          <m:t>+4</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e>
                    </m:d>
                    <m:r>
                      <a:rPr lang="en-US" sz="2000" b="0" i="1" dirty="0" smtClean="0">
                        <a:latin typeface="Cambria Math" panose="02040503050406030204" pitchFamily="18" charset="0"/>
                      </a:rPr>
                      <m:t>+1</m:t>
                    </m:r>
                  </m:oMath>
                </a14:m>
                <a:r>
                  <a:rPr lang="en-US" sz="2000" b="0" dirty="0"/>
                  <a:t> (</a:t>
                </a:r>
                <a:r>
                  <a:rPr lang="en-US" sz="2000" b="0" dirty="0">
                    <a:solidFill>
                      <a:srgbClr val="0000FF"/>
                    </a:solidFill>
                  </a:rPr>
                  <a:t>by basic algebra</a:t>
                </a:r>
                <a:r>
                  <a:rPr lang="en-US" sz="2000" b="0" dirty="0"/>
                  <a:t>)</a:t>
                </a:r>
              </a:p>
              <a:p>
                <a:pPr>
                  <a:spcAft>
                    <a:spcPts val="600"/>
                  </a:spcAft>
                  <a:tabLst>
                    <a:tab pos="234950" algn="l"/>
                    <a:tab pos="692150" algn="l"/>
                  </a:tabLst>
                </a:pPr>
                <a:r>
                  <a:rPr lang="en-US" sz="2000" dirty="0"/>
                  <a:t>	1.5	Let </a:t>
                </a:r>
                <a14:m>
                  <m:oMath xmlns:m="http://schemas.openxmlformats.org/officeDocument/2006/math">
                    <m:r>
                      <a:rPr lang="en-US" sz="2000" b="0" i="1" dirty="0" smtClean="0">
                        <a:latin typeface="Cambria Math" panose="02040503050406030204" pitchFamily="18" charset="0"/>
                      </a:rPr>
                      <m:t>𝑚</m:t>
                    </m:r>
                    <m:r>
                      <a:rPr lang="en-US" sz="2000" b="0" i="0" dirty="0" smtClean="0">
                        <a:latin typeface="Cambria Math" panose="02040503050406030204" pitchFamily="18" charset="0"/>
                      </a:rPr>
                      <m:t>=</m:t>
                    </m:r>
                    <m:d>
                      <m:dPr>
                        <m:ctrlPr>
                          <a:rPr lang="en-US" sz="2000" i="1" dirty="0">
                            <a:latin typeface="Cambria Math" panose="02040503050406030204" pitchFamily="18" charset="0"/>
                          </a:rPr>
                        </m:ctrlPr>
                      </m:dPr>
                      <m:e>
                        <m:r>
                          <a:rPr lang="en-US" sz="2000" i="1" dirty="0">
                            <a:latin typeface="Cambria Math" panose="02040503050406030204" pitchFamily="18" charset="0"/>
                          </a:rPr>
                          <m:t>2</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m:t>
                            </m:r>
                          </m:e>
                          <m:sup>
                            <m:r>
                              <a:rPr lang="en-US" sz="2000" i="1" dirty="0">
                                <a:latin typeface="Cambria Math" panose="02040503050406030204" pitchFamily="18" charset="0"/>
                              </a:rPr>
                              <m:t>2</m:t>
                            </m:r>
                          </m:sup>
                        </m:sSup>
                        <m:r>
                          <a:rPr lang="en-US" sz="2000" i="1" dirty="0">
                            <a:latin typeface="Cambria Math" panose="02040503050406030204" pitchFamily="18" charset="0"/>
                          </a:rPr>
                          <m:t>+4</m:t>
                        </m:r>
                        <m:r>
                          <a:rPr lang="en-US" sz="2000" i="1" dirty="0">
                            <a:latin typeface="Cambria Math" panose="02040503050406030204" pitchFamily="18" charset="0"/>
                          </a:rPr>
                          <m:t>𝑘</m:t>
                        </m:r>
                        <m:r>
                          <a:rPr lang="en-US" sz="2000" i="1" dirty="0">
                            <a:latin typeface="Cambria Math" panose="02040503050406030204" pitchFamily="18" charset="0"/>
                          </a:rPr>
                          <m:t>+1</m:t>
                        </m:r>
                      </m:e>
                    </m:d>
                  </m:oMath>
                </a14:m>
                <a:endParaRPr lang="en-US" dirty="0"/>
              </a:p>
              <a:p>
                <a:pPr>
                  <a:spcAft>
                    <a:spcPts val="600"/>
                  </a:spcAft>
                  <a:tabLst>
                    <a:tab pos="234950" algn="l"/>
                    <a:tab pos="692150" algn="l"/>
                  </a:tabLst>
                </a:pPr>
                <a:r>
                  <a:rPr lang="en-US" sz="2000" dirty="0"/>
                  <a:t>	1.6	Then </a:t>
                </a:r>
                <a14:m>
                  <m:oMath xmlns:m="http://schemas.openxmlformats.org/officeDocument/2006/math">
                    <m:r>
                      <a:rPr lang="en-US" sz="2000" b="0" i="1" smtClean="0">
                        <a:latin typeface="Cambria Math" panose="02040503050406030204" pitchFamily="18" charset="0"/>
                      </a:rPr>
                      <m:t>𝑎𝑏</m:t>
                    </m:r>
                    <m:r>
                      <a:rPr lang="en-US" sz="2000" b="0" i="1" smtClean="0">
                        <a:latin typeface="Cambria Math" panose="02040503050406030204" pitchFamily="18" charset="0"/>
                      </a:rPr>
                      <m:t>=2</m:t>
                    </m:r>
                    <m:r>
                      <a:rPr lang="en-US" sz="2000" b="0" i="1" smtClean="0">
                        <a:latin typeface="Cambria Math" panose="02040503050406030204" pitchFamily="18" charset="0"/>
                      </a:rPr>
                      <m:t>𝑚</m:t>
                    </m:r>
                    <m:r>
                      <a:rPr lang="en-US" sz="2000" b="0" i="1" smtClean="0">
                        <a:latin typeface="Cambria Math" panose="02040503050406030204" pitchFamily="18" charset="0"/>
                      </a:rPr>
                      <m:t>+1</m:t>
                    </m:r>
                  </m:oMath>
                </a14:m>
                <a:r>
                  <a:rPr lang="en-US" sz="2000" dirty="0"/>
                  <a:t>, which is odd (</a:t>
                </a:r>
                <a:r>
                  <a:rPr lang="en-US" sz="2000" dirty="0">
                    <a:solidFill>
                      <a:srgbClr val="0033CC"/>
                    </a:solidFill>
                  </a:rPr>
                  <a:t>by definition of odd numbers</a:t>
                </a:r>
                <a:r>
                  <a:rPr lang="en-US" sz="2000" dirty="0"/>
                  <a:t>).</a:t>
                </a:r>
              </a:p>
              <a:p>
                <a:pPr>
                  <a:spcAft>
                    <a:spcPts val="600"/>
                  </a:spcAft>
                  <a:tabLst>
                    <a:tab pos="234950" algn="l"/>
                    <a:tab pos="346075" algn="l"/>
                  </a:tabLst>
                </a:pPr>
                <a:r>
                  <a:rPr lang="en-US" sz="2000" dirty="0"/>
                  <a:t>2.		Therefore, the product of two consecutive odd numbers is always odd.</a:t>
                </a:r>
              </a:p>
            </p:txBody>
          </p:sp>
        </mc:Choice>
        <mc:Fallback xmlns="">
          <p:sp>
            <p:nvSpPr>
              <p:cNvPr id="3" name="TextBox 2"/>
              <p:cNvSpPr txBox="1">
                <a:spLocks noRot="1" noChangeAspect="1" noMove="1" noResize="1" noEditPoints="1" noAdjustHandles="1" noChangeArrowheads="1" noChangeShapeType="1" noTextEdit="1"/>
              </p:cNvSpPr>
              <p:nvPr/>
            </p:nvSpPr>
            <p:spPr>
              <a:xfrm>
                <a:off x="879757" y="1949804"/>
                <a:ext cx="7818973" cy="3400931"/>
              </a:xfrm>
              <a:prstGeom prst="rect">
                <a:avLst/>
              </a:prstGeom>
              <a:blipFill>
                <a:blip r:embed="rId3"/>
                <a:stretch>
                  <a:fillRect l="-857" t="-1254" r="-624" b="-2330"/>
                </a:stretch>
              </a:blipFill>
            </p:spPr>
            <p:txBody>
              <a:bodyPr/>
              <a:lstStyle/>
              <a:p>
                <a:r>
                  <a:rPr lang="en-US">
                    <a:noFill/>
                  </a:rPr>
                  <a:t> </a:t>
                </a:r>
              </a:p>
            </p:txBody>
          </p:sp>
        </mc:Fallback>
      </mc:AlternateContent>
      <p:sp>
        <p:nvSpPr>
          <p:cNvPr id="31" name="TextBox 30"/>
          <p:cNvSpPr txBox="1"/>
          <p:nvPr/>
        </p:nvSpPr>
        <p:spPr>
          <a:xfrm>
            <a:off x="415123" y="5611070"/>
            <a:ext cx="7736418" cy="923330"/>
          </a:xfrm>
          <a:prstGeom prst="rect">
            <a:avLst/>
          </a:prstGeom>
          <a:solidFill>
            <a:schemeClr val="accent6">
              <a:lumMod val="20000"/>
              <a:lumOff val="80000"/>
            </a:schemeClr>
          </a:solidFill>
        </p:spPr>
        <p:txBody>
          <a:bodyPr wrap="square" rtlCol="0">
            <a:spAutoFit/>
          </a:bodyPr>
          <a:lstStyle/>
          <a:p>
            <a:pPr>
              <a:tabLst>
                <a:tab pos="234950" algn="l"/>
              </a:tabLst>
            </a:pPr>
            <a:r>
              <a:rPr lang="en-US" dirty="0"/>
              <a:t>“</a:t>
            </a:r>
            <a:r>
              <a:rPr lang="en-US" dirty="0">
                <a:solidFill>
                  <a:srgbClr val="0000FF"/>
                </a:solidFill>
              </a:rPr>
              <a:t>Without loss of generality</a:t>
            </a:r>
            <a:r>
              <a:rPr lang="en-US" dirty="0"/>
              <a:t>” may be abbreviated to </a:t>
            </a:r>
            <a:r>
              <a:rPr lang="en-US" dirty="0">
                <a:solidFill>
                  <a:srgbClr val="0000FF"/>
                </a:solidFill>
              </a:rPr>
              <a:t>WLOG</a:t>
            </a:r>
            <a:r>
              <a:rPr lang="en-US" dirty="0"/>
              <a:t>. This is used before an assumption in a proof which narrows the premise to some special case, and implies that the proof for that case can be easily applied to all other cases.</a:t>
            </a:r>
          </a:p>
        </p:txBody>
      </p:sp>
      <p:grpSp>
        <p:nvGrpSpPr>
          <p:cNvPr id="12" name="Group 11"/>
          <p:cNvGrpSpPr/>
          <p:nvPr/>
        </p:nvGrpSpPr>
        <p:grpSpPr>
          <a:xfrm>
            <a:off x="229451" y="2172732"/>
            <a:ext cx="934014" cy="2955073"/>
            <a:chOff x="229451" y="2172732"/>
            <a:chExt cx="934014" cy="2955073"/>
          </a:xfrm>
        </p:grpSpPr>
        <p:sp>
          <p:nvSpPr>
            <p:cNvPr id="7" name="TextBox 6"/>
            <p:cNvSpPr txBox="1"/>
            <p:nvPr/>
          </p:nvSpPr>
          <p:spPr>
            <a:xfrm rot="10800000">
              <a:off x="229451" y="2172732"/>
              <a:ext cx="461665" cy="2955073"/>
            </a:xfrm>
            <a:prstGeom prst="rect">
              <a:avLst/>
            </a:prstGeom>
            <a:solidFill>
              <a:schemeClr val="accent2">
                <a:lumMod val="20000"/>
                <a:lumOff val="80000"/>
              </a:schemeClr>
            </a:solidFill>
          </p:spPr>
          <p:txBody>
            <a:bodyPr vert="eaVert" wrap="square" rtlCol="0">
              <a:spAutoFit/>
            </a:bodyPr>
            <a:lstStyle/>
            <a:p>
              <a:pPr algn="ctr"/>
              <a:r>
                <a:rPr lang="en-US" dirty="0">
                  <a:solidFill>
                    <a:srgbClr val="C00000"/>
                  </a:solidFill>
                </a:rPr>
                <a:t>Numbering</a:t>
              </a:r>
              <a:r>
                <a:rPr lang="en-US" dirty="0"/>
                <a:t> and </a:t>
              </a:r>
              <a:r>
                <a:rPr lang="en-US" dirty="0">
                  <a:solidFill>
                    <a:srgbClr val="C00000"/>
                  </a:solidFill>
                </a:rPr>
                <a:t>indentation</a:t>
              </a:r>
              <a:r>
                <a:rPr lang="en-US" dirty="0"/>
                <a:t>.</a:t>
              </a:r>
            </a:p>
          </p:txBody>
        </p:sp>
        <p:cxnSp>
          <p:nvCxnSpPr>
            <p:cNvPr id="9" name="Straight Arrow Connector 8"/>
            <p:cNvCxnSpPr/>
            <p:nvPr/>
          </p:nvCxnSpPr>
          <p:spPr>
            <a:xfrm flipV="1">
              <a:off x="708751" y="2319454"/>
              <a:ext cx="283708" cy="3791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708751" y="2698596"/>
              <a:ext cx="454714" cy="1475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11590" y="1331454"/>
            <a:ext cx="2564782" cy="3274000"/>
            <a:chOff x="6311590" y="1331454"/>
            <a:chExt cx="2564782" cy="3274000"/>
          </a:xfrm>
        </p:grpSpPr>
        <p:sp>
          <p:nvSpPr>
            <p:cNvPr id="13" name="TextBox 12"/>
            <p:cNvSpPr txBox="1"/>
            <p:nvPr/>
          </p:nvSpPr>
          <p:spPr>
            <a:xfrm>
              <a:off x="7411242" y="1331454"/>
              <a:ext cx="1465130" cy="646331"/>
            </a:xfrm>
            <a:prstGeom prst="rect">
              <a:avLst/>
            </a:prstGeom>
            <a:solidFill>
              <a:schemeClr val="accent2">
                <a:lumMod val="40000"/>
                <a:lumOff val="60000"/>
              </a:schemeClr>
            </a:solidFill>
          </p:spPr>
          <p:txBody>
            <a:bodyPr wrap="square" rtlCol="0">
              <a:spAutoFit/>
            </a:bodyPr>
            <a:lstStyle/>
            <a:p>
              <a:r>
                <a:rPr lang="en-US" dirty="0">
                  <a:solidFill>
                    <a:srgbClr val="C00000"/>
                  </a:solidFill>
                </a:rPr>
                <a:t>Justification.</a:t>
              </a:r>
              <a:r>
                <a:rPr lang="en-US" dirty="0">
                  <a:solidFill>
                    <a:srgbClr val="0000FF"/>
                  </a:solidFill>
                </a:rPr>
                <a:t> </a:t>
              </a:r>
              <a:r>
                <a:rPr lang="en-US" dirty="0">
                  <a:solidFill>
                    <a:srgbClr val="C00000"/>
                  </a:solidFill>
                </a:rPr>
                <a:t>(Important!)</a:t>
              </a:r>
            </a:p>
          </p:txBody>
        </p:sp>
        <p:cxnSp>
          <p:nvCxnSpPr>
            <p:cNvPr id="16" name="Straight Arrow Connector 15"/>
            <p:cNvCxnSpPr/>
            <p:nvPr/>
          </p:nvCxnSpPr>
          <p:spPr>
            <a:xfrm flipH="1">
              <a:off x="6311590" y="2029522"/>
              <a:ext cx="1301440" cy="8165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102062" y="2029522"/>
              <a:ext cx="699608" cy="18511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7613030" y="2029522"/>
              <a:ext cx="359646" cy="25759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Oval 3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526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dissolv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dissolv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144966" y="1637135"/>
            <a:ext cx="2067275" cy="1358965"/>
          </a:xfrm>
          <a:prstGeom prst="rect">
            <a:avLst/>
          </a:prstGeom>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Direct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297839" y="962902"/>
            <a:ext cx="5900068" cy="830997"/>
          </a:xfrm>
          <a:prstGeom prst="rect">
            <a:avLst/>
          </a:prstGeom>
          <a:solidFill>
            <a:schemeClr val="accent4">
              <a:lumMod val="20000"/>
              <a:lumOff val="80000"/>
            </a:schemeClr>
          </a:solidFill>
        </p:spPr>
        <p:txBody>
          <a:bodyPr wrap="square" rtlCol="0">
            <a:spAutoFit/>
          </a:bodyPr>
          <a:lstStyle/>
          <a:p>
            <a:r>
              <a:rPr lang="en-US" sz="2400" dirty="0"/>
              <a:t>Previous slide: Prove that the product of two consecutive odd numbers is always odd.</a:t>
            </a:r>
          </a:p>
        </p:txBody>
      </p:sp>
      <p:sp>
        <p:nvSpPr>
          <p:cNvPr id="10" name="TextBox 9"/>
          <p:cNvSpPr txBox="1"/>
          <p:nvPr/>
        </p:nvSpPr>
        <p:spPr>
          <a:xfrm>
            <a:off x="867344" y="3000848"/>
            <a:ext cx="7409311" cy="3031599"/>
          </a:xfrm>
          <a:prstGeom prst="rect">
            <a:avLst/>
          </a:prstGeom>
          <a:noFill/>
        </p:spPr>
        <p:txBody>
          <a:bodyPr wrap="square" rtlCol="0">
            <a:spAutoFit/>
          </a:bodyPr>
          <a:lstStyle/>
          <a:p>
            <a:pPr marL="342900" indent="-342900">
              <a:spcAft>
                <a:spcPts val="600"/>
              </a:spcAft>
              <a:buFont typeface="+mj-lt"/>
              <a:buAutoNum type="arabicPeriod"/>
            </a:pPr>
            <a:r>
              <a:rPr lang="en-US" sz="2400" dirty="0"/>
              <a:t>Would the proof be very different if we change the task to the following?</a:t>
            </a:r>
          </a:p>
          <a:p>
            <a:pPr marL="692150" indent="-692150">
              <a:tabLst>
                <a:tab pos="692150" algn="l"/>
              </a:tabLst>
            </a:pPr>
            <a:r>
              <a:rPr lang="en-US" dirty="0"/>
              <a:t>	</a:t>
            </a:r>
            <a:r>
              <a:rPr lang="en-US" sz="2400" dirty="0">
                <a:solidFill>
                  <a:srgbClr val="0000FF"/>
                </a:solidFill>
              </a:rPr>
              <a:t>Prove that the product of any two odd numbers is always odd.</a:t>
            </a:r>
            <a:endParaRPr lang="en-US" dirty="0"/>
          </a:p>
          <a:p>
            <a:pPr>
              <a:tabLst>
                <a:tab pos="457200" algn="l"/>
              </a:tabLst>
            </a:pPr>
            <a:endParaRPr lang="en-US" dirty="0"/>
          </a:p>
          <a:p>
            <a:pPr marL="346075" indent="-346075"/>
            <a:r>
              <a:rPr lang="en-US" sz="2000" dirty="0"/>
              <a:t>2.	</a:t>
            </a:r>
            <a:r>
              <a:rPr lang="en-US" sz="2400" dirty="0"/>
              <a:t>If we have proven the above as a theorem, what can we say about the original task “Prove that the product of two consecutive odd numbers is always odd”?</a:t>
            </a:r>
          </a:p>
        </p:txBody>
      </p:sp>
      <p:sp>
        <p:nvSpPr>
          <p:cNvPr id="33" name="TextBox 3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1" name="TextBox 10"/>
          <p:cNvSpPr txBox="1"/>
          <p:nvPr/>
        </p:nvSpPr>
        <p:spPr>
          <a:xfrm>
            <a:off x="5118410" y="5963567"/>
            <a:ext cx="1740484" cy="461665"/>
          </a:xfrm>
          <a:prstGeom prst="rect">
            <a:avLst/>
          </a:prstGeom>
          <a:solidFill>
            <a:schemeClr val="accent4">
              <a:lumMod val="60000"/>
              <a:lumOff val="40000"/>
            </a:schemeClr>
          </a:solidFill>
        </p:spPr>
        <p:txBody>
          <a:bodyPr wrap="square" rtlCol="0">
            <a:spAutoFit/>
          </a:bodyPr>
          <a:lstStyle/>
          <a:p>
            <a:pPr algn="ctr"/>
            <a:r>
              <a:rPr lang="en-US" sz="2400" dirty="0"/>
              <a:t>Corollary</a:t>
            </a:r>
          </a:p>
        </p:txBody>
      </p:sp>
      <p:sp>
        <p:nvSpPr>
          <p:cNvPr id="35" name="Oval 34"/>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383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1. Speaking Mathematically</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 Speaking Mathematically</a:t>
            </a:r>
            <a:endParaRPr lang="en-SG" sz="1100"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241" y="1092810"/>
            <a:ext cx="1973011" cy="1711035"/>
          </a:xfrm>
          <a:prstGeom prst="rect">
            <a:avLst/>
          </a:prstGeom>
        </p:spPr>
      </p:pic>
      <p:sp>
        <p:nvSpPr>
          <p:cNvPr id="9" name="TextBox 8"/>
          <p:cNvSpPr txBox="1"/>
          <p:nvPr/>
        </p:nvSpPr>
        <p:spPr>
          <a:xfrm>
            <a:off x="567524" y="3102933"/>
            <a:ext cx="5418940" cy="1815882"/>
          </a:xfrm>
          <a:prstGeom prst="rect">
            <a:avLst/>
          </a:prstGeom>
          <a:solidFill>
            <a:schemeClr val="accent5">
              <a:lumMod val="20000"/>
              <a:lumOff val="80000"/>
            </a:schemeClr>
          </a:solidFill>
        </p:spPr>
        <p:txBody>
          <a:bodyPr wrap="square" rtlCol="0">
            <a:spAutoFit/>
          </a:bodyPr>
          <a:lstStyle/>
          <a:p>
            <a:r>
              <a:rPr lang="en-US" sz="2800" dirty="0"/>
              <a:t>The </a:t>
            </a:r>
            <a:r>
              <a:rPr lang="en-US" sz="2800" dirty="0">
                <a:solidFill>
                  <a:srgbClr val="C00000"/>
                </a:solidFill>
              </a:rPr>
              <a:t>language of mathematics </a:t>
            </a:r>
            <a:r>
              <a:rPr lang="en-US" sz="2800" dirty="0"/>
              <a:t>is the systems used by mathematicians to communicate mathematical ideas among themselves.</a:t>
            </a:r>
          </a:p>
        </p:txBody>
      </p:sp>
      <p:sp>
        <p:nvSpPr>
          <p:cNvPr id="24" name="TextBox 23"/>
          <p:cNvSpPr txBox="1"/>
          <p:nvPr/>
        </p:nvSpPr>
        <p:spPr>
          <a:xfrm>
            <a:off x="1510370" y="5172957"/>
            <a:ext cx="6873551" cy="954107"/>
          </a:xfrm>
          <a:prstGeom prst="rect">
            <a:avLst/>
          </a:prstGeom>
          <a:solidFill>
            <a:schemeClr val="accent4">
              <a:lumMod val="40000"/>
              <a:lumOff val="60000"/>
            </a:schemeClr>
          </a:solidFill>
        </p:spPr>
        <p:txBody>
          <a:bodyPr wrap="square" rtlCol="0">
            <a:spAutoFit/>
          </a:bodyPr>
          <a:lstStyle/>
          <a:p>
            <a:r>
              <a:rPr lang="en-US" sz="2800" dirty="0"/>
              <a:t>Symbols, vocabulary, grammatical structures, conventions, abbreviations.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538" y="1033562"/>
            <a:ext cx="1865504" cy="3183441"/>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1239" y="1242064"/>
            <a:ext cx="1129373" cy="1517124"/>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378" y="1242064"/>
            <a:ext cx="944671" cy="1522810"/>
          </a:xfrm>
          <a:prstGeom prst="rect">
            <a:avLst/>
          </a:prstGeom>
        </p:spPr>
      </p:pic>
      <p:sp>
        <p:nvSpPr>
          <p:cNvPr id="26" name="Oval 25"/>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4564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Construction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1" name="TextBox 30"/>
              <p:cNvSpPr txBox="1"/>
              <p:nvPr/>
            </p:nvSpPr>
            <p:spPr>
              <a:xfrm>
                <a:off x="476756" y="1055668"/>
                <a:ext cx="7136274" cy="862608"/>
              </a:xfrm>
              <a:prstGeom prst="rect">
                <a:avLst/>
              </a:prstGeom>
              <a:solidFill>
                <a:schemeClr val="accent4">
                  <a:lumMod val="20000"/>
                  <a:lumOff val="80000"/>
                </a:schemeClr>
              </a:solidFill>
            </p:spPr>
            <p:txBody>
              <a:bodyPr wrap="square" rtlCol="0">
                <a:spAutoFit/>
              </a:bodyPr>
              <a:lstStyle/>
              <a:p>
                <a:r>
                  <a:rPr lang="en-US" sz="2400" dirty="0"/>
                  <a:t>Example #2: Prove the following</a:t>
                </a:r>
              </a:p>
              <a:p>
                <a:pPr>
                  <a:tabLst>
                    <a:tab pos="1427163" algn="l"/>
                  </a:tabLst>
                </a:pP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r>
                      <m:rPr>
                        <m:nor/>
                      </m:rPr>
                      <a:rPr lang="en-US" sz="2400" b="0" i="0" smtClean="0">
                        <a:latin typeface="Cambria Math" panose="02040503050406030204" pitchFamily="18" charset="0"/>
                        <a:ea typeface="Cambria Math" panose="02040503050406030204" pitchFamily="18" charset="0"/>
                      </a:rPr>
                      <m:t> </m:t>
                    </m:r>
                    <m:r>
                      <m:rPr>
                        <m:nor/>
                      </m:rPr>
                      <a:rPr lang="en-US" sz="2400" b="0" i="0" smtClean="0">
                        <a:latin typeface="Calibri" panose="020F0502020204030204" pitchFamily="34" charset="0"/>
                        <a:ea typeface="Cambria Math" panose="02040503050406030204" pitchFamily="18" charset="0"/>
                        <a:cs typeface="Calibri" panose="020F0502020204030204" pitchFamily="34" charset="0"/>
                      </a:rPr>
                      <m:t>s</m:t>
                    </m:r>
                    <m:r>
                      <m:rPr>
                        <m:nor/>
                      </m:rPr>
                      <a:rPr lang="en-US" sz="2400" b="0" i="0" smtClean="0">
                        <a:latin typeface="Calibri" panose="020F0502020204030204" pitchFamily="34" charset="0"/>
                        <a:ea typeface="Cambria Math" panose="02040503050406030204" pitchFamily="18" charset="0"/>
                        <a:cs typeface="Calibri" panose="020F0502020204030204" pitchFamily="34" charset="0"/>
                      </a:rPr>
                      <m:t>.</m:t>
                    </m:r>
                    <m:r>
                      <m:rPr>
                        <m:nor/>
                      </m:rPr>
                      <a:rPr lang="en-US" sz="2400" b="0" i="0" smtClean="0">
                        <a:latin typeface="Calibri" panose="020F0502020204030204" pitchFamily="34" charset="0"/>
                        <a:ea typeface="Cambria Math" panose="02040503050406030204" pitchFamily="18" charset="0"/>
                        <a:cs typeface="Calibri" panose="020F0502020204030204" pitchFamily="34" charset="0"/>
                      </a:rPr>
                      <m:t>t</m:t>
                    </m:r>
                    <m:r>
                      <m:rPr>
                        <m:nor/>
                      </m:rPr>
                      <a:rPr lang="en-US" sz="2400" b="0" i="0" smtClean="0">
                        <a:latin typeface="Calibri" panose="020F0502020204030204" pitchFamily="34" charset="0"/>
                        <a:ea typeface="Cambria Math" panose="02040503050406030204" pitchFamily="18" charset="0"/>
                        <a:cs typeface="Calibri" panose="020F0502020204030204" pitchFamily="34" charset="0"/>
                      </a:rPr>
                      <m:t>.</m:t>
                    </m:r>
                    <m:r>
                      <m:rPr>
                        <m:nor/>
                      </m:rP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&gt;2</m:t>
                    </m:r>
                  </m:oMath>
                </a14:m>
                <a:r>
                  <a:rPr lang="en-US" sz="2400" dirty="0"/>
                  <a:t> and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−5</m:t>
                    </m:r>
                    <m:r>
                      <a:rPr lang="en-US" sz="2400" b="0" i="1" smtClean="0">
                        <a:latin typeface="Cambria Math" panose="02040503050406030204" pitchFamily="18" charset="0"/>
                      </a:rPr>
                      <m:t>𝑥</m:t>
                    </m:r>
                    <m:r>
                      <a:rPr lang="en-US" sz="2400" b="0" i="1" smtClean="0">
                        <a:latin typeface="Cambria Math" panose="02040503050406030204" pitchFamily="18" charset="0"/>
                      </a:rPr>
                      <m:t>+6&gt;0</m:t>
                    </m:r>
                  </m:oMath>
                </a14:m>
                <a:r>
                  <a:rPr lang="en-US" sz="2400"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476756" y="1055668"/>
                <a:ext cx="7136274" cy="862608"/>
              </a:xfrm>
              <a:prstGeom prst="rect">
                <a:avLst/>
              </a:prstGeom>
              <a:blipFill>
                <a:blip r:embed="rId3"/>
                <a:stretch>
                  <a:fillRect l="-1281" t="-5634" b="-11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67344" y="2143475"/>
                <a:ext cx="7409311" cy="1385829"/>
              </a:xfrm>
              <a:prstGeom prst="rect">
                <a:avLst/>
              </a:prstGeom>
              <a:noFill/>
            </p:spPr>
            <p:txBody>
              <a:bodyPr wrap="square" rtlCol="0">
                <a:spAutoFit/>
              </a:bodyPr>
              <a:lstStyle/>
              <a:p>
                <a:pPr marL="342900" indent="-342900">
                  <a:spcAft>
                    <a:spcPts val="600"/>
                  </a:spcAft>
                  <a:buFont typeface="+mj-lt"/>
                  <a:buAutoNum type="arabicPeriod"/>
                </a:pPr>
                <a:r>
                  <a:rPr lang="en-US" sz="2400" dirty="0"/>
                  <a:t>Let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 17</m:t>
                    </m:r>
                  </m:oMath>
                </a14:m>
                <a:r>
                  <a:rPr lang="en-US" sz="2400" dirty="0"/>
                  <a:t>.</a:t>
                </a:r>
              </a:p>
              <a:p>
                <a:pPr marL="342900" indent="-342900">
                  <a:spcAft>
                    <a:spcPts val="600"/>
                  </a:spcAft>
                  <a:buFont typeface="+mj-lt"/>
                  <a:buAutoNum type="arabicPeriod"/>
                </a:pPr>
                <a:r>
                  <a:rPr lang="en-US" sz="2400" dirty="0"/>
                  <a:t>Note that </a:t>
                </a:r>
                <a14:m>
                  <m:oMath xmlns:m="http://schemas.openxmlformats.org/officeDocument/2006/math">
                    <m:r>
                      <a:rPr lang="en-US" sz="2400" b="0" i="1" smtClean="0">
                        <a:latin typeface="Cambria Math" panose="02040503050406030204" pitchFamily="18" charset="0"/>
                      </a:rPr>
                      <m:t>17</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oMath>
                </a14:m>
                <a:r>
                  <a:rPr lang="en-US" sz="2400" dirty="0"/>
                  <a:t> and </a:t>
                </a:r>
                <a14:m>
                  <m:oMath xmlns:m="http://schemas.openxmlformats.org/officeDocument/2006/math">
                    <m:r>
                      <a:rPr lang="en-US" sz="2400" i="1" dirty="0" smtClean="0">
                        <a:latin typeface="Cambria Math" panose="02040503050406030204" pitchFamily="18" charset="0"/>
                      </a:rPr>
                      <m:t>17 &gt; 2</m:t>
                    </m:r>
                  </m:oMath>
                </a14:m>
                <a:r>
                  <a:rPr lang="en-US" sz="2400" dirty="0"/>
                  <a:t>.</a:t>
                </a:r>
              </a:p>
              <a:p>
                <a:pPr marL="342900" indent="-342900">
                  <a:spcAft>
                    <a:spcPts val="600"/>
                  </a:spcAft>
                  <a:buFont typeface="+mj-lt"/>
                  <a:buAutoNum type="arabicPeriod"/>
                  <a:tabLst>
                    <a:tab pos="6913563" algn="l"/>
                  </a:tabLst>
                </a:pPr>
                <a:r>
                  <a:rPr lang="en-US" sz="2400" dirty="0"/>
                  <a:t>Also,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−5</m:t>
                    </m:r>
                    <m:r>
                      <a:rPr lang="en-US" sz="2400" b="0" i="1" smtClean="0">
                        <a:latin typeface="Cambria Math" panose="02040503050406030204" pitchFamily="18" charset="0"/>
                      </a:rPr>
                      <m:t>𝑥</m:t>
                    </m:r>
                    <m:r>
                      <a:rPr lang="en-US" sz="2400" b="0" i="1" smtClean="0">
                        <a:latin typeface="Cambria Math" panose="02040503050406030204" pitchFamily="18" charset="0"/>
                      </a:rPr>
                      <m:t>+6=</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17</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−5</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+6=210&gt;0</m:t>
                    </m:r>
                  </m:oMath>
                </a14:m>
                <a:r>
                  <a:rPr lang="en-US" sz="2400" dirty="0"/>
                  <a:t>.	</a:t>
                </a:r>
                <a:r>
                  <a:rPr lang="en-US" sz="2400" dirty="0">
                    <a:sym typeface="Wingdings" panose="05000000000000000000" pitchFamily="2" charset="2"/>
                  </a:rPr>
                  <a:t></a:t>
                </a:r>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67344" y="2143475"/>
                <a:ext cx="7409311" cy="1385829"/>
              </a:xfrm>
              <a:prstGeom prst="rect">
                <a:avLst/>
              </a:prstGeom>
              <a:blipFill>
                <a:blip r:embed="rId4"/>
                <a:stretch>
                  <a:fillRect l="-1316" t="-4405" r="-82" b="-7048"/>
                </a:stretch>
              </a:blipFill>
            </p:spPr>
            <p:txBody>
              <a:bodyPr/>
              <a:lstStyle/>
              <a:p>
                <a:r>
                  <a:rPr lang="en-US">
                    <a:noFill/>
                  </a:rPr>
                  <a:t> </a:t>
                </a:r>
              </a:p>
            </p:txBody>
          </p:sp>
        </mc:Fallback>
      </mc:AlternateContent>
      <p:sp>
        <p:nvSpPr>
          <p:cNvPr id="3" name="TextBox 2"/>
          <p:cNvSpPr txBox="1"/>
          <p:nvPr/>
        </p:nvSpPr>
        <p:spPr>
          <a:xfrm>
            <a:off x="324356" y="3786242"/>
            <a:ext cx="7920239" cy="2323713"/>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2000" dirty="0"/>
              <a:t>In the proof above, there is no need to explain how 17 as obtained. You just need to show that 17 has the required properties. Of course, many integers satisfy the same properties and any of these will suffice for the proof.</a:t>
            </a:r>
          </a:p>
          <a:p>
            <a:pPr marL="285750" indent="-285750">
              <a:spcAft>
                <a:spcPts val="600"/>
              </a:spcAft>
              <a:buFont typeface="Wingdings" panose="05000000000000000000" pitchFamily="2" charset="2"/>
              <a:buChar char="§"/>
            </a:pPr>
            <a:r>
              <a:rPr lang="en-US" sz="2000" dirty="0"/>
              <a:t>This style of proof – where you explicitly find the value with the correct properties – is called a </a:t>
            </a:r>
            <a:r>
              <a:rPr lang="en-US" sz="2000" dirty="0">
                <a:solidFill>
                  <a:srgbClr val="0000FF"/>
                </a:solidFill>
              </a:rPr>
              <a:t>proof by construction</a:t>
            </a:r>
            <a:r>
              <a:rPr lang="en-US" sz="2000" dirty="0"/>
              <a:t>. It is a form of </a:t>
            </a:r>
            <a:r>
              <a:rPr lang="en-US" sz="2000" dirty="0">
                <a:solidFill>
                  <a:srgbClr val="0000FF"/>
                </a:solidFill>
              </a:rPr>
              <a:t>direct proof </a:t>
            </a:r>
            <a:r>
              <a:rPr lang="en-US" sz="2000" dirty="0"/>
              <a:t>and it is the most direct way to prove that something exists.</a:t>
            </a:r>
          </a:p>
        </p:txBody>
      </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0726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dissolv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dissolve">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dissolve">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bldLvl="2"/>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Disproof by Counter Example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484451" y="963426"/>
            <a:ext cx="5713456" cy="830997"/>
          </a:xfrm>
          <a:prstGeom prst="rect">
            <a:avLst/>
          </a:prstGeom>
          <a:solidFill>
            <a:schemeClr val="accent6">
              <a:lumMod val="20000"/>
              <a:lumOff val="80000"/>
            </a:schemeClr>
          </a:solidFill>
        </p:spPr>
        <p:txBody>
          <a:bodyPr wrap="square" rtlCol="0">
            <a:spAutoFit/>
          </a:bodyPr>
          <a:lstStyle/>
          <a:p>
            <a:r>
              <a:rPr lang="en-US" sz="2400" dirty="0"/>
              <a:t>A </a:t>
            </a:r>
            <a:r>
              <a:rPr lang="en-US" sz="2400" dirty="0">
                <a:solidFill>
                  <a:srgbClr val="C00000"/>
                </a:solidFill>
              </a:rPr>
              <a:t>counter-example</a:t>
            </a:r>
            <a:r>
              <a:rPr lang="en-US" sz="2400" dirty="0"/>
              <a:t> is an example that shows that a statement is not always true.</a:t>
            </a:r>
          </a:p>
        </p:txBody>
      </p:sp>
      <mc:AlternateContent xmlns:mc="http://schemas.openxmlformats.org/markup-compatibility/2006" xmlns:a14="http://schemas.microsoft.com/office/drawing/2010/main">
        <mc:Choice Requires="a14">
          <p:sp>
            <p:nvSpPr>
              <p:cNvPr id="10" name="TextBox 9"/>
              <p:cNvSpPr txBox="1"/>
              <p:nvPr/>
            </p:nvSpPr>
            <p:spPr>
              <a:xfrm>
                <a:off x="867344" y="3000848"/>
                <a:ext cx="7409311" cy="2199641"/>
              </a:xfrm>
              <a:prstGeom prst="rect">
                <a:avLst/>
              </a:prstGeom>
              <a:noFill/>
            </p:spPr>
            <p:txBody>
              <a:bodyPr wrap="square" rtlCol="0">
                <a:spAutoFit/>
              </a:bodyPr>
              <a:lstStyle/>
              <a:p>
                <a:pPr marL="342900" indent="-342900">
                  <a:spcAft>
                    <a:spcPts val="600"/>
                  </a:spcAft>
                  <a:buFont typeface="+mj-lt"/>
                  <a:buAutoNum type="arabicPeriod"/>
                </a:pPr>
                <a:r>
                  <a:rPr lang="en-US" sz="2400" dirty="0"/>
                  <a:t>Let the two irrational numbers be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oMath>
                </a14:m>
                <a:r>
                  <a:rPr lang="en-US" sz="2400" dirty="0"/>
                  <a:t> and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8</m:t>
                        </m:r>
                      </m:e>
                    </m:rad>
                  </m:oMath>
                </a14:m>
                <a:r>
                  <a:rPr lang="en-US" sz="2400" dirty="0"/>
                  <a:t>.</a:t>
                </a:r>
              </a:p>
              <a:p>
                <a:pPr lvl="1">
                  <a:spcAft>
                    <a:spcPts val="600"/>
                  </a:spcAft>
                </a:pPr>
                <a:r>
                  <a:rPr lang="en-US" sz="2400" dirty="0"/>
                  <a:t>1.1	Then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r>
                      <a:rPr lang="en-US" sz="2400" i="1" smtClean="0">
                        <a:latin typeface="Cambria Math" panose="02040503050406030204" pitchFamily="18" charset="0"/>
                        <a:ea typeface="Cambria Math" panose="02040503050406030204" pitchFamily="18" charset="0"/>
                      </a:rPr>
                      <m:t>×</m:t>
                    </m:r>
                    <m:rad>
                      <m:radPr>
                        <m:degHide m:val="on"/>
                        <m:ctrlPr>
                          <a:rPr lang="en-US" sz="240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8</m:t>
                        </m:r>
                      </m:e>
                    </m:rad>
                    <m:r>
                      <a:rPr lang="en-US" sz="2400" b="0" i="1" smtClean="0">
                        <a:latin typeface="Cambria Math" panose="02040503050406030204" pitchFamily="18" charset="0"/>
                        <a:ea typeface="Cambria Math" panose="02040503050406030204" pitchFamily="18" charset="0"/>
                      </a:rPr>
                      <m:t>= </m:t>
                    </m:r>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2×8</m:t>
                        </m:r>
                      </m:e>
                    </m:rad>
                  </m:oMath>
                </a14:m>
                <a:r>
                  <a:rPr lang="en-US" sz="2400" dirty="0"/>
                  <a:t> (</a:t>
                </a:r>
                <a:r>
                  <a:rPr lang="en-US" sz="2400" dirty="0">
                    <a:solidFill>
                      <a:srgbClr val="0000FF"/>
                    </a:solidFill>
                  </a:rPr>
                  <a:t>by basic algebra</a:t>
                </a:r>
                <a:r>
                  <a:rPr lang="en-US" sz="2400" dirty="0"/>
                  <a:t>)</a:t>
                </a:r>
                <a:br>
                  <a:rPr lang="en-US" sz="2400" dirty="0"/>
                </a:br>
                <a:r>
                  <a:rPr lang="en-US" sz="2400" dirty="0"/>
                  <a:t>	=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16</m:t>
                        </m:r>
                      </m:e>
                    </m:rad>
                    <m:r>
                      <a:rPr lang="en-US" sz="2400" b="0" i="1" smtClean="0">
                        <a:latin typeface="Cambria Math" panose="02040503050406030204" pitchFamily="18" charset="0"/>
                      </a:rPr>
                      <m:t>=4</m:t>
                    </m:r>
                  </m:oMath>
                </a14:m>
                <a:r>
                  <a:rPr lang="en-US" sz="2400" dirty="0"/>
                  <a:t> which is a rational number.</a:t>
                </a:r>
              </a:p>
              <a:p>
                <a:pPr marL="342900" indent="-342900">
                  <a:spcAft>
                    <a:spcPts val="600"/>
                  </a:spcAft>
                  <a:buFont typeface="+mj-lt"/>
                  <a:buAutoNum type="arabicPeriod"/>
                  <a:tabLst>
                    <a:tab pos="6913563" algn="l"/>
                  </a:tabLst>
                </a:pPr>
                <a:r>
                  <a:rPr lang="en-US" sz="2400" dirty="0"/>
                  <a:t>Therefore that statement “the product of two irrational numbers is always irrational” is not true.	</a:t>
                </a:r>
                <a:r>
                  <a:rPr lang="en-US" sz="2400" dirty="0">
                    <a:sym typeface="Wingdings" panose="05000000000000000000" pitchFamily="2" charset="2"/>
                  </a:rPr>
                  <a: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67344" y="3000848"/>
                <a:ext cx="7409311" cy="2199641"/>
              </a:xfrm>
              <a:prstGeom prst="rect">
                <a:avLst/>
              </a:prstGeom>
              <a:blipFill>
                <a:blip r:embed="rId3"/>
                <a:stretch>
                  <a:fillRect l="-1316" t="-831" r="-1480" b="-5540"/>
                </a:stretch>
              </a:blipFill>
            </p:spPr>
            <p:txBody>
              <a:bodyPr/>
              <a:lstStyle/>
              <a:p>
                <a:r>
                  <a:rPr lang="en-US">
                    <a:noFill/>
                  </a:rPr>
                  <a:t> </a:t>
                </a:r>
              </a:p>
            </p:txBody>
          </p:sp>
        </mc:Fallback>
      </mc:AlternateContent>
      <p:sp>
        <p:nvSpPr>
          <p:cNvPr id="31" name="TextBox 30"/>
          <p:cNvSpPr txBox="1"/>
          <p:nvPr/>
        </p:nvSpPr>
        <p:spPr>
          <a:xfrm>
            <a:off x="754135" y="1956855"/>
            <a:ext cx="7446349" cy="830997"/>
          </a:xfrm>
          <a:prstGeom prst="rect">
            <a:avLst/>
          </a:prstGeom>
          <a:solidFill>
            <a:schemeClr val="accent4">
              <a:lumMod val="20000"/>
              <a:lumOff val="80000"/>
            </a:schemeClr>
          </a:solidFill>
        </p:spPr>
        <p:txBody>
          <a:bodyPr wrap="square" rtlCol="0">
            <a:spAutoFit/>
          </a:bodyPr>
          <a:lstStyle/>
          <a:p>
            <a:r>
              <a:rPr lang="en-US" sz="2400" dirty="0"/>
              <a:t>Prove that the following statement is not true:</a:t>
            </a:r>
          </a:p>
          <a:p>
            <a:r>
              <a:rPr lang="en-US" sz="2400" dirty="0"/>
              <a:t>The product of two irrational numbers is always irrational.</a:t>
            </a:r>
          </a:p>
        </p:txBody>
      </p:sp>
      <p:sp>
        <p:nvSpPr>
          <p:cNvPr id="32" name="TextBox 31"/>
          <p:cNvSpPr txBox="1"/>
          <p:nvPr/>
        </p:nvSpPr>
        <p:spPr>
          <a:xfrm>
            <a:off x="754135" y="5399616"/>
            <a:ext cx="5869689" cy="461665"/>
          </a:xfrm>
          <a:prstGeom prst="rect">
            <a:avLst/>
          </a:prstGeom>
          <a:solidFill>
            <a:schemeClr val="accent6">
              <a:lumMod val="40000"/>
              <a:lumOff val="60000"/>
            </a:schemeClr>
          </a:solidFill>
        </p:spPr>
        <p:txBody>
          <a:bodyPr wrap="square" rtlCol="0">
            <a:spAutoFit/>
          </a:bodyPr>
          <a:lstStyle/>
          <a:p>
            <a:r>
              <a:rPr lang="en-US" sz="2400" dirty="0"/>
              <a:t>Note that </a:t>
            </a:r>
            <a:r>
              <a:rPr lang="en-US" sz="2400" u="sng" dirty="0"/>
              <a:t>one</a:t>
            </a:r>
            <a:r>
              <a:rPr lang="en-US" sz="2400" dirty="0"/>
              <a:t> counter-example is sufficient.</a:t>
            </a:r>
          </a:p>
        </p:txBody>
      </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386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2" name="Group 21"/>
          <p:cNvGrpSpPr/>
          <p:nvPr/>
        </p:nvGrpSpPr>
        <p:grpSpPr>
          <a:xfrm>
            <a:off x="567523" y="859433"/>
            <a:ext cx="7863578" cy="3325557"/>
            <a:chOff x="993228" y="4598516"/>
            <a:chExt cx="7863578" cy="3150012"/>
          </a:xfrm>
        </p:grpSpPr>
        <p:sp>
          <p:nvSpPr>
            <p:cNvPr id="33" name="Rectangle 32"/>
            <p:cNvSpPr/>
            <p:nvPr/>
          </p:nvSpPr>
          <p:spPr>
            <a:xfrm>
              <a:off x="993228" y="4598516"/>
              <a:ext cx="7863578" cy="315001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Definition: Divisibility</a:t>
              </a:r>
            </a:p>
          </p:txBody>
        </p:sp>
        <mc:AlternateContent xmlns:mc="http://schemas.openxmlformats.org/markup-compatibility/2006" xmlns:a14="http://schemas.microsoft.com/office/drawing/2010/main">
          <mc:Choice Requires="a14">
            <p:sp>
              <p:nvSpPr>
                <p:cNvPr id="36" name="TextBox 35"/>
                <p:cNvSpPr txBox="1"/>
                <p:nvPr/>
              </p:nvSpPr>
              <p:spPr>
                <a:xfrm>
                  <a:off x="1109375" y="5193984"/>
                  <a:ext cx="7416249" cy="2419699"/>
                </a:xfrm>
                <a:prstGeom prst="rect">
                  <a:avLst/>
                </a:prstGeom>
                <a:noFill/>
              </p:spPr>
              <p:txBody>
                <a:bodyPr wrap="square" rtlCol="0">
                  <a:spAutoFit/>
                </a:bodyPr>
                <a:lstStyle/>
                <a:p>
                  <a:pPr>
                    <a:spcAft>
                      <a:spcPts val="600"/>
                    </a:spcAft>
                  </a:pPr>
                  <a:r>
                    <a:rPr lang="en-SG" sz="2000" dirty="0"/>
                    <a:t>If </a:t>
                  </a:r>
                  <a14:m>
                    <m:oMath xmlns:m="http://schemas.openxmlformats.org/officeDocument/2006/math">
                      <m:r>
                        <a:rPr lang="en-SG" sz="2000" i="1" dirty="0" smtClean="0">
                          <a:latin typeface="Cambria Math" panose="02040503050406030204" pitchFamily="18" charset="0"/>
                        </a:rPr>
                        <m:t>𝑛</m:t>
                      </m:r>
                    </m:oMath>
                  </a14:m>
                  <a:r>
                    <a:rPr lang="en-SG" sz="2000" dirty="0"/>
                    <a:t> and </a:t>
                  </a:r>
                  <a14:m>
                    <m:oMath xmlns:m="http://schemas.openxmlformats.org/officeDocument/2006/math">
                      <m:r>
                        <a:rPr lang="en-SG" sz="2000" i="1" dirty="0" smtClean="0">
                          <a:latin typeface="Cambria Math" panose="02040503050406030204" pitchFamily="18" charset="0"/>
                        </a:rPr>
                        <m:t>𝑑</m:t>
                      </m:r>
                    </m:oMath>
                  </a14:m>
                  <a:r>
                    <a:rPr lang="en-SG" sz="2000" dirty="0"/>
                    <a:t> are integers and </a:t>
                  </a:r>
                  <a14:m>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≠0</m:t>
                      </m:r>
                    </m:oMath>
                  </a14:m>
                  <a:r>
                    <a:rPr lang="en-SG" sz="2000" dirty="0"/>
                    <a:t>, then</a:t>
                  </a:r>
                </a:p>
                <a:p>
                  <a:pPr>
                    <a:spcAft>
                      <a:spcPts val="600"/>
                    </a:spcAft>
                    <a:tabLst>
                      <a:tab pos="692150" algn="l"/>
                    </a:tabLst>
                  </a:pPr>
                  <a:r>
                    <a:rPr lang="en-SG" sz="2000" dirty="0"/>
                    <a:t>	</a:t>
                  </a:r>
                  <a14:m>
                    <m:oMath xmlns:m="http://schemas.openxmlformats.org/officeDocument/2006/math">
                      <m:r>
                        <a:rPr lang="en-SG" sz="2000" i="1" dirty="0" smtClean="0">
                          <a:latin typeface="Cambria Math" panose="02040503050406030204" pitchFamily="18" charset="0"/>
                        </a:rPr>
                        <m:t>𝑛</m:t>
                      </m:r>
                    </m:oMath>
                  </a14:m>
                  <a:r>
                    <a:rPr lang="en-SG" sz="2000" dirty="0"/>
                    <a:t> is </a:t>
                  </a:r>
                  <a:r>
                    <a:rPr lang="en-SG" sz="2000" dirty="0">
                      <a:solidFill>
                        <a:srgbClr val="C00000"/>
                      </a:solidFill>
                    </a:rPr>
                    <a:t>divisible</a:t>
                  </a:r>
                  <a:r>
                    <a:rPr lang="en-SG" sz="2000" dirty="0"/>
                    <a:t> by </a:t>
                  </a:r>
                  <a14:m>
                    <m:oMath xmlns:m="http://schemas.openxmlformats.org/officeDocument/2006/math">
                      <m:r>
                        <a:rPr lang="en-SG" sz="2000" i="1" dirty="0" smtClean="0">
                          <a:latin typeface="Cambria Math" panose="02040503050406030204" pitchFamily="18" charset="0"/>
                        </a:rPr>
                        <m:t>𝑑</m:t>
                      </m:r>
                    </m:oMath>
                  </a14:m>
                  <a:r>
                    <a:rPr lang="en-SG" sz="2000" dirty="0"/>
                    <a:t> </a:t>
                  </a:r>
                  <a:r>
                    <a:rPr lang="en-SG" sz="2000" dirty="0" err="1"/>
                    <a:t>iff</a:t>
                  </a:r>
                  <a:r>
                    <a:rPr lang="en-SG" sz="2000" dirty="0"/>
                    <a:t> </a:t>
                  </a:r>
                  <a14:m>
                    <m:oMath xmlns:m="http://schemas.openxmlformats.org/officeDocument/2006/math">
                      <m:r>
                        <a:rPr lang="en-SG" sz="2000" i="1" dirty="0" smtClean="0">
                          <a:latin typeface="Cambria Math" panose="02040503050406030204" pitchFamily="18" charset="0"/>
                        </a:rPr>
                        <m:t>𝑛</m:t>
                      </m:r>
                    </m:oMath>
                  </a14:m>
                  <a:r>
                    <a:rPr lang="en-SG" sz="2000" dirty="0"/>
                    <a:t> equals </a:t>
                  </a:r>
                  <a14:m>
                    <m:oMath xmlns:m="http://schemas.openxmlformats.org/officeDocument/2006/math">
                      <m:r>
                        <a:rPr lang="en-SG" sz="2000" i="1" dirty="0" smtClean="0">
                          <a:latin typeface="Cambria Math" panose="02040503050406030204" pitchFamily="18" charset="0"/>
                        </a:rPr>
                        <m:t>𝑑</m:t>
                      </m:r>
                    </m:oMath>
                  </a14:m>
                  <a:r>
                    <a:rPr lang="en-SG" sz="2000" dirty="0"/>
                    <a:t> times some integer. </a:t>
                  </a:r>
                </a:p>
                <a:p>
                  <a:pPr>
                    <a:spcAft>
                      <a:spcPts val="600"/>
                    </a:spcAft>
                  </a:pPr>
                  <a:r>
                    <a:rPr lang="en-US" sz="2000" dirty="0"/>
                    <a:t>We may also say that “</a:t>
                  </a:r>
                  <a14:m>
                    <m:oMath xmlns:m="http://schemas.openxmlformats.org/officeDocument/2006/math">
                      <m:r>
                        <a:rPr lang="en-US" sz="2000" i="1" dirty="0" smtClean="0">
                          <a:latin typeface="Cambria Math" panose="02040503050406030204" pitchFamily="18" charset="0"/>
                        </a:rPr>
                        <m:t>𝑛</m:t>
                      </m:r>
                    </m:oMath>
                  </a14:m>
                  <a:r>
                    <a:rPr lang="en-US" sz="2000" dirty="0"/>
                    <a:t> is a multiple of </a:t>
                  </a:r>
                  <a14:m>
                    <m:oMath xmlns:m="http://schemas.openxmlformats.org/officeDocument/2006/math">
                      <m:r>
                        <a:rPr lang="en-US" sz="2000" i="1" dirty="0" smtClean="0">
                          <a:latin typeface="Cambria Math" panose="02040503050406030204" pitchFamily="18" charset="0"/>
                        </a:rPr>
                        <m:t>𝑑</m:t>
                      </m:r>
                    </m:oMath>
                  </a14:m>
                  <a:r>
                    <a:rPr lang="en-US" sz="2000" dirty="0"/>
                    <a:t>”, or “</a:t>
                  </a:r>
                  <a14:m>
                    <m:oMath xmlns:m="http://schemas.openxmlformats.org/officeDocument/2006/math">
                      <m:r>
                        <a:rPr lang="en-US" sz="2000" i="1" dirty="0" smtClean="0">
                          <a:latin typeface="Cambria Math" panose="02040503050406030204" pitchFamily="18" charset="0"/>
                        </a:rPr>
                        <m:t>𝑑</m:t>
                      </m:r>
                    </m:oMath>
                  </a14:m>
                  <a:r>
                    <a:rPr lang="en-US" sz="2000" dirty="0"/>
                    <a:t> is a factor of </a:t>
                  </a:r>
                  <a14:m>
                    <m:oMath xmlns:m="http://schemas.openxmlformats.org/officeDocument/2006/math">
                      <m:r>
                        <a:rPr lang="en-US" sz="2000" i="1" dirty="0" smtClean="0">
                          <a:latin typeface="Cambria Math" panose="02040503050406030204" pitchFamily="18" charset="0"/>
                        </a:rPr>
                        <m:t>𝑛</m:t>
                      </m:r>
                    </m:oMath>
                  </a14:m>
                  <a:r>
                    <a:rPr lang="en-US" sz="2000" dirty="0"/>
                    <a:t>”, or “</a:t>
                  </a:r>
                  <a14:m>
                    <m:oMath xmlns:m="http://schemas.openxmlformats.org/officeDocument/2006/math">
                      <m:r>
                        <a:rPr lang="en-US" sz="2000" i="1" dirty="0" smtClean="0">
                          <a:latin typeface="Cambria Math" panose="02040503050406030204" pitchFamily="18" charset="0"/>
                        </a:rPr>
                        <m:t>𝑑</m:t>
                      </m:r>
                    </m:oMath>
                  </a14:m>
                  <a:r>
                    <a:rPr lang="en-US" sz="2000" dirty="0"/>
                    <a:t> is a divisor of </a:t>
                  </a:r>
                  <a14:m>
                    <m:oMath xmlns:m="http://schemas.openxmlformats.org/officeDocument/2006/math">
                      <m:r>
                        <a:rPr lang="en-US" sz="2000" i="1" dirty="0" smtClean="0">
                          <a:latin typeface="Cambria Math" panose="02040503050406030204" pitchFamily="18" charset="0"/>
                        </a:rPr>
                        <m:t>𝑛</m:t>
                      </m:r>
                    </m:oMath>
                  </a14:m>
                  <a:r>
                    <a:rPr lang="en-US" sz="2000" dirty="0"/>
                    <a:t>” or “</a:t>
                  </a:r>
                  <a14:m>
                    <m:oMath xmlns:m="http://schemas.openxmlformats.org/officeDocument/2006/math">
                      <m:r>
                        <a:rPr lang="en-US" sz="2000" i="1" dirty="0" smtClean="0">
                          <a:latin typeface="Cambria Math" panose="02040503050406030204" pitchFamily="18" charset="0"/>
                        </a:rPr>
                        <m:t>𝑑</m:t>
                      </m:r>
                    </m:oMath>
                  </a14:m>
                  <a:r>
                    <a:rPr lang="en-US" sz="2000" dirty="0"/>
                    <a:t> divides </a:t>
                  </a:r>
                  <a14:m>
                    <m:oMath xmlns:m="http://schemas.openxmlformats.org/officeDocument/2006/math">
                      <m:r>
                        <a:rPr lang="en-US" sz="2000" i="1" dirty="0" smtClean="0">
                          <a:latin typeface="Cambria Math" panose="02040503050406030204" pitchFamily="18" charset="0"/>
                        </a:rPr>
                        <m:t>𝑛</m:t>
                      </m:r>
                    </m:oMath>
                  </a14:m>
                  <a:r>
                    <a:rPr lang="en-US" sz="2000" dirty="0"/>
                    <a:t>”.</a:t>
                  </a:r>
                </a:p>
                <a:p>
                  <a:pPr>
                    <a:spcAft>
                      <a:spcPts val="600"/>
                    </a:spcAft>
                  </a:pPr>
                  <a:r>
                    <a:rPr lang="en-US" sz="2000" dirty="0"/>
                    <a:t>We use the notation </a:t>
                  </a:r>
                  <a14:m>
                    <m:oMath xmlns:m="http://schemas.openxmlformats.org/officeDocument/2006/math">
                      <m:r>
                        <a:rPr lang="en-US" sz="2000" i="1" dirty="0" smtClean="0">
                          <a:solidFill>
                            <a:srgbClr val="0033CC"/>
                          </a:solidFill>
                          <a:latin typeface="Cambria Math" panose="02040503050406030204" pitchFamily="18" charset="0"/>
                        </a:rPr>
                        <m:t>𝑑</m:t>
                      </m:r>
                      <m:r>
                        <a:rPr lang="en-US" sz="2000" i="1" dirty="0" smtClean="0">
                          <a:solidFill>
                            <a:srgbClr val="0033CC"/>
                          </a:solidFill>
                          <a:latin typeface="Cambria Math" panose="02040503050406030204" pitchFamily="18" charset="0"/>
                        </a:rPr>
                        <m:t> | </m:t>
                      </m:r>
                      <m:r>
                        <a:rPr lang="en-US" sz="2000" i="1" dirty="0" smtClean="0">
                          <a:solidFill>
                            <a:srgbClr val="0033CC"/>
                          </a:solidFill>
                          <a:latin typeface="Cambria Math" panose="02040503050406030204" pitchFamily="18" charset="0"/>
                        </a:rPr>
                        <m:t>𝑛</m:t>
                      </m:r>
                    </m:oMath>
                  </a14:m>
                  <a:r>
                    <a:rPr lang="en-US" sz="2000" dirty="0">
                      <a:solidFill>
                        <a:srgbClr val="0033CC"/>
                      </a:solidFill>
                    </a:rPr>
                    <a:t> </a:t>
                  </a:r>
                  <a:r>
                    <a:rPr lang="en-US" sz="2000" dirty="0"/>
                    <a:t>to mean “</a:t>
                  </a:r>
                  <a14:m>
                    <m:oMath xmlns:m="http://schemas.openxmlformats.org/officeDocument/2006/math">
                      <m:r>
                        <a:rPr lang="en-US" sz="2000" i="1" dirty="0" smtClean="0">
                          <a:latin typeface="Cambria Math" panose="02040503050406030204" pitchFamily="18" charset="0"/>
                        </a:rPr>
                        <m:t>𝑑</m:t>
                      </m:r>
                    </m:oMath>
                  </a14:m>
                  <a:r>
                    <a:rPr lang="en-US" sz="2000" dirty="0"/>
                    <a:t> divides </a:t>
                  </a:r>
                  <a14:m>
                    <m:oMath xmlns:m="http://schemas.openxmlformats.org/officeDocument/2006/math">
                      <m:r>
                        <a:rPr lang="en-US" sz="2000" i="1" dirty="0" smtClean="0">
                          <a:latin typeface="Cambria Math" panose="02040503050406030204" pitchFamily="18" charset="0"/>
                        </a:rPr>
                        <m:t>𝑛</m:t>
                      </m:r>
                    </m:oMath>
                  </a14:m>
                  <a:r>
                    <a:rPr lang="en-US" sz="2000" dirty="0"/>
                    <a:t>”.  Symbolically, if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 </m:t>
                      </m:r>
                      <m:r>
                        <a:rPr lang="en-US" sz="2000" i="1" dirty="0" smtClean="0">
                          <a:latin typeface="Cambria Math" panose="02040503050406030204" pitchFamily="18" charset="0"/>
                        </a:rPr>
                        <m:t>𝑑</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ℤ</m:t>
                      </m:r>
                      <m:r>
                        <a:rPr lang="en-US" sz="2000" i="1" dirty="0" smtClean="0">
                          <a:latin typeface="Cambria Math" panose="02040503050406030204" pitchFamily="18" charset="0"/>
                        </a:rPr>
                        <m:t> </m:t>
                      </m:r>
                    </m:oMath>
                  </a14:m>
                  <a:r>
                    <a:rPr lang="en-SG" sz="2000" dirty="0"/>
                    <a:t>and </a:t>
                  </a:r>
                  <a14:m>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≠0</m:t>
                      </m:r>
                    </m:oMath>
                  </a14:m>
                  <a:r>
                    <a:rPr lang="en-SG" sz="2000" dirty="0"/>
                    <a:t>:</a:t>
                  </a:r>
                </a:p>
                <a:p>
                  <a:pPr>
                    <a:spcAft>
                      <a:spcPts val="600"/>
                    </a:spcAft>
                  </a:pPr>
                  <a:r>
                    <a:rPr lang="en-SG" sz="2000" dirty="0"/>
                    <a:t>	</a:t>
                  </a:r>
                  <a:r>
                    <a:rPr lang="en-US" sz="2000" dirty="0"/>
                    <a:t> </a:t>
                  </a:r>
                  <a14:m>
                    <m:oMath xmlns:m="http://schemas.openxmlformats.org/officeDocument/2006/math">
                      <m:r>
                        <a:rPr lang="en-US" sz="2000" i="1" dirty="0">
                          <a:latin typeface="Cambria Math" panose="02040503050406030204" pitchFamily="18" charset="0"/>
                        </a:rPr>
                        <m:t>𝑑</m:t>
                      </m:r>
                      <m:r>
                        <a:rPr lang="en-US" sz="2000" i="1" dirty="0">
                          <a:latin typeface="Cambria Math" panose="02040503050406030204" pitchFamily="18" charset="0"/>
                        </a:rPr>
                        <m:t> | </m:t>
                      </m:r>
                      <m:r>
                        <a:rPr lang="en-US" sz="2000" i="1" dirty="0">
                          <a:latin typeface="Cambria Math" panose="02040503050406030204" pitchFamily="18" charset="0"/>
                        </a:rPr>
                        <m:t>𝑛</m:t>
                      </m:r>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ℤ</m:t>
                      </m:r>
                    </m:oMath>
                  </a14:m>
                  <a:r>
                    <a:rPr lang="en-SG" sz="2000" dirty="0"/>
                    <a:t> such that </a:t>
                  </a:r>
                  <a14:m>
                    <m:oMath xmlns:m="http://schemas.openxmlformats.org/officeDocument/2006/math">
                      <m:r>
                        <a:rPr lang="en-SG" sz="2000" i="1" dirty="0" smtClean="0">
                          <a:latin typeface="Cambria Math" panose="02040503050406030204" pitchFamily="18" charset="0"/>
                        </a:rPr>
                        <m:t>𝑛</m:t>
                      </m:r>
                      <m:r>
                        <a:rPr lang="en-SG" sz="2000" i="1" dirty="0" smtClean="0">
                          <a:latin typeface="Cambria Math" panose="02040503050406030204" pitchFamily="18" charset="0"/>
                        </a:rPr>
                        <m:t>=</m:t>
                      </m:r>
                      <m:r>
                        <a:rPr lang="en-SG" sz="2000" i="1" dirty="0" smtClean="0">
                          <a:latin typeface="Cambria Math" panose="02040503050406030204" pitchFamily="18" charset="0"/>
                        </a:rPr>
                        <m:t>𝑑𝑘</m:t>
                      </m:r>
                    </m:oMath>
                  </a14:m>
                  <a:r>
                    <a:rPr lang="en-SG" sz="2000" dirty="0"/>
                    <a:t>.</a:t>
                  </a:r>
                </a:p>
              </p:txBody>
            </p:sp>
          </mc:Choice>
          <mc:Fallback xmlns="">
            <p:sp>
              <p:nvSpPr>
                <p:cNvPr id="36" name="TextBox 35"/>
                <p:cNvSpPr txBox="1">
                  <a:spLocks noRot="1" noChangeAspect="1" noMove="1" noResize="1" noEditPoints="1" noAdjustHandles="1" noChangeArrowheads="1" noChangeShapeType="1" noTextEdit="1"/>
                </p:cNvSpPr>
                <p:nvPr/>
              </p:nvSpPr>
              <p:spPr>
                <a:xfrm>
                  <a:off x="1109375" y="5193984"/>
                  <a:ext cx="7416249" cy="2419699"/>
                </a:xfrm>
                <a:prstGeom prst="rect">
                  <a:avLst/>
                </a:prstGeom>
                <a:blipFill>
                  <a:blip r:embed="rId3"/>
                  <a:stretch>
                    <a:fillRect l="-822" t="-1193" b="-3341"/>
                  </a:stretch>
                </a:blipFill>
              </p:spPr>
              <p:txBody>
                <a:bodyPr/>
                <a:lstStyle/>
                <a:p>
                  <a:r>
                    <a:rPr lang="en-US">
                      <a:noFill/>
                    </a:rPr>
                    <a:t> </a:t>
                  </a:r>
                </a:p>
              </p:txBody>
            </p:sp>
          </mc:Fallback>
        </mc:AlternateContent>
      </p:grpSp>
      <p:grpSp>
        <p:nvGrpSpPr>
          <p:cNvPr id="7" name="Group 6"/>
          <p:cNvGrpSpPr/>
          <p:nvPr/>
        </p:nvGrpSpPr>
        <p:grpSpPr>
          <a:xfrm>
            <a:off x="269994" y="4333575"/>
            <a:ext cx="7811058" cy="2230367"/>
            <a:chOff x="440844" y="4422596"/>
            <a:chExt cx="7811058" cy="2230367"/>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44" y="4422596"/>
              <a:ext cx="1017689" cy="848074"/>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694986" y="4508593"/>
                  <a:ext cx="6556916" cy="2144370"/>
                </a:xfrm>
                <a:prstGeom prst="rect">
                  <a:avLst/>
                </a:prstGeom>
                <a:solidFill>
                  <a:schemeClr val="accent4">
                    <a:lumMod val="20000"/>
                    <a:lumOff val="80000"/>
                  </a:schemeClr>
                </a:solidFill>
                <a:ln>
                  <a:solidFill>
                    <a:schemeClr val="tx1"/>
                  </a:solidFill>
                </a:ln>
              </p:spPr>
              <p:txBody>
                <a:bodyPr wrap="square" rtlCol="0">
                  <a:spAutoFit/>
                </a:bodyPr>
                <a:lstStyle/>
                <a:p>
                  <a:pPr marL="285750" indent="-285750">
                    <a:spcAft>
                      <a:spcPts val="600"/>
                    </a:spcAft>
                    <a:buFont typeface="Wingdings" panose="05000000000000000000" pitchFamily="2" charset="2"/>
                    <a:buChar char="§"/>
                  </a:pPr>
                  <a:r>
                    <a:rPr lang="en-US" sz="2000" dirty="0">
                      <a:solidFill>
                        <a:srgbClr val="C00000"/>
                      </a:solidFill>
                    </a:rPr>
                    <a:t>Note that division is not used in this particular definition of divisibility. </a:t>
                  </a:r>
                  <a:r>
                    <a:rPr lang="en-US" sz="2000" dirty="0"/>
                    <a:t>Here, the notation </a:t>
                  </a:r>
                  <a14:m>
                    <m:oMath xmlns:m="http://schemas.openxmlformats.org/officeDocument/2006/math">
                      <m:r>
                        <a:rPr lang="en-US" sz="2000" i="1" dirty="0" smtClean="0">
                          <a:solidFill>
                            <a:srgbClr val="0033CC"/>
                          </a:solidFill>
                          <a:latin typeface="Cambria Math" panose="02040503050406030204" pitchFamily="18" charset="0"/>
                        </a:rPr>
                        <m:t>𝑎</m:t>
                      </m:r>
                      <m:r>
                        <a:rPr lang="en-US" sz="2000" i="1" dirty="0" smtClean="0">
                          <a:solidFill>
                            <a:srgbClr val="0033CC"/>
                          </a:solidFill>
                          <a:latin typeface="Cambria Math" panose="02040503050406030204" pitchFamily="18" charset="0"/>
                        </a:rPr>
                        <m:t>|</m:t>
                      </m:r>
                      <m:r>
                        <a:rPr lang="en-US" sz="2000" i="1" dirty="0" smtClean="0">
                          <a:solidFill>
                            <a:srgbClr val="0033CC"/>
                          </a:solidFill>
                          <a:latin typeface="Cambria Math" panose="02040503050406030204" pitchFamily="18" charset="0"/>
                        </a:rPr>
                        <m:t>𝑏</m:t>
                      </m:r>
                    </m:oMath>
                  </a14:m>
                  <a:r>
                    <a:rPr lang="en-US" sz="2000" dirty="0">
                      <a:solidFill>
                        <a:srgbClr val="0033CC"/>
                      </a:solidFill>
                    </a:rPr>
                    <a:t> </a:t>
                  </a:r>
                  <a:r>
                    <a:rPr lang="en-US" sz="2000" dirty="0"/>
                    <a:t>simply means </a:t>
                  </a:r>
                  <a14:m>
                    <m:oMath xmlns:m="http://schemas.openxmlformats.org/officeDocument/2006/math">
                      <m:r>
                        <a:rPr lang="en-US" sz="2000" i="1" dirty="0" smtClean="0">
                          <a:solidFill>
                            <a:srgbClr val="0033CC"/>
                          </a:solidFill>
                          <a:latin typeface="Cambria Math" panose="02040503050406030204" pitchFamily="18" charset="0"/>
                        </a:rPr>
                        <m:t>𝑎</m:t>
                      </m:r>
                    </m:oMath>
                  </a14:m>
                  <a:r>
                    <a:rPr lang="en-US" sz="2000" dirty="0">
                      <a:solidFill>
                        <a:srgbClr val="0033CC"/>
                      </a:solidFill>
                    </a:rPr>
                    <a:t> is a factor of </a:t>
                  </a:r>
                  <a14:m>
                    <m:oMath xmlns:m="http://schemas.openxmlformats.org/officeDocument/2006/math">
                      <m:r>
                        <a:rPr lang="en-US" sz="2000" i="1" dirty="0" smtClean="0">
                          <a:solidFill>
                            <a:srgbClr val="0033CC"/>
                          </a:solidFill>
                          <a:latin typeface="Cambria Math" panose="02040503050406030204" pitchFamily="18" charset="0"/>
                        </a:rPr>
                        <m:t>𝑏</m:t>
                      </m:r>
                    </m:oMath>
                  </a14:m>
                  <a:r>
                    <a:rPr lang="en-US" sz="2000" dirty="0"/>
                    <a:t>; no actual division is performed. </a:t>
                  </a:r>
                </a:p>
                <a:p>
                  <a:pPr marL="285750" indent="-285750">
                    <a:spcAft>
                      <a:spcPts val="600"/>
                    </a:spcAft>
                    <a:buFont typeface="Wingdings" panose="05000000000000000000" pitchFamily="2" charset="2"/>
                    <a:buChar char="§"/>
                  </a:pPr>
                  <a14:m>
                    <m:oMath xmlns:m="http://schemas.openxmlformats.org/officeDocument/2006/math">
                      <m:r>
                        <a:rPr lang="en-US" sz="2000" i="1" dirty="0" smtClean="0">
                          <a:solidFill>
                            <a:srgbClr val="0033CC"/>
                          </a:solidFill>
                          <a:latin typeface="Cambria Math" panose="02040503050406030204" pitchFamily="18" charset="0"/>
                        </a:rPr>
                        <m:t>𝑎</m:t>
                      </m:r>
                      <m:r>
                        <a:rPr lang="en-US" sz="2000" i="1" dirty="0" smtClean="0">
                          <a:solidFill>
                            <a:srgbClr val="0033CC"/>
                          </a:solidFill>
                          <a:latin typeface="Cambria Math" panose="02040503050406030204" pitchFamily="18" charset="0"/>
                        </a:rPr>
                        <m:t>|</m:t>
                      </m:r>
                      <m:r>
                        <a:rPr lang="en-US" sz="2000" i="1" dirty="0" smtClean="0">
                          <a:solidFill>
                            <a:srgbClr val="0033CC"/>
                          </a:solidFill>
                          <a:latin typeface="Cambria Math" panose="02040503050406030204" pitchFamily="18" charset="0"/>
                        </a:rPr>
                        <m:t>𝑏</m:t>
                      </m:r>
                    </m:oMath>
                  </a14:m>
                  <a:r>
                    <a:rPr lang="en-US" sz="2000" dirty="0">
                      <a:solidFill>
                        <a:srgbClr val="0033CC"/>
                      </a:solidFill>
                    </a:rPr>
                    <a:t> </a:t>
                  </a:r>
                  <a:r>
                    <a:rPr lang="en-US" sz="2000" dirty="0"/>
                    <a:t>is a statement, which is evaluated to </a:t>
                  </a:r>
                  <a:r>
                    <a:rPr lang="en-US" sz="2000" dirty="0">
                      <a:solidFill>
                        <a:srgbClr val="006600"/>
                      </a:solidFill>
                    </a:rPr>
                    <a:t>true</a:t>
                  </a:r>
                  <a:r>
                    <a:rPr lang="en-US" sz="2000" dirty="0"/>
                    <a:t> or </a:t>
                  </a:r>
                  <a:r>
                    <a:rPr lang="en-US" sz="2000" dirty="0">
                      <a:solidFill>
                        <a:srgbClr val="006600"/>
                      </a:solidFill>
                    </a:rPr>
                    <a:t>false</a:t>
                  </a:r>
                  <a:r>
                    <a:rPr lang="en-US" sz="2000" dirty="0"/>
                    <a:t>. It is </a:t>
                  </a:r>
                  <a:r>
                    <a:rPr lang="en-US" sz="2000" u="sng" dirty="0"/>
                    <a:t>not</a:t>
                  </a:r>
                  <a:r>
                    <a:rPr lang="en-US" sz="2000" dirty="0"/>
                    <a:t> a numerical value. That is, you say 3|12 is true; 3|10 is false; you don’t say 3|10 is 1 or </a:t>
                  </a:r>
                  <a14:m>
                    <m:oMath xmlns:m="http://schemas.openxmlformats.org/officeDocument/2006/math">
                      <m:r>
                        <a:rPr lang="en-US" sz="2000" b="0" i="1" smtClean="0">
                          <a:latin typeface="Cambria Math" panose="02040503050406030204" pitchFamily="18" charset="0"/>
                        </a:rPr>
                        <m:t>3</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oMath>
                  </a14:m>
                  <a:r>
                    <a:rPr lang="en-US" sz="20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694986" y="4508593"/>
                  <a:ext cx="6556916" cy="2144370"/>
                </a:xfrm>
                <a:prstGeom prst="rect">
                  <a:avLst/>
                </a:prstGeom>
                <a:blipFill>
                  <a:blip r:embed="rId5"/>
                  <a:stretch>
                    <a:fillRect l="-742" t="-1412" r="-1577" b="-847"/>
                  </a:stretch>
                </a:blipFill>
                <a:ln>
                  <a:solidFill>
                    <a:schemeClr val="tx1"/>
                  </a:solidFill>
                </a:ln>
              </p:spPr>
              <p:txBody>
                <a:bodyPr/>
                <a:lstStyle/>
                <a:p>
                  <a:r>
                    <a:rPr lang="en-US">
                      <a:noFill/>
                    </a:rPr>
                    <a:t> </a:t>
                  </a:r>
                </a:p>
              </p:txBody>
            </p:sp>
          </mc:Fallback>
        </mc:AlternateContent>
      </p:grpSp>
      <p:sp>
        <p:nvSpPr>
          <p:cNvPr id="41" name="Oval 4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314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Exhaustion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10" name="TextBox 9"/>
              <p:cNvSpPr txBox="1"/>
              <p:nvPr/>
            </p:nvSpPr>
            <p:spPr>
              <a:xfrm>
                <a:off x="1005678" y="2238526"/>
                <a:ext cx="6917427" cy="3062377"/>
              </a:xfrm>
              <a:prstGeom prst="rect">
                <a:avLst/>
              </a:prstGeom>
              <a:noFill/>
            </p:spPr>
            <p:txBody>
              <a:bodyPr wrap="square" rtlCol="0">
                <a:spAutoFit/>
              </a:bodyPr>
              <a:lstStyle/>
              <a:p>
                <a:pPr marL="342900" indent="-342900">
                  <a:spcAft>
                    <a:spcPts val="600"/>
                  </a:spcAft>
                  <a:buFont typeface="+mj-lt"/>
                  <a:buAutoNum type="arabicPeriod"/>
                </a:pPr>
                <a:r>
                  <a:rPr lang="en-US" sz="2400" dirty="0"/>
                  <a:t>Let </a:t>
                </a:r>
                <a14:m>
                  <m:oMath xmlns:m="http://schemas.openxmlformats.org/officeDocument/2006/math">
                    <m:r>
                      <a:rPr lang="en-US" sz="2400" i="1" dirty="0" smtClean="0">
                        <a:latin typeface="Cambria Math" panose="02040503050406030204" pitchFamily="18" charset="0"/>
                      </a:rPr>
                      <m:t>𝑎</m:t>
                    </m:r>
                  </m:oMath>
                </a14:m>
                <a:r>
                  <a:rPr lang="en-US" sz="2400" dirty="0"/>
                  <a:t> be an integer between 1 and 4 inclusive.</a:t>
                </a:r>
              </a:p>
              <a:p>
                <a:pPr lvl="1">
                  <a:spcAft>
                    <a:spcPts val="600"/>
                  </a:spcAft>
                  <a:tabLst>
                    <a:tab pos="969963" algn="l"/>
                  </a:tabLst>
                </a:pPr>
                <a:r>
                  <a:rPr lang="en-US" sz="2400" dirty="0"/>
                  <a:t>1.1	If </a:t>
                </a:r>
                <a14:m>
                  <m:oMath xmlns:m="http://schemas.openxmlformats.org/officeDocument/2006/math">
                    <m:r>
                      <a:rPr lang="en-US" sz="2400" i="1" dirty="0" smtClean="0">
                        <a:latin typeface="Cambria Math" panose="02040503050406030204" pitchFamily="18" charset="0"/>
                      </a:rPr>
                      <m:t>𝑎</m:t>
                    </m:r>
                  </m:oMath>
                </a14:m>
                <a:r>
                  <a:rPr lang="en-US" sz="2400" dirty="0"/>
                  <a:t> = 1, then </a:t>
                </a:r>
                <a14:m>
                  <m:oMath xmlns:m="http://schemas.openxmlformats.org/officeDocument/2006/math">
                    <m:r>
                      <a:rPr lang="en-US" sz="2400" i="1" dirty="0" smtClean="0">
                        <a:latin typeface="Cambria Math" panose="02040503050406030204" pitchFamily="18" charset="0"/>
                      </a:rPr>
                      <m:t>6</m:t>
                    </m:r>
                    <m:r>
                      <a:rPr lang="en-US" sz="2400" i="1" dirty="0" smtClean="0">
                        <a:latin typeface="Cambria Math" panose="02040503050406030204" pitchFamily="18" charset="0"/>
                      </a:rPr>
                      <m:t>𝑎</m:t>
                    </m:r>
                    <m:r>
                      <a:rPr lang="en-US" sz="2400" i="1" dirty="0" smtClean="0">
                        <a:latin typeface="Cambria Math" panose="02040503050406030204" pitchFamily="18" charset="0"/>
                      </a:rPr>
                      <m:t> = 6</m:t>
                    </m:r>
                  </m:oMath>
                </a14:m>
                <a:r>
                  <a:rPr lang="en-US" sz="2400" dirty="0"/>
                  <a:t> but </a:t>
                </a:r>
                <a14:m>
                  <m:oMath xmlns:m="http://schemas.openxmlformats.org/officeDocument/2006/math">
                    <m:r>
                      <a:rPr lang="en-US" sz="2400" b="0" i="0" dirty="0" smtClean="0">
                        <a:latin typeface="Cambria Math" panose="02040503050406030204" pitchFamily="18" charset="0"/>
                        <a:ea typeface="Cambria Math" panose="02040503050406030204" pitchFamily="18" charset="0"/>
                      </a:rPr>
                      <m:t>5</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6</m:t>
                    </m:r>
                  </m:oMath>
                </a14:m>
                <a:r>
                  <a:rPr lang="en-US" sz="2400" dirty="0"/>
                  <a:t>.</a:t>
                </a:r>
              </a:p>
              <a:p>
                <a:pPr lvl="1">
                  <a:spcAft>
                    <a:spcPts val="600"/>
                  </a:spcAft>
                  <a:tabLst>
                    <a:tab pos="969963" algn="l"/>
                  </a:tabLst>
                </a:pPr>
                <a:r>
                  <a:rPr lang="en-US" sz="2400" dirty="0"/>
                  <a:t>1.2	If </a:t>
                </a:r>
                <a14:m>
                  <m:oMath xmlns:m="http://schemas.openxmlformats.org/officeDocument/2006/math">
                    <m:r>
                      <a:rPr lang="en-US" sz="2400" i="1" dirty="0">
                        <a:latin typeface="Cambria Math" panose="02040503050406030204" pitchFamily="18" charset="0"/>
                      </a:rPr>
                      <m:t>𝑎</m:t>
                    </m:r>
                  </m:oMath>
                </a14:m>
                <a:r>
                  <a:rPr lang="en-US" sz="2400" dirty="0"/>
                  <a:t> = 2, then </a:t>
                </a:r>
                <a14:m>
                  <m:oMath xmlns:m="http://schemas.openxmlformats.org/officeDocument/2006/math">
                    <m:r>
                      <a:rPr lang="en-US" sz="2400" i="1" dirty="0">
                        <a:latin typeface="Cambria Math" panose="02040503050406030204" pitchFamily="18" charset="0"/>
                      </a:rPr>
                      <m:t>6</m:t>
                    </m:r>
                    <m:r>
                      <a:rPr lang="en-US" sz="2400" i="1" dirty="0">
                        <a:latin typeface="Cambria Math" panose="02040503050406030204" pitchFamily="18" charset="0"/>
                      </a:rPr>
                      <m:t>𝑎</m:t>
                    </m:r>
                    <m:r>
                      <a:rPr lang="en-US" sz="2400" i="1" dirty="0">
                        <a:latin typeface="Cambria Math" panose="02040503050406030204" pitchFamily="18" charset="0"/>
                      </a:rPr>
                      <m:t> =12</m:t>
                    </m:r>
                  </m:oMath>
                </a14:m>
                <a:r>
                  <a:rPr lang="en-US" sz="2400" dirty="0"/>
                  <a:t> but </a:t>
                </a:r>
                <a14:m>
                  <m:oMath xmlns:m="http://schemas.openxmlformats.org/officeDocument/2006/math">
                    <m:r>
                      <a:rPr lang="en-US" sz="2400" dirty="0">
                        <a:latin typeface="Cambria Math" panose="02040503050406030204" pitchFamily="18" charset="0"/>
                        <a:ea typeface="Cambria Math" panose="02040503050406030204" pitchFamily="18" charset="0"/>
                      </a:rPr>
                      <m:t>5</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12</m:t>
                    </m:r>
                  </m:oMath>
                </a14:m>
                <a:r>
                  <a:rPr lang="en-US" sz="2400" dirty="0"/>
                  <a:t>.</a:t>
                </a:r>
              </a:p>
              <a:p>
                <a:pPr lvl="1">
                  <a:spcAft>
                    <a:spcPts val="600"/>
                  </a:spcAft>
                  <a:tabLst>
                    <a:tab pos="969963" algn="l"/>
                  </a:tabLst>
                </a:pPr>
                <a:r>
                  <a:rPr lang="en-US" sz="2400" dirty="0"/>
                  <a:t>1.3	If </a:t>
                </a:r>
                <a14:m>
                  <m:oMath xmlns:m="http://schemas.openxmlformats.org/officeDocument/2006/math">
                    <m:r>
                      <a:rPr lang="en-US" sz="2400" i="1" dirty="0">
                        <a:latin typeface="Cambria Math" panose="02040503050406030204" pitchFamily="18" charset="0"/>
                      </a:rPr>
                      <m:t>𝑎</m:t>
                    </m:r>
                  </m:oMath>
                </a14:m>
                <a:r>
                  <a:rPr lang="en-US" sz="2400" dirty="0"/>
                  <a:t> = 3, then </a:t>
                </a:r>
                <a14:m>
                  <m:oMath xmlns:m="http://schemas.openxmlformats.org/officeDocument/2006/math">
                    <m:r>
                      <a:rPr lang="en-US" sz="2400" i="1" dirty="0">
                        <a:latin typeface="Cambria Math" panose="02040503050406030204" pitchFamily="18" charset="0"/>
                      </a:rPr>
                      <m:t>6</m:t>
                    </m:r>
                    <m:r>
                      <a:rPr lang="en-US" sz="2400" i="1" dirty="0">
                        <a:latin typeface="Cambria Math" panose="02040503050406030204" pitchFamily="18" charset="0"/>
                      </a:rPr>
                      <m:t>𝑎</m:t>
                    </m:r>
                    <m:r>
                      <a:rPr lang="en-US" sz="2400" i="1" dirty="0">
                        <a:latin typeface="Cambria Math" panose="02040503050406030204" pitchFamily="18" charset="0"/>
                      </a:rPr>
                      <m:t> =18</m:t>
                    </m:r>
                  </m:oMath>
                </a14:m>
                <a:r>
                  <a:rPr lang="en-US" sz="2400" dirty="0"/>
                  <a:t> but </a:t>
                </a:r>
                <a14:m>
                  <m:oMath xmlns:m="http://schemas.openxmlformats.org/officeDocument/2006/math">
                    <m:r>
                      <a:rPr lang="en-US" sz="2400" dirty="0">
                        <a:latin typeface="Cambria Math" panose="02040503050406030204" pitchFamily="18" charset="0"/>
                        <a:ea typeface="Cambria Math" panose="02040503050406030204" pitchFamily="18" charset="0"/>
                      </a:rPr>
                      <m:t>5</m:t>
                    </m:r>
                    <m:r>
                      <a:rPr lang="en-US" sz="2400" i="1" dirty="0">
                        <a:latin typeface="Cambria Math" panose="02040503050406030204" pitchFamily="18" charset="0"/>
                        <a:ea typeface="Cambria Math" panose="02040503050406030204" pitchFamily="18" charset="0"/>
                      </a:rPr>
                      <m:t>∤1</m:t>
                    </m:r>
                    <m:r>
                      <a:rPr lang="en-US" sz="2400" b="0" i="1" dirty="0" smtClean="0">
                        <a:latin typeface="Cambria Math" panose="02040503050406030204" pitchFamily="18" charset="0"/>
                        <a:ea typeface="Cambria Math" panose="02040503050406030204" pitchFamily="18" charset="0"/>
                      </a:rPr>
                      <m:t>8</m:t>
                    </m:r>
                  </m:oMath>
                </a14:m>
                <a:r>
                  <a:rPr lang="en-US" sz="2400" dirty="0"/>
                  <a:t>.</a:t>
                </a:r>
              </a:p>
              <a:p>
                <a:pPr lvl="1">
                  <a:spcAft>
                    <a:spcPts val="600"/>
                  </a:spcAft>
                  <a:tabLst>
                    <a:tab pos="969963" algn="l"/>
                  </a:tabLst>
                </a:pPr>
                <a:r>
                  <a:rPr lang="en-US" sz="2400" dirty="0"/>
                  <a:t>1.4	If </a:t>
                </a:r>
                <a14:m>
                  <m:oMath xmlns:m="http://schemas.openxmlformats.org/officeDocument/2006/math">
                    <m:r>
                      <a:rPr lang="en-US" sz="2400" i="1" dirty="0">
                        <a:latin typeface="Cambria Math" panose="02040503050406030204" pitchFamily="18" charset="0"/>
                      </a:rPr>
                      <m:t>𝑎</m:t>
                    </m:r>
                  </m:oMath>
                </a14:m>
                <a:r>
                  <a:rPr lang="en-US" sz="2400" dirty="0"/>
                  <a:t> = 4, then </a:t>
                </a:r>
                <a14:m>
                  <m:oMath xmlns:m="http://schemas.openxmlformats.org/officeDocument/2006/math">
                    <m:r>
                      <a:rPr lang="en-US" sz="2400" i="1" dirty="0">
                        <a:latin typeface="Cambria Math" panose="02040503050406030204" pitchFamily="18" charset="0"/>
                      </a:rPr>
                      <m:t>6</m:t>
                    </m:r>
                    <m:r>
                      <a:rPr lang="en-US" sz="2400" i="1" dirty="0">
                        <a:latin typeface="Cambria Math" panose="02040503050406030204" pitchFamily="18" charset="0"/>
                      </a:rPr>
                      <m:t>𝑎</m:t>
                    </m:r>
                    <m:r>
                      <a:rPr lang="en-US" sz="2400" i="1" dirty="0">
                        <a:latin typeface="Cambria Math" panose="02040503050406030204" pitchFamily="18" charset="0"/>
                      </a:rPr>
                      <m:t> =24</m:t>
                    </m:r>
                  </m:oMath>
                </a14:m>
                <a:r>
                  <a:rPr lang="en-US" sz="2400" dirty="0"/>
                  <a:t> but </a:t>
                </a:r>
                <a14:m>
                  <m:oMath xmlns:m="http://schemas.openxmlformats.org/officeDocument/2006/math">
                    <m:r>
                      <a:rPr lang="en-US" sz="2400" dirty="0">
                        <a:latin typeface="Cambria Math" panose="02040503050406030204" pitchFamily="18" charset="0"/>
                        <a:ea typeface="Cambria Math" panose="02040503050406030204" pitchFamily="18" charset="0"/>
                      </a:rPr>
                      <m:t>5</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24</m:t>
                    </m:r>
                  </m:oMath>
                </a14:m>
                <a:r>
                  <a:rPr lang="en-US" sz="2400" dirty="0"/>
                  <a:t>.</a:t>
                </a:r>
              </a:p>
              <a:p>
                <a:pPr marL="342900" indent="-342900">
                  <a:spcAft>
                    <a:spcPts val="600"/>
                  </a:spcAft>
                  <a:buFont typeface="+mj-lt"/>
                  <a:buAutoNum type="arabicPeriod"/>
                  <a:tabLst>
                    <a:tab pos="6400800" algn="l"/>
                  </a:tabLst>
                </a:pPr>
                <a:r>
                  <a:rPr lang="en-US" sz="2400" dirty="0"/>
                  <a:t>Therefore </a:t>
                </a:r>
                <a14:m>
                  <m:oMath xmlns:m="http://schemas.openxmlformats.org/officeDocument/2006/math">
                    <m:r>
                      <a:rPr lang="en-US" sz="2400" i="1" dirty="0" smtClean="0">
                        <a:latin typeface="Cambria Math" panose="02040503050406030204" pitchFamily="18" charset="0"/>
                      </a:rPr>
                      <m:t>6</m:t>
                    </m:r>
                    <m:r>
                      <a:rPr lang="en-US" sz="2400" i="1" dirty="0" smtClean="0">
                        <a:latin typeface="Cambria Math" panose="02040503050406030204" pitchFamily="18" charset="0"/>
                      </a:rPr>
                      <m:t>𝑎</m:t>
                    </m:r>
                  </m:oMath>
                </a14:m>
                <a:r>
                  <a:rPr lang="en-US" sz="2400" dirty="0"/>
                  <a:t> is not divisible by 5 for an integer </a:t>
                </a:r>
                <a14:m>
                  <m:oMath xmlns:m="http://schemas.openxmlformats.org/officeDocument/2006/math">
                    <m:r>
                      <a:rPr lang="en-US" sz="2400" i="1" dirty="0" smtClean="0">
                        <a:latin typeface="Cambria Math" panose="02040503050406030204" pitchFamily="18" charset="0"/>
                      </a:rPr>
                      <m:t>𝑎</m:t>
                    </m:r>
                  </m:oMath>
                </a14:m>
                <a:r>
                  <a:rPr lang="en-US" sz="2400" dirty="0"/>
                  <a:t> between 1 and 4 inclusive.	</a:t>
                </a:r>
                <a:r>
                  <a:rPr lang="en-US" sz="2400" dirty="0">
                    <a:sym typeface="Wingdings" panose="05000000000000000000" pitchFamily="2" charset="2"/>
                  </a:rPr>
                  <a: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005678" y="2238526"/>
                <a:ext cx="6917427" cy="3062377"/>
              </a:xfrm>
              <a:prstGeom prst="rect">
                <a:avLst/>
              </a:prstGeom>
              <a:blipFill>
                <a:blip r:embed="rId3"/>
                <a:stretch>
                  <a:fillRect l="-1410" t="-1789" b="-3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54135" y="1115713"/>
                <a:ext cx="7168970" cy="830997"/>
              </a:xfrm>
              <a:prstGeom prst="rect">
                <a:avLst/>
              </a:prstGeom>
              <a:solidFill>
                <a:schemeClr val="accent4">
                  <a:lumMod val="20000"/>
                  <a:lumOff val="80000"/>
                </a:schemeClr>
              </a:solidFill>
            </p:spPr>
            <p:txBody>
              <a:bodyPr wrap="square" rtlCol="0">
                <a:spAutoFit/>
              </a:bodyPr>
              <a:lstStyle/>
              <a:p>
                <a:r>
                  <a:rPr lang="en-US" sz="2400" dirty="0"/>
                  <a:t>Example #3: Prove that </a:t>
                </a:r>
                <a14:m>
                  <m:oMath xmlns:m="http://schemas.openxmlformats.org/officeDocument/2006/math">
                    <m:r>
                      <a:rPr lang="en-US" sz="2400" b="0" i="0" smtClean="0">
                        <a:latin typeface="Cambria Math" panose="02040503050406030204" pitchFamily="18" charset="0"/>
                      </a:rPr>
                      <m:t>6</m:t>
                    </m:r>
                    <m:r>
                      <a:rPr lang="en-US" sz="2400" b="0" i="1" smtClean="0">
                        <a:latin typeface="Cambria Math" panose="02040503050406030204" pitchFamily="18" charset="0"/>
                      </a:rPr>
                      <m:t>𝑎</m:t>
                    </m:r>
                  </m:oMath>
                </a14:m>
                <a:r>
                  <a:rPr lang="en-US" sz="2400" dirty="0"/>
                  <a:t> is not divisible by 5 for an integer </a:t>
                </a:r>
                <a14:m>
                  <m:oMath xmlns:m="http://schemas.openxmlformats.org/officeDocument/2006/math">
                    <m:r>
                      <a:rPr lang="en-US" sz="2400" i="1" dirty="0" smtClean="0">
                        <a:latin typeface="Cambria Math" panose="02040503050406030204" pitchFamily="18" charset="0"/>
                      </a:rPr>
                      <m:t>𝑎</m:t>
                    </m:r>
                  </m:oMath>
                </a14:m>
                <a:r>
                  <a:rPr lang="en-US" sz="2400" dirty="0"/>
                  <a:t> between 1 and 4 inclusive.</a:t>
                </a:r>
              </a:p>
            </p:txBody>
          </p:sp>
        </mc:Choice>
        <mc:Fallback xmlns="">
          <p:sp>
            <p:nvSpPr>
              <p:cNvPr id="31" name="TextBox 30"/>
              <p:cNvSpPr txBox="1">
                <a:spLocks noRot="1" noChangeAspect="1" noMove="1" noResize="1" noEditPoints="1" noAdjustHandles="1" noChangeArrowheads="1" noChangeShapeType="1" noTextEdit="1"/>
              </p:cNvSpPr>
              <p:nvPr/>
            </p:nvSpPr>
            <p:spPr>
              <a:xfrm>
                <a:off x="754135" y="1115713"/>
                <a:ext cx="7168970" cy="830997"/>
              </a:xfrm>
              <a:prstGeom prst="rect">
                <a:avLst/>
              </a:prstGeom>
              <a:blipFill>
                <a:blip r:embed="rId4"/>
                <a:stretch>
                  <a:fillRect l="-1361" t="-5882" b="-16176"/>
                </a:stretch>
              </a:blipFill>
            </p:spPr>
            <p:txBody>
              <a:bodyPr/>
              <a:lstStyle/>
              <a:p>
                <a:r>
                  <a:rPr lang="en-US">
                    <a:noFill/>
                  </a:rPr>
                  <a:t> </a:t>
                </a:r>
              </a:p>
            </p:txBody>
          </p:sp>
        </mc:Fallback>
      </mc:AlternateContent>
      <p:sp>
        <p:nvSpPr>
          <p:cNvPr id="32" name="Oval 3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014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Exhaustion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 name="TextBox 9"/>
          <p:cNvSpPr txBox="1"/>
          <p:nvPr/>
        </p:nvSpPr>
        <p:spPr>
          <a:xfrm>
            <a:off x="936169" y="2052462"/>
            <a:ext cx="7524819" cy="2616101"/>
          </a:xfrm>
          <a:prstGeom prst="rect">
            <a:avLst/>
          </a:prstGeom>
          <a:noFill/>
        </p:spPr>
        <p:txBody>
          <a:bodyPr wrap="square" rtlCol="0">
            <a:spAutoFit/>
          </a:bodyPr>
          <a:lstStyle/>
          <a:p>
            <a:pPr marL="342900" indent="-342900">
              <a:spcAft>
                <a:spcPts val="600"/>
              </a:spcAft>
              <a:buFont typeface="+mj-lt"/>
              <a:buAutoNum type="arabicPeriod"/>
            </a:pPr>
            <a:r>
              <a:rPr lang="en-US" sz="2400" dirty="0"/>
              <a:t>The squares between 30 and 100 are 36, 49, 64 and 81.</a:t>
            </a:r>
          </a:p>
          <a:p>
            <a:pPr lvl="1">
              <a:spcAft>
                <a:spcPts val="600"/>
              </a:spcAft>
              <a:tabLst>
                <a:tab pos="969963" algn="l"/>
              </a:tabLst>
            </a:pPr>
            <a:r>
              <a:rPr lang="en-US" sz="2400" dirty="0"/>
              <a:t>1.1	Case 1: 49 – 36 = 13 which is odd.</a:t>
            </a:r>
          </a:p>
          <a:p>
            <a:pPr lvl="1">
              <a:spcAft>
                <a:spcPts val="600"/>
              </a:spcAft>
              <a:tabLst>
                <a:tab pos="969963" algn="l"/>
              </a:tabLst>
            </a:pPr>
            <a:r>
              <a:rPr lang="en-US" sz="2400" dirty="0"/>
              <a:t>1.2	Case 2: 64 – 49 = 15 which is odd.</a:t>
            </a:r>
          </a:p>
          <a:p>
            <a:pPr lvl="1">
              <a:spcAft>
                <a:spcPts val="600"/>
              </a:spcAft>
              <a:tabLst>
                <a:tab pos="969963" algn="l"/>
              </a:tabLst>
            </a:pPr>
            <a:r>
              <a:rPr lang="en-US" sz="2400" dirty="0"/>
              <a:t>1.3	Case 3: 81 – 64 = 17 which is odd.</a:t>
            </a:r>
          </a:p>
          <a:p>
            <a:pPr marL="342900" indent="-342900">
              <a:spcAft>
                <a:spcPts val="600"/>
              </a:spcAft>
              <a:buFont typeface="+mj-lt"/>
              <a:buAutoNum type="arabicPeriod"/>
              <a:tabLst>
                <a:tab pos="7092950" algn="l"/>
              </a:tabLst>
            </a:pPr>
            <a:r>
              <a:rPr lang="en-US" sz="2400" dirty="0"/>
              <a:t>Therefore the difference of two consecutive squares between 30 and 100 is odd.	</a:t>
            </a:r>
            <a:r>
              <a:rPr lang="en-US" sz="2400" dirty="0">
                <a:sym typeface="Wingdings" panose="05000000000000000000" pitchFamily="2" charset="2"/>
              </a:rPr>
              <a:t></a:t>
            </a:r>
            <a:endParaRPr lang="en-US" sz="2400" dirty="0"/>
          </a:p>
        </p:txBody>
      </p:sp>
      <p:sp>
        <p:nvSpPr>
          <p:cNvPr id="31" name="TextBox 30"/>
          <p:cNvSpPr txBox="1"/>
          <p:nvPr/>
        </p:nvSpPr>
        <p:spPr>
          <a:xfrm>
            <a:off x="680256" y="1022681"/>
            <a:ext cx="7348621" cy="830997"/>
          </a:xfrm>
          <a:prstGeom prst="rect">
            <a:avLst/>
          </a:prstGeom>
          <a:solidFill>
            <a:schemeClr val="accent4">
              <a:lumMod val="20000"/>
              <a:lumOff val="80000"/>
            </a:schemeClr>
          </a:solidFill>
        </p:spPr>
        <p:txBody>
          <a:bodyPr wrap="square" rtlCol="0">
            <a:spAutoFit/>
          </a:bodyPr>
          <a:lstStyle/>
          <a:p>
            <a:r>
              <a:rPr lang="en-US" sz="2400" dirty="0"/>
              <a:t>Example #4: Prove that the difference of two consecutive squares between 30 and 100 is odd.</a:t>
            </a:r>
          </a:p>
        </p:txBody>
      </p:sp>
      <p:sp>
        <p:nvSpPr>
          <p:cNvPr id="20" name="TextBox 19"/>
          <p:cNvSpPr txBox="1"/>
          <p:nvPr/>
        </p:nvSpPr>
        <p:spPr>
          <a:xfrm>
            <a:off x="663368" y="4983668"/>
            <a:ext cx="7851982" cy="830997"/>
          </a:xfrm>
          <a:prstGeom prst="rect">
            <a:avLst/>
          </a:prstGeom>
          <a:solidFill>
            <a:schemeClr val="accent6">
              <a:lumMod val="40000"/>
              <a:lumOff val="60000"/>
            </a:schemeClr>
          </a:solidFill>
        </p:spPr>
        <p:txBody>
          <a:bodyPr wrap="square" rtlCol="0">
            <a:spAutoFit/>
          </a:bodyPr>
          <a:lstStyle/>
          <a:p>
            <a:r>
              <a:rPr lang="en-US" sz="2400" dirty="0">
                <a:solidFill>
                  <a:srgbClr val="0000FF"/>
                </a:solidFill>
              </a:rPr>
              <a:t>Proof by exhaustion</a:t>
            </a:r>
            <a:r>
              <a:rPr lang="en-US" sz="2400" dirty="0"/>
              <a:t>, also called </a:t>
            </a:r>
            <a:r>
              <a:rPr lang="en-US" sz="2400" dirty="0">
                <a:solidFill>
                  <a:srgbClr val="0000FF"/>
                </a:solidFill>
              </a:rPr>
              <a:t>proof by cases</a:t>
            </a:r>
            <a:r>
              <a:rPr lang="en-US" sz="2400" dirty="0"/>
              <a:t>, or </a:t>
            </a:r>
            <a:r>
              <a:rPr lang="en-US" sz="2400" dirty="0">
                <a:solidFill>
                  <a:srgbClr val="0000FF"/>
                </a:solidFill>
              </a:rPr>
              <a:t>proof by brute force</a:t>
            </a:r>
            <a:r>
              <a:rPr lang="en-US" sz="2400" dirty="0"/>
              <a:t>, is suitable when the number of cases is finite.</a:t>
            </a:r>
          </a:p>
        </p:txBody>
      </p:sp>
      <p:sp>
        <p:nvSpPr>
          <p:cNvPr id="21" name="Oval 2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383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Deduction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522139" y="1058438"/>
            <a:ext cx="7851982" cy="1200329"/>
          </a:xfrm>
          <a:prstGeom prst="rect">
            <a:avLst/>
          </a:prstGeom>
          <a:solidFill>
            <a:schemeClr val="accent6">
              <a:lumMod val="40000"/>
              <a:lumOff val="60000"/>
            </a:schemeClr>
          </a:solidFill>
        </p:spPr>
        <p:txBody>
          <a:bodyPr wrap="square" rtlCol="0">
            <a:spAutoFit/>
          </a:bodyPr>
          <a:lstStyle/>
          <a:p>
            <a:r>
              <a:rPr lang="en-US" sz="2400" dirty="0"/>
              <a:t>What if we need to prove a general problem where the number of cases is infinite?</a:t>
            </a:r>
          </a:p>
          <a:p>
            <a:r>
              <a:rPr lang="en-US" sz="2400" dirty="0"/>
              <a:t>We may then use </a:t>
            </a:r>
            <a:r>
              <a:rPr lang="en-US" sz="2400" dirty="0">
                <a:solidFill>
                  <a:srgbClr val="0000FF"/>
                </a:solidFill>
              </a:rPr>
              <a:t>proof by deduction</a:t>
            </a:r>
            <a:r>
              <a:rPr lang="en-US" sz="2400" dirty="0"/>
              <a:t>, a type of </a:t>
            </a:r>
            <a:r>
              <a:rPr lang="en-US" sz="2400" dirty="0">
                <a:solidFill>
                  <a:srgbClr val="0000FF"/>
                </a:solidFill>
              </a:rPr>
              <a:t>direct proof</a:t>
            </a:r>
            <a:r>
              <a:rPr lang="en-US" sz="2400" dirty="0"/>
              <a:t>.</a:t>
            </a:r>
          </a:p>
        </p:txBody>
      </p:sp>
      <p:sp>
        <p:nvSpPr>
          <p:cNvPr id="21" name="TextBox 20"/>
          <p:cNvSpPr txBox="1"/>
          <p:nvPr/>
        </p:nvSpPr>
        <p:spPr>
          <a:xfrm>
            <a:off x="663368" y="2396251"/>
            <a:ext cx="7309754" cy="830997"/>
          </a:xfrm>
          <a:prstGeom prst="rect">
            <a:avLst/>
          </a:prstGeom>
          <a:solidFill>
            <a:schemeClr val="accent4">
              <a:lumMod val="20000"/>
              <a:lumOff val="80000"/>
            </a:schemeClr>
          </a:solidFill>
        </p:spPr>
        <p:txBody>
          <a:bodyPr wrap="square" rtlCol="0">
            <a:spAutoFit/>
          </a:bodyPr>
          <a:lstStyle/>
          <a:p>
            <a:r>
              <a:rPr lang="en-US" sz="2400" dirty="0"/>
              <a:t>Example #5: Prove that the difference of two consecutive squares is always odd.</a:t>
            </a:r>
          </a:p>
        </p:txBody>
      </p:sp>
      <mc:AlternateContent xmlns:mc="http://schemas.openxmlformats.org/markup-compatibility/2006" xmlns:a14="http://schemas.microsoft.com/office/drawing/2010/main">
        <mc:Choice Requires="a14">
          <p:sp>
            <p:nvSpPr>
              <p:cNvPr id="22" name="TextBox 21"/>
              <p:cNvSpPr txBox="1"/>
              <p:nvPr/>
            </p:nvSpPr>
            <p:spPr>
              <a:xfrm>
                <a:off x="832910" y="3299083"/>
                <a:ext cx="7230439" cy="2539157"/>
              </a:xfrm>
              <a:prstGeom prst="rect">
                <a:avLst/>
              </a:prstGeom>
              <a:noFill/>
            </p:spPr>
            <p:txBody>
              <a:bodyPr wrap="square" rtlCol="0">
                <a:spAutoFit/>
              </a:bodyPr>
              <a:lstStyle/>
              <a:p>
                <a:pPr marL="342900" indent="-342900">
                  <a:spcAft>
                    <a:spcPts val="600"/>
                  </a:spcAft>
                  <a:buFont typeface="+mj-lt"/>
                  <a:buAutoNum type="arabicPeriod"/>
                </a:pPr>
                <a:r>
                  <a:rPr lang="en-US" sz="2400" dirty="0"/>
                  <a:t>Let the numbers be </a:t>
                </a:r>
                <a14:m>
                  <m:oMath xmlns:m="http://schemas.openxmlformats.org/officeDocument/2006/math">
                    <m:r>
                      <a:rPr lang="en-US" sz="2400" i="1" dirty="0" smtClean="0">
                        <a:latin typeface="Cambria Math" panose="02040503050406030204" pitchFamily="18" charset="0"/>
                      </a:rPr>
                      <m:t>𝑛</m:t>
                    </m:r>
                  </m:oMath>
                </a14:m>
                <a:r>
                  <a:rPr lang="en-US" sz="2400" dirty="0"/>
                  <a:t> and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pPr marL="969963" lvl="1" indent="-512763">
                  <a:spcAft>
                    <a:spcPts val="600"/>
                  </a:spcAft>
                  <a:tabLst>
                    <a:tab pos="969963" algn="l"/>
                  </a:tabLst>
                </a:pPr>
                <a:r>
                  <a:rPr lang="en-US" sz="2400" dirty="0"/>
                  <a:t>1.1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a:t>
                </a:r>
                <a:r>
                  <a:rPr lang="en-US" sz="2400" dirty="0">
                    <a:solidFill>
                      <a:srgbClr val="0000FF"/>
                    </a:solidFill>
                  </a:rPr>
                  <a:t>by basic algebra</a:t>
                </a:r>
                <a:r>
                  <a:rPr lang="en-US" sz="2400" dirty="0"/>
                  <a:t>)</a:t>
                </a:r>
              </a:p>
              <a:p>
                <a:pPr lvl="1">
                  <a:spcAft>
                    <a:spcPts val="600"/>
                  </a:spcAft>
                  <a:tabLst>
                    <a:tab pos="969963" algn="l"/>
                  </a:tabLst>
                </a:pPr>
                <a:r>
                  <a:rPr lang="en-US" sz="2400" dirty="0"/>
                  <a:t>1.2	</a:t>
                </a:r>
                <a14:m>
                  <m:oMath xmlns:m="http://schemas.openxmlformats.org/officeDocument/2006/math">
                    <m:r>
                      <a:rPr lang="en-US" sz="2400" i="1" dirty="0" smtClean="0">
                        <a:latin typeface="Cambria Math" panose="02040503050406030204" pitchFamily="18" charset="0"/>
                      </a:rPr>
                      <m:t>2</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is odd (</a:t>
                </a:r>
                <a:r>
                  <a:rPr lang="en-US" sz="2400" dirty="0">
                    <a:solidFill>
                      <a:srgbClr val="0000FF"/>
                    </a:solidFill>
                  </a:rPr>
                  <a:t>by definition of odd numbers</a:t>
                </a:r>
                <a:r>
                  <a:rPr lang="en-US" sz="2400" dirty="0"/>
                  <a:t>)</a:t>
                </a:r>
              </a:p>
              <a:p>
                <a:pPr marL="342900" indent="-342900">
                  <a:spcAft>
                    <a:spcPts val="600"/>
                  </a:spcAft>
                  <a:buFont typeface="+mj-lt"/>
                  <a:buAutoNum type="arabicPeriod"/>
                  <a:tabLst>
                    <a:tab pos="6746875" algn="l"/>
                  </a:tabLst>
                </a:pPr>
                <a:r>
                  <a:rPr lang="en-US" sz="2400" dirty="0"/>
                  <a:t>Therefore the difference of two consecutive squares is odd.	</a:t>
                </a:r>
                <a:r>
                  <a:rPr lang="en-US" sz="2400" dirty="0">
                    <a:sym typeface="Wingdings" panose="05000000000000000000" pitchFamily="2" charset="2"/>
                  </a:rPr>
                  <a:t></a:t>
                </a:r>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32910" y="3299083"/>
                <a:ext cx="7230439" cy="2539157"/>
              </a:xfrm>
              <a:prstGeom prst="rect">
                <a:avLst/>
              </a:prstGeom>
              <a:blipFill>
                <a:blip r:embed="rId3"/>
                <a:stretch>
                  <a:fillRect l="-1349" t="-2158" r="-253" b="-4556"/>
                </a:stretch>
              </a:blipFill>
            </p:spPr>
            <p:txBody>
              <a:bodyPr/>
              <a:lstStyle/>
              <a:p>
                <a:r>
                  <a:rPr lang="en-US">
                    <a:noFill/>
                  </a:rPr>
                  <a:t> </a:t>
                </a:r>
              </a:p>
            </p:txBody>
          </p:sp>
        </mc:Fallback>
      </mc:AlternateContent>
      <p:sp>
        <p:nvSpPr>
          <p:cNvPr id="32" name="Oval 3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591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More 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476756" y="1493419"/>
            <a:ext cx="7851982" cy="1646605"/>
          </a:xfrm>
          <a:prstGeom prst="rect">
            <a:avLst/>
          </a:prstGeom>
          <a:noFill/>
        </p:spPr>
        <p:txBody>
          <a:bodyPr wrap="square" rtlCol="0">
            <a:spAutoFit/>
          </a:bodyPr>
          <a:lstStyle/>
          <a:p>
            <a:pPr>
              <a:spcAft>
                <a:spcPts val="600"/>
              </a:spcAft>
            </a:pPr>
            <a:r>
              <a:rPr lang="en-US" sz="2400" dirty="0">
                <a:solidFill>
                  <a:srgbClr val="000000"/>
                </a:solidFill>
              </a:rPr>
              <a:t>The preceding examples are straight-forward. Let’s try something more interesting.</a:t>
            </a:r>
          </a:p>
          <a:p>
            <a:pPr>
              <a:spcAft>
                <a:spcPts val="600"/>
              </a:spcAft>
            </a:pPr>
            <a:r>
              <a:rPr lang="en-US" sz="2400" dirty="0">
                <a:solidFill>
                  <a:srgbClr val="000000"/>
                </a:solidFill>
              </a:rPr>
              <a:t>Sometimes a direct proof is difficult. For example, to prove Theorem 4.7.1 (5</a:t>
            </a:r>
            <a:r>
              <a:rPr lang="en-US" sz="2400" baseline="30000" dirty="0">
                <a:solidFill>
                  <a:srgbClr val="000000"/>
                </a:solidFill>
              </a:rPr>
              <a:t>th</a:t>
            </a:r>
            <a:r>
              <a:rPr lang="en-US" sz="2400" dirty="0">
                <a:solidFill>
                  <a:srgbClr val="000000"/>
                </a:solidFill>
              </a:rPr>
              <a:t>: 4.8.1) below:</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1.3.5 More Examples</a:t>
            </a:r>
            <a:endParaRPr lang="en-SG" sz="2000" dirty="0">
              <a:solidFill>
                <a:schemeClr val="bg1"/>
              </a:solidFill>
            </a:endParaRPr>
          </a:p>
        </p:txBody>
      </p:sp>
      <p:grpSp>
        <p:nvGrpSpPr>
          <p:cNvPr id="32" name="Group 31"/>
          <p:cNvGrpSpPr/>
          <p:nvPr/>
        </p:nvGrpSpPr>
        <p:grpSpPr>
          <a:xfrm>
            <a:off x="754135" y="3238345"/>
            <a:ext cx="7863578" cy="1058771"/>
            <a:chOff x="993228" y="4598516"/>
            <a:chExt cx="7863578" cy="1002882"/>
          </a:xfrm>
        </p:grpSpPr>
        <p:sp>
          <p:nvSpPr>
            <p:cNvPr id="33" name="Rectangle 32"/>
            <p:cNvSpPr/>
            <p:nvPr/>
          </p:nvSpPr>
          <p:spPr>
            <a:xfrm>
              <a:off x="993228" y="4598516"/>
              <a:ext cx="7863578" cy="100288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p:cNvSpPr/>
            <p:nvPr/>
          </p:nvSpPr>
          <p:spPr>
            <a:xfrm>
              <a:off x="993228" y="4598517"/>
              <a:ext cx="7863578"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5" name="TextBox 34"/>
                <p:cNvSpPr txBox="1"/>
                <p:nvPr/>
              </p:nvSpPr>
              <p:spPr>
                <a:xfrm>
                  <a:off x="1109374" y="4645644"/>
                  <a:ext cx="7056040" cy="486491"/>
                </a:xfrm>
                <a:prstGeom prst="rect">
                  <a:avLst/>
                </a:prstGeom>
                <a:noFill/>
              </p:spPr>
              <p:txBody>
                <a:bodyPr wrap="square" rtlCol="0">
                  <a:spAutoFit/>
                </a:bodyPr>
                <a:lstStyle/>
                <a:p>
                  <a:r>
                    <a:rPr lang="en-SG" sz="2400" dirty="0">
                      <a:solidFill>
                        <a:schemeClr val="bg1"/>
                      </a:solidFill>
                    </a:rPr>
                    <a:t>Theorem 4.7.1 (5</a:t>
                  </a:r>
                  <a:r>
                    <a:rPr lang="en-SG" sz="2400" baseline="30000" dirty="0">
                      <a:solidFill>
                        <a:schemeClr val="bg1"/>
                      </a:solidFill>
                    </a:rPr>
                    <a:t>th</a:t>
                  </a:r>
                  <a:r>
                    <a:rPr lang="en-SG" sz="2400" dirty="0">
                      <a:solidFill>
                        <a:schemeClr val="bg1"/>
                      </a:solidFill>
                    </a:rPr>
                    <a:t>: 4.8.1) Irrationality of </a:t>
                  </a:r>
                  <a14:m>
                    <m:oMath xmlns:m="http://schemas.openxmlformats.org/officeDocument/2006/math">
                      <m:rad>
                        <m:radPr>
                          <m:degHide m:val="on"/>
                          <m:ctrlPr>
                            <a:rPr lang="en-SG" sz="2400" i="1" smtClean="0">
                              <a:solidFill>
                                <a:schemeClr val="bg1"/>
                              </a:solidFill>
                              <a:latin typeface="Cambria Math" panose="02040503050406030204" pitchFamily="18" charset="0"/>
                            </a:rPr>
                          </m:ctrlPr>
                        </m:radPr>
                        <m:deg/>
                        <m:e>
                          <m:r>
                            <a:rPr lang="en-US" sz="2400" b="0" i="1" smtClean="0">
                              <a:solidFill>
                                <a:schemeClr val="bg1"/>
                              </a:solidFill>
                              <a:latin typeface="Cambria Math" panose="02040503050406030204" pitchFamily="18" charset="0"/>
                            </a:rPr>
                            <m:t>2</m:t>
                          </m:r>
                        </m:e>
                      </m:rad>
                    </m:oMath>
                  </a14:m>
                  <a:r>
                    <a:rPr lang="en-SG" sz="2400" dirty="0">
                      <a:solidFill>
                        <a:schemeClr val="bg1"/>
                      </a:solidFill>
                    </a:rPr>
                    <a:t> </a:t>
                  </a:r>
                </a:p>
              </p:txBody>
            </p:sp>
          </mc:Choice>
          <mc:Fallback xmlns="">
            <p:sp>
              <p:nvSpPr>
                <p:cNvPr id="35" name="TextBox 34"/>
                <p:cNvSpPr txBox="1">
                  <a:spLocks noRot="1" noChangeAspect="1" noMove="1" noResize="1" noEditPoints="1" noAdjustHandles="1" noChangeArrowheads="1" noChangeShapeType="1" noTextEdit="1"/>
                </p:cNvSpPr>
                <p:nvPr/>
              </p:nvSpPr>
              <p:spPr>
                <a:xfrm>
                  <a:off x="1109374" y="4645644"/>
                  <a:ext cx="7056040" cy="486491"/>
                </a:xfrm>
                <a:prstGeom prst="rect">
                  <a:avLst/>
                </a:prstGeom>
                <a:blipFill>
                  <a:blip r:embed="rId3"/>
                  <a:stretch>
                    <a:fillRect l="-1383" t="-2353" b="-2235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109375" y="5193984"/>
                  <a:ext cx="7416249" cy="407414"/>
                </a:xfrm>
                <a:prstGeom prst="rect">
                  <a:avLst/>
                </a:prstGeom>
                <a:noFill/>
              </p:spPr>
              <p:txBody>
                <a:bodyPr wrap="square" rtlCol="0">
                  <a:spAutoFit/>
                </a:bodyPr>
                <a:lstStyle/>
                <a:p>
                  <a:pPr>
                    <a:spcAft>
                      <a:spcPts val="600"/>
                    </a:spcAft>
                  </a:pPr>
                  <a14:m>
                    <m:oMath xmlns:m="http://schemas.openxmlformats.org/officeDocument/2006/math">
                      <m:rad>
                        <m:radPr>
                          <m:degHide m:val="on"/>
                          <m:ctrlPr>
                            <a:rPr lang="en-SG" sz="2000" i="1" smtClean="0">
                              <a:latin typeface="Cambria Math" panose="02040503050406030204" pitchFamily="18" charset="0"/>
                            </a:rPr>
                          </m:ctrlPr>
                        </m:radPr>
                        <m:deg/>
                        <m:e>
                          <m:r>
                            <a:rPr lang="en-US" sz="2000" b="0" i="1" smtClean="0">
                              <a:latin typeface="Cambria Math" panose="02040503050406030204" pitchFamily="18" charset="0"/>
                            </a:rPr>
                            <m:t>2</m:t>
                          </m:r>
                        </m:e>
                      </m:rad>
                    </m:oMath>
                  </a14:m>
                  <a:r>
                    <a:rPr lang="en-SG" sz="2000" dirty="0"/>
                    <a:t> is irrational.</a:t>
                  </a:r>
                </a:p>
              </p:txBody>
            </p:sp>
          </mc:Choice>
          <mc:Fallback xmlns="">
            <p:sp>
              <p:nvSpPr>
                <p:cNvPr id="36" name="TextBox 35"/>
                <p:cNvSpPr txBox="1">
                  <a:spLocks noRot="1" noChangeAspect="1" noMove="1" noResize="1" noEditPoints="1" noAdjustHandles="1" noChangeArrowheads="1" noChangeShapeType="1" noTextEdit="1"/>
                </p:cNvSpPr>
                <p:nvPr/>
              </p:nvSpPr>
              <p:spPr>
                <a:xfrm>
                  <a:off x="1109375" y="5193984"/>
                  <a:ext cx="7416249" cy="407414"/>
                </a:xfrm>
                <a:prstGeom prst="rect">
                  <a:avLst/>
                </a:prstGeom>
                <a:blipFill>
                  <a:blip r:embed="rId4"/>
                  <a:stretch>
                    <a:fillRect b="-23944"/>
                  </a:stretch>
                </a:blipFill>
              </p:spPr>
              <p:txBody>
                <a:bodyPr/>
                <a:lstStyle/>
                <a:p>
                  <a:r>
                    <a:rPr lang="en-US">
                      <a:noFill/>
                    </a:rPr>
                    <a:t> </a:t>
                  </a:r>
                </a:p>
              </p:txBody>
            </p:sp>
          </mc:Fallback>
        </mc:AlternateContent>
      </p:grpSp>
      <p:sp>
        <p:nvSpPr>
          <p:cNvPr id="41" name="TextBox 40"/>
          <p:cNvSpPr txBox="1"/>
          <p:nvPr/>
        </p:nvSpPr>
        <p:spPr>
          <a:xfrm>
            <a:off x="476756" y="4469912"/>
            <a:ext cx="7851982" cy="1200329"/>
          </a:xfrm>
          <a:prstGeom prst="rect">
            <a:avLst/>
          </a:prstGeom>
          <a:noFill/>
        </p:spPr>
        <p:txBody>
          <a:bodyPr wrap="square" rtlCol="0">
            <a:spAutoFit/>
          </a:bodyPr>
          <a:lstStyle/>
          <a:p>
            <a:pPr>
              <a:spcAft>
                <a:spcPts val="600"/>
              </a:spcAft>
            </a:pPr>
            <a:r>
              <a:rPr lang="en-US" sz="2400" dirty="0">
                <a:solidFill>
                  <a:srgbClr val="000000"/>
                </a:solidFill>
              </a:rPr>
              <a:t>Direct proof in this case is difficult because irrationality has an absence of a form. We know how a rational number “looks like”, but we can’t say the same for irrationals.</a:t>
            </a:r>
          </a:p>
        </p:txBody>
      </p:sp>
      <p:sp>
        <p:nvSpPr>
          <p:cNvPr id="42" name="Oval 4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225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More 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2" name="Group 41"/>
          <p:cNvGrpSpPr/>
          <p:nvPr/>
        </p:nvGrpSpPr>
        <p:grpSpPr>
          <a:xfrm>
            <a:off x="563491" y="1196224"/>
            <a:ext cx="7863578" cy="2311240"/>
            <a:chOff x="993228" y="4598516"/>
            <a:chExt cx="7863578" cy="2189238"/>
          </a:xfrm>
        </p:grpSpPr>
        <p:sp>
          <p:nvSpPr>
            <p:cNvPr id="43" name="Rectangle 42"/>
            <p:cNvSpPr/>
            <p:nvPr/>
          </p:nvSpPr>
          <p:spPr>
            <a:xfrm>
              <a:off x="993228" y="4598516"/>
              <a:ext cx="7863578" cy="218923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Definition: Rational and irrational numbers</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6" name="TextBox 45"/>
                <p:cNvSpPr txBox="1"/>
                <p:nvPr/>
              </p:nvSpPr>
              <p:spPr>
                <a:xfrm>
                  <a:off x="1109375" y="5193984"/>
                  <a:ext cx="7416249" cy="1497980"/>
                </a:xfrm>
                <a:prstGeom prst="rect">
                  <a:avLst/>
                </a:prstGeom>
                <a:noFill/>
              </p:spPr>
              <p:txBody>
                <a:bodyPr wrap="square" rtlCol="0">
                  <a:spAutoFit/>
                </a:bodyPr>
                <a:lstStyle/>
                <a:p>
                  <a:pPr>
                    <a:spcAft>
                      <a:spcPts val="600"/>
                    </a:spcAft>
                  </a:pPr>
                  <a:r>
                    <a:rPr lang="en-SG" sz="2000" dirty="0"/>
                    <a:t>A real number </a:t>
                  </a:r>
                  <a14:m>
                    <m:oMath xmlns:m="http://schemas.openxmlformats.org/officeDocument/2006/math">
                      <m:r>
                        <a:rPr lang="en-SG" sz="2000" i="1" dirty="0" smtClean="0">
                          <a:latin typeface="Cambria Math" panose="02040503050406030204" pitchFamily="18" charset="0"/>
                        </a:rPr>
                        <m:t>𝑟</m:t>
                      </m:r>
                    </m:oMath>
                  </a14:m>
                  <a:r>
                    <a:rPr lang="en-SG" sz="2000" dirty="0"/>
                    <a:t> is </a:t>
                  </a:r>
                  <a:r>
                    <a:rPr lang="en-SG" sz="2000" dirty="0">
                      <a:solidFill>
                        <a:srgbClr val="C00000"/>
                      </a:solidFill>
                    </a:rPr>
                    <a:t>rational</a:t>
                  </a:r>
                  <a:r>
                    <a:rPr lang="en-SG" sz="2000" dirty="0"/>
                    <a:t> </a:t>
                  </a:r>
                  <a:r>
                    <a:rPr lang="en-SG" sz="2000" dirty="0" err="1"/>
                    <a:t>iff</a:t>
                  </a:r>
                  <a:r>
                    <a:rPr lang="en-SG" sz="2000" dirty="0"/>
                    <a:t> it can be expressed as a quotient of two integers with a nonzero denominator. That is, </a:t>
                  </a:r>
                </a:p>
                <a:p>
                  <a:pPr>
                    <a:spcAft>
                      <a:spcPts val="600"/>
                    </a:spcAft>
                    <a:tabLst>
                      <a:tab pos="1316038" algn="l"/>
                    </a:tabLst>
                  </a:pPr>
                  <a:r>
                    <a:rPr lang="en-SG" sz="2000" dirty="0"/>
                    <a:t>	</a:t>
                  </a:r>
                  <a14:m>
                    <m:oMath xmlns:m="http://schemas.openxmlformats.org/officeDocument/2006/math">
                      <m:r>
                        <a:rPr lang="en-SG" sz="2000" i="1" dirty="0" smtClean="0">
                          <a:latin typeface="Cambria Math" panose="02040503050406030204" pitchFamily="18" charset="0"/>
                        </a:rPr>
                        <m:t>𝑟</m:t>
                      </m:r>
                    </m:oMath>
                  </a14:m>
                  <a:r>
                    <a:rPr lang="en-SG" sz="2000" dirty="0"/>
                    <a:t> is rational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𝑎</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𝑏</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ℤ</m:t>
                      </m:r>
                      <m:r>
                        <m:rPr>
                          <m:nor/>
                        </m:rPr>
                        <a:rPr lang="en-US" sz="2000" b="0" i="0" dirty="0" smtClean="0">
                          <a:latin typeface="Cambria Math" panose="02040503050406030204" pitchFamily="18" charset="0"/>
                          <a:ea typeface="Cambria Math" panose="02040503050406030204" pitchFamily="18" charset="0"/>
                        </a:rPr>
                        <m:t> </m:t>
                      </m:r>
                      <m:r>
                        <m:rPr>
                          <m:nor/>
                        </m:rPr>
                        <a:rPr lang="en-US" sz="2000">
                          <a:latin typeface="Calibri" panose="020F0502020204030204" pitchFamily="34" charset="0"/>
                          <a:ea typeface="Cambria Math" panose="02040503050406030204" pitchFamily="18" charset="0"/>
                          <a:cs typeface="Calibri" panose="020F0502020204030204" pitchFamily="34" charset="0"/>
                        </a:rPr>
                        <m:t>s</m:t>
                      </m:r>
                      <m:r>
                        <m:rPr>
                          <m:nor/>
                        </m:rPr>
                        <a:rPr lang="en-US" sz="2000">
                          <a:latin typeface="Calibri" panose="020F0502020204030204" pitchFamily="34" charset="0"/>
                          <a:ea typeface="Cambria Math" panose="02040503050406030204" pitchFamily="18" charset="0"/>
                          <a:cs typeface="Calibri" panose="020F0502020204030204" pitchFamily="34" charset="0"/>
                        </a:rPr>
                        <m:t>.</m:t>
                      </m:r>
                      <m:r>
                        <m:rPr>
                          <m:nor/>
                        </m:rPr>
                        <a:rPr lang="en-US" sz="2000">
                          <a:latin typeface="Calibri" panose="020F0502020204030204" pitchFamily="34" charset="0"/>
                          <a:ea typeface="Cambria Math" panose="02040503050406030204" pitchFamily="18" charset="0"/>
                          <a:cs typeface="Calibri" panose="020F0502020204030204" pitchFamily="34" charset="0"/>
                        </a:rPr>
                        <m:t>t</m:t>
                      </m:r>
                      <m:r>
                        <m:rPr>
                          <m:nor/>
                        </m:rPr>
                        <a:rPr lang="en-US" sz="2000">
                          <a:latin typeface="Calibri" panose="020F0502020204030204" pitchFamily="34" charset="0"/>
                          <a:ea typeface="Cambria Math" panose="02040503050406030204" pitchFamily="18" charset="0"/>
                          <a:cs typeface="Calibri" panose="020F0502020204030204" pitchFamily="34" charset="0"/>
                        </a:rPr>
                        <m:t>. </m:t>
                      </m:r>
                      <m:r>
                        <a:rPr lang="en-US" sz="2000" b="0" i="1" dirty="0" smtClean="0">
                          <a:latin typeface="Cambria Math" panose="02040503050406030204" pitchFamily="18" charset="0"/>
                          <a:ea typeface="Cambria Math" panose="02040503050406030204" pitchFamily="18" charset="0"/>
                        </a:rPr>
                        <m:t>𝑟</m:t>
                      </m:r>
                      <m:r>
                        <a:rPr lang="en-US" sz="2000" b="0" i="1" dirty="0" smtClean="0">
                          <a:latin typeface="Cambria Math" panose="02040503050406030204" pitchFamily="18" charset="0"/>
                          <a:ea typeface="Cambria Math" panose="02040503050406030204" pitchFamily="18" charset="0"/>
                        </a:rPr>
                        <m:t>=</m:t>
                      </m:r>
                      <m:f>
                        <m:fPr>
                          <m:ctrlPr>
                            <a:rPr lang="en-US" sz="2000" b="0" i="1" dirty="0" smtClean="0">
                              <a:latin typeface="Cambria Math" panose="02040503050406030204" pitchFamily="18" charset="0"/>
                              <a:ea typeface="Cambria Math" panose="02040503050406030204" pitchFamily="18" charset="0"/>
                            </a:rPr>
                          </m:ctrlPr>
                        </m:fPr>
                        <m:num>
                          <m:r>
                            <a:rPr lang="en-US" sz="2000" b="0" i="1" dirty="0" smtClean="0">
                              <a:latin typeface="Cambria Math" panose="02040503050406030204" pitchFamily="18" charset="0"/>
                              <a:ea typeface="Cambria Math" panose="02040503050406030204" pitchFamily="18" charset="0"/>
                            </a:rPr>
                            <m:t>𝑎</m:t>
                          </m:r>
                        </m:num>
                        <m:den>
                          <m:r>
                            <a:rPr lang="en-US" sz="2000" b="0" i="1" dirty="0" smtClean="0">
                              <a:latin typeface="Cambria Math" panose="02040503050406030204" pitchFamily="18" charset="0"/>
                              <a:ea typeface="Cambria Math" panose="02040503050406030204" pitchFamily="18" charset="0"/>
                            </a:rPr>
                            <m:t>𝑏</m:t>
                          </m:r>
                        </m:den>
                      </m:f>
                    </m:oMath>
                  </a14:m>
                  <a:r>
                    <a:rPr lang="en-SG" sz="2000" dirty="0"/>
                    <a:t> and </a:t>
                  </a:r>
                  <a14:m>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≠0</m:t>
                      </m:r>
                    </m:oMath>
                  </a14:m>
                  <a:r>
                    <a:rPr lang="en-SG" sz="2000" dirty="0"/>
                    <a:t>. </a:t>
                  </a:r>
                </a:p>
                <a:p>
                  <a:pPr>
                    <a:spcAft>
                      <a:spcPts val="600"/>
                    </a:spcAft>
                  </a:pPr>
                  <a:r>
                    <a:rPr lang="en-SG" sz="2000" dirty="0"/>
                    <a:t>A real number that is not rational is </a:t>
                  </a:r>
                  <a:r>
                    <a:rPr lang="en-SG" sz="2000" dirty="0">
                      <a:solidFill>
                        <a:srgbClr val="C00000"/>
                      </a:solidFill>
                    </a:rPr>
                    <a:t>irrational</a:t>
                  </a:r>
                  <a:r>
                    <a:rPr lang="en-SG" sz="2000" dirty="0"/>
                    <a:t>.</a:t>
                  </a:r>
                </a:p>
              </p:txBody>
            </p:sp>
          </mc:Choice>
          <mc:Fallback xmlns="">
            <p:sp>
              <p:nvSpPr>
                <p:cNvPr id="46" name="TextBox 45"/>
                <p:cNvSpPr txBox="1">
                  <a:spLocks noRot="1" noChangeAspect="1" noMove="1" noResize="1" noEditPoints="1" noAdjustHandles="1" noChangeArrowheads="1" noChangeShapeType="1" noTextEdit="1"/>
                </p:cNvSpPr>
                <p:nvPr/>
              </p:nvSpPr>
              <p:spPr>
                <a:xfrm>
                  <a:off x="1109375" y="5193984"/>
                  <a:ext cx="7416249" cy="1497980"/>
                </a:xfrm>
                <a:prstGeom prst="rect">
                  <a:avLst/>
                </a:prstGeom>
                <a:blipFill>
                  <a:blip r:embed="rId3"/>
                  <a:stretch>
                    <a:fillRect l="-822" t="-1923" r="-657" b="-5769"/>
                  </a:stretch>
                </a:blipFill>
              </p:spPr>
              <p:txBody>
                <a:bodyPr/>
                <a:lstStyle/>
                <a:p>
                  <a:r>
                    <a:rPr lang="en-US">
                      <a:noFill/>
                    </a:rPr>
                    <a:t> </a:t>
                  </a:r>
                </a:p>
              </p:txBody>
            </p:sp>
          </mc:Fallback>
        </mc:AlternateContent>
      </p:grpSp>
      <p:sp>
        <p:nvSpPr>
          <p:cNvPr id="47" name="Oval 4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4401" y="3672784"/>
            <a:ext cx="4075198" cy="2801019"/>
          </a:xfrm>
          <a:prstGeom prst="rect">
            <a:avLst/>
          </a:prstGeom>
        </p:spPr>
      </p:pic>
    </p:spTree>
    <p:extLst>
      <p:ext uri="{BB962C8B-B14F-4D97-AF65-F5344CB8AC3E}">
        <p14:creationId xmlns:p14="http://schemas.microsoft.com/office/powerpoint/2010/main" val="5623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522139" y="952253"/>
            <a:ext cx="7851982" cy="830997"/>
          </a:xfrm>
          <a:prstGeom prst="rect">
            <a:avLst/>
          </a:prstGeom>
          <a:solidFill>
            <a:schemeClr val="accent6">
              <a:lumMod val="20000"/>
              <a:lumOff val="80000"/>
            </a:schemeClr>
          </a:solidFill>
        </p:spPr>
        <p:txBody>
          <a:bodyPr wrap="square" rtlCol="0">
            <a:spAutoFit/>
          </a:bodyPr>
          <a:lstStyle/>
          <a:p>
            <a:pPr>
              <a:spcAft>
                <a:spcPts val="600"/>
              </a:spcAft>
            </a:pPr>
            <a:r>
              <a:rPr lang="en-US" sz="2400" dirty="0">
                <a:solidFill>
                  <a:srgbClr val="000000"/>
                </a:solidFill>
              </a:rPr>
              <a:t>In this case we need to do an indirect proof. One type of indirect proof is </a:t>
            </a:r>
            <a:r>
              <a:rPr lang="en-US" sz="2400" dirty="0">
                <a:solidFill>
                  <a:srgbClr val="0033CC"/>
                </a:solidFill>
              </a:rPr>
              <a:t>proof by contradiction</a:t>
            </a:r>
            <a:r>
              <a:rPr lang="en-US" sz="2400" dirty="0">
                <a:solidFill>
                  <a:srgbClr val="000000"/>
                </a:solidFill>
              </a:rPr>
              <a:t>.</a:t>
            </a:r>
          </a:p>
        </p:txBody>
      </p:sp>
      <p:sp>
        <p:nvSpPr>
          <p:cNvPr id="41" name="TextBox 40"/>
          <p:cNvSpPr txBox="1"/>
          <p:nvPr/>
        </p:nvSpPr>
        <p:spPr>
          <a:xfrm>
            <a:off x="522139" y="1783250"/>
            <a:ext cx="7851982" cy="2462213"/>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To prove a statement </a:t>
            </a:r>
            <a:r>
              <a:rPr lang="en-US" sz="2400" i="1" dirty="0">
                <a:solidFill>
                  <a:srgbClr val="000000"/>
                </a:solidFill>
              </a:rPr>
              <a:t>S</a:t>
            </a:r>
            <a:r>
              <a:rPr lang="en-US" sz="2400" dirty="0">
                <a:solidFill>
                  <a:srgbClr val="000000"/>
                </a:solidFill>
              </a:rPr>
              <a:t> by contradiction, you first assume that </a:t>
            </a:r>
            <a:r>
              <a:rPr lang="en-US" sz="2400" dirty="0">
                <a:solidFill>
                  <a:srgbClr val="C00000"/>
                </a:solidFill>
              </a:rPr>
              <a:t>~</a:t>
            </a:r>
            <a:r>
              <a:rPr lang="en-US" sz="2400" i="1" dirty="0">
                <a:solidFill>
                  <a:srgbClr val="C00000"/>
                </a:solidFill>
              </a:rPr>
              <a:t>S</a:t>
            </a:r>
            <a:r>
              <a:rPr lang="en-US" sz="2400" dirty="0">
                <a:solidFill>
                  <a:srgbClr val="C00000"/>
                </a:solidFill>
              </a:rPr>
              <a:t> </a:t>
            </a:r>
            <a:r>
              <a:rPr lang="en-US" sz="2400" dirty="0">
                <a:solidFill>
                  <a:srgbClr val="000000"/>
                </a:solidFill>
              </a:rPr>
              <a:t>(not S) is true. Based on this, you use known facts and theorems to arrive at a logical contradiction.</a:t>
            </a:r>
          </a:p>
          <a:p>
            <a:pPr>
              <a:spcAft>
                <a:spcPts val="600"/>
              </a:spcAft>
            </a:pPr>
            <a:r>
              <a:rPr lang="en-US" sz="2400" dirty="0">
                <a:solidFill>
                  <a:srgbClr val="000000"/>
                </a:solidFill>
              </a:rPr>
              <a:t>Since every step of your argument thus far is logically correct, the problem must lie in your assumption (that ~</a:t>
            </a:r>
            <a:r>
              <a:rPr lang="en-US" sz="2400" i="1" dirty="0">
                <a:solidFill>
                  <a:srgbClr val="000000"/>
                </a:solidFill>
              </a:rPr>
              <a:t>S</a:t>
            </a:r>
            <a:r>
              <a:rPr lang="en-US" sz="2400" dirty="0">
                <a:solidFill>
                  <a:srgbClr val="000000"/>
                </a:solidFill>
              </a:rPr>
              <a:t> is true).</a:t>
            </a:r>
          </a:p>
          <a:p>
            <a:pPr>
              <a:spcAft>
                <a:spcPts val="600"/>
              </a:spcAft>
            </a:pPr>
            <a:r>
              <a:rPr lang="en-US" sz="2400" dirty="0">
                <a:solidFill>
                  <a:srgbClr val="000000"/>
                </a:solidFill>
              </a:rPr>
              <a:t>Thus, you conclude that ~</a:t>
            </a:r>
            <a:r>
              <a:rPr lang="en-US" sz="2400" i="1" dirty="0">
                <a:solidFill>
                  <a:srgbClr val="000000"/>
                </a:solidFill>
              </a:rPr>
              <a:t>S</a:t>
            </a:r>
            <a:r>
              <a:rPr lang="en-US" sz="2400" dirty="0">
                <a:solidFill>
                  <a:srgbClr val="000000"/>
                </a:solidFill>
              </a:rPr>
              <a:t> is false, that is, </a:t>
            </a:r>
            <a:r>
              <a:rPr lang="en-US" sz="2400" i="1" dirty="0">
                <a:solidFill>
                  <a:srgbClr val="000000"/>
                </a:solidFill>
              </a:rPr>
              <a:t>S</a:t>
            </a:r>
            <a:r>
              <a:rPr lang="en-US" sz="2400" dirty="0">
                <a:solidFill>
                  <a:srgbClr val="000000"/>
                </a:solidFill>
              </a:rPr>
              <a:t> is true. </a:t>
            </a:r>
          </a:p>
        </p:txBody>
      </p:sp>
      <mc:AlternateContent xmlns:mc="http://schemas.openxmlformats.org/markup-compatibility/2006" xmlns:a14="http://schemas.microsoft.com/office/drawing/2010/main">
        <mc:Choice Requires="a14">
          <p:sp>
            <p:nvSpPr>
              <p:cNvPr id="42" name="TextBox 41"/>
              <p:cNvSpPr txBox="1"/>
              <p:nvPr/>
            </p:nvSpPr>
            <p:spPr>
              <a:xfrm>
                <a:off x="522138" y="4203126"/>
                <a:ext cx="8276173" cy="866969"/>
              </a:xfrm>
              <a:prstGeom prst="rect">
                <a:avLst/>
              </a:prstGeom>
              <a:noFill/>
            </p:spPr>
            <p:txBody>
              <a:bodyPr wrap="square" rtlCol="0">
                <a:spAutoFit/>
              </a:bodyPr>
              <a:lstStyle/>
              <a:p>
                <a:pPr>
                  <a:spcAft>
                    <a:spcPts val="600"/>
                  </a:spcAft>
                </a:pPr>
                <a:r>
                  <a:rPr lang="en-US" sz="2400" dirty="0">
                    <a:solidFill>
                      <a:srgbClr val="000000"/>
                    </a:solidFill>
                  </a:rPr>
                  <a:t>So now we can proceed to prove the irrationality of </a:t>
                </a:r>
                <a14:m>
                  <m:oMath xmlns:m="http://schemas.openxmlformats.org/officeDocument/2006/math">
                    <m:rad>
                      <m:radPr>
                        <m:degHide m:val="on"/>
                        <m:ctrlPr>
                          <a:rPr lang="en-US" sz="2400" i="1" smtClean="0">
                            <a:solidFill>
                              <a:srgbClr val="000000"/>
                            </a:solidFill>
                            <a:latin typeface="Cambria Math" panose="02040503050406030204" pitchFamily="18" charset="0"/>
                          </a:rPr>
                        </m:ctrlPr>
                      </m:radPr>
                      <m:deg/>
                      <m:e>
                        <m:r>
                          <a:rPr lang="en-US" sz="2400" b="0" i="1" smtClean="0">
                            <a:solidFill>
                              <a:srgbClr val="000000"/>
                            </a:solidFill>
                            <a:latin typeface="Cambria Math" panose="02040503050406030204" pitchFamily="18" charset="0"/>
                          </a:rPr>
                          <m:t>2</m:t>
                        </m:r>
                      </m:e>
                    </m:rad>
                  </m:oMath>
                </a14:m>
                <a:r>
                  <a:rPr lang="en-US" sz="2400" dirty="0">
                    <a:solidFill>
                      <a:srgbClr val="000000"/>
                    </a:solidFill>
                  </a:rPr>
                  <a:t>. We also need this proposition, which we will defer the proof for now.</a:t>
                </a:r>
              </a:p>
            </p:txBody>
          </p:sp>
        </mc:Choice>
        <mc:Fallback xmlns="">
          <p:sp>
            <p:nvSpPr>
              <p:cNvPr id="42" name="TextBox 41"/>
              <p:cNvSpPr txBox="1">
                <a:spLocks noRot="1" noChangeAspect="1" noMove="1" noResize="1" noEditPoints="1" noAdjustHandles="1" noChangeArrowheads="1" noChangeShapeType="1" noTextEdit="1"/>
              </p:cNvSpPr>
              <p:nvPr/>
            </p:nvSpPr>
            <p:spPr>
              <a:xfrm>
                <a:off x="522138" y="4203126"/>
                <a:ext cx="8276173" cy="866969"/>
              </a:xfrm>
              <a:prstGeom prst="rect">
                <a:avLst/>
              </a:prstGeom>
              <a:blipFill>
                <a:blip r:embed="rId3"/>
                <a:stretch>
                  <a:fillRect l="-1179" t="-1399" b="-14685"/>
                </a:stretch>
              </a:blipFill>
            </p:spPr>
            <p:txBody>
              <a:bodyPr/>
              <a:lstStyle/>
              <a:p>
                <a:r>
                  <a:rPr lang="en-US">
                    <a:noFill/>
                  </a:rPr>
                  <a:t> </a:t>
                </a:r>
              </a:p>
            </p:txBody>
          </p:sp>
        </mc:Fallback>
      </mc:AlternateContent>
      <p:grpSp>
        <p:nvGrpSpPr>
          <p:cNvPr id="43" name="Group 42"/>
          <p:cNvGrpSpPr/>
          <p:nvPr/>
        </p:nvGrpSpPr>
        <p:grpSpPr>
          <a:xfrm>
            <a:off x="754135" y="5132673"/>
            <a:ext cx="7863578" cy="1028763"/>
            <a:chOff x="993228" y="4598516"/>
            <a:chExt cx="7863578" cy="974458"/>
          </a:xfrm>
        </p:grpSpPr>
        <p:sp>
          <p:nvSpPr>
            <p:cNvPr id="44" name="Rectangle 43"/>
            <p:cNvSpPr/>
            <p:nvPr/>
          </p:nvSpPr>
          <p:spPr>
            <a:xfrm>
              <a:off x="993228" y="4598516"/>
              <a:ext cx="7863578" cy="97445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993228" y="4598517"/>
              <a:ext cx="7863578"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Proposition 4.6.4 (5</a:t>
              </a:r>
              <a:r>
                <a:rPr lang="en-US" sz="2400" baseline="30000" dirty="0">
                  <a:solidFill>
                    <a:schemeClr val="bg1"/>
                  </a:solidFill>
                </a:rPr>
                <a:t>th</a:t>
              </a:r>
              <a:r>
                <a:rPr lang="en-US" sz="2400" dirty="0">
                  <a:solidFill>
                    <a:schemeClr val="bg1"/>
                  </a:solidFill>
                </a:rPr>
                <a:t>: 4.7.4)</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7" name="TextBox 46"/>
                <p:cNvSpPr txBox="1"/>
                <p:nvPr/>
              </p:nvSpPr>
              <p:spPr>
                <a:xfrm>
                  <a:off x="1109375" y="5193984"/>
                  <a:ext cx="7416249" cy="378990"/>
                </a:xfrm>
                <a:prstGeom prst="rect">
                  <a:avLst/>
                </a:prstGeom>
                <a:noFill/>
              </p:spPr>
              <p:txBody>
                <a:bodyPr wrap="square" rtlCol="0">
                  <a:spAutoFit/>
                </a:bodyPr>
                <a:lstStyle/>
                <a:p>
                  <a:pPr>
                    <a:spcAft>
                      <a:spcPts val="600"/>
                    </a:spcAft>
                  </a:pPr>
                  <a:r>
                    <a:rPr lang="en-US" sz="2000" dirty="0"/>
                    <a:t>For all integers </a:t>
                  </a:r>
                  <a14:m>
                    <m:oMath xmlns:m="http://schemas.openxmlformats.org/officeDocument/2006/math">
                      <m:r>
                        <a:rPr lang="en-US" sz="2000" i="1" dirty="0" smtClean="0">
                          <a:latin typeface="Cambria Math" panose="02040503050406030204" pitchFamily="18" charset="0"/>
                        </a:rPr>
                        <m:t>𝑛</m:t>
                      </m:r>
                    </m:oMath>
                  </a14:m>
                  <a:r>
                    <a:rPr lang="en-US" sz="2000" dirty="0"/>
                    <a:t>, if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oMath>
                  </a14:m>
                  <a:r>
                    <a:rPr lang="en-US" sz="2000" dirty="0"/>
                    <a:t> is even then </a:t>
                  </a:r>
                  <a14:m>
                    <m:oMath xmlns:m="http://schemas.openxmlformats.org/officeDocument/2006/math">
                      <m:r>
                        <a:rPr lang="en-US" sz="2000" i="1" dirty="0" smtClean="0">
                          <a:latin typeface="Cambria Math" panose="02040503050406030204" pitchFamily="18" charset="0"/>
                        </a:rPr>
                        <m:t>𝑛</m:t>
                      </m:r>
                    </m:oMath>
                  </a14:m>
                  <a:r>
                    <a:rPr lang="en-US" sz="2000" dirty="0"/>
                    <a:t> is even.</a:t>
                  </a:r>
                  <a:endParaRPr lang="en-SG" sz="2000" dirty="0"/>
                </a:p>
              </p:txBody>
            </p:sp>
          </mc:Choice>
          <mc:Fallback xmlns="">
            <p:sp>
              <p:nvSpPr>
                <p:cNvPr id="47" name="TextBox 46"/>
                <p:cNvSpPr txBox="1">
                  <a:spLocks noRot="1" noChangeAspect="1" noMove="1" noResize="1" noEditPoints="1" noAdjustHandles="1" noChangeArrowheads="1" noChangeShapeType="1" noTextEdit="1"/>
                </p:cNvSpPr>
                <p:nvPr/>
              </p:nvSpPr>
              <p:spPr>
                <a:xfrm>
                  <a:off x="1109375" y="5193984"/>
                  <a:ext cx="7416249" cy="378990"/>
                </a:xfrm>
                <a:prstGeom prst="rect">
                  <a:avLst/>
                </a:prstGeom>
                <a:blipFill>
                  <a:blip r:embed="rId4"/>
                  <a:stretch>
                    <a:fillRect l="-905" t="-7576" b="-25758"/>
                  </a:stretch>
                </a:blipFill>
              </p:spPr>
              <p:txBody>
                <a:bodyPr/>
                <a:lstStyle/>
                <a:p>
                  <a:r>
                    <a:rPr lang="en-US">
                      <a:noFill/>
                    </a:rPr>
                    <a:t> </a:t>
                  </a:r>
                </a:p>
              </p:txBody>
            </p:sp>
          </mc:Fallback>
        </mc:AlternateContent>
      </p:grpSp>
      <p:sp>
        <p:nvSpPr>
          <p:cNvPr id="48" name="Oval 47"/>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7992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dissolv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9B18-AEB0-4D4F-A234-55ABF4687C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234D7D-2D32-4B2F-881E-63D84909FD0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87609DE-C4D5-4984-AA84-AAC1539E7F93}"/>
              </a:ext>
            </a:extLst>
          </p:cNvPr>
          <p:cNvSpPr>
            <a:spLocks noGrp="1"/>
          </p:cNvSpPr>
          <p:nvPr>
            <p:ph type="sldNum" sz="quarter" idx="12"/>
          </p:nvPr>
        </p:nvSpPr>
        <p:spPr/>
        <p:txBody>
          <a:bodyPr/>
          <a:lstStyle/>
          <a:p>
            <a:fld id="{3945BCA7-BE1F-44EA-8FAA-E97CADA8B770}" type="slidenum">
              <a:rPr lang="en-SG" smtClean="0"/>
              <a:t>39</a:t>
            </a:fld>
            <a:endParaRPr lang="en-SG" dirty="0"/>
          </a:p>
        </p:txBody>
      </p:sp>
      <p:pic>
        <p:nvPicPr>
          <p:cNvPr id="6" name="Picture 5">
            <a:extLst>
              <a:ext uri="{FF2B5EF4-FFF2-40B4-BE49-F238E27FC236}">
                <a16:creationId xmlns:a16="http://schemas.microsoft.com/office/drawing/2014/main" id="{391ADEBD-11E6-4683-B65A-A8EEC995C1F6}"/>
              </a:ext>
            </a:extLst>
          </p:cNvPr>
          <p:cNvPicPr>
            <a:picLocks noChangeAspect="1"/>
          </p:cNvPicPr>
          <p:nvPr/>
        </p:nvPicPr>
        <p:blipFill>
          <a:blip r:embed="rId2"/>
          <a:stretch>
            <a:fillRect/>
          </a:stretch>
        </p:blipFill>
        <p:spPr>
          <a:xfrm>
            <a:off x="0" y="365126"/>
            <a:ext cx="9144000" cy="5443640"/>
          </a:xfrm>
          <a:prstGeom prst="rect">
            <a:avLst/>
          </a:prstGeom>
        </p:spPr>
      </p:pic>
    </p:spTree>
    <p:extLst>
      <p:ext uri="{BB962C8B-B14F-4D97-AF65-F5344CB8AC3E}">
        <p14:creationId xmlns:p14="http://schemas.microsoft.com/office/powerpoint/2010/main" val="205133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7309" y="1148120"/>
            <a:ext cx="4462376" cy="4972363"/>
          </a:xfrm>
          <a:prstGeom prst="rect">
            <a:avLst/>
          </a:prstGeom>
          <a:effectLst>
            <a:outerShdw blurRad="50800" dist="38100" dir="2700000" algn="tl" rotWithShape="0">
              <a:prstClr val="black">
                <a:alpha val="40000"/>
              </a:prstClr>
            </a:outerShdw>
          </a:effectLst>
        </p:spPr>
      </p:pic>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4</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 Speaking Mathematically</a:t>
            </a:r>
            <a:endParaRPr lang="en-SG" sz="1100" dirty="0">
              <a:solidFill>
                <a:schemeClr val="bg1"/>
              </a:solidFill>
            </a:endParaRPr>
          </a:p>
        </p:txBody>
      </p:sp>
      <p:sp>
        <p:nvSpPr>
          <p:cNvPr id="4" name="TextBox 3"/>
          <p:cNvSpPr txBox="1"/>
          <p:nvPr/>
        </p:nvSpPr>
        <p:spPr>
          <a:xfrm>
            <a:off x="103919" y="912252"/>
            <a:ext cx="5951193" cy="738664"/>
          </a:xfrm>
          <a:prstGeom prst="rect">
            <a:avLst/>
          </a:prstGeom>
          <a:solidFill>
            <a:schemeClr val="accent4">
              <a:lumMod val="20000"/>
              <a:lumOff val="80000"/>
            </a:schemeClr>
          </a:solidFill>
        </p:spPr>
        <p:txBody>
          <a:bodyPr wrap="square" rtlCol="0">
            <a:spAutoFit/>
          </a:bodyPr>
          <a:lstStyle/>
          <a:p>
            <a:r>
              <a:rPr lang="en-US" sz="2400" dirty="0"/>
              <a:t>Pronunciation of mathematical expressions</a:t>
            </a:r>
            <a:endParaRPr lang="en-US" dirty="0"/>
          </a:p>
          <a:p>
            <a:r>
              <a:rPr lang="en-US" dirty="0"/>
              <a:t> </a:t>
            </a:r>
            <a:r>
              <a:rPr lang="en-US" dirty="0">
                <a:hlinkClick r:id="rId4"/>
              </a:rPr>
              <a:t>http://par.cse.nsysu.edu.tw/link/math-pronunciation.pdf</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708751" y="1806087"/>
                <a:ext cx="3465224" cy="1754326"/>
              </a:xfrm>
              <a:prstGeom prst="rect">
                <a:avLst/>
              </a:prstGeom>
              <a:solidFill>
                <a:schemeClr val="accent6">
                  <a:lumMod val="20000"/>
                  <a:lumOff val="80000"/>
                </a:schemeClr>
              </a:solidFill>
            </p:spPr>
            <p:txBody>
              <a:bodyPr wrap="square" rtlCol="0">
                <a:spAutoFit/>
              </a:bodyPr>
              <a:lstStyle/>
              <a:p>
                <a:r>
                  <a:rPr lang="en-US" dirty="0"/>
                  <a:t>Note some differences in symbols we use in CS1231S, such as:</a:t>
                </a:r>
              </a:p>
              <a:p>
                <a:r>
                  <a:rPr lang="en-US" b="0"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𝑞</m:t>
                    </m:r>
                  </m:oMath>
                </a14:m>
                <a:r>
                  <a:rPr lang="en-US" dirty="0">
                    <a:solidFill>
                      <a:srgbClr val="C00000"/>
                    </a:solidFill>
                  </a:rPr>
                  <a:t> </a:t>
                </a:r>
                <a:r>
                  <a:rPr lang="en-US" dirty="0"/>
                  <a:t>for </a:t>
                </a:r>
                <a14:m>
                  <m:oMath xmlns:m="http://schemas.openxmlformats.org/officeDocument/2006/math">
                    <m:r>
                      <a:rPr lang="en-US" i="1" dirty="0" smtClean="0">
                        <a:latin typeface="Cambria Math" panose="02040503050406030204" pitchFamily="18" charset="0"/>
                      </a:rPr>
                      <m:t>𝑝</m:t>
                    </m:r>
                  </m:oMath>
                </a14:m>
                <a:r>
                  <a:rPr lang="en-US" dirty="0"/>
                  <a:t> implies </a:t>
                </a:r>
                <a14:m>
                  <m:oMath xmlns:m="http://schemas.openxmlformats.org/officeDocument/2006/math">
                    <m:r>
                      <a:rPr lang="en-US" i="1" dirty="0" smtClean="0">
                        <a:latin typeface="Cambria Math" panose="02040503050406030204" pitchFamily="18" charset="0"/>
                      </a:rPr>
                      <m:t>𝑞</m:t>
                    </m:r>
                  </m:oMath>
                </a14:m>
                <a:r>
                  <a:rPr lang="en-US" dirty="0"/>
                  <a:t>, </a:t>
                </a:r>
              </a:p>
              <a:p>
                <a:r>
                  <a:rPr lang="en-US" dirty="0"/>
                  <a:t>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𝐵</m:t>
                    </m:r>
                  </m:oMath>
                </a14:m>
                <a:r>
                  <a:rPr lang="en-US" dirty="0">
                    <a:solidFill>
                      <a:srgbClr val="C00000"/>
                    </a:solidFill>
                  </a:rPr>
                  <a:t> </a:t>
                </a:r>
                <a:r>
                  <a:rPr lang="en-US" dirty="0"/>
                  <a:t>for </a:t>
                </a:r>
                <a14:m>
                  <m:oMath xmlns:m="http://schemas.openxmlformats.org/officeDocument/2006/math">
                    <m:r>
                      <a:rPr lang="en-US" i="1" dirty="0" smtClean="0">
                        <a:latin typeface="Cambria Math" panose="02040503050406030204" pitchFamily="18" charset="0"/>
                      </a:rPr>
                      <m:t>𝐴</m:t>
                    </m:r>
                  </m:oMath>
                </a14:m>
                <a:r>
                  <a:rPr lang="en-US" dirty="0"/>
                  <a:t> is a subset of </a:t>
                </a:r>
                <a14:m>
                  <m:oMath xmlns:m="http://schemas.openxmlformats.org/officeDocument/2006/math">
                    <m:r>
                      <a:rPr lang="en-US" i="1" dirty="0" smtClean="0">
                        <a:latin typeface="Cambria Math" panose="02040503050406030204" pitchFamily="18" charset="0"/>
                      </a:rPr>
                      <m:t>𝐵</m:t>
                    </m:r>
                    <m:r>
                      <a:rPr lang="en-US" b="0" i="0" dirty="0"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𝐵</m:t>
                    </m:r>
                  </m:oMath>
                </a14:m>
                <a:r>
                  <a:rPr lang="en-US" dirty="0">
                    <a:solidFill>
                      <a:srgbClr val="C00000"/>
                    </a:solidFill>
                  </a:rPr>
                  <a:t> </a:t>
                </a:r>
                <a:r>
                  <a:rPr lang="en-US" dirty="0"/>
                  <a:t>for difference between </a:t>
                </a:r>
              </a:p>
              <a:p>
                <a:r>
                  <a:rPr lang="en-US" dirty="0"/>
                  <a:t>              set </a:t>
                </a:r>
                <a14:m>
                  <m:oMath xmlns:m="http://schemas.openxmlformats.org/officeDocument/2006/math">
                    <m:r>
                      <a:rPr lang="en-US" i="1" dirty="0" smtClean="0">
                        <a:latin typeface="Cambria Math" panose="02040503050406030204" pitchFamily="18" charset="0"/>
                      </a:rPr>
                      <m:t>𝐴</m:t>
                    </m:r>
                  </m:oMath>
                </a14:m>
                <a:r>
                  <a:rPr lang="en-US" dirty="0"/>
                  <a:t> and set </a:t>
                </a:r>
                <a14:m>
                  <m:oMath xmlns:m="http://schemas.openxmlformats.org/officeDocument/2006/math">
                    <m:r>
                      <a:rPr lang="en-US" i="1" dirty="0" smtClean="0">
                        <a:latin typeface="Cambria Math" panose="02040503050406030204" pitchFamily="18" charset="0"/>
                      </a:rPr>
                      <m:t>𝐵</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708751" y="1806087"/>
                <a:ext cx="3465224" cy="1754326"/>
              </a:xfrm>
              <a:prstGeom prst="rect">
                <a:avLst/>
              </a:prstGeom>
              <a:blipFill>
                <a:blip r:embed="rId5"/>
                <a:stretch>
                  <a:fillRect l="-1406" t="-1736" b="-4514"/>
                </a:stretch>
              </a:blipFill>
            </p:spPr>
            <p:txBody>
              <a:bodyPr/>
              <a:lstStyle/>
              <a:p>
                <a:r>
                  <a:rPr lang="en-US">
                    <a:noFill/>
                  </a:rPr>
                  <a:t> </a:t>
                </a:r>
              </a:p>
            </p:txBody>
          </p:sp>
        </mc:Fallback>
      </mc:AlternateContent>
      <p:sp>
        <p:nvSpPr>
          <p:cNvPr id="28" name="TextBox 27"/>
          <p:cNvSpPr txBox="1"/>
          <p:nvPr/>
        </p:nvSpPr>
        <p:spPr>
          <a:xfrm>
            <a:off x="324356" y="5492473"/>
            <a:ext cx="5116223" cy="1046440"/>
          </a:xfrm>
          <a:prstGeom prst="rect">
            <a:avLst/>
          </a:prstGeom>
          <a:solidFill>
            <a:schemeClr val="accent4">
              <a:lumMod val="20000"/>
              <a:lumOff val="80000"/>
            </a:schemeClr>
          </a:solidFill>
        </p:spPr>
        <p:txBody>
          <a:bodyPr wrap="square" rtlCol="0">
            <a:spAutoFit/>
          </a:bodyPr>
          <a:lstStyle/>
          <a:p>
            <a:r>
              <a:rPr lang="en-US" sz="2000" dirty="0"/>
              <a:t>A more comprehensive resource:</a:t>
            </a:r>
          </a:p>
          <a:p>
            <a:r>
              <a:rPr lang="en-US" sz="2400" dirty="0"/>
              <a:t>Handbook for Spoken Mathematics</a:t>
            </a:r>
            <a:endParaRPr lang="en-US" dirty="0"/>
          </a:p>
          <a:p>
            <a:r>
              <a:rPr lang="en-US" dirty="0"/>
              <a:t>  </a:t>
            </a:r>
            <a:r>
              <a:rPr lang="en-US" dirty="0">
                <a:hlinkClick r:id="rId6"/>
              </a:rPr>
              <a:t>http://www.tsbvi.edu/mathproject/appB-sec1.asp</a:t>
            </a:r>
            <a:endParaRPr lang="en-US" dirty="0"/>
          </a:p>
        </p:txBody>
      </p:sp>
      <p:sp>
        <p:nvSpPr>
          <p:cNvPr id="23" name="Oval 22"/>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43742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522139" y="1049442"/>
                <a:ext cx="7851982" cy="497637"/>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#6: Prove Theorem 4.7.1 (5</a:t>
                </a:r>
                <a:r>
                  <a:rPr lang="en-US" sz="2400" baseline="30000" dirty="0">
                    <a:solidFill>
                      <a:srgbClr val="000000"/>
                    </a:solidFill>
                  </a:rPr>
                  <a:t>th</a:t>
                </a:r>
                <a:r>
                  <a:rPr lang="en-US" sz="2400" dirty="0">
                    <a:solidFill>
                      <a:srgbClr val="000000"/>
                    </a:solidFill>
                  </a:rPr>
                  <a:t>: 4.8.1) </a:t>
                </a:r>
                <a14:m>
                  <m:oMath xmlns:m="http://schemas.openxmlformats.org/officeDocument/2006/math">
                    <m:rad>
                      <m:radPr>
                        <m:degHide m:val="on"/>
                        <m:ctrlPr>
                          <a:rPr lang="en-SG" sz="2400" i="1">
                            <a:latin typeface="Cambria Math" panose="02040503050406030204" pitchFamily="18" charset="0"/>
                          </a:rPr>
                        </m:ctrlPr>
                      </m:radPr>
                      <m:deg/>
                      <m:e>
                        <m:r>
                          <a:rPr lang="en-US" sz="2400" i="1">
                            <a:latin typeface="Cambria Math" panose="02040503050406030204" pitchFamily="18" charset="0"/>
                          </a:rPr>
                          <m:t>2</m:t>
                        </m:r>
                      </m:e>
                    </m:rad>
                  </m:oMath>
                </a14:m>
                <a:r>
                  <a:rPr lang="en-US" sz="2400" dirty="0">
                    <a:solidFill>
                      <a:srgbClr val="000000"/>
                    </a:solidFill>
                  </a:rPr>
                  <a:t> is irrational.</a:t>
                </a:r>
              </a:p>
            </p:txBody>
          </p:sp>
        </mc:Choice>
        <mc:Fallback xmlns="">
          <p:sp>
            <p:nvSpPr>
              <p:cNvPr id="20" name="TextBox 19"/>
              <p:cNvSpPr txBox="1">
                <a:spLocks noRot="1" noChangeAspect="1" noMove="1" noResize="1" noEditPoints="1" noAdjustHandles="1" noChangeArrowheads="1" noChangeShapeType="1" noTextEdit="1"/>
              </p:cNvSpPr>
              <p:nvPr/>
            </p:nvSpPr>
            <p:spPr>
              <a:xfrm>
                <a:off x="522139" y="1049442"/>
                <a:ext cx="7851982" cy="497637"/>
              </a:xfrm>
              <a:prstGeom prst="rect">
                <a:avLst/>
              </a:prstGeom>
              <a:blipFill>
                <a:blip r:embed="rId3"/>
                <a:stretch>
                  <a:fillRect l="-1242" t="-2439" b="-2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55376" y="1592248"/>
                <a:ext cx="8172098" cy="4150880"/>
              </a:xfrm>
              <a:prstGeom prst="rect">
                <a:avLst/>
              </a:prstGeom>
              <a:noFill/>
            </p:spPr>
            <p:txBody>
              <a:bodyPr wrap="square" rtlCol="0">
                <a:spAutoFit/>
              </a:bodyPr>
              <a:lstStyle/>
              <a:p>
                <a:pPr marL="342900" indent="-342900">
                  <a:spcAft>
                    <a:spcPts val="300"/>
                  </a:spcAft>
                  <a:buFont typeface="+mj-lt"/>
                  <a:buAutoNum type="arabicPeriod"/>
                </a:pPr>
                <a:r>
                  <a:rPr lang="en-US" sz="2000" dirty="0"/>
                  <a:t>Suppose not, that is, </a:t>
                </a:r>
                <a14:m>
                  <m:oMath xmlns:m="http://schemas.openxmlformats.org/officeDocument/2006/math">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2</m:t>
                        </m:r>
                      </m:e>
                    </m:rad>
                  </m:oMath>
                </a14:m>
                <a:r>
                  <a:rPr lang="en-US" sz="2000" dirty="0"/>
                  <a:t> is rational.</a:t>
                </a:r>
              </a:p>
              <a:p>
                <a:pPr marL="914400" lvl="1" indent="-457200">
                  <a:spcAft>
                    <a:spcPts val="200"/>
                  </a:spcAft>
                  <a:tabLst>
                    <a:tab pos="914400" algn="l"/>
                  </a:tabLst>
                </a:pPr>
                <a:r>
                  <a:rPr lang="en-US" dirty="0"/>
                  <a:t>1.1	Then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r>
                      <m:rPr>
                        <m:nor/>
                      </m:rPr>
                      <a:rPr lang="en-US" b="0" i="0" smtClean="0">
                        <a:latin typeface="Cambria Math" panose="02040503050406030204" pitchFamily="18" charset="0"/>
                        <a:ea typeface="Cambria Math" panose="02040503050406030204" pitchFamily="18" charset="0"/>
                      </a:rPr>
                      <m:t> </m:t>
                    </m:r>
                    <m:r>
                      <m:rPr>
                        <m:nor/>
                      </m:rPr>
                      <a:rPr lang="en-US">
                        <a:latin typeface="Calibri" panose="020F0502020204030204" pitchFamily="34" charset="0"/>
                        <a:ea typeface="Cambria Math" panose="02040503050406030204" pitchFamily="18" charset="0"/>
                        <a:cs typeface="Calibri" panose="020F0502020204030204" pitchFamily="34" charset="0"/>
                      </a:rPr>
                      <m:t>s</m:t>
                    </m:r>
                    <m:r>
                      <m:rPr>
                        <m:nor/>
                      </m:rPr>
                      <a:rPr lang="en-US">
                        <a:latin typeface="Calibri" panose="020F0502020204030204" pitchFamily="34" charset="0"/>
                        <a:ea typeface="Cambria Math" panose="02040503050406030204" pitchFamily="18" charset="0"/>
                        <a:cs typeface="Calibri" panose="020F0502020204030204" pitchFamily="34" charset="0"/>
                      </a:rPr>
                      <m:t>.</m:t>
                    </m:r>
                    <m:r>
                      <m:rPr>
                        <m:nor/>
                      </m:rPr>
                      <a:rPr lang="en-US">
                        <a:latin typeface="Calibri" panose="020F0502020204030204" pitchFamily="34" charset="0"/>
                        <a:ea typeface="Cambria Math" panose="02040503050406030204" pitchFamily="18" charset="0"/>
                        <a:cs typeface="Calibri" panose="020F0502020204030204" pitchFamily="34" charset="0"/>
                      </a:rPr>
                      <m:t>t</m:t>
                    </m:r>
                    <m:r>
                      <m:rPr>
                        <m:nor/>
                      </m:rPr>
                      <a:rPr lang="en-US">
                        <a:latin typeface="Calibri" panose="020F0502020204030204" pitchFamily="34" charset="0"/>
                        <a:ea typeface="Cambria Math" panose="02040503050406030204" pitchFamily="18" charset="0"/>
                        <a:cs typeface="Calibri" panose="020F0502020204030204" pitchFamily="34" charset="0"/>
                      </a:rPr>
                      <m:t>.</m:t>
                    </m:r>
                    <m:r>
                      <a:rPr lang="en-US" b="0" i="1" smtClean="0">
                        <a:latin typeface="Cambria Math" panose="02040503050406030204" pitchFamily="18" charset="0"/>
                        <a:ea typeface="Cambria Math" panose="02040503050406030204" pitchFamily="18" charset="0"/>
                        <a:cs typeface="Calibri" panose="020F0502020204030204" pitchFamily="34" charset="0"/>
                      </a:rPr>
                      <m:t>  </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r>
                          <a:rPr lang="en-US" b="0" i="1" smtClean="0">
                            <a:latin typeface="Cambria Math" panose="02040503050406030204" pitchFamily="18" charset="0"/>
                            <a:ea typeface="Cambria Math" panose="02040503050406030204" pitchFamily="18" charset="0"/>
                          </a:rPr>
                          <m:t>𝑛</m:t>
                        </m:r>
                      </m:den>
                    </m:f>
                  </m:oMath>
                </a14:m>
                <a:r>
                  <a:rPr lang="en-US" dirty="0"/>
                  <a:t> </a:t>
                </a:r>
                <a:r>
                  <a:rPr lang="en-US" dirty="0">
                    <a:solidFill>
                      <a:srgbClr val="C00000"/>
                    </a:solidFill>
                  </a:rPr>
                  <a:t>*</a:t>
                </a:r>
                <a:r>
                  <a:rPr lang="en-US" dirty="0"/>
                  <a:t> (</a:t>
                </a:r>
                <a:r>
                  <a:rPr lang="en-US" dirty="0">
                    <a:solidFill>
                      <a:srgbClr val="0033CC"/>
                    </a:solidFill>
                  </a:rPr>
                  <a:t>by definition of rational numbers</a:t>
                </a:r>
                <a:r>
                  <a:rPr lang="en-US" dirty="0"/>
                  <a:t>)</a:t>
                </a:r>
              </a:p>
              <a:p>
                <a:pPr marL="914400" lvl="1" indent="-457200">
                  <a:spcAft>
                    <a:spcPts val="200"/>
                  </a:spcAft>
                  <a:tabLst>
                    <a:tab pos="914400" algn="l"/>
                  </a:tabLst>
                </a:pPr>
                <a:r>
                  <a:rPr lang="en-US" dirty="0"/>
                  <a:t>1.2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r>
                  <a:rPr lang="en-US" dirty="0">
                    <a:solidFill>
                      <a:srgbClr val="0033CC"/>
                    </a:solidFill>
                  </a:rPr>
                  <a:t>by basic algebra</a:t>
                </a:r>
                <a:r>
                  <a:rPr lang="en-US" dirty="0"/>
                  <a:t>)</a:t>
                </a:r>
              </a:p>
              <a:p>
                <a:pPr marL="914400" lvl="1" indent="-457200">
                  <a:spcAft>
                    <a:spcPts val="200"/>
                  </a:spcAft>
                  <a:tabLst>
                    <a:tab pos="914400" algn="l"/>
                  </a:tabLst>
                </a:pPr>
                <a:r>
                  <a:rPr lang="en-US" dirty="0"/>
                  <a:t>1.3	Hence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a:t> is even (</a:t>
                </a:r>
                <a:r>
                  <a:rPr lang="en-US" dirty="0">
                    <a:solidFill>
                      <a:srgbClr val="0033CC"/>
                    </a:solidFill>
                  </a:rPr>
                  <a:t>by definition of even number</a:t>
                </a:r>
                <a:r>
                  <a:rPr lang="en-US" dirty="0"/>
                  <a:t>, as </a:t>
                </a:r>
                <a14:m>
                  <m:oMath xmlns:m="http://schemas.openxmlformats.org/officeDocument/2006/math">
                    <m:sSup>
                      <m:sSupPr>
                        <m:ctrlPr>
                          <a:rPr lang="en-US" i="1" dirty="0" smtClean="0">
                            <a:solidFill>
                              <a:srgbClr val="0033CC"/>
                            </a:solidFill>
                            <a:latin typeface="Cambria Math" panose="02040503050406030204" pitchFamily="18" charset="0"/>
                          </a:rPr>
                        </m:ctrlPr>
                      </m:sSupPr>
                      <m:e>
                        <m:r>
                          <a:rPr lang="en-US" b="0" i="1" dirty="0" smtClean="0">
                            <a:solidFill>
                              <a:srgbClr val="0033CC"/>
                            </a:solidFill>
                            <a:latin typeface="Cambria Math" panose="02040503050406030204" pitchFamily="18" charset="0"/>
                          </a:rPr>
                          <m:t>𝑛</m:t>
                        </m:r>
                      </m:e>
                      <m:sup>
                        <m:r>
                          <a:rPr lang="en-US" b="0" i="1" dirty="0" smtClean="0">
                            <a:solidFill>
                              <a:srgbClr val="0033CC"/>
                            </a:solidFill>
                            <a:latin typeface="Cambria Math" panose="02040503050406030204" pitchFamily="18" charset="0"/>
                          </a:rPr>
                          <m:t>2</m:t>
                        </m:r>
                      </m:sup>
                    </m:sSup>
                  </m:oMath>
                </a14:m>
                <a:r>
                  <a:rPr lang="en-US" dirty="0">
                    <a:solidFill>
                      <a:srgbClr val="0033CC"/>
                    </a:solidFill>
                  </a:rPr>
                  <a:t> is an integer by closure</a:t>
                </a:r>
                <a:r>
                  <a:rPr lang="en-US" dirty="0"/>
                  <a:t>) </a:t>
                </a:r>
              </a:p>
              <a:p>
                <a:pPr marL="914400" lvl="1" indent="-457200">
                  <a:spcAft>
                    <a:spcPts val="200"/>
                  </a:spcAft>
                  <a:tabLst>
                    <a:tab pos="914400" algn="l"/>
                  </a:tabLst>
                </a:pPr>
                <a:r>
                  <a:rPr lang="en-US" dirty="0"/>
                  <a:t>1.4	Hence </a:t>
                </a:r>
                <a14:m>
                  <m:oMath xmlns:m="http://schemas.openxmlformats.org/officeDocument/2006/math">
                    <m:r>
                      <a:rPr lang="en-US" i="1" dirty="0" smtClean="0">
                        <a:latin typeface="Cambria Math" panose="02040503050406030204" pitchFamily="18" charset="0"/>
                      </a:rPr>
                      <m:t>𝑚</m:t>
                    </m:r>
                  </m:oMath>
                </a14:m>
                <a:r>
                  <a:rPr lang="en-US" dirty="0"/>
                  <a:t> is even (</a:t>
                </a:r>
                <a:r>
                  <a:rPr lang="en-US" dirty="0">
                    <a:solidFill>
                      <a:srgbClr val="0033CC"/>
                    </a:solidFill>
                  </a:rPr>
                  <a:t>by Proposition 4.6.4</a:t>
                </a:r>
                <a:r>
                  <a:rPr lang="en-US" dirty="0"/>
                  <a:t>)</a:t>
                </a:r>
              </a:p>
              <a:p>
                <a:pPr marL="914400" lvl="1" indent="-457200">
                  <a:spcAft>
                    <a:spcPts val="200"/>
                  </a:spcAft>
                  <a:tabLst>
                    <a:tab pos="914400" algn="l"/>
                  </a:tabLst>
                </a:pPr>
                <a:r>
                  <a:rPr lang="en-US" dirty="0"/>
                  <a:t>1.5	Let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=2</m:t>
                    </m:r>
                    <m:r>
                      <a:rPr lang="en-US" i="1" dirty="0" smtClean="0">
                        <a:latin typeface="Cambria Math" panose="02040503050406030204" pitchFamily="18" charset="0"/>
                      </a:rPr>
                      <m:t>𝑘</m:t>
                    </m:r>
                  </m:oMath>
                </a14:m>
                <a:r>
                  <a:rPr lang="en-US" dirty="0"/>
                  <a:t>; substituting into 1.2: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or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oMath>
                </a14:m>
                <a:endParaRPr lang="en-US" dirty="0"/>
              </a:p>
              <a:p>
                <a:pPr marL="914400" lvl="1" indent="-457200">
                  <a:spcAft>
                    <a:spcPts val="200"/>
                  </a:spcAft>
                  <a:tabLst>
                    <a:tab pos="914400" algn="l"/>
                  </a:tabLst>
                </a:pPr>
                <a:r>
                  <a:rPr lang="en-US" dirty="0"/>
                  <a:t>1.6	Hence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oMath>
                </a14:m>
                <a:r>
                  <a:rPr lang="en-US" dirty="0"/>
                  <a:t> is even (</a:t>
                </a:r>
                <a:r>
                  <a:rPr lang="en-US" dirty="0">
                    <a:solidFill>
                      <a:srgbClr val="0033CC"/>
                    </a:solidFill>
                  </a:rPr>
                  <a:t>by definition of even number</a:t>
                </a:r>
                <a:r>
                  <a:rPr lang="en-US" dirty="0"/>
                  <a:t>)</a:t>
                </a:r>
              </a:p>
              <a:p>
                <a:pPr marL="914400" lvl="1" indent="-457200">
                  <a:spcAft>
                    <a:spcPts val="200"/>
                  </a:spcAft>
                  <a:tabLst>
                    <a:tab pos="914400" algn="l"/>
                  </a:tabLst>
                </a:pPr>
                <a:r>
                  <a:rPr lang="en-US" dirty="0"/>
                  <a:t>1.7	Hence </a:t>
                </a:r>
                <a14:m>
                  <m:oMath xmlns:m="http://schemas.openxmlformats.org/officeDocument/2006/math">
                    <m:r>
                      <a:rPr lang="en-US" b="0" i="1" dirty="0" smtClean="0">
                        <a:latin typeface="Cambria Math" panose="02040503050406030204" pitchFamily="18" charset="0"/>
                      </a:rPr>
                      <m:t>𝑛</m:t>
                    </m:r>
                  </m:oMath>
                </a14:m>
                <a:r>
                  <a:rPr lang="en-US" dirty="0"/>
                  <a:t> is even (</a:t>
                </a:r>
                <a:r>
                  <a:rPr lang="en-US" dirty="0">
                    <a:solidFill>
                      <a:srgbClr val="0033CC"/>
                    </a:solidFill>
                  </a:rPr>
                  <a:t>by Proposition 4.6.4</a:t>
                </a:r>
                <a:r>
                  <a:rPr lang="en-US" dirty="0"/>
                  <a:t>)</a:t>
                </a:r>
              </a:p>
              <a:p>
                <a:pPr marL="914400" lvl="1" indent="-457200">
                  <a:spcAft>
                    <a:spcPts val="300"/>
                  </a:spcAft>
                  <a:tabLst>
                    <a:tab pos="914400" algn="l"/>
                  </a:tabLst>
                </a:pPr>
                <a:r>
                  <a:rPr lang="en-US" dirty="0"/>
                  <a:t>1.8	So both </a:t>
                </a:r>
                <a14:m>
                  <m:oMath xmlns:m="http://schemas.openxmlformats.org/officeDocument/2006/math">
                    <m:r>
                      <a:rPr lang="en-US" i="1" dirty="0" smtClean="0">
                        <a:latin typeface="Cambria Math" panose="02040503050406030204" pitchFamily="18" charset="0"/>
                      </a:rPr>
                      <m:t>𝑚</m:t>
                    </m:r>
                  </m:oMath>
                </a14:m>
                <a:r>
                  <a:rPr lang="en-US" dirty="0"/>
                  <a:t> and </a:t>
                </a:r>
                <a14:m>
                  <m:oMath xmlns:m="http://schemas.openxmlformats.org/officeDocument/2006/math">
                    <m:r>
                      <a:rPr lang="en-US" i="1" dirty="0" smtClean="0">
                        <a:latin typeface="Cambria Math" panose="02040503050406030204" pitchFamily="18" charset="0"/>
                      </a:rPr>
                      <m:t>𝑛</m:t>
                    </m:r>
                  </m:oMath>
                </a14:m>
                <a:r>
                  <a:rPr lang="en-US" dirty="0"/>
                  <a:t> are even, but this </a:t>
                </a:r>
                <a:r>
                  <a:rPr lang="en-US" dirty="0">
                    <a:solidFill>
                      <a:srgbClr val="C00000"/>
                    </a:solidFill>
                  </a:rPr>
                  <a:t>contradicts</a:t>
                </a:r>
                <a:r>
                  <a:rPr lang="en-US" dirty="0"/>
                  <a:t> that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𝑚</m:t>
                        </m:r>
                      </m:num>
                      <m:den>
                        <m:r>
                          <a:rPr lang="en-US" i="1">
                            <a:latin typeface="Cambria Math" panose="02040503050406030204" pitchFamily="18" charset="0"/>
                            <a:ea typeface="Cambria Math" panose="02040503050406030204" pitchFamily="18" charset="0"/>
                          </a:rPr>
                          <m:t>𝑛</m:t>
                        </m:r>
                      </m:den>
                    </m:f>
                  </m:oMath>
                </a14:m>
                <a:r>
                  <a:rPr lang="en-US" dirty="0"/>
                  <a:t> is in its lowest term.</a:t>
                </a:r>
              </a:p>
              <a:p>
                <a:pPr lvl="1" indent="-457200">
                  <a:spcAft>
                    <a:spcPts val="600"/>
                  </a:spcAft>
                  <a:buAutoNum type="arabicPeriod" startAt="2"/>
                  <a:tabLst>
                    <a:tab pos="346075" algn="l"/>
                    <a:tab pos="7661275" algn="l"/>
                  </a:tabLst>
                </a:pPr>
                <a:r>
                  <a:rPr lang="en-US" sz="2000" dirty="0"/>
                  <a:t>Therefore the assumption that </a:t>
                </a:r>
                <a14:m>
                  <m:oMath xmlns:m="http://schemas.openxmlformats.org/officeDocument/2006/math">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oMath>
                </a14:m>
                <a:r>
                  <a:rPr lang="en-US" sz="2000" dirty="0"/>
                  <a:t> is rational is false. </a:t>
                </a:r>
                <a:br>
                  <a:rPr lang="en-US" sz="2000" dirty="0"/>
                </a:br>
                <a:r>
                  <a:rPr lang="en-US" sz="2000" dirty="0"/>
                  <a:t>Hence </a:t>
                </a:r>
                <a14:m>
                  <m:oMath xmlns:m="http://schemas.openxmlformats.org/officeDocument/2006/math">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oMath>
                </a14:m>
                <a:r>
                  <a:rPr lang="en-US" sz="2000" dirty="0"/>
                  <a:t> is irrational.	</a:t>
                </a:r>
                <a:r>
                  <a:rPr lang="en-US" sz="2400" dirty="0">
                    <a:sym typeface="Wingdings" panose="05000000000000000000" pitchFamily="2" charset="2"/>
                  </a:rPr>
                  <a:t></a:t>
                </a:r>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55376" y="1592248"/>
                <a:ext cx="8172098" cy="4150880"/>
              </a:xfrm>
              <a:prstGeom prst="rect">
                <a:avLst/>
              </a:prstGeom>
              <a:blipFill>
                <a:blip r:embed="rId4"/>
                <a:stretch>
                  <a:fillRect l="-820" t="-294" b="-4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555376" y="5704531"/>
                <a:ext cx="7045507" cy="1016945"/>
              </a:xfrm>
              <a:prstGeom prst="rect">
                <a:avLst/>
              </a:prstGeom>
              <a:solidFill>
                <a:schemeClr val="accent6">
                  <a:lumMod val="20000"/>
                  <a:lumOff val="80000"/>
                </a:schemeClr>
              </a:solidFill>
              <a:ln>
                <a:solidFill>
                  <a:schemeClr val="tx1"/>
                </a:solidFill>
              </a:ln>
            </p:spPr>
            <p:txBody>
              <a:bodyPr wrap="square" rtlCol="0">
                <a:spAutoFit/>
              </a:bodyPr>
              <a:lstStyle/>
              <a:p>
                <a:pPr marL="290513" indent="-290513">
                  <a:tabLst>
                    <a:tab pos="290513" algn="l"/>
                  </a:tabLst>
                </a:pPr>
                <a:r>
                  <a:rPr lang="en-US" dirty="0">
                    <a:solidFill>
                      <a:srgbClr val="C00000"/>
                    </a:solidFill>
                  </a:rPr>
                  <a:t>*</a:t>
                </a:r>
                <a:r>
                  <a:rPr lang="en-US" dirty="0"/>
                  <a:t>: 	Here, we require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𝑛</m:t>
                        </m:r>
                      </m:den>
                    </m:f>
                  </m:oMath>
                </a14:m>
                <a:r>
                  <a:rPr lang="en-US" dirty="0"/>
                  <a:t> be in its lowest terms, i.e. the only common factor of </a:t>
                </a:r>
                <a14:m>
                  <m:oMath xmlns:m="http://schemas.openxmlformats.org/officeDocument/2006/math">
                    <m:r>
                      <a:rPr lang="en-US" i="1" dirty="0" smtClean="0">
                        <a:latin typeface="Cambria Math" panose="02040503050406030204" pitchFamily="18" charset="0"/>
                      </a:rPr>
                      <m:t>𝑚</m:t>
                    </m:r>
                  </m:oMath>
                </a14:m>
                <a:r>
                  <a:rPr lang="en-US" dirty="0"/>
                  <a:t> and </a:t>
                </a:r>
                <a14:m>
                  <m:oMath xmlns:m="http://schemas.openxmlformats.org/officeDocument/2006/math">
                    <m:r>
                      <a:rPr lang="en-US" i="1" dirty="0" smtClean="0">
                        <a:latin typeface="Cambria Math" panose="02040503050406030204" pitchFamily="18" charset="0"/>
                      </a:rPr>
                      <m:t>𝑛</m:t>
                    </m:r>
                  </m:oMath>
                </a14:m>
                <a:r>
                  <a:rPr lang="en-US" dirty="0"/>
                  <a:t> is 1. It is always possible to reduce a rational to its lowest terms. We defer proving this claim.</a:t>
                </a:r>
              </a:p>
            </p:txBody>
          </p:sp>
        </mc:Choice>
        <mc:Fallback xmlns="">
          <p:sp>
            <p:nvSpPr>
              <p:cNvPr id="2" name="TextBox 1"/>
              <p:cNvSpPr txBox="1">
                <a:spLocks noRot="1" noChangeAspect="1" noMove="1" noResize="1" noEditPoints="1" noAdjustHandles="1" noChangeArrowheads="1" noChangeShapeType="1" noTextEdit="1"/>
              </p:cNvSpPr>
              <p:nvPr/>
            </p:nvSpPr>
            <p:spPr>
              <a:xfrm>
                <a:off x="555376" y="5704531"/>
                <a:ext cx="7045507" cy="1016945"/>
              </a:xfrm>
              <a:prstGeom prst="rect">
                <a:avLst/>
              </a:prstGeom>
              <a:blipFill>
                <a:blip r:embed="rId5"/>
                <a:stretch>
                  <a:fillRect l="-604" b="-7692"/>
                </a:stretch>
              </a:blipFill>
              <a:ln>
                <a:solidFill>
                  <a:schemeClr val="tx1"/>
                </a:solidFill>
              </a:ln>
            </p:spPr>
            <p:txBody>
              <a:bodyPr/>
              <a:lstStyle/>
              <a:p>
                <a:r>
                  <a:rPr lang="en-US">
                    <a:noFill/>
                  </a:rPr>
                  <a:t> </a:t>
                </a:r>
              </a:p>
            </p:txBody>
          </p:sp>
        </mc:Fallback>
      </mc:AlternateContent>
      <p:sp>
        <p:nvSpPr>
          <p:cNvPr id="22" name="Oval 2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5249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dissolv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dissolve">
                                      <p:cBhvr>
                                        <p:cTn id="12" dur="500"/>
                                        <p:tgtEl>
                                          <p:spTgt spid="21">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Effect transition="in" filter="dissolve">
                                      <p:cBhvr>
                                        <p:cTn id="21" dur="500"/>
                                        <p:tgtEl>
                                          <p:spTgt spid="2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1">
                                            <p:txEl>
                                              <p:pRg st="3" end="3"/>
                                            </p:txEl>
                                          </p:spTgt>
                                        </p:tgtEl>
                                        <p:attrNameLst>
                                          <p:attrName>style.visibility</p:attrName>
                                        </p:attrNameLst>
                                      </p:cBhvr>
                                      <p:to>
                                        <p:strVal val="visible"/>
                                      </p:to>
                                    </p:set>
                                    <p:animEffect transition="in" filter="dissolve">
                                      <p:cBhvr>
                                        <p:cTn id="26" dur="500"/>
                                        <p:tgtEl>
                                          <p:spTgt spid="2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xEl>
                                              <p:pRg st="4" end="4"/>
                                            </p:txEl>
                                          </p:spTgt>
                                        </p:tgtEl>
                                        <p:attrNameLst>
                                          <p:attrName>style.visibility</p:attrName>
                                        </p:attrNameLst>
                                      </p:cBhvr>
                                      <p:to>
                                        <p:strVal val="visible"/>
                                      </p:to>
                                    </p:set>
                                    <p:animEffect transition="in" filter="dissolve">
                                      <p:cBhvr>
                                        <p:cTn id="31" dur="500"/>
                                        <p:tgtEl>
                                          <p:spTgt spid="2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1">
                                            <p:txEl>
                                              <p:pRg st="5" end="5"/>
                                            </p:txEl>
                                          </p:spTgt>
                                        </p:tgtEl>
                                        <p:attrNameLst>
                                          <p:attrName>style.visibility</p:attrName>
                                        </p:attrNameLst>
                                      </p:cBhvr>
                                      <p:to>
                                        <p:strVal val="visible"/>
                                      </p:to>
                                    </p:set>
                                    <p:animEffect transition="in" filter="dissolve">
                                      <p:cBhvr>
                                        <p:cTn id="36" dur="500"/>
                                        <p:tgtEl>
                                          <p:spTgt spid="2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1">
                                            <p:txEl>
                                              <p:pRg st="6" end="6"/>
                                            </p:txEl>
                                          </p:spTgt>
                                        </p:tgtEl>
                                        <p:attrNameLst>
                                          <p:attrName>style.visibility</p:attrName>
                                        </p:attrNameLst>
                                      </p:cBhvr>
                                      <p:to>
                                        <p:strVal val="visible"/>
                                      </p:to>
                                    </p:set>
                                    <p:animEffect transition="in" filter="dissolve">
                                      <p:cBhvr>
                                        <p:cTn id="41" dur="500"/>
                                        <p:tgtEl>
                                          <p:spTgt spid="2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1">
                                            <p:txEl>
                                              <p:pRg st="7" end="7"/>
                                            </p:txEl>
                                          </p:spTgt>
                                        </p:tgtEl>
                                        <p:attrNameLst>
                                          <p:attrName>style.visibility</p:attrName>
                                        </p:attrNameLst>
                                      </p:cBhvr>
                                      <p:to>
                                        <p:strVal val="visible"/>
                                      </p:to>
                                    </p:set>
                                    <p:animEffect transition="in" filter="dissolve">
                                      <p:cBhvr>
                                        <p:cTn id="46" dur="500"/>
                                        <p:tgtEl>
                                          <p:spTgt spid="21">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1">
                                            <p:txEl>
                                              <p:pRg st="8" end="8"/>
                                            </p:txEl>
                                          </p:spTgt>
                                        </p:tgtEl>
                                        <p:attrNameLst>
                                          <p:attrName>style.visibility</p:attrName>
                                        </p:attrNameLst>
                                      </p:cBhvr>
                                      <p:to>
                                        <p:strVal val="visible"/>
                                      </p:to>
                                    </p:set>
                                    <p:animEffect transition="in" filter="dissolve">
                                      <p:cBhvr>
                                        <p:cTn id="51" dur="500"/>
                                        <p:tgtEl>
                                          <p:spTgt spid="21">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1">
                                            <p:txEl>
                                              <p:pRg st="9" end="9"/>
                                            </p:txEl>
                                          </p:spTgt>
                                        </p:tgtEl>
                                        <p:attrNameLst>
                                          <p:attrName>style.visibility</p:attrName>
                                        </p:attrNameLst>
                                      </p:cBhvr>
                                      <p:to>
                                        <p:strVal val="visible"/>
                                      </p:to>
                                    </p:set>
                                    <p:animEffect transition="in" filter="dissolve">
                                      <p:cBhvr>
                                        <p:cTn id="56" dur="500"/>
                                        <p:tgtEl>
                                          <p:spTgt spid="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bldLvl="2"/>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646009" y="2182830"/>
                <a:ext cx="7851982" cy="830997"/>
              </a:xfrm>
              <a:prstGeom prst="rect">
                <a:avLst/>
              </a:prstGeom>
              <a:solidFill>
                <a:schemeClr val="accent4">
                  <a:lumMod val="20000"/>
                  <a:lumOff val="80000"/>
                </a:schemeClr>
              </a:solidFill>
            </p:spPr>
            <p:txBody>
              <a:bodyPr wrap="square" rtlCol="0">
                <a:spAutoFit/>
              </a:bodyPr>
              <a:lstStyle/>
              <a:p>
                <a:r>
                  <a:rPr lang="en-US" sz="2400" dirty="0"/>
                  <a:t>Example #2: Prove the following</a:t>
                </a:r>
              </a:p>
              <a:p>
                <a:pPr>
                  <a:tabLst>
                    <a:tab pos="1427163" algn="l"/>
                  </a:tabLst>
                </a:pPr>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ℤ</m:t>
                    </m:r>
                    <m:r>
                      <a:rPr lang="en-US" sz="2400" b="0" i="1" smtClean="0">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&gt;2</m:t>
                    </m:r>
                  </m:oMath>
                </a14:m>
                <a:r>
                  <a:rPr lang="en-US" sz="2400" dirty="0"/>
                  <a:t>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−5</m:t>
                    </m:r>
                    <m:r>
                      <a:rPr lang="en-US" sz="2400" i="1">
                        <a:latin typeface="Cambria Math" panose="02040503050406030204" pitchFamily="18" charset="0"/>
                      </a:rPr>
                      <m:t>𝑥</m:t>
                    </m:r>
                    <m:r>
                      <a:rPr lang="en-US" sz="2400" i="1">
                        <a:latin typeface="Cambria Math" panose="02040503050406030204" pitchFamily="18" charset="0"/>
                      </a:rPr>
                      <m:t>+6&gt;0</m:t>
                    </m:r>
                  </m:oMath>
                </a14:m>
                <a:r>
                  <a:rPr lang="en-US" sz="2400" dirty="0">
                    <a:solidFill>
                      <a:srgbClr val="000000"/>
                    </a:solidFill>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646009" y="2182830"/>
                <a:ext cx="7851982" cy="830997"/>
              </a:xfrm>
              <a:prstGeom prst="rect">
                <a:avLst/>
              </a:prstGeom>
              <a:blipFill>
                <a:blip r:embed="rId3"/>
                <a:stretch>
                  <a:fillRect l="-1242" t="-5882" b="-16176"/>
                </a:stretch>
              </a:blipFill>
            </p:spPr>
            <p:txBody>
              <a:bodyPr/>
              <a:lstStyle/>
              <a:p>
                <a:r>
                  <a:rPr lang="en-US">
                    <a:noFill/>
                  </a:rPr>
                  <a:t> </a:t>
                </a:r>
              </a:p>
            </p:txBody>
          </p:sp>
        </mc:Fallback>
      </mc:AlternateContent>
      <p:sp>
        <p:nvSpPr>
          <p:cNvPr id="3" name="TextBox 2"/>
          <p:cNvSpPr txBox="1"/>
          <p:nvPr/>
        </p:nvSpPr>
        <p:spPr>
          <a:xfrm>
            <a:off x="324355" y="1081668"/>
            <a:ext cx="8173635" cy="830997"/>
          </a:xfrm>
          <a:prstGeom prst="rect">
            <a:avLst/>
          </a:prstGeom>
          <a:noFill/>
        </p:spPr>
        <p:txBody>
          <a:bodyPr wrap="square" rtlCol="0">
            <a:spAutoFit/>
          </a:bodyPr>
          <a:lstStyle/>
          <a:p>
            <a:r>
              <a:rPr lang="en-US" sz="2400" dirty="0"/>
              <a:t>In example #2, for proof by construction, the proof is rather straight-forward as the right value (</a:t>
            </a:r>
            <a:r>
              <a:rPr lang="en-US" sz="2400" dirty="0" err="1"/>
              <a:t>eg</a:t>
            </a:r>
            <a:r>
              <a:rPr lang="en-US" sz="2400" dirty="0"/>
              <a:t>: 17) can be found easily.</a:t>
            </a:r>
          </a:p>
        </p:txBody>
      </p:sp>
      <p:sp>
        <p:nvSpPr>
          <p:cNvPr id="22" name="TextBox 21"/>
          <p:cNvSpPr txBox="1"/>
          <p:nvPr/>
        </p:nvSpPr>
        <p:spPr>
          <a:xfrm>
            <a:off x="369739" y="3303511"/>
            <a:ext cx="7816034" cy="830997"/>
          </a:xfrm>
          <a:prstGeom prst="rect">
            <a:avLst/>
          </a:prstGeom>
          <a:noFill/>
        </p:spPr>
        <p:txBody>
          <a:bodyPr wrap="square" rtlCol="0">
            <a:spAutoFit/>
          </a:bodyPr>
          <a:lstStyle/>
          <a:p>
            <a:r>
              <a:rPr lang="en-US" sz="2400" dirty="0"/>
              <a:t>However, sometimes finding the right thing takes some </a:t>
            </a:r>
            <a:r>
              <a:rPr lang="en-US" sz="2400" dirty="0">
                <a:solidFill>
                  <a:srgbClr val="0000FF"/>
                </a:solidFill>
              </a:rPr>
              <a:t>cleverness</a:t>
            </a:r>
            <a:r>
              <a:rPr lang="en-US" sz="2400" dirty="0"/>
              <a:t>, as the next example illustrates.</a:t>
            </a:r>
          </a:p>
        </p:txBody>
      </p:sp>
      <p:sp>
        <p:nvSpPr>
          <p:cNvPr id="31" name="Oval 3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52576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324356" y="875065"/>
                <a:ext cx="7021262" cy="830997"/>
              </a:xfrm>
              <a:prstGeom prst="rect">
                <a:avLst/>
              </a:prstGeom>
              <a:solidFill>
                <a:schemeClr val="accent4">
                  <a:lumMod val="20000"/>
                  <a:lumOff val="80000"/>
                </a:schemeClr>
              </a:solidFill>
            </p:spPr>
            <p:txBody>
              <a:bodyPr wrap="square" rtlCol="0">
                <a:spAutoFit/>
              </a:bodyPr>
              <a:lstStyle/>
              <a:p>
                <a:pPr marL="1662113" indent="-1662113">
                  <a:tabLst>
                    <a:tab pos="1662113" algn="l"/>
                  </a:tabLst>
                </a:pPr>
                <a:r>
                  <a:rPr lang="en-US" sz="2400" dirty="0"/>
                  <a:t>Example #7: 	Prove that there exist irrational numbers </a:t>
                </a:r>
                <a14:m>
                  <m:oMath xmlns:m="http://schemas.openxmlformats.org/officeDocument/2006/math">
                    <m:r>
                      <a:rPr lang="en-US" sz="2400" i="1" dirty="0" smtClean="0">
                        <a:latin typeface="Cambria Math" panose="02040503050406030204" pitchFamily="18" charset="0"/>
                      </a:rPr>
                      <m:t>𝑝</m:t>
                    </m:r>
                  </m:oMath>
                </a14:m>
                <a:r>
                  <a:rPr lang="en-US" sz="2400" dirty="0"/>
                  <a:t> and </a:t>
                </a:r>
                <a14:m>
                  <m:oMath xmlns:m="http://schemas.openxmlformats.org/officeDocument/2006/math">
                    <m:r>
                      <a:rPr lang="en-US" sz="2400" i="1" dirty="0" smtClean="0">
                        <a:latin typeface="Cambria Math" panose="02040503050406030204" pitchFamily="18" charset="0"/>
                      </a:rPr>
                      <m:t>𝑞</m:t>
                    </m:r>
                  </m:oMath>
                </a14:m>
                <a:r>
                  <a:rPr lang="en-US" sz="2400" dirty="0"/>
                  <a:t> such that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𝑝</m:t>
                        </m:r>
                      </m:e>
                      <m:sup>
                        <m:r>
                          <a:rPr lang="en-US" sz="2400" b="0" i="1" dirty="0" smtClean="0">
                            <a:latin typeface="Cambria Math" panose="02040503050406030204" pitchFamily="18" charset="0"/>
                          </a:rPr>
                          <m:t>𝑞</m:t>
                        </m:r>
                      </m:sup>
                    </m:sSup>
                  </m:oMath>
                </a14:m>
                <a:r>
                  <a:rPr lang="en-US" sz="2400" dirty="0"/>
                  <a:t> is rational.</a:t>
                </a:r>
                <a:endParaRPr lang="en-US" sz="2400" dirty="0">
                  <a:solidFill>
                    <a:srgbClr val="00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24356" y="875065"/>
                <a:ext cx="7021262" cy="830997"/>
              </a:xfrm>
              <a:prstGeom prst="rect">
                <a:avLst/>
              </a:prstGeom>
              <a:blipFill>
                <a:blip r:embed="rId3"/>
                <a:stretch>
                  <a:fillRect l="-1302" t="-5882" r="-87" b="-16176"/>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7646" y="823897"/>
            <a:ext cx="1381856" cy="1883930"/>
          </a:xfrm>
          <a:prstGeom prst="rect">
            <a:avLst/>
          </a:prstGeom>
        </p:spPr>
      </p:pic>
      <p:sp>
        <p:nvSpPr>
          <p:cNvPr id="31" name="TextBox 3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32" name="TextBox 31"/>
              <p:cNvSpPr txBox="1"/>
              <p:nvPr/>
            </p:nvSpPr>
            <p:spPr>
              <a:xfrm>
                <a:off x="581126" y="1875874"/>
                <a:ext cx="8172098" cy="4117602"/>
              </a:xfrm>
              <a:prstGeom prst="rect">
                <a:avLst/>
              </a:prstGeom>
              <a:noFill/>
            </p:spPr>
            <p:txBody>
              <a:bodyPr wrap="square" rtlCol="0">
                <a:spAutoFit/>
              </a:bodyPr>
              <a:lstStyle/>
              <a:p>
                <a:pPr marL="342900" indent="-342900">
                  <a:spcAft>
                    <a:spcPts val="300"/>
                  </a:spcAft>
                  <a:buFont typeface="+mj-lt"/>
                  <a:buAutoNum type="arabicPeriod"/>
                </a:pPr>
                <a:r>
                  <a:rPr lang="en-US" sz="2000" dirty="0"/>
                  <a:t>From Theorem 4.7.1, </a:t>
                </a:r>
                <a14:m>
                  <m:oMath xmlns:m="http://schemas.openxmlformats.org/officeDocument/2006/math">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2</m:t>
                        </m:r>
                      </m:e>
                    </m:rad>
                  </m:oMath>
                </a14:m>
                <a:r>
                  <a:rPr lang="en-US" sz="2000" dirty="0"/>
                  <a:t> is irrational.</a:t>
                </a:r>
              </a:p>
              <a:p>
                <a:pPr marL="342900" indent="-342900">
                  <a:spcAft>
                    <a:spcPts val="300"/>
                  </a:spcAft>
                  <a:buFont typeface="+mj-lt"/>
                  <a:buAutoNum type="arabicPeriod"/>
                </a:pPr>
                <a:r>
                  <a:rPr lang="en-US" sz="2000" dirty="0"/>
                  <a:t>Consider </a:t>
                </a:r>
                <a14:m>
                  <m:oMath xmlns:m="http://schemas.openxmlformats.org/officeDocument/2006/math">
                    <m:sSup>
                      <m:sSupPr>
                        <m:ctrlPr>
                          <a:rPr lang="en-US" sz="2000" i="1" smtClean="0">
                            <a:latin typeface="Cambria Math" panose="02040503050406030204" pitchFamily="18" charset="0"/>
                          </a:rPr>
                        </m:ctrlPr>
                      </m:sSupPr>
                      <m:e>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2</m:t>
                            </m:r>
                          </m:e>
                        </m:rad>
                      </m:e>
                      <m:sup>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2</m:t>
                            </m:r>
                          </m:e>
                        </m:rad>
                      </m:sup>
                    </m:sSup>
                  </m:oMath>
                </a14:m>
                <a:r>
                  <a:rPr lang="en-US" sz="2000" dirty="0"/>
                  <a:t>. It is either rational or irrational.</a:t>
                </a:r>
              </a:p>
              <a:p>
                <a:pPr>
                  <a:spcAft>
                    <a:spcPts val="300"/>
                  </a:spcAft>
                  <a:tabLst>
                    <a:tab pos="346075" algn="l"/>
                  </a:tabLst>
                </a:pPr>
                <a:r>
                  <a:rPr lang="en-US" sz="2000" dirty="0"/>
                  <a:t>3.	Case 1: </a:t>
                </a:r>
                <a14:m>
                  <m:oMath xmlns:m="http://schemas.openxmlformats.org/officeDocument/2006/math">
                    <m:sSup>
                      <m:sSupPr>
                        <m:ctrlPr>
                          <a:rPr lang="en-US" sz="2000" i="1">
                            <a:latin typeface="Cambria Math" panose="02040503050406030204" pitchFamily="18" charset="0"/>
                          </a:rPr>
                        </m:ctrlPr>
                      </m:sSupPr>
                      <m:e>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e>
                      <m:sup>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sup>
                    </m:sSup>
                  </m:oMath>
                </a14:m>
                <a:r>
                  <a:rPr lang="en-US" sz="2000" dirty="0"/>
                  <a:t> is rational.</a:t>
                </a:r>
              </a:p>
              <a:p>
                <a:pPr marL="914400" lvl="1" indent="-457200">
                  <a:spcAft>
                    <a:spcPts val="200"/>
                  </a:spcAft>
                  <a:tabLst>
                    <a:tab pos="914400" algn="l"/>
                  </a:tabLst>
                </a:pPr>
                <a:r>
                  <a:rPr lang="en-US" dirty="0"/>
                  <a:t>3.1	Let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 </m:t>
                    </m:r>
                    <m:r>
                      <a:rPr lang="en-US" i="1" dirty="0" smtClean="0">
                        <a:latin typeface="Cambria Math" panose="02040503050406030204" pitchFamily="18" charset="0"/>
                      </a:rPr>
                      <m:t>𝑞</m:t>
                    </m:r>
                    <m:r>
                      <a:rPr lang="en-US" i="1" dirty="0" smtClean="0">
                        <a:latin typeface="Cambria Math" panose="02040503050406030204" pitchFamily="18" charset="0"/>
                      </a:rPr>
                      <m:t> = </m:t>
                    </m:r>
                    <m:rad>
                      <m:radPr>
                        <m:degHide m:val="on"/>
                        <m:ctrlPr>
                          <a:rPr lang="en-US" i="1" dirty="0" smtClean="0">
                            <a:latin typeface="Cambria Math" panose="02040503050406030204" pitchFamily="18" charset="0"/>
                          </a:rPr>
                        </m:ctrlPr>
                      </m:radPr>
                      <m:deg/>
                      <m:e>
                        <m:r>
                          <a:rPr lang="en-US" b="0" i="1" dirty="0" smtClean="0">
                            <a:latin typeface="Cambria Math" panose="02040503050406030204" pitchFamily="18" charset="0"/>
                          </a:rPr>
                          <m:t>2</m:t>
                        </m:r>
                      </m:e>
                    </m:rad>
                  </m:oMath>
                </a14:m>
                <a:r>
                  <a:rPr lang="en-US" dirty="0"/>
                  <a:t>, and we are done.</a:t>
                </a:r>
              </a:p>
              <a:p>
                <a:pPr>
                  <a:spcAft>
                    <a:spcPts val="300"/>
                  </a:spcAft>
                  <a:tabLst>
                    <a:tab pos="346075" algn="l"/>
                  </a:tabLst>
                </a:pPr>
                <a:r>
                  <a:rPr lang="en-US" sz="2000" dirty="0"/>
                  <a:t>4.	Case 2: </a:t>
                </a:r>
                <a14:m>
                  <m:oMath xmlns:m="http://schemas.openxmlformats.org/officeDocument/2006/math">
                    <m:sSup>
                      <m:sSupPr>
                        <m:ctrlPr>
                          <a:rPr lang="en-US" sz="2000" i="1">
                            <a:latin typeface="Cambria Math" panose="02040503050406030204" pitchFamily="18" charset="0"/>
                          </a:rPr>
                        </m:ctrlPr>
                      </m:sSupPr>
                      <m:e>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e>
                      <m:sup>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sup>
                    </m:sSup>
                  </m:oMath>
                </a14:m>
                <a:r>
                  <a:rPr lang="en-US" sz="2000" dirty="0"/>
                  <a:t> is irrational.</a:t>
                </a:r>
              </a:p>
              <a:p>
                <a:pPr marL="914400" lvl="1" indent="-457200">
                  <a:spcAft>
                    <a:spcPts val="200"/>
                  </a:spcAft>
                  <a:tabLst>
                    <a:tab pos="914400" algn="l"/>
                  </a:tabLst>
                </a:pPr>
                <a:r>
                  <a:rPr lang="en-US" dirty="0"/>
                  <a:t>4.1	Let </a:t>
                </a:r>
                <a14:m>
                  <m:oMath xmlns:m="http://schemas.openxmlformats.org/officeDocument/2006/math">
                    <m:r>
                      <a:rPr lang="en-US" i="1" dirty="0">
                        <a:latin typeface="Cambria Math" panose="02040503050406030204" pitchFamily="18" charset="0"/>
                      </a:rPr>
                      <m:t>𝑝</m:t>
                    </m:r>
                    <m:r>
                      <a:rPr lang="en-US" i="1" dirty="0">
                        <a:latin typeface="Cambria Math" panose="02040503050406030204" pitchFamily="18" charset="0"/>
                      </a:rPr>
                      <m:t> =</m:t>
                    </m:r>
                    <m:sSup>
                      <m:sSupPr>
                        <m:ctrlPr>
                          <a:rPr lang="en-US" i="1">
                            <a:latin typeface="Cambria Math" panose="02040503050406030204" pitchFamily="18" charset="0"/>
                          </a:rPr>
                        </m:ctrlPr>
                      </m:sSupPr>
                      <m:e>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e>
                      <m:sup>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sup>
                    </m:sSup>
                  </m:oMath>
                </a14:m>
                <a:r>
                  <a:rPr lang="en-US" dirty="0"/>
                  <a:t>, and </a:t>
                </a:r>
                <a14:m>
                  <m:oMath xmlns:m="http://schemas.openxmlformats.org/officeDocument/2006/math">
                    <m:r>
                      <a:rPr lang="en-US" i="1" dirty="0">
                        <a:latin typeface="Cambria Math" panose="02040503050406030204" pitchFamily="18" charset="0"/>
                      </a:rPr>
                      <m:t>𝑞</m:t>
                    </m:r>
                    <m:r>
                      <a:rPr lang="en-US" i="1" dirty="0">
                        <a:latin typeface="Cambria Math" panose="02040503050406030204" pitchFamily="18" charset="0"/>
                      </a:rPr>
                      <m:t> = </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oMath>
                </a14:m>
                <a:r>
                  <a:rPr lang="en-US" dirty="0"/>
                  <a:t>.</a:t>
                </a:r>
              </a:p>
              <a:p>
                <a:pPr marL="914400" lvl="1" indent="-457200">
                  <a:spcAft>
                    <a:spcPts val="200"/>
                  </a:spcAft>
                  <a:tabLst>
                    <a:tab pos="914400" algn="l"/>
                  </a:tabLst>
                </a:pPr>
                <a:r>
                  <a:rPr lang="en-US" dirty="0"/>
                  <a:t>4.2	Now </a:t>
                </a:r>
                <a14:m>
                  <m:oMath xmlns:m="http://schemas.openxmlformats.org/officeDocument/2006/math">
                    <m:r>
                      <a:rPr lang="en-US" i="1" dirty="0" smtClean="0">
                        <a:latin typeface="Cambria Math" panose="02040503050406030204" pitchFamily="18" charset="0"/>
                      </a:rPr>
                      <m:t>𝑝</m:t>
                    </m:r>
                  </m:oMath>
                </a14:m>
                <a:r>
                  <a:rPr lang="en-US" dirty="0"/>
                  <a:t> is irrational (</a:t>
                </a:r>
                <a:r>
                  <a:rPr lang="en-US" dirty="0">
                    <a:solidFill>
                      <a:srgbClr val="0033CC"/>
                    </a:solidFill>
                  </a:rPr>
                  <a:t>by assumption</a:t>
                </a:r>
                <a:r>
                  <a:rPr lang="en-US" dirty="0"/>
                  <a:t>), so is </a:t>
                </a:r>
                <a14:m>
                  <m:oMath xmlns:m="http://schemas.openxmlformats.org/officeDocument/2006/math">
                    <m:r>
                      <a:rPr lang="en-US" i="1" dirty="0" smtClean="0">
                        <a:latin typeface="Cambria Math" panose="02040503050406030204" pitchFamily="18" charset="0"/>
                      </a:rPr>
                      <m:t>𝑞</m:t>
                    </m:r>
                  </m:oMath>
                </a14:m>
                <a:r>
                  <a:rPr lang="en-US" dirty="0"/>
                  <a:t> (</a:t>
                </a:r>
                <a:r>
                  <a:rPr lang="en-US" dirty="0">
                    <a:solidFill>
                      <a:srgbClr val="0033CC"/>
                    </a:solidFill>
                  </a:rPr>
                  <a:t>by Theorem 4.7.1</a:t>
                </a:r>
                <a:r>
                  <a:rPr lang="en-US" dirty="0"/>
                  <a:t>).</a:t>
                </a:r>
              </a:p>
              <a:p>
                <a:pPr marL="914400" lvl="1" indent="-457200">
                  <a:spcAft>
                    <a:spcPts val="200"/>
                  </a:spcAft>
                  <a:tabLst>
                    <a:tab pos="914400" algn="l"/>
                  </a:tabLst>
                </a:pPr>
                <a:r>
                  <a:rPr lang="en-US" dirty="0"/>
                  <a:t>4.3	Consider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𝑞</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e>
                          <m:sup>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sup>
                        </m:sSup>
                        <m:r>
                          <a:rPr lang="en-US" b="0" i="1" smtClean="0">
                            <a:latin typeface="Cambria Math" panose="02040503050406030204" pitchFamily="18" charset="0"/>
                          </a:rPr>
                          <m:t>)</m:t>
                        </m:r>
                      </m:e>
                      <m:sup>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sup>
                    </m:sSup>
                    <m:r>
                      <a:rPr lang="en-US" b="0" i="0"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m:t>
                        </m:r>
                      </m:e>
                      <m:sup>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=2</m:t>
                    </m:r>
                  </m:oMath>
                </a14:m>
                <a:r>
                  <a:rPr lang="en-US" dirty="0"/>
                  <a:t> (</a:t>
                </a:r>
                <a:r>
                  <a:rPr lang="en-US" dirty="0">
                    <a:solidFill>
                      <a:srgbClr val="0033CC"/>
                    </a:solidFill>
                  </a:rPr>
                  <a:t>by basic algebra</a:t>
                </a:r>
                <a:r>
                  <a:rPr lang="en-US" dirty="0"/>
                  <a:t>)</a:t>
                </a:r>
              </a:p>
              <a:p>
                <a:pPr marL="914400" lvl="1" indent="-457200">
                  <a:spcAft>
                    <a:spcPts val="200"/>
                  </a:spcAft>
                  <a:tabLst>
                    <a:tab pos="914400" algn="l"/>
                  </a:tabLst>
                </a:pPr>
                <a:r>
                  <a:rPr lang="en-US" dirty="0"/>
                  <a:t>4.4	Clearly 2 is rational.</a:t>
                </a:r>
              </a:p>
              <a:p>
                <a:pPr marL="0" lvl="1">
                  <a:spcAft>
                    <a:spcPts val="600"/>
                  </a:spcAft>
                  <a:tabLst>
                    <a:tab pos="346075" algn="l"/>
                    <a:tab pos="7661275" algn="l"/>
                  </a:tabLst>
                </a:pPr>
                <a:r>
                  <a:rPr lang="en-US" sz="2000" dirty="0"/>
                  <a:t>5.	In either case, we have found the required </a:t>
                </a:r>
                <a14:m>
                  <m:oMath xmlns:m="http://schemas.openxmlformats.org/officeDocument/2006/math">
                    <m:r>
                      <a:rPr lang="en-US" sz="2000" i="1" dirty="0" smtClean="0">
                        <a:latin typeface="Cambria Math" panose="02040503050406030204" pitchFamily="18" charset="0"/>
                      </a:rPr>
                      <m:t>𝑝</m:t>
                    </m:r>
                  </m:oMath>
                </a14:m>
                <a:r>
                  <a:rPr lang="en-US" sz="2000" dirty="0"/>
                  <a:t> and </a:t>
                </a:r>
                <a14:m>
                  <m:oMath xmlns:m="http://schemas.openxmlformats.org/officeDocument/2006/math">
                    <m:r>
                      <a:rPr lang="en-US" sz="2000" i="1" dirty="0" smtClean="0">
                        <a:latin typeface="Cambria Math" panose="02040503050406030204" pitchFamily="18" charset="0"/>
                      </a:rPr>
                      <m:t>𝑞</m:t>
                    </m:r>
                  </m:oMath>
                </a14:m>
                <a:r>
                  <a:rPr lang="en-US" sz="2000" dirty="0"/>
                  <a:t>!	</a:t>
                </a:r>
                <a:r>
                  <a:rPr lang="en-US" sz="2400" dirty="0">
                    <a:sym typeface="Wingdings" panose="05000000000000000000" pitchFamily="2" charset="2"/>
                  </a:rPr>
                  <a:t></a:t>
                </a:r>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81126" y="1875874"/>
                <a:ext cx="8172098" cy="4117602"/>
              </a:xfrm>
              <a:prstGeom prst="rect">
                <a:avLst/>
              </a:prstGeom>
              <a:blipFill>
                <a:blip r:embed="rId5"/>
                <a:stretch>
                  <a:fillRect l="-820" t="-296" b="-2370"/>
                </a:stretch>
              </a:blipFill>
            </p:spPr>
            <p:txBody>
              <a:bodyPr/>
              <a:lstStyle/>
              <a:p>
                <a:r>
                  <a:rPr lang="en-US">
                    <a:noFill/>
                  </a:rPr>
                  <a:t> </a:t>
                </a:r>
              </a:p>
            </p:txBody>
          </p:sp>
        </mc:Fallback>
      </mc:AlternateContent>
      <p:sp>
        <p:nvSpPr>
          <p:cNvPr id="33" name="Oval 3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63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dissolv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dissolve">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dissolve">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dissolve">
                                      <p:cBhvr>
                                        <p:cTn id="22" dur="500"/>
                                        <p:tgtEl>
                                          <p:spTgt spid="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dissolve">
                                      <p:cBhvr>
                                        <p:cTn id="27" dur="500"/>
                                        <p:tgtEl>
                                          <p:spTgt spid="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
                                            <p:txEl>
                                              <p:pRg st="5" end="5"/>
                                            </p:txEl>
                                          </p:spTgt>
                                        </p:tgtEl>
                                        <p:attrNameLst>
                                          <p:attrName>style.visibility</p:attrName>
                                        </p:attrNameLst>
                                      </p:cBhvr>
                                      <p:to>
                                        <p:strVal val="visible"/>
                                      </p:to>
                                    </p:set>
                                    <p:animEffect transition="in" filter="dissolve">
                                      <p:cBhvr>
                                        <p:cTn id="32" dur="500"/>
                                        <p:tgtEl>
                                          <p:spTgt spid="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
                                            <p:txEl>
                                              <p:pRg st="6" end="6"/>
                                            </p:txEl>
                                          </p:spTgt>
                                        </p:tgtEl>
                                        <p:attrNameLst>
                                          <p:attrName>style.visibility</p:attrName>
                                        </p:attrNameLst>
                                      </p:cBhvr>
                                      <p:to>
                                        <p:strVal val="visible"/>
                                      </p:to>
                                    </p:set>
                                    <p:animEffect transition="in" filter="dissolve">
                                      <p:cBhvr>
                                        <p:cTn id="37" dur="500"/>
                                        <p:tgtEl>
                                          <p:spTgt spid="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
                                            <p:txEl>
                                              <p:pRg st="7" end="7"/>
                                            </p:txEl>
                                          </p:spTgt>
                                        </p:tgtEl>
                                        <p:attrNameLst>
                                          <p:attrName>style.visibility</p:attrName>
                                        </p:attrNameLst>
                                      </p:cBhvr>
                                      <p:to>
                                        <p:strVal val="visible"/>
                                      </p:to>
                                    </p:set>
                                    <p:animEffect transition="in" filter="dissolve">
                                      <p:cBhvr>
                                        <p:cTn id="42" dur="500"/>
                                        <p:tgtEl>
                                          <p:spTgt spid="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2">
                                            <p:txEl>
                                              <p:pRg st="8" end="8"/>
                                            </p:txEl>
                                          </p:spTgt>
                                        </p:tgtEl>
                                        <p:attrNameLst>
                                          <p:attrName>style.visibility</p:attrName>
                                        </p:attrNameLst>
                                      </p:cBhvr>
                                      <p:to>
                                        <p:strVal val="visible"/>
                                      </p:to>
                                    </p:set>
                                    <p:animEffect transition="in" filter="dissolve">
                                      <p:cBhvr>
                                        <p:cTn id="47" dur="500"/>
                                        <p:tgtEl>
                                          <p:spTgt spid="3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2">
                                            <p:txEl>
                                              <p:pRg st="9" end="9"/>
                                            </p:txEl>
                                          </p:spTgt>
                                        </p:tgtEl>
                                        <p:attrNameLst>
                                          <p:attrName>style.visibility</p:attrName>
                                        </p:attrNameLst>
                                      </p:cBhvr>
                                      <p:to>
                                        <p:strVal val="visible"/>
                                      </p:to>
                                    </p:set>
                                    <p:animEffect transition="in" filter="dissolve">
                                      <p:cBhvr>
                                        <p:cTn id="52" dur="500"/>
                                        <p:tgtEl>
                                          <p:spTgt spid="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476756" y="1493419"/>
            <a:ext cx="7851982" cy="4462760"/>
          </a:xfrm>
          <a:prstGeom prst="rect">
            <a:avLst/>
          </a:prstGeom>
          <a:noFill/>
        </p:spPr>
        <p:txBody>
          <a:bodyPr wrap="square" rtlCol="0">
            <a:spAutoFit/>
          </a:bodyPr>
          <a:lstStyle/>
          <a:p>
            <a:pPr>
              <a:spcAft>
                <a:spcPts val="1200"/>
              </a:spcAft>
            </a:pPr>
            <a:r>
              <a:rPr lang="en-US" sz="2400" dirty="0">
                <a:solidFill>
                  <a:srgbClr val="000000"/>
                </a:solidFill>
              </a:rPr>
              <a:t>We introduced the format which includes </a:t>
            </a:r>
            <a:r>
              <a:rPr lang="en-US" sz="2400" dirty="0">
                <a:solidFill>
                  <a:srgbClr val="0033CC"/>
                </a:solidFill>
              </a:rPr>
              <a:t>numbering</a:t>
            </a:r>
            <a:r>
              <a:rPr lang="en-US" sz="2400" dirty="0">
                <a:solidFill>
                  <a:srgbClr val="000000"/>
                </a:solidFill>
              </a:rPr>
              <a:t> and </a:t>
            </a:r>
            <a:r>
              <a:rPr lang="en-US" sz="2400" dirty="0">
                <a:solidFill>
                  <a:srgbClr val="0033CC"/>
                </a:solidFill>
              </a:rPr>
              <a:t>indentation</a:t>
            </a:r>
            <a:r>
              <a:rPr lang="en-US" sz="2400" dirty="0">
                <a:solidFill>
                  <a:srgbClr val="000000"/>
                </a:solidFill>
              </a:rPr>
              <a:t> to help organize your proof. But how do you fill in the content of the proof? Which proof method should you use?</a:t>
            </a:r>
          </a:p>
          <a:p>
            <a:pPr>
              <a:spcAft>
                <a:spcPts val="1200"/>
              </a:spcAft>
            </a:pPr>
            <a:r>
              <a:rPr lang="en-US" sz="2400" dirty="0">
                <a:solidFill>
                  <a:srgbClr val="000000"/>
                </a:solidFill>
              </a:rPr>
              <a:t>In this section we will show a general approach. However, writing proofs require </a:t>
            </a:r>
            <a:r>
              <a:rPr lang="en-US" sz="2400" dirty="0">
                <a:solidFill>
                  <a:srgbClr val="0033CC"/>
                </a:solidFill>
              </a:rPr>
              <a:t>insight</a:t>
            </a:r>
            <a:r>
              <a:rPr lang="en-US" sz="2400" dirty="0">
                <a:solidFill>
                  <a:srgbClr val="000000"/>
                </a:solidFill>
              </a:rPr>
              <a:t> and </a:t>
            </a:r>
            <a:r>
              <a:rPr lang="en-US" sz="2400" dirty="0">
                <a:solidFill>
                  <a:srgbClr val="0033CC"/>
                </a:solidFill>
              </a:rPr>
              <a:t>ingenuity</a:t>
            </a:r>
            <a:r>
              <a:rPr lang="en-US" sz="2400" dirty="0">
                <a:solidFill>
                  <a:srgbClr val="000000"/>
                </a:solidFill>
              </a:rPr>
              <a:t> at times, so the more you </a:t>
            </a:r>
            <a:r>
              <a:rPr lang="en-US" sz="2400" dirty="0">
                <a:solidFill>
                  <a:srgbClr val="0033CC"/>
                </a:solidFill>
              </a:rPr>
              <a:t>practice on your own</a:t>
            </a:r>
            <a:r>
              <a:rPr lang="en-US" sz="2400" dirty="0">
                <a:solidFill>
                  <a:srgbClr val="000000"/>
                </a:solidFill>
              </a:rPr>
              <a:t> and</a:t>
            </a:r>
            <a:r>
              <a:rPr lang="en-US" sz="2400" dirty="0">
                <a:solidFill>
                  <a:srgbClr val="0033CC"/>
                </a:solidFill>
              </a:rPr>
              <a:t> study others’ proofs</a:t>
            </a:r>
            <a:r>
              <a:rPr lang="en-US" sz="2400" dirty="0">
                <a:solidFill>
                  <a:srgbClr val="000000"/>
                </a:solidFill>
              </a:rPr>
              <a:t>, the more skillful you will get.</a:t>
            </a:r>
          </a:p>
          <a:p>
            <a:pPr>
              <a:spcAft>
                <a:spcPts val="1200"/>
              </a:spcAft>
            </a:pPr>
            <a:r>
              <a:rPr lang="en-US" sz="2400" dirty="0">
                <a:solidFill>
                  <a:srgbClr val="000000"/>
                </a:solidFill>
              </a:rPr>
              <a:t>As you examine more examples in class and the book, and solve more problems in tutorials, you will gain the experience you need. </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1.3.6 How to Write Proofs</a:t>
            </a:r>
            <a:endParaRPr lang="en-SG" sz="2000" dirty="0">
              <a:solidFill>
                <a:schemeClr val="bg1"/>
              </a:solidFill>
            </a:endParaRPr>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59969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324356" y="1678888"/>
            <a:ext cx="5619244" cy="1200329"/>
          </a:xfrm>
          <a:prstGeom prst="rect">
            <a:avLst/>
          </a:prstGeom>
          <a:solidFill>
            <a:schemeClr val="accent2">
              <a:lumMod val="20000"/>
              <a:lumOff val="80000"/>
            </a:schemeClr>
          </a:solidFill>
        </p:spPr>
        <p:txBody>
          <a:bodyPr wrap="square" rtlCol="0">
            <a:spAutoFit/>
          </a:bodyPr>
          <a:lstStyle/>
          <a:p>
            <a:pPr marL="342900" indent="-342900">
              <a:spcAft>
                <a:spcPts val="600"/>
              </a:spcAft>
              <a:buFont typeface="Wingdings" panose="05000000000000000000" pitchFamily="2" charset="2"/>
              <a:buChar char="§"/>
            </a:pPr>
            <a:r>
              <a:rPr lang="en-US" sz="2400" dirty="0">
                <a:solidFill>
                  <a:srgbClr val="000000"/>
                </a:solidFill>
              </a:rPr>
              <a:t>Doing a proof is like solving a jigsaw puzzle*. No two jigsaws are alike: no two proofs are alike.</a:t>
            </a:r>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828" y="1023952"/>
            <a:ext cx="2536825" cy="1905437"/>
          </a:xfrm>
          <a:prstGeom prst="rect">
            <a:avLst/>
          </a:prstGeom>
        </p:spPr>
      </p:pic>
      <p:sp>
        <p:nvSpPr>
          <p:cNvPr id="44" name="TextBox 43"/>
          <p:cNvSpPr txBox="1"/>
          <p:nvPr/>
        </p:nvSpPr>
        <p:spPr>
          <a:xfrm>
            <a:off x="170889" y="6156296"/>
            <a:ext cx="7027018" cy="400110"/>
          </a:xfrm>
          <a:prstGeom prst="rect">
            <a:avLst/>
          </a:prstGeom>
          <a:noFill/>
        </p:spPr>
        <p:txBody>
          <a:bodyPr wrap="square" rtlCol="0">
            <a:spAutoFit/>
          </a:bodyPr>
          <a:lstStyle/>
          <a:p>
            <a:pPr>
              <a:spcAft>
                <a:spcPts val="600"/>
              </a:spcAft>
            </a:pPr>
            <a:r>
              <a:rPr lang="en-US" sz="2000" dirty="0">
                <a:solidFill>
                  <a:srgbClr val="000000"/>
                </a:solidFill>
              </a:rPr>
              <a:t>*: Adapted from D. </a:t>
            </a:r>
            <a:r>
              <a:rPr lang="en-US" sz="2000" dirty="0" err="1">
                <a:solidFill>
                  <a:srgbClr val="000000"/>
                </a:solidFill>
              </a:rPr>
              <a:t>Velleman</a:t>
            </a:r>
            <a:r>
              <a:rPr lang="en-US" sz="2000" dirty="0">
                <a:solidFill>
                  <a:srgbClr val="000000"/>
                </a:solidFill>
              </a:rPr>
              <a:t>, </a:t>
            </a:r>
            <a:r>
              <a:rPr lang="en-US" sz="2000" i="1" dirty="0">
                <a:solidFill>
                  <a:srgbClr val="000000"/>
                </a:solidFill>
              </a:rPr>
              <a:t>How to Prove It</a:t>
            </a:r>
            <a:r>
              <a:rPr lang="en-US" sz="2000" dirty="0">
                <a:solidFill>
                  <a:srgbClr val="000000"/>
                </a:solidFill>
              </a:rPr>
              <a:t>, 2</a:t>
            </a:r>
            <a:r>
              <a:rPr lang="en-US" sz="2000" baseline="30000" dirty="0">
                <a:solidFill>
                  <a:srgbClr val="000000"/>
                </a:solidFill>
              </a:rPr>
              <a:t>nd</a:t>
            </a:r>
            <a:r>
              <a:rPr lang="en-US" sz="2000" dirty="0">
                <a:solidFill>
                  <a:srgbClr val="000000"/>
                </a:solidFill>
              </a:rPr>
              <a:t> Edition, 2006.</a:t>
            </a:r>
          </a:p>
        </p:txBody>
      </p:sp>
      <p:sp>
        <p:nvSpPr>
          <p:cNvPr id="45" name="TextBox 44"/>
          <p:cNvSpPr txBox="1"/>
          <p:nvPr/>
        </p:nvSpPr>
        <p:spPr>
          <a:xfrm>
            <a:off x="339116" y="3219807"/>
            <a:ext cx="8080983" cy="830997"/>
          </a:xfrm>
          <a:prstGeom prst="rect">
            <a:avLst/>
          </a:prstGeom>
          <a:solidFill>
            <a:schemeClr val="accent6">
              <a:lumMod val="20000"/>
              <a:lumOff val="80000"/>
            </a:schemeClr>
          </a:solidFill>
        </p:spPr>
        <p:txBody>
          <a:bodyPr wrap="square" rtlCol="0">
            <a:spAutoFit/>
          </a:bodyPr>
          <a:lstStyle/>
          <a:p>
            <a:pPr marL="342900" indent="-342900">
              <a:spcAft>
                <a:spcPts val="600"/>
              </a:spcAft>
              <a:buFont typeface="Wingdings" panose="05000000000000000000" pitchFamily="2" charset="2"/>
              <a:buChar char="§"/>
            </a:pPr>
            <a:r>
              <a:rPr lang="en-US" sz="2400" dirty="0">
                <a:solidFill>
                  <a:srgbClr val="000000"/>
                </a:solidFill>
              </a:rPr>
              <a:t>Sometimes you solve large chunks quickly, other times you get stuck. You don’ have to solve from top to bottom.</a:t>
            </a:r>
          </a:p>
        </p:txBody>
      </p:sp>
      <p:sp>
        <p:nvSpPr>
          <p:cNvPr id="46" name="TextBox 45"/>
          <p:cNvSpPr txBox="1"/>
          <p:nvPr/>
        </p:nvSpPr>
        <p:spPr>
          <a:xfrm>
            <a:off x="324356" y="4250859"/>
            <a:ext cx="8080983" cy="830997"/>
          </a:xfrm>
          <a:prstGeom prst="rect">
            <a:avLst/>
          </a:prstGeom>
          <a:solidFill>
            <a:schemeClr val="accent1">
              <a:lumMod val="20000"/>
              <a:lumOff val="80000"/>
            </a:schemeClr>
          </a:solidFill>
        </p:spPr>
        <p:txBody>
          <a:bodyPr wrap="square" rtlCol="0">
            <a:spAutoFit/>
          </a:bodyPr>
          <a:lstStyle/>
          <a:p>
            <a:pPr marL="342900" indent="-342900">
              <a:spcAft>
                <a:spcPts val="600"/>
              </a:spcAft>
              <a:buFont typeface="Wingdings" panose="05000000000000000000" pitchFamily="2" charset="2"/>
              <a:buChar char="§"/>
            </a:pPr>
            <a:r>
              <a:rPr lang="en-US" sz="2400" dirty="0">
                <a:solidFill>
                  <a:srgbClr val="000000"/>
                </a:solidFill>
              </a:rPr>
              <a:t>Some strategies are used, </a:t>
            </a:r>
            <a:r>
              <a:rPr lang="en-US" sz="2400" dirty="0" err="1">
                <a:solidFill>
                  <a:srgbClr val="000000"/>
                </a:solidFill>
              </a:rPr>
              <a:t>eg</a:t>
            </a:r>
            <a:r>
              <a:rPr lang="en-US" sz="2400" dirty="0">
                <a:solidFill>
                  <a:srgbClr val="000000"/>
                </a:solidFill>
              </a:rPr>
              <a:t>. fixing the border of the puzzle first. Likewise, there are useful strategies for proofs.</a:t>
            </a:r>
          </a:p>
        </p:txBody>
      </p:sp>
    </p:spTree>
    <p:extLst>
      <p:ext uri="{BB962C8B-B14F-4D97-AF65-F5344CB8AC3E}">
        <p14:creationId xmlns:p14="http://schemas.microsoft.com/office/powerpoint/2010/main" val="67801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476756" y="1089522"/>
            <a:ext cx="7851982" cy="1200329"/>
          </a:xfrm>
          <a:prstGeom prst="rect">
            <a:avLst/>
          </a:prstGeom>
          <a:noFill/>
        </p:spPr>
        <p:txBody>
          <a:bodyPr wrap="square" rtlCol="0">
            <a:spAutoFit/>
          </a:bodyPr>
          <a:lstStyle/>
          <a:p>
            <a:pPr>
              <a:spcAft>
                <a:spcPts val="600"/>
              </a:spcAft>
            </a:pPr>
            <a:r>
              <a:rPr lang="en-US" sz="2400" dirty="0">
                <a:solidFill>
                  <a:srgbClr val="000000"/>
                </a:solidFill>
              </a:rPr>
              <a:t>We introduce the definition of </a:t>
            </a:r>
            <a:r>
              <a:rPr lang="en-US" sz="2400" dirty="0">
                <a:solidFill>
                  <a:srgbClr val="C00000"/>
                </a:solidFill>
              </a:rPr>
              <a:t>colorful</a:t>
            </a:r>
            <a:r>
              <a:rPr lang="en-US" sz="2400" dirty="0">
                <a:solidFill>
                  <a:srgbClr val="000000"/>
                </a:solidFill>
              </a:rPr>
              <a:t> for this section. Note that this terminology is non-standard and is used only in this class.</a:t>
            </a:r>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567523" y="2338188"/>
            <a:ext cx="7863578" cy="1445131"/>
            <a:chOff x="993228" y="4598515"/>
            <a:chExt cx="7863578" cy="1368848"/>
          </a:xfrm>
        </p:grpSpPr>
        <p:sp>
          <p:nvSpPr>
            <p:cNvPr id="22" name="Rectangle 21"/>
            <p:cNvSpPr/>
            <p:nvPr/>
          </p:nvSpPr>
          <p:spPr>
            <a:xfrm>
              <a:off x="993228" y="4598515"/>
              <a:ext cx="7863578" cy="136884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TextBox 32"/>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Definition of Colorful (only for CS1231/CS1231S)</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34" name="TextBox 33"/>
                <p:cNvSpPr txBox="1"/>
                <p:nvPr/>
              </p:nvSpPr>
              <p:spPr>
                <a:xfrm>
                  <a:off x="1109376" y="5193984"/>
                  <a:ext cx="7115972" cy="670519"/>
                </a:xfrm>
                <a:prstGeom prst="rect">
                  <a:avLst/>
                </a:prstGeom>
                <a:noFill/>
              </p:spPr>
              <p:txBody>
                <a:bodyPr wrap="square" rtlCol="0">
                  <a:spAutoFit/>
                </a:bodyPr>
                <a:lstStyle/>
                <a:p>
                  <a:pPr>
                    <a:spcAft>
                      <a:spcPts val="600"/>
                    </a:spcAft>
                  </a:pPr>
                  <a:r>
                    <a:rPr lang="en-US" sz="2000" dirty="0"/>
                    <a:t>An integer </a:t>
                  </a:r>
                  <a14:m>
                    <m:oMath xmlns:m="http://schemas.openxmlformats.org/officeDocument/2006/math">
                      <m:r>
                        <a:rPr lang="en-US" sz="2000" i="1" dirty="0" smtClean="0">
                          <a:latin typeface="Cambria Math" panose="02040503050406030204" pitchFamily="18" charset="0"/>
                        </a:rPr>
                        <m:t>𝑛</m:t>
                      </m:r>
                    </m:oMath>
                  </a14:m>
                  <a:r>
                    <a:rPr lang="en-US" sz="2000" dirty="0"/>
                    <a:t> is said to be </a:t>
                  </a:r>
                  <a:r>
                    <a:rPr lang="en-US" sz="2000" dirty="0">
                      <a:solidFill>
                        <a:srgbClr val="C00000"/>
                      </a:solidFill>
                    </a:rPr>
                    <a:t>colorful</a:t>
                  </a:r>
                  <a:r>
                    <a:rPr lang="en-US" sz="2000" dirty="0"/>
                    <a:t> if there exists some integer </a:t>
                  </a:r>
                  <a14:m>
                    <m:oMath xmlns:m="http://schemas.openxmlformats.org/officeDocument/2006/math">
                      <m:r>
                        <a:rPr lang="en-US" sz="2000" i="1" dirty="0" smtClean="0">
                          <a:latin typeface="Cambria Math" panose="02040503050406030204" pitchFamily="18" charset="0"/>
                        </a:rPr>
                        <m:t>𝑘</m:t>
                      </m:r>
                    </m:oMath>
                  </a14:m>
                  <a:r>
                    <a:rPr lang="en-US" sz="2000" dirty="0"/>
                    <a:t> such that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 = 3</m:t>
                      </m:r>
                      <m:r>
                        <a:rPr lang="en-US" sz="2000" i="1" dirty="0" smtClean="0">
                          <a:latin typeface="Cambria Math" panose="02040503050406030204" pitchFamily="18" charset="0"/>
                        </a:rPr>
                        <m:t>𝑘</m:t>
                      </m:r>
                    </m:oMath>
                  </a14:m>
                  <a:r>
                    <a:rPr lang="en-US" sz="2000" dirty="0"/>
                    <a:t>.</a:t>
                  </a:r>
                  <a:endParaRPr lang="en-SG" sz="2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109376" y="5193984"/>
                  <a:ext cx="7115972" cy="670519"/>
                </a:xfrm>
                <a:prstGeom prst="rect">
                  <a:avLst/>
                </a:prstGeom>
                <a:blipFill>
                  <a:blip r:embed="rId3"/>
                  <a:stretch>
                    <a:fillRect l="-857" t="-5172" b="-14655"/>
                  </a:stretch>
                </a:blipFill>
              </p:spPr>
              <p:txBody>
                <a:bodyPr/>
                <a:lstStyle/>
                <a:p>
                  <a:r>
                    <a:rPr lang="en-US">
                      <a:noFill/>
                    </a:rPr>
                    <a:t> </a:t>
                  </a:r>
                </a:p>
              </p:txBody>
            </p:sp>
          </mc:Fallback>
        </mc:AlternateContent>
      </p:grpSp>
      <p:sp>
        <p:nvSpPr>
          <p:cNvPr id="35" name="TextBox 3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pic>
        <p:nvPicPr>
          <p:cNvPr id="36" name="Picture 35"/>
          <p:cNvPicPr>
            <a:picLocks noChangeAspect="1"/>
          </p:cNvPicPr>
          <p:nvPr/>
        </p:nvPicPr>
        <p:blipFill rotWithShape="1">
          <a:blip r:embed="rId4" cstate="print">
            <a:extLst>
              <a:ext uri="{28A0092B-C50C-407E-A947-70E740481C1C}">
                <a14:useLocalDpi xmlns:a14="http://schemas.microsoft.com/office/drawing/2010/main" val="0"/>
              </a:ext>
            </a:extLst>
          </a:blip>
          <a:srcRect b="9743"/>
          <a:stretch/>
        </p:blipFill>
        <p:spPr>
          <a:xfrm>
            <a:off x="138751" y="3882667"/>
            <a:ext cx="2067275" cy="1358965"/>
          </a:xfrm>
          <a:prstGeom prst="rect">
            <a:avLst/>
          </a:prstGeom>
        </p:spPr>
      </p:pic>
      <p:sp>
        <p:nvSpPr>
          <p:cNvPr id="2" name="TextBox 1"/>
          <p:cNvSpPr txBox="1"/>
          <p:nvPr/>
        </p:nvSpPr>
        <p:spPr>
          <a:xfrm>
            <a:off x="2079026" y="4019468"/>
            <a:ext cx="3653439" cy="2031325"/>
          </a:xfrm>
          <a:prstGeom prst="rect">
            <a:avLst/>
          </a:prstGeom>
          <a:noFill/>
        </p:spPr>
        <p:txBody>
          <a:bodyPr wrap="square" rtlCol="0">
            <a:spAutoFit/>
          </a:bodyPr>
          <a:lstStyle/>
          <a:p>
            <a:pPr>
              <a:spcAft>
                <a:spcPts val="1200"/>
              </a:spcAft>
            </a:pPr>
            <a:r>
              <a:rPr lang="en-US" sz="2400" dirty="0"/>
              <a:t>Are the following colorful?</a:t>
            </a:r>
          </a:p>
          <a:p>
            <a:pPr marL="285750" indent="-285750">
              <a:spcAft>
                <a:spcPts val="1200"/>
              </a:spcAft>
              <a:buFont typeface="Wingdings" panose="05000000000000000000" pitchFamily="2" charset="2"/>
              <a:buChar char="§"/>
            </a:pPr>
            <a:r>
              <a:rPr lang="en-US" sz="2400" dirty="0"/>
              <a:t>-1353</a:t>
            </a:r>
          </a:p>
          <a:p>
            <a:pPr marL="285750" indent="-285750">
              <a:spcAft>
                <a:spcPts val="1200"/>
              </a:spcAft>
              <a:buFont typeface="Wingdings" panose="05000000000000000000" pitchFamily="2" charset="2"/>
              <a:buChar char="§"/>
            </a:pPr>
            <a:r>
              <a:rPr lang="en-US" sz="2400" dirty="0"/>
              <a:t>7</a:t>
            </a:r>
          </a:p>
          <a:p>
            <a:pPr marL="285750" indent="-285750">
              <a:spcAft>
                <a:spcPts val="1200"/>
              </a:spcAft>
              <a:buFont typeface="Wingdings" panose="05000000000000000000" pitchFamily="2" charset="2"/>
              <a:buChar char="§"/>
            </a:pPr>
            <a:r>
              <a:rPr lang="en-US" sz="2400" dirty="0"/>
              <a:t>0</a:t>
            </a:r>
          </a:p>
        </p:txBody>
      </p:sp>
      <mc:AlternateContent xmlns:mc="http://schemas.openxmlformats.org/markup-compatibility/2006" xmlns:a14="http://schemas.microsoft.com/office/drawing/2010/main">
        <mc:Choice Requires="a14">
          <p:sp>
            <p:nvSpPr>
              <p:cNvPr id="3" name="TextBox 2"/>
              <p:cNvSpPr txBox="1"/>
              <p:nvPr/>
            </p:nvSpPr>
            <p:spPr>
              <a:xfrm>
                <a:off x="3388601" y="4506327"/>
                <a:ext cx="4687727" cy="461665"/>
              </a:xfrm>
              <a:prstGeom prst="rect">
                <a:avLst/>
              </a:prstGeom>
              <a:solidFill>
                <a:schemeClr val="accent4">
                  <a:lumMod val="60000"/>
                  <a:lumOff val="40000"/>
                </a:schemeClr>
              </a:solidFill>
            </p:spPr>
            <p:txBody>
              <a:bodyPr wrap="square" rtlCol="0">
                <a:spAutoFit/>
              </a:bodyPr>
              <a:lstStyle/>
              <a:p>
                <a:r>
                  <a:rPr lang="en-US" sz="2400" dirty="0"/>
                  <a:t>Yes, because </a:t>
                </a:r>
                <a14:m>
                  <m:oMath xmlns:m="http://schemas.openxmlformats.org/officeDocument/2006/math">
                    <m:r>
                      <a:rPr lang="en-US" sz="2400" b="0" i="0" dirty="0" smtClean="0">
                        <a:latin typeface="Cambria Math" panose="02040503050406030204" pitchFamily="18" charset="0"/>
                      </a:rPr>
                      <m:t>−</m:t>
                    </m:r>
                    <m:r>
                      <a:rPr lang="en-US" sz="2400" i="1" dirty="0" smtClean="0">
                        <a:latin typeface="Cambria Math" panose="02040503050406030204" pitchFamily="18" charset="0"/>
                      </a:rPr>
                      <m:t>135</m:t>
                    </m:r>
                    <m:r>
                      <a:rPr lang="en-US" sz="2400" b="0" i="1" dirty="0" smtClean="0">
                        <a:latin typeface="Cambria Math" panose="02040503050406030204" pitchFamily="18" charset="0"/>
                      </a:rPr>
                      <m:t>3</m:t>
                    </m:r>
                    <m:r>
                      <a:rPr lang="en-US" sz="2400" i="1" dirty="0" smtClean="0">
                        <a:latin typeface="Cambria Math" panose="02040503050406030204" pitchFamily="18" charset="0"/>
                      </a:rPr>
                      <m:t> = 3</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−451</m:t>
                    </m:r>
                  </m:oMath>
                </a14:m>
                <a:r>
                  <a:rPr lang="en-US" sz="24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3388601" y="4506327"/>
                <a:ext cx="4687727" cy="461665"/>
              </a:xfrm>
              <a:prstGeom prst="rect">
                <a:avLst/>
              </a:prstGeom>
              <a:blipFill>
                <a:blip r:embed="rId5"/>
                <a:stretch>
                  <a:fillRect l="-208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080599" y="5082432"/>
                <a:ext cx="5758601" cy="461665"/>
              </a:xfrm>
              <a:prstGeom prst="rect">
                <a:avLst/>
              </a:prstGeom>
              <a:solidFill>
                <a:schemeClr val="accent6">
                  <a:lumMod val="60000"/>
                  <a:lumOff val="40000"/>
                </a:schemeClr>
              </a:solidFill>
            </p:spPr>
            <p:txBody>
              <a:bodyPr wrap="square" rtlCol="0">
                <a:spAutoFit/>
              </a:bodyPr>
              <a:lstStyle/>
              <a:p>
                <a:r>
                  <a:rPr lang="en-US" sz="2400" dirty="0"/>
                  <a:t>No, because there is no integer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𝑘</m:t>
                    </m:r>
                    <m:r>
                      <a:rPr lang="en-US" sz="2400" b="0" i="1" dirty="0" smtClean="0">
                        <a:latin typeface="Cambria Math" panose="02040503050406030204" pitchFamily="18" charset="0"/>
                        <a:ea typeface="Cambria Math" panose="02040503050406030204" pitchFamily="18" charset="0"/>
                      </a:rPr>
                      <m:t>∋7=3</m:t>
                    </m:r>
                    <m:r>
                      <a:rPr lang="en-US" sz="2400" b="0" i="1" dirty="0" smtClean="0">
                        <a:latin typeface="Cambria Math" panose="02040503050406030204" pitchFamily="18" charset="0"/>
                        <a:ea typeface="Cambria Math" panose="02040503050406030204" pitchFamily="18" charset="0"/>
                      </a:rPr>
                      <m:t>𝑘</m:t>
                    </m:r>
                  </m:oMath>
                </a14:m>
                <a:r>
                  <a:rPr lang="en-US" sz="2400" dirty="0"/>
                  <a:t>.</a:t>
                </a:r>
              </a:p>
            </p:txBody>
          </p:sp>
        </mc:Choice>
        <mc:Fallback xmlns="">
          <p:sp>
            <p:nvSpPr>
              <p:cNvPr id="41" name="TextBox 40"/>
              <p:cNvSpPr txBox="1">
                <a:spLocks noRot="1" noChangeAspect="1" noMove="1" noResize="1" noEditPoints="1" noAdjustHandles="1" noChangeArrowheads="1" noChangeShapeType="1" noTextEdit="1"/>
              </p:cNvSpPr>
              <p:nvPr/>
            </p:nvSpPr>
            <p:spPr>
              <a:xfrm>
                <a:off x="3080599" y="5082432"/>
                <a:ext cx="5758601" cy="461665"/>
              </a:xfrm>
              <a:prstGeom prst="rect">
                <a:avLst/>
              </a:prstGeom>
              <a:blipFill>
                <a:blip r:embed="rId6"/>
                <a:stretch>
                  <a:fillRect l="-1587"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2769710" y="5658537"/>
                <a:ext cx="3350579" cy="461665"/>
              </a:xfrm>
              <a:prstGeom prst="rect">
                <a:avLst/>
              </a:prstGeom>
              <a:solidFill>
                <a:schemeClr val="accent4">
                  <a:lumMod val="60000"/>
                  <a:lumOff val="40000"/>
                </a:schemeClr>
              </a:solidFill>
            </p:spPr>
            <p:txBody>
              <a:bodyPr wrap="square" rtlCol="0">
                <a:spAutoFit/>
              </a:bodyPr>
              <a:lstStyle/>
              <a:p>
                <a:r>
                  <a:rPr lang="en-US" sz="2400" dirty="0"/>
                  <a:t>Yes, because </a:t>
                </a:r>
                <a14:m>
                  <m:oMath xmlns:m="http://schemas.openxmlformats.org/officeDocument/2006/math">
                    <m:r>
                      <a:rPr lang="en-US" sz="2400" i="1" dirty="0" smtClean="0">
                        <a:latin typeface="Cambria Math" panose="02040503050406030204" pitchFamily="18" charset="0"/>
                      </a:rPr>
                      <m:t>0 = 3</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0</m:t>
                    </m:r>
                  </m:oMath>
                </a14:m>
                <a:r>
                  <a:rPr lang="en-US" sz="2400" dirty="0"/>
                  <a:t>.</a:t>
                </a:r>
              </a:p>
            </p:txBody>
          </p:sp>
        </mc:Choice>
        <mc:Fallback xmlns="">
          <p:sp>
            <p:nvSpPr>
              <p:cNvPr id="43" name="TextBox 42"/>
              <p:cNvSpPr txBox="1">
                <a:spLocks noRot="1" noChangeAspect="1" noMove="1" noResize="1" noEditPoints="1" noAdjustHandles="1" noChangeArrowheads="1" noChangeShapeType="1" noTextEdit="1"/>
              </p:cNvSpPr>
              <p:nvPr/>
            </p:nvSpPr>
            <p:spPr>
              <a:xfrm>
                <a:off x="2769710" y="5658537"/>
                <a:ext cx="3350579" cy="461665"/>
              </a:xfrm>
              <a:prstGeom prst="rect">
                <a:avLst/>
              </a:prstGeom>
              <a:blipFill>
                <a:blip r:embed="rId7"/>
                <a:stretch>
                  <a:fillRect l="-2727" t="-10526" r="-727" b="-28947"/>
                </a:stretch>
              </a:blipFill>
            </p:spPr>
            <p:txBody>
              <a:bodyPr/>
              <a:lstStyle/>
              <a:p>
                <a:r>
                  <a:rPr lang="en-US">
                    <a:noFill/>
                  </a:rPr>
                  <a:t> </a:t>
                </a:r>
              </a:p>
            </p:txBody>
          </p:sp>
        </mc:Fallback>
      </mc:AlternateContent>
    </p:spTree>
    <p:extLst>
      <p:ext uri="{BB962C8B-B14F-4D97-AF65-F5344CB8AC3E}">
        <p14:creationId xmlns:p14="http://schemas.microsoft.com/office/powerpoint/2010/main" val="215220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dissolv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dissolve">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1" grpId="0" animBg="1"/>
      <p:bldP spid="4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6" name="TextBox 5"/>
              <p:cNvSpPr txBox="1"/>
              <p:nvPr/>
            </p:nvSpPr>
            <p:spPr>
              <a:xfrm>
                <a:off x="415123" y="2033711"/>
                <a:ext cx="6950735" cy="1200329"/>
              </a:xfrm>
              <a:prstGeom prst="rect">
                <a:avLst/>
              </a:prstGeom>
              <a:noFill/>
            </p:spPr>
            <p:txBody>
              <a:bodyPr wrap="square" rtlCol="0">
                <a:spAutoFit/>
              </a:bodyPr>
              <a:lstStyle/>
              <a:p>
                <a:r>
                  <a:rPr lang="en-US" sz="2400" dirty="0"/>
                  <a:t>Identify </a:t>
                </a:r>
                <a14:m>
                  <m:oMath xmlns:m="http://schemas.openxmlformats.org/officeDocument/2006/math">
                    <m:r>
                      <a:rPr lang="en-US" sz="2400" i="1" dirty="0" smtClean="0">
                        <a:latin typeface="Cambria Math" panose="02040503050406030204" pitchFamily="18" charset="0"/>
                      </a:rPr>
                      <m:t>𝑃</m:t>
                    </m:r>
                  </m:oMath>
                </a14:m>
                <a:r>
                  <a:rPr lang="en-US" sz="2400" dirty="0"/>
                  <a:t> and </a:t>
                </a:r>
                <a14:m>
                  <m:oMath xmlns:m="http://schemas.openxmlformats.org/officeDocument/2006/math">
                    <m:r>
                      <a:rPr lang="en-US" sz="2400" i="1" dirty="0" smtClean="0">
                        <a:latin typeface="Cambria Math" panose="02040503050406030204" pitchFamily="18" charset="0"/>
                      </a:rPr>
                      <m:t>𝑄</m:t>
                    </m:r>
                  </m:oMath>
                </a14:m>
                <a:r>
                  <a:rPr lang="en-US" sz="2400" dirty="0"/>
                  <a:t> to be:</a:t>
                </a:r>
              </a:p>
              <a:p>
                <a:pPr>
                  <a:tabLst>
                    <a:tab pos="914400" algn="l"/>
                    <a:tab pos="1371600" algn="l"/>
                  </a:tabLst>
                </a:pPr>
                <a:r>
                  <a:rPr lang="en-US" sz="2400" dirty="0"/>
                  <a:t>	</a:t>
                </a:r>
                <a14:m>
                  <m:oMath xmlns:m="http://schemas.openxmlformats.org/officeDocument/2006/math">
                    <m:r>
                      <a:rPr lang="en-US" sz="2400" i="1" dirty="0" smtClean="0">
                        <a:latin typeface="Cambria Math" panose="02040503050406030204" pitchFamily="18" charset="0"/>
                      </a:rPr>
                      <m:t>𝑃</m:t>
                    </m:r>
                  </m:oMath>
                </a14:m>
                <a:r>
                  <a:rPr lang="en-US" sz="2400" dirty="0"/>
                  <a: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are colorful integers</a:t>
                </a:r>
              </a:p>
              <a:p>
                <a:pPr>
                  <a:tabLst>
                    <a:tab pos="914400" algn="l"/>
                    <a:tab pos="1371600" algn="l"/>
                  </a:tabLst>
                </a:pPr>
                <a:r>
                  <a:rPr lang="en-US" sz="2400" dirty="0"/>
                  <a:t>	</a:t>
                </a:r>
                <a14:m>
                  <m:oMath xmlns:m="http://schemas.openxmlformats.org/officeDocument/2006/math">
                    <m:r>
                      <a:rPr lang="en-US" sz="2400" i="1" dirty="0" smtClean="0">
                        <a:latin typeface="Cambria Math" panose="02040503050406030204" pitchFamily="18" charset="0"/>
                      </a:rPr>
                      <m:t>𝑄</m:t>
                    </m:r>
                  </m:oMath>
                </a14:m>
                <a:r>
                  <a:rPr lang="en-US" sz="2400" dirty="0"/>
                  <a: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+ 2</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is colorful</a:t>
                </a:r>
              </a:p>
            </p:txBody>
          </p:sp>
        </mc:Choice>
        <mc:Fallback xmlns="">
          <p:sp>
            <p:nvSpPr>
              <p:cNvPr id="6" name="TextBox 5"/>
              <p:cNvSpPr txBox="1">
                <a:spLocks noRot="1" noChangeAspect="1" noMove="1" noResize="1" noEditPoints="1" noAdjustHandles="1" noChangeArrowheads="1" noChangeShapeType="1" noTextEdit="1"/>
              </p:cNvSpPr>
              <p:nvPr/>
            </p:nvSpPr>
            <p:spPr>
              <a:xfrm>
                <a:off x="415123" y="2033711"/>
                <a:ext cx="6950735" cy="1200329"/>
              </a:xfrm>
              <a:prstGeom prst="rect">
                <a:avLst/>
              </a:prstGeom>
              <a:blipFill>
                <a:blip r:embed="rId3"/>
                <a:stretch>
                  <a:fillRect l="-1316" t="-4061" b="-10660"/>
                </a:stretch>
              </a:blipFill>
            </p:spPr>
            <p:txBody>
              <a:bodyPr/>
              <a:lstStyle/>
              <a:p>
                <a:r>
                  <a:rPr lang="en-US">
                    <a:noFill/>
                  </a:rPr>
                  <a:t> </a:t>
                </a:r>
              </a:p>
            </p:txBody>
          </p:sp>
        </mc:Fallback>
      </mc:AlternateContent>
      <p:sp>
        <p:nvSpPr>
          <p:cNvPr id="44" name="TextBox 43"/>
          <p:cNvSpPr txBox="1"/>
          <p:nvPr/>
        </p:nvSpPr>
        <p:spPr>
          <a:xfrm>
            <a:off x="415122" y="3360629"/>
            <a:ext cx="6950735" cy="830997"/>
          </a:xfrm>
          <a:prstGeom prst="rect">
            <a:avLst/>
          </a:prstGeom>
          <a:noFill/>
        </p:spPr>
        <p:txBody>
          <a:bodyPr wrap="square" rtlCol="0">
            <a:spAutoFit/>
          </a:bodyPr>
          <a:lstStyle/>
          <a:p>
            <a:r>
              <a:rPr lang="en-US" sz="2400" dirty="0"/>
              <a:t>We can immediately write down the </a:t>
            </a:r>
            <a:r>
              <a:rPr lang="en-US" sz="2400" dirty="0">
                <a:solidFill>
                  <a:srgbClr val="C00000"/>
                </a:solidFill>
              </a:rPr>
              <a:t>start</a:t>
            </a:r>
            <a:r>
              <a:rPr lang="en-US" sz="2400" dirty="0"/>
              <a:t> and </a:t>
            </a:r>
            <a:r>
              <a:rPr lang="en-US" sz="2400" dirty="0">
                <a:solidFill>
                  <a:srgbClr val="C00000"/>
                </a:solidFill>
              </a:rPr>
              <a:t>end</a:t>
            </a:r>
            <a:r>
              <a:rPr lang="en-US" sz="2400" dirty="0"/>
              <a:t> of the proof, as follows:</a:t>
            </a:r>
          </a:p>
        </p:txBody>
      </p:sp>
      <p:grpSp>
        <p:nvGrpSpPr>
          <p:cNvPr id="45" name="Group 44"/>
          <p:cNvGrpSpPr/>
          <p:nvPr/>
        </p:nvGrpSpPr>
        <p:grpSpPr>
          <a:xfrm>
            <a:off x="631297" y="4226031"/>
            <a:ext cx="7863578" cy="1868604"/>
            <a:chOff x="993228" y="4598515"/>
            <a:chExt cx="7863578" cy="1769968"/>
          </a:xfrm>
        </p:grpSpPr>
        <p:sp>
          <p:nvSpPr>
            <p:cNvPr id="46" name="Rectangle 45"/>
            <p:cNvSpPr/>
            <p:nvPr/>
          </p:nvSpPr>
          <p:spPr>
            <a:xfrm>
              <a:off x="993228" y="4598515"/>
              <a:ext cx="7863578" cy="1769968"/>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9" name="TextBox 48"/>
                <p:cNvSpPr txBox="1"/>
                <p:nvPr/>
              </p:nvSpPr>
              <p:spPr>
                <a:xfrm>
                  <a:off x="1165588" y="5085750"/>
                  <a:ext cx="7115972" cy="1282733"/>
                </a:xfrm>
                <a:prstGeom prst="rect">
                  <a:avLst/>
                </a:prstGeom>
                <a:noFill/>
              </p:spPr>
              <p:txBody>
                <a:bodyPr wrap="square" rtlCol="0">
                  <a:spAutoFit/>
                </a:bodyPr>
                <a:lstStyle/>
                <a:p>
                  <a:pPr marL="457200" indent="-457200">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457200" indent="-457200">
                    <a:spcAft>
                      <a:spcPts val="600"/>
                    </a:spcAft>
                    <a:buAutoNum type="arabicPeriod"/>
                  </a:pPr>
                  <a:r>
                    <a:rPr lang="en-SG" sz="2400" dirty="0"/>
                    <a:t>…</a:t>
                  </a:r>
                </a:p>
                <a:p>
                  <a:pPr marL="457200" indent="-457200">
                    <a:spcAft>
                      <a:spcPts val="600"/>
                    </a:spcAft>
                    <a:buAutoNum type="arabicPeriod"/>
                    <a:tabLst>
                      <a:tab pos="6513513" algn="l"/>
                    </a:tabLst>
                  </a:pPr>
                  <a:r>
                    <a:rPr lang="en-SG" sz="2400" dirty="0"/>
                    <a:t>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400" dirty="0">
                      <a:sym typeface="Wingdings" panose="05000000000000000000" pitchFamily="2" charset="2"/>
                    </a:rPr>
                    <a:t></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165588" y="5085750"/>
                  <a:ext cx="7115972" cy="1282733"/>
                </a:xfrm>
                <a:prstGeom prst="rect">
                  <a:avLst/>
                </a:prstGeom>
                <a:blipFill>
                  <a:blip r:embed="rId4"/>
                  <a:stretch>
                    <a:fillRect l="-1371" t="-4505" b="-945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50" name="TextBox 49"/>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5"/>
                <a:stretch>
                  <a:fillRect l="-1249" t="-5369" b="-14094"/>
                </a:stretch>
              </a:blipFill>
            </p:spPr>
            <p:txBody>
              <a:bodyPr/>
              <a:lstStyle/>
              <a:p>
                <a:r>
                  <a:rPr lang="en-US">
                    <a:noFill/>
                  </a:rPr>
                  <a:t> </a:t>
                </a:r>
              </a:p>
            </p:txBody>
          </p:sp>
        </mc:Fallback>
      </mc:AlternateContent>
    </p:spTree>
    <p:extLst>
      <p:ext uri="{BB962C8B-B14F-4D97-AF65-F5344CB8AC3E}">
        <p14:creationId xmlns:p14="http://schemas.microsoft.com/office/powerpoint/2010/main" val="40333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31297" y="4226031"/>
            <a:ext cx="7863578" cy="1868604"/>
            <a:chOff x="993228" y="4598515"/>
            <a:chExt cx="7863578" cy="1769968"/>
          </a:xfrm>
        </p:grpSpPr>
        <p:sp>
          <p:nvSpPr>
            <p:cNvPr id="54" name="Rectangle 53"/>
            <p:cNvSpPr/>
            <p:nvPr/>
          </p:nvSpPr>
          <p:spPr>
            <a:xfrm>
              <a:off x="993228" y="4598515"/>
              <a:ext cx="7863578" cy="1769968"/>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TextBox 55"/>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57" name="TextBox 56"/>
                <p:cNvSpPr txBox="1"/>
                <p:nvPr/>
              </p:nvSpPr>
              <p:spPr>
                <a:xfrm>
                  <a:off x="1165588" y="5085750"/>
                  <a:ext cx="7115972" cy="1282733"/>
                </a:xfrm>
                <a:prstGeom prst="rect">
                  <a:avLst/>
                </a:prstGeom>
                <a:noFill/>
              </p:spPr>
              <p:txBody>
                <a:bodyPr wrap="square" rtlCol="0">
                  <a:spAutoFit/>
                </a:bodyPr>
                <a:lstStyle/>
                <a:p>
                  <a:pPr marL="457200" indent="-457200">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457200" indent="-457200">
                    <a:spcAft>
                      <a:spcPts val="600"/>
                    </a:spcAft>
                    <a:buAutoNum type="arabicPeriod"/>
                  </a:pPr>
                  <a:r>
                    <a:rPr lang="en-SG" sz="2400" dirty="0"/>
                    <a:t>…</a:t>
                  </a:r>
                </a:p>
                <a:p>
                  <a:pPr marL="457200" indent="-457200">
                    <a:spcAft>
                      <a:spcPts val="600"/>
                    </a:spcAft>
                    <a:buAutoNum type="arabicPeriod"/>
                    <a:tabLst>
                      <a:tab pos="6513513" algn="l"/>
                    </a:tabLst>
                  </a:pPr>
                  <a:r>
                    <a:rPr lang="en-SG" sz="2400" dirty="0"/>
                    <a:t>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400" dirty="0">
                      <a:sym typeface="Wingdings" panose="05000000000000000000" pitchFamily="2" charset="2"/>
                    </a:rPr>
                    <a:t></a:t>
                  </a:r>
                  <a:endParaRPr lang="en-SG"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165588" y="5085750"/>
                  <a:ext cx="7115972" cy="1282733"/>
                </a:xfrm>
                <a:prstGeom prst="rect">
                  <a:avLst/>
                </a:prstGeom>
                <a:blipFill>
                  <a:blip r:embed="rId3"/>
                  <a:stretch>
                    <a:fillRect l="-1371" t="-4505" b="-9459"/>
                  </a:stretch>
                </a:blipFill>
              </p:spPr>
              <p:txBody>
                <a:bodyPr/>
                <a:lstStyle/>
                <a:p>
                  <a:r>
                    <a:rPr lang="en-US">
                      <a:noFill/>
                    </a:rPr>
                    <a:t> </a:t>
                  </a:r>
                </a:p>
              </p:txBody>
            </p:sp>
          </mc:Fallback>
        </mc:AlternateContent>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TextBox 43"/>
          <p:cNvSpPr txBox="1"/>
          <p:nvPr/>
        </p:nvSpPr>
        <p:spPr>
          <a:xfrm>
            <a:off x="404977" y="2260557"/>
            <a:ext cx="8110373" cy="461665"/>
          </a:xfrm>
          <a:prstGeom prst="rect">
            <a:avLst/>
          </a:prstGeom>
          <a:noFill/>
        </p:spPr>
        <p:txBody>
          <a:bodyPr wrap="square" rtlCol="0">
            <a:spAutoFit/>
          </a:bodyPr>
          <a:lstStyle/>
          <a:p>
            <a:r>
              <a:rPr lang="en-US" sz="2400" dirty="0"/>
              <a:t>The next logical thing is to use the definition of colorful.</a:t>
            </a:r>
          </a:p>
        </p:txBody>
      </p:sp>
      <mc:AlternateContent xmlns:mc="http://schemas.openxmlformats.org/markup-compatibility/2006" xmlns:a14="http://schemas.microsoft.com/office/drawing/2010/main">
        <mc:Choice Requires="a14">
          <p:sp>
            <p:nvSpPr>
              <p:cNvPr id="31" name="TextBox 30"/>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31" name="TextBox 30"/>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4"/>
                <a:stretch>
                  <a:fillRect l="-1249" t="-5369" b="-14094"/>
                </a:stretch>
              </a:blipFill>
            </p:spPr>
            <p:txBody>
              <a:bodyPr/>
              <a:lstStyle/>
              <a:p>
                <a:r>
                  <a:rPr lang="en-US">
                    <a:noFill/>
                  </a:rPr>
                  <a:t> </a:t>
                </a:r>
              </a:p>
            </p:txBody>
          </p:sp>
        </mc:Fallback>
      </mc:AlternateContent>
      <p:grpSp>
        <p:nvGrpSpPr>
          <p:cNvPr id="45" name="Group 44"/>
          <p:cNvGrpSpPr/>
          <p:nvPr/>
        </p:nvGrpSpPr>
        <p:grpSpPr>
          <a:xfrm>
            <a:off x="640211" y="2923559"/>
            <a:ext cx="7863578" cy="3068934"/>
            <a:chOff x="993228" y="4598514"/>
            <a:chExt cx="7863578" cy="2906937"/>
          </a:xfrm>
        </p:grpSpPr>
        <p:sp>
          <p:nvSpPr>
            <p:cNvPr id="46" name="Rectangle 45"/>
            <p:cNvSpPr/>
            <p:nvPr/>
          </p:nvSpPr>
          <p:spPr>
            <a:xfrm>
              <a:off x="993228" y="4598514"/>
              <a:ext cx="7863578" cy="2906937"/>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9" name="TextBox 48"/>
                <p:cNvSpPr txBox="1"/>
                <p:nvPr/>
              </p:nvSpPr>
              <p:spPr>
                <a:xfrm>
                  <a:off x="1165587" y="5085750"/>
                  <a:ext cx="7584577" cy="2419701"/>
                </a:xfrm>
                <a:prstGeom prst="rect">
                  <a:avLst/>
                </a:prstGeom>
                <a:noFill/>
              </p:spPr>
              <p:txBody>
                <a:bodyPr wrap="square" rtlCol="0">
                  <a:spAutoFit/>
                </a:bodyPr>
                <a:lstStyle/>
                <a:p>
                  <a:pPr marL="395288" indent="-395288">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914400" indent="-914400">
                    <a:spcAft>
                      <a:spcPts val="600"/>
                    </a:spcAft>
                    <a:tabLst>
                      <a:tab pos="395288" algn="l"/>
                      <a:tab pos="914400" algn="l"/>
                    </a:tabLst>
                  </a:pPr>
                  <a:r>
                    <a:rPr lang="en-SG" sz="2400" dirty="0"/>
                    <a:t>	1.1	</a:t>
                  </a:r>
                  <a:r>
                    <a:rPr lang="en-SG" sz="2400" dirty="0">
                      <a:solidFill>
                        <a:srgbClr val="C00000"/>
                      </a:solidFill>
                    </a:rPr>
                    <a:t>Then </a:t>
                  </a:r>
                  <a14:m>
                    <m:oMath xmlns:m="http://schemas.openxmlformats.org/officeDocument/2006/math">
                      <m:r>
                        <a:rPr lang="en-SG" sz="240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𝑎</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𝑏</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ℤ</m:t>
                      </m:r>
                      <m:r>
                        <m:rPr>
                          <m:nor/>
                        </m:rPr>
                        <a:rPr lang="en-US" sz="2400" b="0" i="0" smtClean="0">
                          <a:solidFill>
                            <a:srgbClr val="C00000"/>
                          </a:solidFill>
                          <a:latin typeface="Cambria Math" panose="02040503050406030204" pitchFamily="18" charset="0"/>
                          <a:ea typeface="Cambria Math" panose="02040503050406030204" pitchFamily="18" charset="0"/>
                        </a:rPr>
                        <m:t> </m:t>
                      </m:r>
                      <m:r>
                        <m:rPr>
                          <m:nor/>
                        </m:rPr>
                        <a:rPr lang="en-US" sz="2400" smtClean="0">
                          <a:solidFill>
                            <a:srgbClr val="C00000"/>
                          </a:solidFill>
                          <a:latin typeface="Calibri" panose="020F0502020204030204" pitchFamily="34" charset="0"/>
                          <a:ea typeface="Cambria Math" panose="02040503050406030204" pitchFamily="18" charset="0"/>
                          <a:cs typeface="Calibri" panose="020F0502020204030204" pitchFamily="34" charset="0"/>
                        </a:rPr>
                        <m:t>s</m:t>
                      </m:r>
                      <m:r>
                        <m:rPr>
                          <m:nor/>
                        </m:rPr>
                        <a:rPr lang="en-US" sz="2400" smtClean="0">
                          <a:solidFill>
                            <a:srgbClr val="C00000"/>
                          </a:solidFill>
                          <a:latin typeface="Calibri" panose="020F0502020204030204" pitchFamily="34" charset="0"/>
                          <a:ea typeface="Cambria Math" panose="02040503050406030204" pitchFamily="18" charset="0"/>
                          <a:cs typeface="Calibri" panose="020F0502020204030204" pitchFamily="34" charset="0"/>
                        </a:rPr>
                        <m:t>.</m:t>
                      </m:r>
                      <m:r>
                        <m:rPr>
                          <m:nor/>
                        </m:rPr>
                        <a:rPr lang="en-US" sz="2400" smtClean="0">
                          <a:solidFill>
                            <a:srgbClr val="C00000"/>
                          </a:solidFill>
                          <a:latin typeface="Calibri" panose="020F0502020204030204" pitchFamily="34" charset="0"/>
                          <a:ea typeface="Cambria Math" panose="02040503050406030204" pitchFamily="18" charset="0"/>
                          <a:cs typeface="Calibri" panose="020F0502020204030204" pitchFamily="34" charset="0"/>
                        </a:rPr>
                        <m:t>t</m:t>
                      </m:r>
                      <m:r>
                        <m:rPr>
                          <m:nor/>
                        </m:rPr>
                        <a:rPr lang="en-US" sz="2400" smtClean="0">
                          <a:solidFill>
                            <a:srgbClr val="C00000"/>
                          </a:solidFill>
                          <a:latin typeface="Calibri" panose="020F0502020204030204" pitchFamily="34" charset="0"/>
                          <a:ea typeface="Cambria Math" panose="02040503050406030204" pitchFamily="18" charset="0"/>
                          <a:cs typeface="Calibri" panose="020F0502020204030204" pitchFamily="34" charset="0"/>
                        </a:rPr>
                        <m:t>. </m:t>
                      </m:r>
                      <m:r>
                        <a:rPr lang="en-US" sz="2400" b="0" i="1" smtClean="0">
                          <a:solidFill>
                            <a:srgbClr val="C00000"/>
                          </a:solidFill>
                          <a:latin typeface="Cambria Math" panose="02040503050406030204" pitchFamily="18" charset="0"/>
                          <a:ea typeface="Cambria Math" panose="02040503050406030204" pitchFamily="18" charset="0"/>
                        </a:rPr>
                        <m:t>𝑥</m:t>
                      </m:r>
                      <m:r>
                        <a:rPr lang="en-US" sz="2400" b="0" i="1" smtClean="0">
                          <a:solidFill>
                            <a:srgbClr val="C00000"/>
                          </a:solidFill>
                          <a:latin typeface="Cambria Math" panose="02040503050406030204" pitchFamily="18" charset="0"/>
                          <a:ea typeface="Cambria Math" panose="02040503050406030204" pitchFamily="18" charset="0"/>
                        </a:rPr>
                        <m:t>=3</m:t>
                      </m:r>
                      <m:r>
                        <a:rPr lang="en-US" sz="2400" b="0" i="1" smtClean="0">
                          <a:solidFill>
                            <a:srgbClr val="C00000"/>
                          </a:solidFill>
                          <a:latin typeface="Cambria Math" panose="02040503050406030204" pitchFamily="18" charset="0"/>
                          <a:ea typeface="Cambria Math" panose="02040503050406030204" pitchFamily="18" charset="0"/>
                        </a:rPr>
                        <m:t>𝑎</m:t>
                      </m:r>
                    </m:oMath>
                  </a14:m>
                  <a:r>
                    <a:rPr lang="en-SG" sz="2400" dirty="0">
                      <a:solidFill>
                        <a:srgbClr val="C00000"/>
                      </a:solidFill>
                    </a:rPr>
                    <a:t> and </a:t>
                  </a:r>
                  <a14:m>
                    <m:oMath xmlns:m="http://schemas.openxmlformats.org/officeDocument/2006/math">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=3</m:t>
                      </m:r>
                      <m:r>
                        <a:rPr lang="en-US" sz="2400" b="0" i="1" smtClean="0">
                          <a:solidFill>
                            <a:srgbClr val="C00000"/>
                          </a:solidFill>
                          <a:latin typeface="Cambria Math" panose="02040503050406030204" pitchFamily="18" charset="0"/>
                        </a:rPr>
                        <m:t>𝑏</m:t>
                      </m:r>
                    </m:oMath>
                  </a14:m>
                  <a:r>
                    <a:rPr lang="en-SG" sz="2400" dirty="0">
                      <a:solidFill>
                        <a:srgbClr val="C00000"/>
                      </a:solidFill>
                    </a:rPr>
                    <a:t> </a:t>
                  </a:r>
                  <a:r>
                    <a:rPr lang="en-SG" sz="2000" dirty="0">
                      <a:solidFill>
                        <a:srgbClr val="C00000"/>
                      </a:solidFill>
                    </a:rPr>
                    <a:t>(by definition of </a:t>
                  </a:r>
                  <a:r>
                    <a:rPr lang="en-SG" sz="2000" dirty="0" err="1">
                      <a:solidFill>
                        <a:srgbClr val="C00000"/>
                      </a:solidFill>
                    </a:rPr>
                    <a:t>colorful</a:t>
                  </a:r>
                  <a:r>
                    <a:rPr lang="en-SG" sz="2000" dirty="0">
                      <a:solidFill>
                        <a:srgbClr val="C00000"/>
                      </a:solidFill>
                    </a:rPr>
                    <a:t>).</a:t>
                  </a:r>
                  <a:endParaRPr lang="en-SG" sz="2400" dirty="0">
                    <a:solidFill>
                      <a:srgbClr val="C00000"/>
                    </a:solidFill>
                  </a:endParaRPr>
                </a:p>
                <a:p>
                  <a:pPr marL="457200" indent="-457200">
                    <a:spcAft>
                      <a:spcPts val="600"/>
                    </a:spcAft>
                    <a:buAutoNum type="arabicPeriod" startAt="2"/>
                    <a:tabLst>
                      <a:tab pos="395288" algn="l"/>
                    </a:tabLst>
                  </a:pPr>
                  <a:r>
                    <a:rPr lang="en-SG" sz="2400" dirty="0"/>
                    <a:t>…</a:t>
                  </a:r>
                </a:p>
                <a:p>
                  <a:pPr>
                    <a:spcAft>
                      <a:spcPts val="600"/>
                    </a:spcAft>
                    <a:tabLst>
                      <a:tab pos="395288" algn="l"/>
                    </a:tabLst>
                  </a:pPr>
                  <a:r>
                    <a:rPr lang="en-SG" sz="2400" dirty="0"/>
                    <a:t>3.</a:t>
                  </a:r>
                  <a:r>
                    <a:rPr lang="en-SG" sz="2400" dirty="0">
                      <a:solidFill>
                        <a:srgbClr val="C00000"/>
                      </a:solidFill>
                    </a:rPr>
                    <a:t>	So </a:t>
                  </a:r>
                  <a14:m>
                    <m:oMath xmlns:m="http://schemas.openxmlformats.org/officeDocument/2006/math">
                      <m:r>
                        <a:rPr lang="en-SG"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𝑐</m:t>
                      </m:r>
                      <m:r>
                        <a:rPr lang="en-US"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ℤ</m:t>
                      </m:r>
                      <m:r>
                        <m:rPr>
                          <m:nor/>
                        </m:rPr>
                        <a:rPr lang="en-US" sz="2400" b="0" i="0" smtClean="0">
                          <a:solidFill>
                            <a:srgbClr val="C00000"/>
                          </a:solidFill>
                          <a:latin typeface="Cambria Math" panose="02040503050406030204" pitchFamily="18" charset="0"/>
                          <a:ea typeface="Cambria Math" panose="02040503050406030204" pitchFamily="18" charset="0"/>
                        </a:rPr>
                        <m:t> </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s</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t</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ea typeface="Cambria Math" panose="02040503050406030204" pitchFamily="18" charset="0"/>
                          <a:cs typeface="Calibri" panose="020F0502020204030204" pitchFamily="34" charset="0"/>
                        </a:rPr>
                        <m:t>  </m:t>
                      </m:r>
                      <m:r>
                        <a:rPr lang="en-US" sz="2400" i="1">
                          <a:solidFill>
                            <a:srgbClr val="C00000"/>
                          </a:solidFill>
                          <a:latin typeface="Cambria Math" panose="02040503050406030204" pitchFamily="18" charset="0"/>
                          <a:ea typeface="Cambria Math" panose="02040503050406030204" pitchFamily="18" charset="0"/>
                        </a:rPr>
                        <m:t>𝑥</m:t>
                      </m:r>
                      <m:r>
                        <a:rPr lang="en-US" sz="2400" i="1">
                          <a:solidFill>
                            <a:srgbClr val="C00000"/>
                          </a:solidFill>
                          <a:latin typeface="Cambria Math" panose="02040503050406030204" pitchFamily="18" charset="0"/>
                          <a:ea typeface="Cambria Math" panose="02040503050406030204" pitchFamily="18" charset="0"/>
                        </a:rPr>
                        <m:t>+2</m:t>
                      </m:r>
                      <m:r>
                        <a:rPr lang="en-US" sz="2400" i="1">
                          <a:solidFill>
                            <a:srgbClr val="C00000"/>
                          </a:solidFill>
                          <a:latin typeface="Cambria Math" panose="02040503050406030204" pitchFamily="18" charset="0"/>
                          <a:ea typeface="Cambria Math" panose="02040503050406030204" pitchFamily="18" charset="0"/>
                        </a:rPr>
                        <m:t>𝑦</m:t>
                      </m:r>
                      <m:r>
                        <a:rPr lang="en-US" sz="2400" i="1">
                          <a:solidFill>
                            <a:srgbClr val="C00000"/>
                          </a:solidFill>
                          <a:latin typeface="Cambria Math" panose="02040503050406030204" pitchFamily="18" charset="0"/>
                          <a:ea typeface="Cambria Math" panose="02040503050406030204" pitchFamily="18" charset="0"/>
                        </a:rPr>
                        <m:t>=3</m:t>
                      </m:r>
                      <m:r>
                        <a:rPr lang="en-US" sz="2400" i="1">
                          <a:solidFill>
                            <a:srgbClr val="C00000"/>
                          </a:solidFill>
                          <a:latin typeface="Cambria Math" panose="02040503050406030204" pitchFamily="18" charset="0"/>
                          <a:ea typeface="Cambria Math" panose="02040503050406030204" pitchFamily="18" charset="0"/>
                        </a:rPr>
                        <m:t>𝑐</m:t>
                      </m:r>
                    </m:oMath>
                  </a14:m>
                  <a:r>
                    <a:rPr lang="en-SG" sz="2400" dirty="0">
                      <a:solidFill>
                        <a:srgbClr val="C00000"/>
                      </a:solidFill>
                    </a:rPr>
                    <a:t>.</a:t>
                  </a:r>
                </a:p>
                <a:p>
                  <a:pPr>
                    <a:spcAft>
                      <a:spcPts val="600"/>
                    </a:spcAft>
                    <a:tabLst>
                      <a:tab pos="395288" algn="l"/>
                      <a:tab pos="7088188" algn="l"/>
                    </a:tabLst>
                  </a:pPr>
                  <a:r>
                    <a:rPr lang="en-SG" sz="2400" dirty="0"/>
                    <a:t>4.	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000" dirty="0"/>
                    <a:t>(by definition of </a:t>
                  </a:r>
                  <a:r>
                    <a:rPr lang="en-SG" sz="2000" dirty="0" err="1"/>
                    <a:t>colorful</a:t>
                  </a:r>
                  <a:r>
                    <a:rPr lang="en-SG" sz="2000" dirty="0"/>
                    <a:t>)</a:t>
                  </a:r>
                  <a:r>
                    <a:rPr lang="en-SG" sz="2400" dirty="0"/>
                    <a:t>.	</a:t>
                  </a:r>
                  <a:r>
                    <a:rPr lang="en-SG" sz="2400" dirty="0">
                      <a:sym typeface="Wingdings" panose="05000000000000000000" pitchFamily="2" charset="2"/>
                    </a:rPr>
                    <a:t></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165587" y="5085750"/>
                  <a:ext cx="7584577" cy="2419701"/>
                </a:xfrm>
                <a:prstGeom prst="rect">
                  <a:avLst/>
                </a:prstGeom>
                <a:blipFill>
                  <a:blip r:embed="rId5"/>
                  <a:stretch>
                    <a:fillRect l="-1286" t="-2148" r="-161" b="-4535"/>
                  </a:stretch>
                </a:blipFill>
              </p:spPr>
              <p:txBody>
                <a:bodyPr/>
                <a:lstStyle/>
                <a:p>
                  <a:r>
                    <a:rPr lang="en-US">
                      <a:noFill/>
                    </a:rPr>
                    <a:t> </a:t>
                  </a:r>
                </a:p>
              </p:txBody>
            </p:sp>
          </mc:Fallback>
        </mc:AlternateContent>
      </p:grpSp>
    </p:spTree>
    <p:extLst>
      <p:ext uri="{BB962C8B-B14F-4D97-AF65-F5344CB8AC3E}">
        <p14:creationId xmlns:p14="http://schemas.microsoft.com/office/powerpoint/2010/main" val="41427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3"/>
                <a:stretch>
                  <a:fillRect l="-1249" t="-5369" b="-14094"/>
                </a:stretch>
              </a:blipFill>
            </p:spPr>
            <p:txBody>
              <a:bodyPr/>
              <a:lstStyle/>
              <a:p>
                <a:r>
                  <a:rPr lang="en-US">
                    <a:noFill/>
                  </a:rPr>
                  <a:t> </a:t>
                </a:r>
              </a:p>
            </p:txBody>
          </p:sp>
        </mc:Fallback>
      </mc:AlternateContent>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4" name="TextBox 43"/>
              <p:cNvSpPr txBox="1"/>
              <p:nvPr/>
            </p:nvSpPr>
            <p:spPr>
              <a:xfrm>
                <a:off x="404977" y="1944344"/>
                <a:ext cx="8110373" cy="830997"/>
              </a:xfrm>
              <a:prstGeom prst="rect">
                <a:avLst/>
              </a:prstGeom>
              <a:noFill/>
            </p:spPr>
            <p:txBody>
              <a:bodyPr wrap="square" rtlCol="0">
                <a:spAutoFit/>
              </a:bodyPr>
              <a:lstStyle/>
              <a:p>
                <a:r>
                  <a:rPr lang="en-US" sz="2400" dirty="0"/>
                  <a:t>This means we need to </a:t>
                </a:r>
                <a:r>
                  <a:rPr lang="en-US" sz="2400" dirty="0">
                    <a:solidFill>
                      <a:srgbClr val="C00000"/>
                    </a:solidFill>
                  </a:rPr>
                  <a:t>connect </a:t>
                </a:r>
                <a14:m>
                  <m:oMath xmlns:m="http://schemas.openxmlformats.org/officeDocument/2006/math">
                    <m:r>
                      <a:rPr lang="en-US" sz="2400" i="1" dirty="0" smtClean="0">
                        <a:solidFill>
                          <a:srgbClr val="C00000"/>
                        </a:solidFill>
                        <a:latin typeface="Cambria Math" panose="02040503050406030204" pitchFamily="18" charset="0"/>
                      </a:rPr>
                      <m:t>𝑐</m:t>
                    </m:r>
                  </m:oMath>
                </a14:m>
                <a:r>
                  <a:rPr lang="en-US" sz="2400" dirty="0">
                    <a:solidFill>
                      <a:srgbClr val="C00000"/>
                    </a:solidFill>
                  </a:rPr>
                  <a:t> to </a:t>
                </a:r>
                <a14:m>
                  <m:oMath xmlns:m="http://schemas.openxmlformats.org/officeDocument/2006/math">
                    <m:r>
                      <a:rPr lang="en-US" sz="2400" i="1" dirty="0" smtClean="0">
                        <a:solidFill>
                          <a:srgbClr val="C00000"/>
                        </a:solidFill>
                        <a:latin typeface="Cambria Math" panose="02040503050406030204" pitchFamily="18" charset="0"/>
                      </a:rPr>
                      <m:t>𝑎</m:t>
                    </m:r>
                  </m:oMath>
                </a14:m>
                <a:r>
                  <a:rPr lang="en-US" sz="2400" dirty="0">
                    <a:solidFill>
                      <a:srgbClr val="C00000"/>
                    </a:solidFill>
                  </a:rPr>
                  <a:t> and </a:t>
                </a:r>
                <a14:m>
                  <m:oMath xmlns:m="http://schemas.openxmlformats.org/officeDocument/2006/math">
                    <m:r>
                      <a:rPr lang="en-US" sz="2400" i="1" dirty="0" smtClean="0">
                        <a:solidFill>
                          <a:srgbClr val="C00000"/>
                        </a:solidFill>
                        <a:latin typeface="Cambria Math" panose="02040503050406030204" pitchFamily="18" charset="0"/>
                      </a:rPr>
                      <m:t>𝑏</m:t>
                    </m:r>
                  </m:oMath>
                </a14:m>
                <a:r>
                  <a:rPr lang="en-US" sz="2400" dirty="0"/>
                  <a:t>. Obviously, we should try writing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+2</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in terms of </a:t>
                </a:r>
                <a14:m>
                  <m:oMath xmlns:m="http://schemas.openxmlformats.org/officeDocument/2006/math">
                    <m:r>
                      <a:rPr lang="en-US" sz="2400" i="1" dirty="0" smtClean="0">
                        <a:latin typeface="Cambria Math" panose="02040503050406030204" pitchFamily="18" charset="0"/>
                      </a:rPr>
                      <m:t>𝑎</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oMath>
                </a14:m>
                <a:r>
                  <a:rPr lang="en-US" sz="2400" dirty="0"/>
                  <a:t>:</a:t>
                </a:r>
              </a:p>
            </p:txBody>
          </p:sp>
        </mc:Choice>
        <mc:Fallback xmlns="">
          <p:sp>
            <p:nvSpPr>
              <p:cNvPr id="44" name="TextBox 43"/>
              <p:cNvSpPr txBox="1">
                <a:spLocks noRot="1" noChangeAspect="1" noMove="1" noResize="1" noEditPoints="1" noAdjustHandles="1" noChangeArrowheads="1" noChangeShapeType="1" noTextEdit="1"/>
              </p:cNvSpPr>
              <p:nvPr/>
            </p:nvSpPr>
            <p:spPr>
              <a:xfrm>
                <a:off x="404977" y="1944344"/>
                <a:ext cx="8110373" cy="830997"/>
              </a:xfrm>
              <a:prstGeom prst="rect">
                <a:avLst/>
              </a:prstGeom>
              <a:blipFill>
                <a:blip r:embed="rId4"/>
                <a:stretch>
                  <a:fillRect l="-1127" t="-5882" b="-16176"/>
                </a:stretch>
              </a:blipFill>
            </p:spPr>
            <p:txBody>
              <a:bodyPr/>
              <a:lstStyle/>
              <a:p>
                <a:r>
                  <a:rPr lang="en-US">
                    <a:noFill/>
                  </a:rPr>
                  <a:t> </a:t>
                </a:r>
              </a:p>
            </p:txBody>
          </p:sp>
        </mc:Fallback>
      </mc:AlternateContent>
      <p:grpSp>
        <p:nvGrpSpPr>
          <p:cNvPr id="36" name="Group 35"/>
          <p:cNvGrpSpPr/>
          <p:nvPr/>
        </p:nvGrpSpPr>
        <p:grpSpPr>
          <a:xfrm>
            <a:off x="640211" y="2923559"/>
            <a:ext cx="7863578" cy="3068934"/>
            <a:chOff x="993228" y="4598514"/>
            <a:chExt cx="7863578" cy="2906937"/>
          </a:xfrm>
        </p:grpSpPr>
        <p:sp>
          <p:nvSpPr>
            <p:cNvPr id="41" name="Rectangle 40"/>
            <p:cNvSpPr/>
            <p:nvPr/>
          </p:nvSpPr>
          <p:spPr>
            <a:xfrm>
              <a:off x="993228" y="4598514"/>
              <a:ext cx="7863578" cy="2906937"/>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51" name="TextBox 50"/>
                <p:cNvSpPr txBox="1"/>
                <p:nvPr/>
              </p:nvSpPr>
              <p:spPr>
                <a:xfrm>
                  <a:off x="1165587" y="5085750"/>
                  <a:ext cx="7584577" cy="2419701"/>
                </a:xfrm>
                <a:prstGeom prst="rect">
                  <a:avLst/>
                </a:prstGeom>
                <a:noFill/>
              </p:spPr>
              <p:txBody>
                <a:bodyPr wrap="square" rtlCol="0">
                  <a:spAutoFit/>
                </a:bodyPr>
                <a:lstStyle/>
                <a:p>
                  <a:pPr marL="395288" indent="-395288">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914400" indent="-914400">
                    <a:spcAft>
                      <a:spcPts val="600"/>
                    </a:spcAft>
                    <a:tabLst>
                      <a:tab pos="395288" algn="l"/>
                      <a:tab pos="914400" algn="l"/>
                    </a:tabLst>
                  </a:pPr>
                  <a:r>
                    <a:rPr lang="en-SG" sz="2400" dirty="0"/>
                    <a:t>	1.1	</a:t>
                  </a:r>
                  <a:r>
                    <a:rPr lang="en-SG" sz="2400" dirty="0">
                      <a:solidFill>
                        <a:schemeClr val="tx1"/>
                      </a:solidFill>
                    </a:rPr>
                    <a:t>Then </a:t>
                  </a:r>
                  <a14:m>
                    <m:oMath xmlns:m="http://schemas.openxmlformats.org/officeDocument/2006/math">
                      <m:r>
                        <a:rPr lang="en-SG"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𝑎</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𝑏</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s</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t</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=3</m:t>
                      </m:r>
                      <m:r>
                        <a:rPr lang="en-US" sz="2400" b="0" i="1" smtClean="0">
                          <a:solidFill>
                            <a:schemeClr val="tx1"/>
                          </a:solidFill>
                          <a:latin typeface="Cambria Math" panose="02040503050406030204" pitchFamily="18" charset="0"/>
                          <a:ea typeface="Cambria Math" panose="02040503050406030204" pitchFamily="18" charset="0"/>
                        </a:rPr>
                        <m:t>𝑎</m:t>
                      </m:r>
                    </m:oMath>
                  </a14:m>
                  <a:r>
                    <a:rPr lang="en-SG" sz="2400" dirty="0">
                      <a:solidFill>
                        <a:schemeClr val="tx1"/>
                      </a:solidFill>
                    </a:rPr>
                    <a:t> and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=3</m:t>
                      </m:r>
                      <m:r>
                        <a:rPr lang="en-US" sz="2400" b="0" i="1" smtClean="0">
                          <a:solidFill>
                            <a:schemeClr val="tx1"/>
                          </a:solidFill>
                          <a:latin typeface="Cambria Math" panose="02040503050406030204" pitchFamily="18" charset="0"/>
                        </a:rPr>
                        <m:t>𝑏</m:t>
                      </m:r>
                    </m:oMath>
                  </a14:m>
                  <a:r>
                    <a:rPr lang="en-SG" sz="2400" dirty="0">
                      <a:solidFill>
                        <a:schemeClr val="tx1"/>
                      </a:solidFill>
                    </a:rPr>
                    <a:t> </a:t>
                  </a:r>
                  <a:r>
                    <a:rPr lang="en-SG" sz="2000" dirty="0">
                      <a:solidFill>
                        <a:schemeClr val="tx1"/>
                      </a:solidFill>
                    </a:rPr>
                    <a:t>(by definition of </a:t>
                  </a:r>
                  <a:r>
                    <a:rPr lang="en-SG" sz="2000" dirty="0" err="1">
                      <a:solidFill>
                        <a:schemeClr val="tx1"/>
                      </a:solidFill>
                    </a:rPr>
                    <a:t>colorful</a:t>
                  </a:r>
                  <a:r>
                    <a:rPr lang="en-SG" sz="2000" dirty="0">
                      <a:solidFill>
                        <a:schemeClr val="tx1"/>
                      </a:solidFill>
                    </a:rPr>
                    <a:t>).</a:t>
                  </a:r>
                  <a:endParaRPr lang="en-SG" sz="2400" dirty="0">
                    <a:solidFill>
                      <a:schemeClr val="tx1"/>
                    </a:solidFill>
                  </a:endParaRPr>
                </a:p>
                <a:p>
                  <a:pPr marL="457200" indent="-457200">
                    <a:spcAft>
                      <a:spcPts val="600"/>
                    </a:spcAft>
                    <a:buAutoNum type="arabicPeriod" startAt="2"/>
                    <a:tabLst>
                      <a:tab pos="395288" algn="l"/>
                    </a:tabLst>
                  </a:pPr>
                  <a:r>
                    <a:rPr lang="en-SG" sz="2400" dirty="0">
                      <a:solidFill>
                        <a:schemeClr val="tx1"/>
                      </a:solidFill>
                    </a:rPr>
                    <a:t>…</a:t>
                  </a:r>
                </a:p>
                <a:p>
                  <a:pPr>
                    <a:spcAft>
                      <a:spcPts val="600"/>
                    </a:spcAft>
                    <a:tabLst>
                      <a:tab pos="395288" algn="l"/>
                    </a:tabLst>
                  </a:pPr>
                  <a:r>
                    <a:rPr lang="en-SG" sz="2400" dirty="0">
                      <a:solidFill>
                        <a:schemeClr val="tx1"/>
                      </a:solidFill>
                    </a:rPr>
                    <a:t>3.	So </a:t>
                  </a:r>
                  <a14:m>
                    <m:oMath xmlns:m="http://schemas.openxmlformats.org/officeDocument/2006/math">
                      <m:r>
                        <a:rPr lang="en-SG"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𝑐</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 </m:t>
                      </m:r>
                      <m:r>
                        <a:rPr lang="en-US" sz="2400" i="1">
                          <a:solidFill>
                            <a:schemeClr val="tx1"/>
                          </a:solidFill>
                          <a:latin typeface="Cambria Math" panose="02040503050406030204" pitchFamily="18" charset="0"/>
                          <a:ea typeface="Cambria Math" panose="02040503050406030204" pitchFamily="18" charset="0"/>
                        </a:rPr>
                        <m:t>𝑥</m:t>
                      </m:r>
                      <m:r>
                        <a:rPr lang="en-US" sz="2400" i="1">
                          <a:solidFill>
                            <a:schemeClr val="tx1"/>
                          </a:solidFill>
                          <a:latin typeface="Cambria Math" panose="02040503050406030204" pitchFamily="18" charset="0"/>
                          <a:ea typeface="Cambria Math" panose="02040503050406030204" pitchFamily="18" charset="0"/>
                        </a:rPr>
                        <m:t>+2</m:t>
                      </m:r>
                      <m:r>
                        <a:rPr lang="en-US" sz="2400" i="1">
                          <a:solidFill>
                            <a:schemeClr val="tx1"/>
                          </a:solidFill>
                          <a:latin typeface="Cambria Math" panose="02040503050406030204" pitchFamily="18" charset="0"/>
                          <a:ea typeface="Cambria Math" panose="02040503050406030204" pitchFamily="18" charset="0"/>
                        </a:rPr>
                        <m:t>𝑦</m:t>
                      </m:r>
                      <m:r>
                        <a:rPr lang="en-US" sz="2400" i="1">
                          <a:solidFill>
                            <a:schemeClr val="tx1"/>
                          </a:solidFill>
                          <a:latin typeface="Cambria Math" panose="02040503050406030204" pitchFamily="18" charset="0"/>
                          <a:ea typeface="Cambria Math" panose="02040503050406030204" pitchFamily="18" charset="0"/>
                        </a:rPr>
                        <m:t>=3</m:t>
                      </m:r>
                      <m:r>
                        <a:rPr lang="en-US" sz="2400" i="1">
                          <a:solidFill>
                            <a:schemeClr val="tx1"/>
                          </a:solidFill>
                          <a:latin typeface="Cambria Math" panose="02040503050406030204" pitchFamily="18" charset="0"/>
                          <a:ea typeface="Cambria Math" panose="02040503050406030204" pitchFamily="18" charset="0"/>
                        </a:rPr>
                        <m:t>𝑐</m:t>
                      </m:r>
                    </m:oMath>
                  </a14:m>
                  <a:r>
                    <a:rPr lang="en-SG" sz="2400" dirty="0">
                      <a:solidFill>
                        <a:schemeClr val="tx1"/>
                      </a:solidFill>
                    </a:rPr>
                    <a:t>.</a:t>
                  </a:r>
                </a:p>
                <a:p>
                  <a:pPr>
                    <a:spcAft>
                      <a:spcPts val="600"/>
                    </a:spcAft>
                    <a:tabLst>
                      <a:tab pos="395288" algn="l"/>
                      <a:tab pos="7088188" algn="l"/>
                    </a:tabLst>
                  </a:pPr>
                  <a:r>
                    <a:rPr lang="en-SG" sz="2400" dirty="0"/>
                    <a:t>4.	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000" dirty="0"/>
                    <a:t>(by definition of </a:t>
                  </a:r>
                  <a:r>
                    <a:rPr lang="en-SG" sz="2000" dirty="0" err="1"/>
                    <a:t>colorful</a:t>
                  </a:r>
                  <a:r>
                    <a:rPr lang="en-SG" sz="2000" dirty="0"/>
                    <a:t>)</a:t>
                  </a:r>
                  <a:r>
                    <a:rPr lang="en-SG" sz="2400" dirty="0"/>
                    <a:t>.	</a:t>
                  </a:r>
                  <a:r>
                    <a:rPr lang="en-SG" sz="2400" dirty="0">
                      <a:sym typeface="Wingdings" panose="05000000000000000000" pitchFamily="2" charset="2"/>
                    </a:rPr>
                    <a:t></a:t>
                  </a:r>
                  <a:endParaRPr lang="en-SG"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165587" y="5085750"/>
                  <a:ext cx="7584577" cy="2419701"/>
                </a:xfrm>
                <a:prstGeom prst="rect">
                  <a:avLst/>
                </a:prstGeom>
                <a:blipFill>
                  <a:blip r:embed="rId5"/>
                  <a:stretch>
                    <a:fillRect l="-1286" t="-2148" r="-161" b="-453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3167407" y="4484387"/>
                <a:ext cx="4901938" cy="461665"/>
              </a:xfrm>
              <a:prstGeom prst="rect">
                <a:avLst/>
              </a:prstGeom>
              <a:solidFill>
                <a:schemeClr val="accent2">
                  <a:lumMod val="20000"/>
                  <a:lumOff val="80000"/>
                </a:schemeClr>
              </a:solidFill>
              <a:ln>
                <a:solidFill>
                  <a:schemeClr val="tx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+2</m:t>
                      </m:r>
                      <m:r>
                        <a:rPr lang="en-US" sz="2400" b="0" i="1" dirty="0" smtClean="0">
                          <a:latin typeface="Cambria Math" panose="02040503050406030204" pitchFamily="18" charset="0"/>
                        </a:rPr>
                        <m:t>𝑦</m:t>
                      </m:r>
                      <m:r>
                        <a:rPr lang="en-US" sz="2400" b="0" i="1" dirty="0" smtClean="0">
                          <a:latin typeface="Cambria Math" panose="02040503050406030204" pitchFamily="18" charset="0"/>
                        </a:rPr>
                        <m:t>=3</m:t>
                      </m:r>
                      <m:r>
                        <a:rPr lang="en-US" sz="2400" b="0" i="1" dirty="0" smtClean="0">
                          <a:latin typeface="Cambria Math" panose="02040503050406030204" pitchFamily="18" charset="0"/>
                        </a:rPr>
                        <m:t>𝑎</m:t>
                      </m:r>
                      <m:r>
                        <a:rPr lang="en-US" sz="2400" b="0" i="1" dirty="0" smtClean="0">
                          <a:latin typeface="Cambria Math" panose="02040503050406030204" pitchFamily="18" charset="0"/>
                        </a:rPr>
                        <m:t>+2</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3</m:t>
                          </m:r>
                          <m:r>
                            <a:rPr lang="en-US" sz="2400" b="0" i="1" dirty="0" smtClean="0">
                              <a:latin typeface="Cambria Math" panose="02040503050406030204" pitchFamily="18" charset="0"/>
                            </a:rPr>
                            <m:t>𝑏</m:t>
                          </m:r>
                        </m:e>
                      </m:d>
                      <m:r>
                        <a:rPr lang="en-US" sz="2400" b="0" i="1" dirty="0" smtClean="0">
                          <a:latin typeface="Cambria Math" panose="02040503050406030204" pitchFamily="18" charset="0"/>
                        </a:rPr>
                        <m:t>=3(</m:t>
                      </m:r>
                      <m:r>
                        <a:rPr lang="en-US" sz="2400" b="0" i="1" dirty="0" smtClean="0">
                          <a:latin typeface="Cambria Math" panose="02040503050406030204" pitchFamily="18" charset="0"/>
                        </a:rPr>
                        <m:t>𝑎</m:t>
                      </m:r>
                      <m:r>
                        <a:rPr lang="en-US" sz="2400" b="0" i="1" dirty="0" smtClean="0">
                          <a:latin typeface="Cambria Math" panose="02040503050406030204" pitchFamily="18" charset="0"/>
                        </a:rPr>
                        <m:t>+2</m:t>
                      </m:r>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167407" y="4484387"/>
                <a:ext cx="4901938" cy="461665"/>
              </a:xfrm>
              <a:prstGeom prst="rect">
                <a:avLst/>
              </a:prstGeom>
              <a:blipFill>
                <a:blip r:embed="rId6"/>
                <a:stretch>
                  <a:fillRect b="-1688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37350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3"/>
                <a:stretch>
                  <a:fillRect l="-1249" t="-5369" b="-14094"/>
                </a:stretch>
              </a:blipFill>
            </p:spPr>
            <p:txBody>
              <a:bodyPr/>
              <a:lstStyle/>
              <a:p>
                <a:r>
                  <a:rPr lang="en-US">
                    <a:noFill/>
                  </a:rPr>
                  <a:t> </a:t>
                </a:r>
              </a:p>
            </p:txBody>
          </p:sp>
        </mc:Fallback>
      </mc:AlternateContent>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TextBox 43"/>
          <p:cNvSpPr txBox="1"/>
          <p:nvPr/>
        </p:nvSpPr>
        <p:spPr>
          <a:xfrm>
            <a:off x="404977" y="1944344"/>
            <a:ext cx="8110373" cy="461665"/>
          </a:xfrm>
          <a:prstGeom prst="rect">
            <a:avLst/>
          </a:prstGeom>
          <a:noFill/>
        </p:spPr>
        <p:txBody>
          <a:bodyPr wrap="square" rtlCol="0">
            <a:spAutoFit/>
          </a:bodyPr>
          <a:lstStyle/>
          <a:p>
            <a:r>
              <a:rPr lang="en-US" sz="2400" dirty="0"/>
              <a:t>So our final proof:</a:t>
            </a:r>
          </a:p>
        </p:txBody>
      </p:sp>
      <p:grpSp>
        <p:nvGrpSpPr>
          <p:cNvPr id="36" name="Group 35"/>
          <p:cNvGrpSpPr/>
          <p:nvPr/>
        </p:nvGrpSpPr>
        <p:grpSpPr>
          <a:xfrm>
            <a:off x="640211" y="2447224"/>
            <a:ext cx="7863578" cy="3964381"/>
            <a:chOff x="993228" y="4598513"/>
            <a:chExt cx="7863578" cy="3250590"/>
          </a:xfrm>
        </p:grpSpPr>
        <p:sp>
          <p:nvSpPr>
            <p:cNvPr id="41" name="Rectangle 40"/>
            <p:cNvSpPr/>
            <p:nvPr/>
          </p:nvSpPr>
          <p:spPr>
            <a:xfrm>
              <a:off x="993228" y="4598513"/>
              <a:ext cx="7863578" cy="3205283"/>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056040" cy="378542"/>
            </a:xfrm>
            <a:prstGeom prst="rect">
              <a:avLst/>
            </a:prstGeom>
            <a:noFill/>
          </p:spPr>
          <p:txBody>
            <a:bodyPr wrap="square" rtlCol="0">
              <a:spAutoFit/>
            </a:bodyPr>
            <a:lstStyle/>
            <a:p>
              <a:r>
                <a:rPr lang="en-US" sz="2400" dirty="0">
                  <a:solidFill>
                    <a:schemeClr val="bg1"/>
                  </a:solidFill>
                </a:rPr>
                <a:t>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51" name="TextBox 50"/>
                <p:cNvSpPr txBox="1"/>
                <p:nvPr/>
              </p:nvSpPr>
              <p:spPr>
                <a:xfrm>
                  <a:off x="1165587" y="5085750"/>
                  <a:ext cx="7584577" cy="2763353"/>
                </a:xfrm>
                <a:prstGeom prst="rect">
                  <a:avLst/>
                </a:prstGeom>
                <a:noFill/>
              </p:spPr>
              <p:txBody>
                <a:bodyPr wrap="square" rtlCol="0">
                  <a:spAutoFit/>
                </a:bodyPr>
                <a:lstStyle/>
                <a:p>
                  <a:pPr marL="395288" indent="-395288">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914400" indent="-914400">
                    <a:spcAft>
                      <a:spcPts val="600"/>
                    </a:spcAft>
                    <a:tabLst>
                      <a:tab pos="395288" algn="l"/>
                      <a:tab pos="914400" algn="l"/>
                    </a:tabLst>
                  </a:pPr>
                  <a:r>
                    <a:rPr lang="en-SG" sz="2400" dirty="0"/>
                    <a:t>	1.1	</a:t>
                  </a:r>
                  <a:r>
                    <a:rPr lang="en-SG" sz="2400" dirty="0">
                      <a:solidFill>
                        <a:schemeClr val="tx1"/>
                      </a:solidFill>
                    </a:rPr>
                    <a:t>Then </a:t>
                  </a:r>
                  <a14:m>
                    <m:oMath xmlns:m="http://schemas.openxmlformats.org/officeDocument/2006/math">
                      <m:r>
                        <a:rPr lang="en-SG"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𝑎</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𝑏</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 </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=3</m:t>
                      </m:r>
                      <m:r>
                        <a:rPr lang="en-US" sz="2400" b="0" i="1" smtClean="0">
                          <a:solidFill>
                            <a:schemeClr val="tx1"/>
                          </a:solidFill>
                          <a:latin typeface="Cambria Math" panose="02040503050406030204" pitchFamily="18" charset="0"/>
                          <a:ea typeface="Cambria Math" panose="02040503050406030204" pitchFamily="18" charset="0"/>
                        </a:rPr>
                        <m:t>𝑎</m:t>
                      </m:r>
                    </m:oMath>
                  </a14:m>
                  <a:r>
                    <a:rPr lang="en-SG" sz="2400" dirty="0">
                      <a:solidFill>
                        <a:schemeClr val="tx1"/>
                      </a:solidFill>
                    </a:rPr>
                    <a:t> and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=3</m:t>
                      </m:r>
                      <m:r>
                        <a:rPr lang="en-US" sz="2400" b="0" i="1" smtClean="0">
                          <a:solidFill>
                            <a:schemeClr val="tx1"/>
                          </a:solidFill>
                          <a:latin typeface="Cambria Math" panose="02040503050406030204" pitchFamily="18" charset="0"/>
                        </a:rPr>
                        <m:t>𝑏</m:t>
                      </m:r>
                    </m:oMath>
                  </a14:m>
                  <a:r>
                    <a:rPr lang="en-SG" sz="2400" dirty="0">
                      <a:solidFill>
                        <a:schemeClr val="tx1"/>
                      </a:solidFill>
                    </a:rPr>
                    <a:t> </a:t>
                  </a:r>
                  <a:r>
                    <a:rPr lang="en-SG" sz="2000" dirty="0">
                      <a:solidFill>
                        <a:schemeClr val="tx1"/>
                      </a:solidFill>
                    </a:rPr>
                    <a:t>(by definition of </a:t>
                  </a:r>
                  <a:r>
                    <a:rPr lang="en-SG" sz="2000" dirty="0" err="1">
                      <a:solidFill>
                        <a:schemeClr val="tx1"/>
                      </a:solidFill>
                    </a:rPr>
                    <a:t>colorful</a:t>
                  </a:r>
                  <a:r>
                    <a:rPr lang="en-SG" sz="2000" dirty="0">
                      <a:solidFill>
                        <a:schemeClr val="tx1"/>
                      </a:solidFill>
                    </a:rPr>
                    <a:t>).</a:t>
                  </a:r>
                </a:p>
                <a:p>
                  <a:pPr marL="914400" indent="-914400">
                    <a:spcAft>
                      <a:spcPts val="600"/>
                    </a:spcAft>
                    <a:tabLst>
                      <a:tab pos="395288" algn="l"/>
                      <a:tab pos="914400" algn="l"/>
                    </a:tabLst>
                  </a:pPr>
                  <a:r>
                    <a:rPr lang="en-SG" sz="2000" dirty="0"/>
                    <a:t>	</a:t>
                  </a:r>
                  <a:r>
                    <a:rPr lang="en-SG" sz="2400" dirty="0"/>
                    <a:t>1.2	Now, </a:t>
                  </a:r>
                  <a14:m>
                    <m:oMath xmlns:m="http://schemas.openxmlformats.org/officeDocument/2006/math">
                      <m:r>
                        <a:rPr lang="en-US" sz="2400" i="1" dirty="0">
                          <a:latin typeface="Cambria Math" panose="02040503050406030204" pitchFamily="18" charset="0"/>
                        </a:rPr>
                        <m:t>𝑥</m:t>
                      </m:r>
                      <m:r>
                        <a:rPr lang="en-US" sz="2400" i="1" dirty="0">
                          <a:latin typeface="Cambria Math" panose="02040503050406030204" pitchFamily="18" charset="0"/>
                        </a:rPr>
                        <m:t>+2</m:t>
                      </m:r>
                      <m:r>
                        <a:rPr lang="en-US" sz="2400" i="1" dirty="0">
                          <a:latin typeface="Cambria Math" panose="02040503050406030204" pitchFamily="18" charset="0"/>
                        </a:rPr>
                        <m:t>𝑦</m:t>
                      </m:r>
                      <m:r>
                        <a:rPr lang="en-US" sz="2400" i="1" dirty="0">
                          <a:latin typeface="Cambria Math" panose="02040503050406030204" pitchFamily="18" charset="0"/>
                        </a:rPr>
                        <m:t>=3</m:t>
                      </m:r>
                      <m:r>
                        <a:rPr lang="en-US" sz="2400" i="1" dirty="0">
                          <a:latin typeface="Cambria Math" panose="02040503050406030204" pitchFamily="18" charset="0"/>
                        </a:rPr>
                        <m:t>𝑎</m:t>
                      </m:r>
                      <m:r>
                        <a:rPr lang="en-US" sz="2400" i="1" dirty="0">
                          <a:latin typeface="Cambria Math" panose="02040503050406030204" pitchFamily="18" charset="0"/>
                        </a:rPr>
                        <m:t>+2</m:t>
                      </m:r>
                      <m:d>
                        <m:dPr>
                          <m:ctrlPr>
                            <a:rPr lang="en-US" sz="2400" i="1" dirty="0">
                              <a:latin typeface="Cambria Math" panose="02040503050406030204" pitchFamily="18" charset="0"/>
                            </a:rPr>
                          </m:ctrlPr>
                        </m:dPr>
                        <m:e>
                          <m:r>
                            <a:rPr lang="en-US" sz="2400" i="1" dirty="0">
                              <a:latin typeface="Cambria Math" panose="02040503050406030204" pitchFamily="18" charset="0"/>
                            </a:rPr>
                            <m:t>3</m:t>
                          </m:r>
                          <m:r>
                            <a:rPr lang="en-US" sz="2400" i="1" dirty="0">
                              <a:latin typeface="Cambria Math" panose="02040503050406030204" pitchFamily="18" charset="0"/>
                            </a:rPr>
                            <m:t>𝑏</m:t>
                          </m:r>
                        </m:e>
                      </m:d>
                      <m:r>
                        <a:rPr lang="en-US" sz="2400" i="1" dirty="0">
                          <a:latin typeface="Cambria Math" panose="02040503050406030204" pitchFamily="18" charset="0"/>
                        </a:rPr>
                        <m:t>=3(</m:t>
                      </m:r>
                      <m:r>
                        <a:rPr lang="en-US" sz="2400" i="1" dirty="0">
                          <a:latin typeface="Cambria Math" panose="02040503050406030204" pitchFamily="18" charset="0"/>
                        </a:rPr>
                        <m:t>𝑎</m:t>
                      </m:r>
                      <m:r>
                        <a:rPr lang="en-US" sz="2400" i="1" dirty="0">
                          <a:latin typeface="Cambria Math" panose="02040503050406030204" pitchFamily="18" charset="0"/>
                        </a:rPr>
                        <m:t>+2</m:t>
                      </m:r>
                      <m:r>
                        <a:rPr lang="en-US" sz="2400" i="1" dirty="0">
                          <a:latin typeface="Cambria Math" panose="02040503050406030204" pitchFamily="18" charset="0"/>
                        </a:rPr>
                        <m:t>𝑏</m:t>
                      </m:r>
                      <m:r>
                        <a:rPr lang="en-US" sz="2400" i="1" dirty="0">
                          <a:latin typeface="Cambria Math" panose="02040503050406030204" pitchFamily="18" charset="0"/>
                        </a:rPr>
                        <m:t>)</m:t>
                      </m:r>
                    </m:oMath>
                  </a14:m>
                  <a:r>
                    <a:rPr lang="en-US" sz="2400" dirty="0"/>
                    <a:t> </a:t>
                  </a:r>
                  <a:r>
                    <a:rPr lang="en-US" sz="2000" dirty="0"/>
                    <a:t>(by basic algebra)</a:t>
                  </a:r>
                  <a:endParaRPr lang="en-SG" sz="2000" dirty="0">
                    <a:solidFill>
                      <a:schemeClr val="tx1"/>
                    </a:solidFill>
                  </a:endParaRPr>
                </a:p>
                <a:p>
                  <a:pPr>
                    <a:spcAft>
                      <a:spcPts val="600"/>
                    </a:spcAft>
                    <a:tabLst>
                      <a:tab pos="395288" algn="l"/>
                    </a:tabLst>
                  </a:pPr>
                  <a:r>
                    <a:rPr lang="en-SG" sz="2400" dirty="0">
                      <a:solidFill>
                        <a:schemeClr val="tx1"/>
                      </a:solidFill>
                    </a:rPr>
                    <a:t>2.	Let </a:t>
                  </a:r>
                  <a14:m>
                    <m:oMath xmlns:m="http://schemas.openxmlformats.org/officeDocument/2006/math">
                      <m:r>
                        <a:rPr lang="en-SG" sz="2400" i="1" dirty="0" smtClean="0">
                          <a:solidFill>
                            <a:schemeClr val="tx1"/>
                          </a:solidFill>
                          <a:latin typeface="Cambria Math" panose="02040503050406030204" pitchFamily="18" charset="0"/>
                        </a:rPr>
                        <m:t>𝑐</m:t>
                      </m:r>
                      <m:r>
                        <a:rPr lang="en-SG" sz="2400" i="1" dirty="0" smtClean="0">
                          <a:solidFill>
                            <a:schemeClr val="tx1"/>
                          </a:solidFill>
                          <a:latin typeface="Cambria Math" panose="02040503050406030204" pitchFamily="18" charset="0"/>
                        </a:rPr>
                        <m:t>=</m:t>
                      </m:r>
                      <m:r>
                        <a:rPr lang="en-SG" sz="2400" i="1" dirty="0" smtClean="0">
                          <a:solidFill>
                            <a:schemeClr val="tx1"/>
                          </a:solidFill>
                          <a:latin typeface="Cambria Math" panose="02040503050406030204" pitchFamily="18" charset="0"/>
                        </a:rPr>
                        <m:t>𝑎</m:t>
                      </m:r>
                      <m:r>
                        <a:rPr lang="en-SG" sz="2400" i="1" dirty="0" smtClean="0">
                          <a:solidFill>
                            <a:schemeClr val="tx1"/>
                          </a:solidFill>
                          <a:latin typeface="Cambria Math" panose="02040503050406030204" pitchFamily="18" charset="0"/>
                        </a:rPr>
                        <m:t>+2</m:t>
                      </m:r>
                      <m:r>
                        <a:rPr lang="en-SG" sz="2400" i="1" dirty="0" smtClean="0">
                          <a:solidFill>
                            <a:schemeClr val="tx1"/>
                          </a:solidFill>
                          <a:latin typeface="Cambria Math" panose="02040503050406030204" pitchFamily="18" charset="0"/>
                        </a:rPr>
                        <m:t>𝑏</m:t>
                      </m:r>
                    </m:oMath>
                  </a14:m>
                  <a:r>
                    <a:rPr lang="en-SG" sz="2400" dirty="0">
                      <a:solidFill>
                        <a:schemeClr val="tx1"/>
                      </a:solidFill>
                    </a:rPr>
                    <a:t>. Note that </a:t>
                  </a:r>
                  <a14:m>
                    <m:oMath xmlns:m="http://schemas.openxmlformats.org/officeDocument/2006/math">
                      <m:r>
                        <a:rPr lang="en-US" sz="2400" i="1" dirty="0">
                          <a:latin typeface="Cambria Math" panose="02040503050406030204" pitchFamily="18" charset="0"/>
                          <a:ea typeface="Cambria Math" panose="02040503050406030204" pitchFamily="18" charset="0"/>
                        </a:rPr>
                        <m:t>𝑐</m:t>
                      </m:r>
                      <m:r>
                        <a:rPr lang="en-SG" sz="2400" i="1" dirty="0" smtClean="0">
                          <a:solidFill>
                            <a:schemeClr val="tx1"/>
                          </a:solidFill>
                          <a:latin typeface="Cambria Math" panose="02040503050406030204" pitchFamily="18" charset="0"/>
                          <a:ea typeface="Cambria Math" panose="02040503050406030204" pitchFamily="18" charset="0"/>
                        </a:rPr>
                        <m:t>∈</m:t>
                      </m:r>
                      <m:r>
                        <a:rPr lang="en-SG" sz="2400" i="1" dirty="0" smtClean="0">
                          <a:solidFill>
                            <a:schemeClr val="tx1"/>
                          </a:solidFill>
                          <a:latin typeface="Cambria Math" panose="02040503050406030204" pitchFamily="18" charset="0"/>
                          <a:ea typeface="Cambria Math" panose="02040503050406030204" pitchFamily="18" charset="0"/>
                        </a:rPr>
                        <m:t>ℤ</m:t>
                      </m:r>
                    </m:oMath>
                  </a14:m>
                  <a:r>
                    <a:rPr lang="en-SG" sz="2400" dirty="0">
                      <a:solidFill>
                        <a:schemeClr val="tx1"/>
                      </a:solidFill>
                    </a:rPr>
                    <a:t> </a:t>
                  </a:r>
                  <a:r>
                    <a:rPr lang="en-SG" sz="2000" dirty="0">
                      <a:solidFill>
                        <a:schemeClr val="tx1"/>
                      </a:solidFill>
                    </a:rPr>
                    <a:t>(by closure)</a:t>
                  </a:r>
                </a:p>
                <a:p>
                  <a:pPr>
                    <a:spcAft>
                      <a:spcPts val="600"/>
                    </a:spcAft>
                    <a:tabLst>
                      <a:tab pos="395288" algn="l"/>
                    </a:tabLst>
                  </a:pPr>
                  <a:r>
                    <a:rPr lang="en-SG" sz="2400" dirty="0">
                      <a:solidFill>
                        <a:schemeClr val="tx1"/>
                      </a:solidFill>
                    </a:rPr>
                    <a:t>3.	So </a:t>
                  </a:r>
                  <a14:m>
                    <m:oMath xmlns:m="http://schemas.openxmlformats.org/officeDocument/2006/math">
                      <m:r>
                        <a:rPr lang="en-SG"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𝑐</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r>
                        <a:rPr lang="en-US" sz="2400" i="1">
                          <a:solidFill>
                            <a:schemeClr val="tx1"/>
                          </a:solidFill>
                          <a:latin typeface="Cambria Math" panose="02040503050406030204" pitchFamily="18" charset="0"/>
                          <a:ea typeface="Cambria Math" panose="02040503050406030204" pitchFamily="18" charset="0"/>
                        </a:rPr>
                        <m:t>𝑥</m:t>
                      </m:r>
                      <m:r>
                        <a:rPr lang="en-US" sz="2400" i="1">
                          <a:solidFill>
                            <a:schemeClr val="tx1"/>
                          </a:solidFill>
                          <a:latin typeface="Cambria Math" panose="02040503050406030204" pitchFamily="18" charset="0"/>
                          <a:ea typeface="Cambria Math" panose="02040503050406030204" pitchFamily="18" charset="0"/>
                        </a:rPr>
                        <m:t>+2</m:t>
                      </m:r>
                      <m:r>
                        <a:rPr lang="en-US" sz="2400" i="1">
                          <a:solidFill>
                            <a:schemeClr val="tx1"/>
                          </a:solidFill>
                          <a:latin typeface="Cambria Math" panose="02040503050406030204" pitchFamily="18" charset="0"/>
                          <a:ea typeface="Cambria Math" panose="02040503050406030204" pitchFamily="18" charset="0"/>
                        </a:rPr>
                        <m:t>𝑦</m:t>
                      </m:r>
                      <m:r>
                        <a:rPr lang="en-US" sz="2400" i="1">
                          <a:solidFill>
                            <a:schemeClr val="tx1"/>
                          </a:solidFill>
                          <a:latin typeface="Cambria Math" panose="02040503050406030204" pitchFamily="18" charset="0"/>
                          <a:ea typeface="Cambria Math" panose="02040503050406030204" pitchFamily="18" charset="0"/>
                        </a:rPr>
                        <m:t>=3</m:t>
                      </m:r>
                      <m:r>
                        <a:rPr lang="en-US" sz="2400" i="1">
                          <a:solidFill>
                            <a:schemeClr val="tx1"/>
                          </a:solidFill>
                          <a:latin typeface="Cambria Math" panose="02040503050406030204" pitchFamily="18" charset="0"/>
                          <a:ea typeface="Cambria Math" panose="02040503050406030204" pitchFamily="18" charset="0"/>
                        </a:rPr>
                        <m:t>𝑐</m:t>
                      </m:r>
                    </m:oMath>
                  </a14:m>
                  <a:r>
                    <a:rPr lang="en-SG" sz="2400" dirty="0">
                      <a:solidFill>
                        <a:schemeClr val="tx1"/>
                      </a:solidFill>
                    </a:rPr>
                    <a:t>.</a:t>
                  </a:r>
                </a:p>
                <a:p>
                  <a:pPr>
                    <a:spcAft>
                      <a:spcPts val="600"/>
                    </a:spcAft>
                    <a:tabLst>
                      <a:tab pos="395288" algn="l"/>
                      <a:tab pos="7088188" algn="l"/>
                    </a:tabLst>
                  </a:pPr>
                  <a:r>
                    <a:rPr lang="en-SG" sz="2400" dirty="0"/>
                    <a:t>4.	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000" dirty="0"/>
                    <a:t>(by definition of </a:t>
                  </a:r>
                  <a:r>
                    <a:rPr lang="en-SG" sz="2000" dirty="0" err="1"/>
                    <a:t>colorful</a:t>
                  </a:r>
                  <a:r>
                    <a:rPr lang="en-SG" sz="2000" dirty="0"/>
                    <a:t>)</a:t>
                  </a:r>
                  <a:r>
                    <a:rPr lang="en-SG" sz="2400" dirty="0"/>
                    <a:t>.	</a:t>
                  </a:r>
                  <a:r>
                    <a:rPr lang="en-SG" sz="2400" dirty="0">
                      <a:sym typeface="Wingdings" panose="05000000000000000000" pitchFamily="2" charset="2"/>
                    </a:rPr>
                    <a:t></a:t>
                  </a:r>
                  <a:endParaRPr lang="en-SG"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165587" y="5085750"/>
                  <a:ext cx="7584577" cy="2763353"/>
                </a:xfrm>
                <a:prstGeom prst="rect">
                  <a:avLst/>
                </a:prstGeom>
                <a:blipFill>
                  <a:blip r:embed="rId4"/>
                  <a:stretch>
                    <a:fillRect l="-1286" t="-1627" r="-161" b="-1447"/>
                  </a:stretch>
                </a:blipFill>
              </p:spPr>
              <p:txBody>
                <a:bodyPr/>
                <a:lstStyle/>
                <a:p>
                  <a:r>
                    <a:rPr lang="en-US">
                      <a:noFill/>
                    </a:rPr>
                    <a:t> </a:t>
                  </a:r>
                </a:p>
              </p:txBody>
            </p:sp>
          </mc:Fallback>
        </mc:AlternateContent>
      </p:grpSp>
    </p:spTree>
    <p:extLst>
      <p:ext uri="{BB962C8B-B14F-4D97-AF65-F5344CB8AC3E}">
        <p14:creationId xmlns:p14="http://schemas.microsoft.com/office/powerpoint/2010/main" val="202357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704310" y="2250032"/>
            <a:ext cx="5611134"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722313" algn="l"/>
              </a:tabLst>
            </a:pPr>
            <a:r>
              <a:rPr lang="en-SG" sz="3000" dirty="0">
                <a:solidFill>
                  <a:schemeClr val="bg1"/>
                </a:solidFill>
                <a:latin typeface="+mn-lt"/>
              </a:rPr>
              <a:t>1.1	Variables and Important Sets</a:t>
            </a:r>
          </a:p>
        </p:txBody>
      </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32" name="Rounded Rectangle 3">
            <a:extLst>
              <a:ext uri="{FF2B5EF4-FFF2-40B4-BE49-F238E27FC236}">
                <a16:creationId xmlns:a16="http://schemas.microsoft.com/office/drawing/2014/main" id="{3BEA3003-E54B-4D6F-8167-F4A7E40CB469}"/>
              </a:ext>
            </a:extLst>
          </p:cNvPr>
          <p:cNvSpPr/>
          <p:nvPr/>
        </p:nvSpPr>
        <p:spPr>
          <a:xfrm>
            <a:off x="640969" y="497659"/>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a:extLst>
              <a:ext uri="{FF2B5EF4-FFF2-40B4-BE49-F238E27FC236}">
                <a16:creationId xmlns:a16="http://schemas.microsoft.com/office/drawing/2014/main"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sp>
        <p:nvSpPr>
          <p:cNvPr id="2" name="TextBox 1">
            <a:extLst>
              <a:ext uri="{FF2B5EF4-FFF2-40B4-BE49-F238E27FC236}">
                <a16:creationId xmlns:a16="http://schemas.microsoft.com/office/drawing/2014/main" id="{999D10FE-56DD-4856-AFD8-27729C01B8F9}"/>
              </a:ext>
            </a:extLst>
          </p:cNvPr>
          <p:cNvSpPr txBox="1"/>
          <p:nvPr/>
        </p:nvSpPr>
        <p:spPr>
          <a:xfrm>
            <a:off x="3755093" y="2066040"/>
            <a:ext cx="4582885" cy="646331"/>
          </a:xfrm>
          <a:prstGeom prst="rect">
            <a:avLst/>
          </a:prstGeom>
          <a:solidFill>
            <a:schemeClr val="accent1">
              <a:lumMod val="20000"/>
              <a:lumOff val="80000"/>
            </a:schemeClr>
          </a:solidFill>
        </p:spPr>
        <p:txBody>
          <a:bodyPr wrap="square" rtlCol="0">
            <a:spAutoFit/>
          </a:bodyPr>
          <a:lstStyle/>
          <a:p>
            <a:pPr algn="ctr"/>
            <a:r>
              <a:rPr lang="en-SG" sz="3600" dirty="0"/>
              <a:t>Observing structures</a:t>
            </a:r>
          </a:p>
        </p:txBody>
      </p:sp>
      <p:sp>
        <p:nvSpPr>
          <p:cNvPr id="34" name="TextBox 33">
            <a:extLst>
              <a:ext uri="{FF2B5EF4-FFF2-40B4-BE49-F238E27FC236}">
                <a16:creationId xmlns:a16="http://schemas.microsoft.com/office/drawing/2014/main" id="{4436A9EB-AA76-421F-947F-DA4F61812E49}"/>
              </a:ext>
            </a:extLst>
          </p:cNvPr>
          <p:cNvSpPr txBox="1"/>
          <p:nvPr/>
        </p:nvSpPr>
        <p:spPr>
          <a:xfrm>
            <a:off x="694130" y="3020977"/>
            <a:ext cx="4743450" cy="646331"/>
          </a:xfrm>
          <a:prstGeom prst="rect">
            <a:avLst/>
          </a:prstGeom>
          <a:solidFill>
            <a:schemeClr val="accent6">
              <a:lumMod val="40000"/>
              <a:lumOff val="60000"/>
            </a:schemeClr>
          </a:solidFill>
        </p:spPr>
        <p:txBody>
          <a:bodyPr wrap="square" rtlCol="0">
            <a:spAutoFit/>
          </a:bodyPr>
          <a:lstStyle/>
          <a:p>
            <a:pPr algn="ctr"/>
            <a:r>
              <a:rPr lang="en-SG" sz="3600" dirty="0"/>
              <a:t>Working systematically</a:t>
            </a:r>
          </a:p>
        </p:txBody>
      </p:sp>
      <p:sp>
        <p:nvSpPr>
          <p:cNvPr id="35" name="TextBox 34">
            <a:extLst>
              <a:ext uri="{FF2B5EF4-FFF2-40B4-BE49-F238E27FC236}">
                <a16:creationId xmlns:a16="http://schemas.microsoft.com/office/drawing/2014/main" id="{4EF56D92-6842-4E48-8094-D5ADFB6F41E2}"/>
              </a:ext>
            </a:extLst>
          </p:cNvPr>
          <p:cNvSpPr txBox="1"/>
          <p:nvPr/>
        </p:nvSpPr>
        <p:spPr>
          <a:xfrm>
            <a:off x="4013724" y="4584648"/>
            <a:ext cx="2642986" cy="646331"/>
          </a:xfrm>
          <a:prstGeom prst="rect">
            <a:avLst/>
          </a:prstGeom>
          <a:solidFill>
            <a:schemeClr val="bg2">
              <a:lumMod val="90000"/>
            </a:schemeClr>
          </a:solidFill>
        </p:spPr>
        <p:txBody>
          <a:bodyPr wrap="square" rtlCol="0">
            <a:spAutoFit/>
          </a:bodyPr>
          <a:lstStyle/>
          <a:p>
            <a:pPr algn="ctr"/>
            <a:r>
              <a:rPr lang="en-SG" sz="3600" dirty="0"/>
              <a:t>Modelling</a:t>
            </a:r>
          </a:p>
        </p:txBody>
      </p:sp>
      <p:sp>
        <p:nvSpPr>
          <p:cNvPr id="45" name="TextBox 44">
            <a:extLst>
              <a:ext uri="{FF2B5EF4-FFF2-40B4-BE49-F238E27FC236}">
                <a16:creationId xmlns:a16="http://schemas.microsoft.com/office/drawing/2014/main" id="{82E2DB16-1A71-4EEC-8469-248CB1145327}"/>
              </a:ext>
            </a:extLst>
          </p:cNvPr>
          <p:cNvSpPr txBox="1"/>
          <p:nvPr/>
        </p:nvSpPr>
        <p:spPr>
          <a:xfrm>
            <a:off x="5766229" y="3667308"/>
            <a:ext cx="2836206" cy="646331"/>
          </a:xfrm>
          <a:prstGeom prst="rect">
            <a:avLst/>
          </a:prstGeom>
          <a:solidFill>
            <a:schemeClr val="accent4">
              <a:lumMod val="40000"/>
              <a:lumOff val="60000"/>
            </a:schemeClr>
          </a:solidFill>
        </p:spPr>
        <p:txBody>
          <a:bodyPr wrap="square" rtlCol="0">
            <a:spAutoFit/>
          </a:bodyPr>
          <a:lstStyle/>
          <a:p>
            <a:pPr algn="ctr"/>
            <a:r>
              <a:rPr lang="en-SG" sz="3600" dirty="0"/>
              <a:t>Visualising</a:t>
            </a:r>
          </a:p>
        </p:txBody>
      </p:sp>
      <p:sp>
        <p:nvSpPr>
          <p:cNvPr id="46" name="TextBox 45">
            <a:extLst>
              <a:ext uri="{FF2B5EF4-FFF2-40B4-BE49-F238E27FC236}">
                <a16:creationId xmlns:a16="http://schemas.microsoft.com/office/drawing/2014/main" id="{C27E31FB-A8A1-4EBC-BE9B-6E57A3E41761}"/>
              </a:ext>
            </a:extLst>
          </p:cNvPr>
          <p:cNvSpPr txBox="1"/>
          <p:nvPr/>
        </p:nvSpPr>
        <p:spPr>
          <a:xfrm>
            <a:off x="694130" y="1623031"/>
            <a:ext cx="2679963" cy="646331"/>
          </a:xfrm>
          <a:prstGeom prst="rect">
            <a:avLst/>
          </a:prstGeom>
          <a:solidFill>
            <a:schemeClr val="accent4">
              <a:lumMod val="20000"/>
              <a:lumOff val="80000"/>
            </a:schemeClr>
          </a:solidFill>
        </p:spPr>
        <p:txBody>
          <a:bodyPr wrap="square" rtlCol="0">
            <a:spAutoFit/>
          </a:bodyPr>
          <a:lstStyle/>
          <a:p>
            <a:pPr algn="ctr"/>
            <a:r>
              <a:rPr lang="en-SG" sz="3600" dirty="0"/>
              <a:t>Reasoning</a:t>
            </a:r>
          </a:p>
        </p:txBody>
      </p:sp>
      <p:pic>
        <p:nvPicPr>
          <p:cNvPr id="6" name="Picture 5">
            <a:extLst>
              <a:ext uri="{FF2B5EF4-FFF2-40B4-BE49-F238E27FC236}">
                <a16:creationId xmlns:a16="http://schemas.microsoft.com/office/drawing/2014/main" id="{27EA1CAB-4BB8-4631-9D90-97F09C1F7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265" y="3862744"/>
            <a:ext cx="2504739" cy="2493607"/>
          </a:xfrm>
          <a:prstGeom prst="rect">
            <a:avLst/>
          </a:prstGeom>
        </p:spPr>
      </p:pic>
      <p:sp>
        <p:nvSpPr>
          <p:cNvPr id="47" name="TextBox 46">
            <a:extLst>
              <a:ext uri="{FF2B5EF4-FFF2-40B4-BE49-F238E27FC236}">
                <a16:creationId xmlns:a16="http://schemas.microsoft.com/office/drawing/2014/main" id="{303E9CE4-351D-4A94-B153-B3711CA47FDD}"/>
              </a:ext>
            </a:extLst>
          </p:cNvPr>
          <p:cNvSpPr txBox="1"/>
          <p:nvPr/>
        </p:nvSpPr>
        <p:spPr>
          <a:xfrm>
            <a:off x="4699044" y="5439011"/>
            <a:ext cx="3638934" cy="646331"/>
          </a:xfrm>
          <a:prstGeom prst="rect">
            <a:avLst/>
          </a:prstGeom>
          <a:solidFill>
            <a:schemeClr val="accent2">
              <a:lumMod val="40000"/>
              <a:lumOff val="60000"/>
            </a:schemeClr>
          </a:solidFill>
          <a:ln>
            <a:solidFill>
              <a:srgbClr val="C00000"/>
            </a:solidFill>
          </a:ln>
        </p:spPr>
        <p:txBody>
          <a:bodyPr wrap="square" rtlCol="0">
            <a:spAutoFit/>
          </a:bodyPr>
          <a:lstStyle/>
          <a:p>
            <a:pPr algn="ctr"/>
            <a:r>
              <a:rPr lang="en-SG" sz="3600" dirty="0">
                <a:solidFill>
                  <a:srgbClr val="C00000"/>
                </a:solidFill>
              </a:rPr>
              <a:t>No rote learning!</a:t>
            </a:r>
          </a:p>
        </p:txBody>
      </p:sp>
    </p:spTree>
    <p:extLst>
      <p:ext uri="{BB962C8B-B14F-4D97-AF65-F5344CB8AC3E}">
        <p14:creationId xmlns:p14="http://schemas.microsoft.com/office/powerpoint/2010/main" val="10326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dissolv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35" grpId="0" animBg="1"/>
      <p:bldP spid="45" grpId="0" animBg="1"/>
      <p:bldP spid="46" grpId="0" animBg="1"/>
      <p:bldP spid="4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32" name="Rounded Rectangle 3">
            <a:extLst>
              <a:ext uri="{FF2B5EF4-FFF2-40B4-BE49-F238E27FC236}">
                <a16:creationId xmlns:a16="http://schemas.microsoft.com/office/drawing/2014/main" id="{3BEA3003-E54B-4D6F-8167-F4A7E40CB469}"/>
              </a:ext>
            </a:extLst>
          </p:cNvPr>
          <p:cNvSpPr/>
          <p:nvPr/>
        </p:nvSpPr>
        <p:spPr>
          <a:xfrm>
            <a:off x="640969" y="497659"/>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a:extLst>
              <a:ext uri="{FF2B5EF4-FFF2-40B4-BE49-F238E27FC236}">
                <a16:creationId xmlns:a16="http://schemas.microsoft.com/office/drawing/2014/main"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sp>
        <p:nvSpPr>
          <p:cNvPr id="46" name="TextBox 45">
            <a:extLst>
              <a:ext uri="{FF2B5EF4-FFF2-40B4-BE49-F238E27FC236}">
                <a16:creationId xmlns:a16="http://schemas.microsoft.com/office/drawing/2014/main" id="{C27E31FB-A8A1-4EBC-BE9B-6E57A3E41761}"/>
              </a:ext>
            </a:extLst>
          </p:cNvPr>
          <p:cNvSpPr txBox="1"/>
          <p:nvPr/>
        </p:nvSpPr>
        <p:spPr>
          <a:xfrm>
            <a:off x="587266" y="1431382"/>
            <a:ext cx="7863578" cy="584775"/>
          </a:xfrm>
          <a:prstGeom prst="rect">
            <a:avLst/>
          </a:prstGeom>
          <a:solidFill>
            <a:schemeClr val="accent4">
              <a:lumMod val="20000"/>
              <a:lumOff val="80000"/>
            </a:schemeClr>
          </a:solidFill>
        </p:spPr>
        <p:txBody>
          <a:bodyPr wrap="square" rtlCol="0">
            <a:spAutoFit/>
          </a:bodyPr>
          <a:lstStyle/>
          <a:p>
            <a:r>
              <a:rPr lang="en-SG" sz="3200" dirty="0"/>
              <a:t>Back to the basic: </a:t>
            </a:r>
            <a:r>
              <a:rPr lang="en-SG" sz="3200" dirty="0">
                <a:solidFill>
                  <a:srgbClr val="C00000"/>
                </a:solidFill>
              </a:rPr>
              <a:t>Understanding definitions</a:t>
            </a:r>
            <a:r>
              <a:rPr lang="en-SG" sz="3200" dirty="0"/>
              <a:t>.</a:t>
            </a:r>
          </a:p>
        </p:txBody>
      </p:sp>
      <p:grpSp>
        <p:nvGrpSpPr>
          <p:cNvPr id="12" name="Group 11">
            <a:extLst>
              <a:ext uri="{FF2B5EF4-FFF2-40B4-BE49-F238E27FC236}">
                <a16:creationId xmlns:a16="http://schemas.microsoft.com/office/drawing/2014/main" id="{8F64E162-2CD9-4DBF-A3D7-5B056AB57A6C}"/>
              </a:ext>
            </a:extLst>
          </p:cNvPr>
          <p:cNvGrpSpPr/>
          <p:nvPr/>
        </p:nvGrpSpPr>
        <p:grpSpPr>
          <a:xfrm>
            <a:off x="587266" y="2210466"/>
            <a:ext cx="7863578" cy="1132893"/>
            <a:chOff x="993228" y="4598516"/>
            <a:chExt cx="7863578" cy="1073092"/>
          </a:xfrm>
        </p:grpSpPr>
        <p:sp>
          <p:nvSpPr>
            <p:cNvPr id="13" name="Rectangle 12">
              <a:extLst>
                <a:ext uri="{FF2B5EF4-FFF2-40B4-BE49-F238E27FC236}">
                  <a16:creationId xmlns:a16="http://schemas.microsoft.com/office/drawing/2014/main" id="{2534D0FB-F92B-445A-8AE3-D1B5441EA08E}"/>
                </a:ext>
              </a:extLst>
            </p:cNvPr>
            <p:cNvSpPr/>
            <p:nvPr/>
          </p:nvSpPr>
          <p:spPr>
            <a:xfrm>
              <a:off x="993228" y="4598516"/>
              <a:ext cx="7863578" cy="107309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Rectangle 13">
              <a:extLst>
                <a:ext uri="{FF2B5EF4-FFF2-40B4-BE49-F238E27FC236}">
                  <a16:creationId xmlns:a16="http://schemas.microsoft.com/office/drawing/2014/main" id="{74F39C5F-2E78-44A6-B98B-40BF1C6D3569}"/>
                </a:ext>
              </a:extLst>
            </p:cNvPr>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TextBox 14">
              <a:extLst>
                <a:ext uri="{FF2B5EF4-FFF2-40B4-BE49-F238E27FC236}">
                  <a16:creationId xmlns:a16="http://schemas.microsoft.com/office/drawing/2014/main" id="{4671A820-A2CB-4D42-9165-7CBB0CD00AA8}"/>
                </a:ext>
              </a:extLst>
            </p:cNvPr>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Definition: Rational number</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F0093DE-75C9-40FE-B0C4-D88CE86AABE0}"/>
                    </a:ext>
                  </a:extLst>
                </p:cNvPr>
                <p:cNvSpPr txBox="1"/>
                <p:nvPr/>
              </p:nvSpPr>
              <p:spPr>
                <a:xfrm>
                  <a:off x="1109375" y="5193984"/>
                  <a:ext cx="7416249" cy="477624"/>
                </a:xfrm>
                <a:prstGeom prst="rect">
                  <a:avLst/>
                </a:prstGeom>
                <a:noFill/>
              </p:spPr>
              <p:txBody>
                <a:bodyPr wrap="square" rtlCol="0">
                  <a:spAutoFit/>
                </a:bodyPr>
                <a:lstStyle/>
                <a:p>
                  <a:pPr>
                    <a:spcAft>
                      <a:spcPts val="600"/>
                    </a:spcAft>
                    <a:tabLst>
                      <a:tab pos="1316038" algn="l"/>
                    </a:tabLst>
                  </a:pPr>
                  <a:r>
                    <a:rPr lang="en-SG" sz="2000" dirty="0"/>
                    <a:t>	</a:t>
                  </a:r>
                  <a14:m>
                    <m:oMath xmlns:m="http://schemas.openxmlformats.org/officeDocument/2006/math">
                      <m:r>
                        <a:rPr lang="en-SG" sz="2000" i="1" dirty="0" smtClean="0">
                          <a:latin typeface="Cambria Math" panose="02040503050406030204" pitchFamily="18" charset="0"/>
                        </a:rPr>
                        <m:t>𝑟</m:t>
                      </m:r>
                    </m:oMath>
                  </a14:m>
                  <a:r>
                    <a:rPr lang="en-SG" sz="2000" dirty="0"/>
                    <a:t> is rational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𝑎</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𝑏</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ℤ</m:t>
                      </m:r>
                      <m:r>
                        <a:rPr lang="en-US" sz="2000" b="0" i="1" dirty="0" smtClean="0">
                          <a:latin typeface="Cambria Math" panose="02040503050406030204" pitchFamily="18" charset="0"/>
                          <a:ea typeface="Cambria Math" panose="02040503050406030204" pitchFamily="18" charset="0"/>
                        </a:rPr>
                        <m:t> </m:t>
                      </m:r>
                      <m:r>
                        <m:rPr>
                          <m:nor/>
                        </m:rPr>
                        <a:rPr lang="en-US" sz="2000">
                          <a:latin typeface="Calibri" panose="020F0502020204030204" pitchFamily="34" charset="0"/>
                          <a:ea typeface="Cambria Math" panose="02040503050406030204" pitchFamily="18" charset="0"/>
                          <a:cs typeface="Calibri" panose="020F0502020204030204" pitchFamily="34" charset="0"/>
                        </a:rPr>
                        <m:t>s</m:t>
                      </m:r>
                      <m:r>
                        <m:rPr>
                          <m:nor/>
                        </m:rPr>
                        <a:rPr lang="en-US" sz="2000">
                          <a:latin typeface="Calibri" panose="020F0502020204030204" pitchFamily="34" charset="0"/>
                          <a:ea typeface="Cambria Math" panose="02040503050406030204" pitchFamily="18" charset="0"/>
                          <a:cs typeface="Calibri" panose="020F0502020204030204" pitchFamily="34" charset="0"/>
                        </a:rPr>
                        <m:t>.</m:t>
                      </m:r>
                      <m:r>
                        <m:rPr>
                          <m:nor/>
                        </m:rPr>
                        <a:rPr lang="en-US" sz="2000">
                          <a:latin typeface="Calibri" panose="020F0502020204030204" pitchFamily="34" charset="0"/>
                          <a:ea typeface="Cambria Math" panose="02040503050406030204" pitchFamily="18" charset="0"/>
                          <a:cs typeface="Calibri" panose="020F0502020204030204" pitchFamily="34" charset="0"/>
                        </a:rPr>
                        <m:t>t</m:t>
                      </m:r>
                      <m:r>
                        <m:rPr>
                          <m:nor/>
                        </m:rPr>
                        <a:rPr lang="en-US" sz="2000">
                          <a:latin typeface="Calibri" panose="020F0502020204030204" pitchFamily="34"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  </m:t>
                      </m:r>
                      <m:r>
                        <a:rPr lang="en-US" sz="2000" b="0" i="1" dirty="0" smtClean="0">
                          <a:latin typeface="Cambria Math" panose="02040503050406030204" pitchFamily="18" charset="0"/>
                          <a:ea typeface="Cambria Math" panose="02040503050406030204" pitchFamily="18" charset="0"/>
                        </a:rPr>
                        <m:t>𝑟</m:t>
                      </m:r>
                      <m:r>
                        <a:rPr lang="en-US" sz="2000" b="0" i="1" dirty="0" smtClean="0">
                          <a:latin typeface="Cambria Math" panose="02040503050406030204" pitchFamily="18" charset="0"/>
                          <a:ea typeface="Cambria Math" panose="02040503050406030204" pitchFamily="18" charset="0"/>
                        </a:rPr>
                        <m:t>=</m:t>
                      </m:r>
                      <m:f>
                        <m:fPr>
                          <m:ctrlPr>
                            <a:rPr lang="en-US" sz="2000" b="0" i="1" dirty="0" smtClean="0">
                              <a:latin typeface="Cambria Math" panose="02040503050406030204" pitchFamily="18" charset="0"/>
                              <a:ea typeface="Cambria Math" panose="02040503050406030204" pitchFamily="18" charset="0"/>
                            </a:rPr>
                          </m:ctrlPr>
                        </m:fPr>
                        <m:num>
                          <m:r>
                            <a:rPr lang="en-US" sz="2000" b="0" i="1" dirty="0" smtClean="0">
                              <a:latin typeface="Cambria Math" panose="02040503050406030204" pitchFamily="18" charset="0"/>
                              <a:ea typeface="Cambria Math" panose="02040503050406030204" pitchFamily="18" charset="0"/>
                            </a:rPr>
                            <m:t>𝑎</m:t>
                          </m:r>
                        </m:num>
                        <m:den>
                          <m:r>
                            <a:rPr lang="en-US" sz="2000" b="0" i="1" dirty="0" smtClean="0">
                              <a:latin typeface="Cambria Math" panose="02040503050406030204" pitchFamily="18" charset="0"/>
                              <a:ea typeface="Cambria Math" panose="02040503050406030204" pitchFamily="18" charset="0"/>
                            </a:rPr>
                            <m:t>𝑏</m:t>
                          </m:r>
                        </m:den>
                      </m:f>
                    </m:oMath>
                  </a14:m>
                  <a:r>
                    <a:rPr lang="en-SG" sz="2000" dirty="0"/>
                    <a:t> and </a:t>
                  </a:r>
                  <a14:m>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≠0</m:t>
                      </m:r>
                    </m:oMath>
                  </a14:m>
                  <a:r>
                    <a:rPr lang="en-SG" sz="2000" dirty="0"/>
                    <a:t>. </a:t>
                  </a:r>
                </a:p>
              </p:txBody>
            </p:sp>
          </mc:Choice>
          <mc:Fallback xmlns="">
            <p:sp>
              <p:nvSpPr>
                <p:cNvPr id="16" name="TextBox 15">
                  <a:extLst>
                    <a:ext uri="{FF2B5EF4-FFF2-40B4-BE49-F238E27FC236}">
                      <a16:creationId xmlns:a16="http://schemas.microsoft.com/office/drawing/2014/main" id="{CF0093DE-75C9-40FE-B0C4-D88CE86AABE0}"/>
                    </a:ext>
                  </a:extLst>
                </p:cNvPr>
                <p:cNvSpPr txBox="1">
                  <a:spLocks noRot="1" noChangeAspect="1" noMove="1" noResize="1" noEditPoints="1" noAdjustHandles="1" noChangeArrowheads="1" noChangeShapeType="1" noTextEdit="1"/>
                </p:cNvSpPr>
                <p:nvPr/>
              </p:nvSpPr>
              <p:spPr>
                <a:xfrm>
                  <a:off x="1109375" y="5193984"/>
                  <a:ext cx="7416249" cy="477624"/>
                </a:xfrm>
                <a:prstGeom prst="rect">
                  <a:avLst/>
                </a:prstGeom>
                <a:blipFill>
                  <a:blip r:embed="rId3"/>
                  <a:stretch>
                    <a:fillRect b="-9756"/>
                  </a:stretch>
                </a:blipFill>
              </p:spPr>
              <p:txBody>
                <a:bodyPr/>
                <a:lstStyle/>
                <a:p>
                  <a:r>
                    <a:rPr lang="en-US">
                      <a:noFill/>
                    </a:rPr>
                    <a:t> </a:t>
                  </a:r>
                </a:p>
              </p:txBody>
            </p:sp>
          </mc:Fallback>
        </mc:AlternateContent>
      </p:grpSp>
      <p:pic>
        <p:nvPicPr>
          <p:cNvPr id="17" name="Picture 16">
            <a:extLst>
              <a:ext uri="{FF2B5EF4-FFF2-40B4-BE49-F238E27FC236}">
                <a16:creationId xmlns:a16="http://schemas.microsoft.com/office/drawing/2014/main" id="{AB88BE9B-10A4-41D2-83D7-549DA6AE3AF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9743"/>
          <a:stretch/>
        </p:blipFill>
        <p:spPr>
          <a:xfrm>
            <a:off x="249809" y="3429000"/>
            <a:ext cx="2067275" cy="1358965"/>
          </a:xfrm>
          <a:prstGeom prst="rect">
            <a:avLst/>
          </a:prstGeom>
        </p:spPr>
      </p:pic>
      <p:sp>
        <p:nvSpPr>
          <p:cNvPr id="20" name="TextBox 19">
            <a:extLst>
              <a:ext uri="{FF2B5EF4-FFF2-40B4-BE49-F238E27FC236}">
                <a16:creationId xmlns:a16="http://schemas.microsoft.com/office/drawing/2014/main" id="{CD24C770-2A92-4F5F-9457-F7927AB61710}"/>
              </a:ext>
            </a:extLst>
          </p:cNvPr>
          <p:cNvSpPr txBox="1"/>
          <p:nvPr/>
        </p:nvSpPr>
        <p:spPr>
          <a:xfrm>
            <a:off x="2317084" y="3751018"/>
            <a:ext cx="5703273" cy="523220"/>
          </a:xfrm>
          <a:prstGeom prst="rect">
            <a:avLst/>
          </a:prstGeom>
          <a:noFill/>
        </p:spPr>
        <p:txBody>
          <a:bodyPr wrap="square" rtlCol="0">
            <a:spAutoFit/>
          </a:bodyPr>
          <a:lstStyle/>
          <a:p>
            <a:r>
              <a:rPr lang="en-SG" sz="2800" dirty="0"/>
              <a:t>Is every integer a rational number?</a:t>
            </a:r>
          </a:p>
        </p:txBody>
      </p:sp>
      <p:sp>
        <p:nvSpPr>
          <p:cNvPr id="21" name="TextBox 20">
            <a:extLst>
              <a:ext uri="{FF2B5EF4-FFF2-40B4-BE49-F238E27FC236}">
                <a16:creationId xmlns:a16="http://schemas.microsoft.com/office/drawing/2014/main" id="{36E957BC-7B0C-4620-9AAB-06B631A40762}"/>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BE6F44A-A987-4CCD-9BC6-011DEA18603E}"/>
                  </a:ext>
                </a:extLst>
              </p:cNvPr>
              <p:cNvSpPr txBox="1"/>
              <p:nvPr/>
            </p:nvSpPr>
            <p:spPr>
              <a:xfrm>
                <a:off x="2317084" y="4348341"/>
                <a:ext cx="6445235" cy="1694566"/>
              </a:xfrm>
              <a:prstGeom prst="rect">
                <a:avLst/>
              </a:prstGeom>
              <a:solidFill>
                <a:schemeClr val="accent2">
                  <a:lumMod val="20000"/>
                  <a:lumOff val="80000"/>
                </a:schemeClr>
              </a:solidFill>
            </p:spPr>
            <p:txBody>
              <a:bodyPr wrap="square" rtlCol="0">
                <a:spAutoFit/>
              </a:bodyPr>
              <a:lstStyle/>
              <a:p>
                <a:pPr marL="514350" indent="-514350">
                  <a:buAutoNum type="arabicPeriod"/>
                  <a:tabLst>
                    <a:tab pos="538163" algn="l"/>
                  </a:tabLst>
                </a:pPr>
                <a:r>
                  <a:rPr lang="en-SG" sz="2400" dirty="0"/>
                  <a:t>Let </a:t>
                </a:r>
                <a14:m>
                  <m:oMath xmlns:m="http://schemas.openxmlformats.org/officeDocument/2006/math">
                    <m:r>
                      <a:rPr lang="en-SG" sz="2400" i="1" dirty="0" smtClean="0">
                        <a:latin typeface="Cambria Math" panose="02040503050406030204" pitchFamily="18" charset="0"/>
                      </a:rPr>
                      <m:t>𝑛</m:t>
                    </m:r>
                  </m:oMath>
                </a14:m>
                <a:r>
                  <a:rPr lang="en-SG" sz="2400" dirty="0"/>
                  <a:t> be an integer.</a:t>
                </a:r>
              </a:p>
              <a:p>
                <a:pPr>
                  <a:tabLst>
                    <a:tab pos="538163" algn="l"/>
                    <a:tab pos="1168400" algn="l"/>
                  </a:tabLst>
                </a:pPr>
                <a:r>
                  <a:rPr lang="en-SG" sz="2400" dirty="0"/>
                  <a:t>	1.1	Let </a:t>
                </a:r>
                <a14:m>
                  <m:oMath xmlns:m="http://schemas.openxmlformats.org/officeDocument/2006/math">
                    <m:r>
                      <a:rPr lang="en-SG" sz="2400" i="1" dirty="0" smtClean="0">
                        <a:latin typeface="Cambria Math" panose="02040503050406030204" pitchFamily="18" charset="0"/>
                      </a:rPr>
                      <m:t>𝑎</m:t>
                    </m:r>
                    <m:r>
                      <a:rPr lang="en-SG" sz="2400" i="1" dirty="0">
                        <a:latin typeface="Cambria Math" panose="02040503050406030204" pitchFamily="18" charset="0"/>
                      </a:rPr>
                      <m:t> </m:t>
                    </m:r>
                    <m:r>
                      <a:rPr lang="en-SG" sz="2400" i="1" dirty="0" smtClean="0">
                        <a:latin typeface="Cambria Math" panose="02040503050406030204" pitchFamily="18" charset="0"/>
                      </a:rPr>
                      <m:t>=</m:t>
                    </m:r>
                    <m:r>
                      <a:rPr lang="en-SG" sz="2400" i="1" dirty="0">
                        <a:latin typeface="Cambria Math" panose="02040503050406030204" pitchFamily="18" charset="0"/>
                      </a:rPr>
                      <m:t> </m:t>
                    </m:r>
                    <m:r>
                      <a:rPr lang="en-SG" sz="2400" i="1" dirty="0" smtClean="0">
                        <a:latin typeface="Cambria Math" panose="02040503050406030204" pitchFamily="18" charset="0"/>
                      </a:rPr>
                      <m:t>𝑛</m:t>
                    </m:r>
                    <m:r>
                      <a:rPr lang="en-SG" sz="2400" i="1" dirty="0">
                        <a:latin typeface="Cambria Math" panose="02040503050406030204" pitchFamily="18" charset="0"/>
                      </a:rPr>
                      <m:t> </m:t>
                    </m:r>
                  </m:oMath>
                </a14:m>
                <a:r>
                  <a:rPr lang="en-SG" sz="2400" dirty="0"/>
                  <a:t>and </a:t>
                </a:r>
                <a14:m>
                  <m:oMath xmlns:m="http://schemas.openxmlformats.org/officeDocument/2006/math">
                    <m:r>
                      <a:rPr lang="en-SG" sz="2400" i="1" dirty="0" smtClean="0">
                        <a:latin typeface="Cambria Math" panose="02040503050406030204" pitchFamily="18" charset="0"/>
                      </a:rPr>
                      <m:t>𝑏</m:t>
                    </m:r>
                    <m:r>
                      <a:rPr lang="en-SG" sz="2400" i="1" dirty="0">
                        <a:latin typeface="Cambria Math" panose="02040503050406030204" pitchFamily="18" charset="0"/>
                      </a:rPr>
                      <m:t> </m:t>
                    </m:r>
                    <m:r>
                      <a:rPr lang="en-SG" sz="2400" i="1" dirty="0" smtClean="0">
                        <a:latin typeface="Cambria Math" panose="02040503050406030204" pitchFamily="18" charset="0"/>
                      </a:rPr>
                      <m:t>=</m:t>
                    </m:r>
                    <m:r>
                      <a:rPr lang="en-SG" sz="2400" i="1" dirty="0">
                        <a:latin typeface="Cambria Math" panose="02040503050406030204" pitchFamily="18" charset="0"/>
                      </a:rPr>
                      <m:t> </m:t>
                    </m:r>
                    <m:r>
                      <a:rPr lang="en-SG" sz="2400" i="1" dirty="0" smtClean="0">
                        <a:latin typeface="Cambria Math" panose="02040503050406030204" pitchFamily="18" charset="0"/>
                      </a:rPr>
                      <m:t>1</m:t>
                    </m:r>
                  </m:oMath>
                </a14:m>
                <a:r>
                  <a:rPr lang="en-SG" sz="2400" dirty="0"/>
                  <a:t>.</a:t>
                </a:r>
              </a:p>
              <a:p>
                <a:pPr>
                  <a:tabLst>
                    <a:tab pos="538163" algn="l"/>
                    <a:tab pos="1168400" algn="l"/>
                  </a:tabLst>
                </a:pPr>
                <a:r>
                  <a:rPr lang="en-SG" sz="2400" dirty="0"/>
                  <a:t>	1.2	Then </a:t>
                </a:r>
                <a14:m>
                  <m:oMath xmlns:m="http://schemas.openxmlformats.org/officeDocument/2006/math">
                    <m:r>
                      <a:rPr lang="en-SG" sz="2400" i="1" dirty="0" smtClean="0">
                        <a:latin typeface="Cambria Math" panose="02040503050406030204" pitchFamily="18" charset="0"/>
                      </a:rPr>
                      <m:t>𝑛</m:t>
                    </m:r>
                    <m:r>
                      <a:rPr lang="en-SG" sz="2400" i="1" dirty="0">
                        <a:latin typeface="Cambria Math" panose="02040503050406030204" pitchFamily="18" charset="0"/>
                      </a:rPr>
                      <m:t> </m:t>
                    </m:r>
                    <m:r>
                      <a:rPr lang="en-SG" sz="2400" i="1" dirty="0" smtClean="0">
                        <a:latin typeface="Cambria Math" panose="02040503050406030204" pitchFamily="18" charset="0"/>
                      </a:rPr>
                      <m:t>=</m:t>
                    </m:r>
                    <m:f>
                      <m:fPr>
                        <m:ctrlPr>
                          <a:rPr lang="en-SG" sz="2400" i="1" dirty="0" smtClean="0">
                            <a:latin typeface="Cambria Math" panose="02040503050406030204" pitchFamily="18" charset="0"/>
                          </a:rPr>
                        </m:ctrlPr>
                      </m:fPr>
                      <m:num>
                        <m:r>
                          <a:rPr lang="en-SG" sz="2400" b="0" i="1" dirty="0" smtClean="0">
                            <a:latin typeface="Cambria Math" panose="02040503050406030204" pitchFamily="18" charset="0"/>
                          </a:rPr>
                          <m:t>𝑎</m:t>
                        </m:r>
                      </m:num>
                      <m:den>
                        <m:r>
                          <a:rPr lang="en-SG" sz="2400" b="0" i="1" dirty="0" smtClean="0">
                            <a:latin typeface="Cambria Math" panose="02040503050406030204" pitchFamily="18" charset="0"/>
                          </a:rPr>
                          <m:t>𝑏</m:t>
                        </m:r>
                      </m:den>
                    </m:f>
                  </m:oMath>
                </a14:m>
                <a:r>
                  <a:rPr lang="en-SG" sz="2400" dirty="0"/>
                  <a:t>.</a:t>
                </a:r>
              </a:p>
              <a:p>
                <a:pPr>
                  <a:tabLst>
                    <a:tab pos="538163" algn="l"/>
                    <a:tab pos="1168400" algn="l"/>
                  </a:tabLst>
                </a:pPr>
                <a:r>
                  <a:rPr lang="en-SG" sz="2400" dirty="0"/>
                  <a:t>2.	Therefore, every integer is a rational number.</a:t>
                </a:r>
              </a:p>
            </p:txBody>
          </p:sp>
        </mc:Choice>
        <mc:Fallback xmlns="">
          <p:sp>
            <p:nvSpPr>
              <p:cNvPr id="23" name="TextBox 22">
                <a:extLst>
                  <a:ext uri="{FF2B5EF4-FFF2-40B4-BE49-F238E27FC236}">
                    <a16:creationId xmlns:a16="http://schemas.microsoft.com/office/drawing/2014/main" id="{8BE6F44A-A987-4CCD-9BC6-011DEA18603E}"/>
                  </a:ext>
                </a:extLst>
              </p:cNvPr>
              <p:cNvSpPr txBox="1">
                <a:spLocks noRot="1" noChangeAspect="1" noMove="1" noResize="1" noEditPoints="1" noAdjustHandles="1" noChangeArrowheads="1" noChangeShapeType="1" noTextEdit="1"/>
              </p:cNvSpPr>
              <p:nvPr/>
            </p:nvSpPr>
            <p:spPr>
              <a:xfrm>
                <a:off x="2317084" y="4348341"/>
                <a:ext cx="6445235" cy="1694566"/>
              </a:xfrm>
              <a:prstGeom prst="rect">
                <a:avLst/>
              </a:prstGeom>
              <a:blipFill>
                <a:blip r:embed="rId5"/>
                <a:stretch>
                  <a:fillRect l="-1514" t="-3237" b="-7194"/>
                </a:stretch>
              </a:blipFill>
            </p:spPr>
            <p:txBody>
              <a:bodyPr/>
              <a:lstStyle/>
              <a:p>
                <a:r>
                  <a:rPr lang="en-SG">
                    <a:noFill/>
                  </a:rPr>
                  <a:t> </a:t>
                </a:r>
              </a:p>
            </p:txBody>
          </p:sp>
        </mc:Fallback>
      </mc:AlternateContent>
    </p:spTree>
    <p:extLst>
      <p:ext uri="{BB962C8B-B14F-4D97-AF65-F5344CB8AC3E}">
        <p14:creationId xmlns:p14="http://schemas.microsoft.com/office/powerpoint/2010/main" val="397198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32" name="Rounded Rectangle 3">
            <a:extLst>
              <a:ext uri="{FF2B5EF4-FFF2-40B4-BE49-F238E27FC236}">
                <a16:creationId xmlns:a16="http://schemas.microsoft.com/office/drawing/2014/main" id="{3BEA3003-E54B-4D6F-8167-F4A7E40CB469}"/>
              </a:ext>
            </a:extLst>
          </p:cNvPr>
          <p:cNvSpPr/>
          <p:nvPr/>
        </p:nvSpPr>
        <p:spPr>
          <a:xfrm>
            <a:off x="640969" y="497659"/>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a:extLst>
              <a:ext uri="{FF2B5EF4-FFF2-40B4-BE49-F238E27FC236}">
                <a16:creationId xmlns:a16="http://schemas.microsoft.com/office/drawing/2014/main"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sp>
        <p:nvSpPr>
          <p:cNvPr id="46" name="TextBox 45">
            <a:extLst>
              <a:ext uri="{FF2B5EF4-FFF2-40B4-BE49-F238E27FC236}">
                <a16:creationId xmlns:a16="http://schemas.microsoft.com/office/drawing/2014/main" id="{C27E31FB-A8A1-4EBC-BE9B-6E57A3E41761}"/>
              </a:ext>
            </a:extLst>
          </p:cNvPr>
          <p:cNvSpPr txBox="1"/>
          <p:nvPr/>
        </p:nvSpPr>
        <p:spPr>
          <a:xfrm>
            <a:off x="614117" y="2262677"/>
            <a:ext cx="7863578" cy="1384995"/>
          </a:xfrm>
          <a:prstGeom prst="rect">
            <a:avLst/>
          </a:prstGeom>
          <a:solidFill>
            <a:schemeClr val="bg1"/>
          </a:solidFill>
        </p:spPr>
        <p:txBody>
          <a:bodyPr wrap="square" rtlCol="0">
            <a:spAutoFit/>
          </a:bodyPr>
          <a:lstStyle/>
          <a:p>
            <a:r>
              <a:rPr lang="en-SG" sz="2800" dirty="0"/>
              <a:t>In AY2017/18 Semester 1 exam paper, the following new definitions are given and 7 questions are based on them! </a:t>
            </a:r>
          </a:p>
        </p:txBody>
      </p:sp>
      <p:sp>
        <p:nvSpPr>
          <p:cNvPr id="18" name="TextBox 17">
            <a:extLst>
              <a:ext uri="{FF2B5EF4-FFF2-40B4-BE49-F238E27FC236}">
                <a16:creationId xmlns:a16="http://schemas.microsoft.com/office/drawing/2014/main" id="{B59A762B-B3AE-4969-B202-B49D489ED5A4}"/>
              </a:ext>
            </a:extLst>
          </p:cNvPr>
          <p:cNvSpPr txBox="1"/>
          <p:nvPr/>
        </p:nvSpPr>
        <p:spPr>
          <a:xfrm>
            <a:off x="587266" y="1432560"/>
            <a:ext cx="3638934" cy="646331"/>
          </a:xfrm>
          <a:prstGeom prst="rect">
            <a:avLst/>
          </a:prstGeom>
          <a:solidFill>
            <a:schemeClr val="accent2">
              <a:lumMod val="40000"/>
              <a:lumOff val="60000"/>
            </a:schemeClr>
          </a:solidFill>
          <a:ln>
            <a:solidFill>
              <a:srgbClr val="C00000"/>
            </a:solidFill>
          </a:ln>
        </p:spPr>
        <p:txBody>
          <a:bodyPr wrap="square" rtlCol="0">
            <a:spAutoFit/>
          </a:bodyPr>
          <a:lstStyle/>
          <a:p>
            <a:pPr algn="ctr"/>
            <a:r>
              <a:rPr lang="en-SG" sz="3600" dirty="0">
                <a:solidFill>
                  <a:srgbClr val="C00000"/>
                </a:solidFill>
              </a:rPr>
              <a:t>No rote learning!</a:t>
            </a:r>
          </a:p>
        </p:txBody>
      </p:sp>
      <p:pic>
        <p:nvPicPr>
          <p:cNvPr id="5" name="Picture 4">
            <a:extLst>
              <a:ext uri="{FF2B5EF4-FFF2-40B4-BE49-F238E27FC236}">
                <a16:creationId xmlns:a16="http://schemas.microsoft.com/office/drawing/2014/main" id="{6DEEB8BB-0DC0-4AE7-82A4-1BF4FDFB8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08144"/>
            <a:ext cx="9144000" cy="2930769"/>
          </a:xfrm>
          <a:prstGeom prst="rect">
            <a:avLst/>
          </a:prstGeom>
        </p:spPr>
      </p:pic>
    </p:spTree>
    <p:extLst>
      <p:ext uri="{BB962C8B-B14F-4D97-AF65-F5344CB8AC3E}">
        <p14:creationId xmlns:p14="http://schemas.microsoft.com/office/powerpoint/2010/main" val="14692692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33" name="Title 1">
            <a:extLst>
              <a:ext uri="{FF2B5EF4-FFF2-40B4-BE49-F238E27FC236}">
                <a16:creationId xmlns:a16="http://schemas.microsoft.com/office/drawing/2014/main"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pic>
        <p:nvPicPr>
          <p:cNvPr id="8" name="Picture 7">
            <a:extLst>
              <a:ext uri="{FF2B5EF4-FFF2-40B4-BE49-F238E27FC236}">
                <a16:creationId xmlns:a16="http://schemas.microsoft.com/office/drawing/2014/main" id="{4A3D487D-0CBA-41FB-805B-09BAB9BC7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180"/>
            <a:ext cx="9144000" cy="1714500"/>
          </a:xfrm>
          <a:prstGeom prst="rect">
            <a:avLst/>
          </a:prstGeom>
        </p:spPr>
      </p:pic>
      <p:pic>
        <p:nvPicPr>
          <p:cNvPr id="10" name="Picture 9">
            <a:extLst>
              <a:ext uri="{FF2B5EF4-FFF2-40B4-BE49-F238E27FC236}">
                <a16:creationId xmlns:a16="http://schemas.microsoft.com/office/drawing/2014/main" id="{68806A1E-FF3A-4F00-B4AB-DC3D8F11F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12176"/>
            <a:ext cx="9144000" cy="3868615"/>
          </a:xfrm>
          <a:prstGeom prst="rect">
            <a:avLst/>
          </a:prstGeom>
        </p:spPr>
      </p:pic>
    </p:spTree>
    <p:extLst>
      <p:ext uri="{BB962C8B-B14F-4D97-AF65-F5344CB8AC3E}">
        <p14:creationId xmlns:p14="http://schemas.microsoft.com/office/powerpoint/2010/main" val="1531950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lecture</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5654" y="260401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2. The Logic of Compound Statements</a:t>
            </a:r>
          </a:p>
        </p:txBody>
      </p:sp>
      <mc:AlternateContent xmlns:mc="http://schemas.openxmlformats.org/markup-compatibility/2006" xmlns:a14="http://schemas.microsoft.com/office/drawing/2010/main">
        <mc:Choice Requires="a14">
          <p:sp>
            <p:nvSpPr>
              <p:cNvPr id="3" name="TextBox 2"/>
              <p:cNvSpPr txBox="1"/>
              <p:nvPr/>
            </p:nvSpPr>
            <p:spPr>
              <a:xfrm>
                <a:off x="3092052" y="3599403"/>
                <a:ext cx="1109272" cy="10156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3" name="TextBox 2"/>
              <p:cNvSpPr txBox="1">
                <a:spLocks noRot="1" noChangeAspect="1" noMove="1" noResize="1" noEditPoints="1" noAdjustHandles="1" noChangeArrowheads="1" noChangeShapeType="1" noTextEdit="1"/>
              </p:cNvSpPr>
              <p:nvPr/>
            </p:nvSpPr>
            <p:spPr>
              <a:xfrm>
                <a:off x="3092052" y="3599403"/>
                <a:ext cx="1109272" cy="10156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97683" y="3599400"/>
                <a:ext cx="1109272" cy="1015663"/>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8" name="TextBox 7"/>
              <p:cNvSpPr txBox="1">
                <a:spLocks noRot="1" noChangeAspect="1" noMove="1" noResize="1" noEditPoints="1" noAdjustHandles="1" noChangeArrowheads="1" noChangeShapeType="1" noTextEdit="1"/>
              </p:cNvSpPr>
              <p:nvPr/>
            </p:nvSpPr>
            <p:spPr>
              <a:xfrm>
                <a:off x="4497683" y="3599400"/>
                <a:ext cx="1109272" cy="10156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58977" y="3599402"/>
                <a:ext cx="1109272" cy="10156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9" name="TextBox 8"/>
              <p:cNvSpPr txBox="1">
                <a:spLocks noRot="1" noChangeAspect="1" noMove="1" noResize="1" noEditPoints="1" noAdjustHandles="1" noChangeArrowheads="1" noChangeShapeType="1" noTextEdit="1"/>
              </p:cNvSpPr>
              <p:nvPr/>
            </p:nvSpPr>
            <p:spPr>
              <a:xfrm>
                <a:off x="1558977" y="3599402"/>
                <a:ext cx="1109272" cy="10156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03314" y="3599401"/>
                <a:ext cx="1109272" cy="1015663"/>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903314" y="3599401"/>
                <a:ext cx="1109272" cy="101566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92759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Variables</a:t>
            </a:r>
            <a:endParaRPr lang="en-SG" sz="1100" dirty="0">
              <a:solidFill>
                <a:schemeClr val="bg1"/>
              </a:solidFill>
            </a:endParaRPr>
          </a:p>
        </p:txBody>
      </p:sp>
      <p:sp>
        <p:nvSpPr>
          <p:cNvPr id="15" name="TextBox 14"/>
          <p:cNvSpPr txBox="1"/>
          <p:nvPr/>
        </p:nvSpPr>
        <p:spPr>
          <a:xfrm>
            <a:off x="289115" y="2161358"/>
            <a:ext cx="7856264" cy="830997"/>
          </a:xfrm>
          <a:prstGeom prst="rect">
            <a:avLst/>
          </a:prstGeom>
          <a:noFill/>
          <a:ln>
            <a:solidFill>
              <a:schemeClr val="tx1">
                <a:lumMod val="75000"/>
                <a:lumOff val="25000"/>
              </a:schemeClr>
            </a:solidFill>
          </a:ln>
        </p:spPr>
        <p:txBody>
          <a:bodyPr wrap="square" rtlCol="0">
            <a:spAutoFit/>
          </a:bodyPr>
          <a:lstStyle/>
          <a:p>
            <a:r>
              <a:rPr lang="en-SG" sz="2400" dirty="0"/>
              <a:t>Is there a number with the following property: </a:t>
            </a:r>
          </a:p>
          <a:p>
            <a:r>
              <a:rPr lang="en-SG" sz="2400" dirty="0"/>
              <a:t>doubling it and adding 3 gives the same result as squaring it?</a:t>
            </a: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1.1.1 Variables</a:t>
            </a:r>
            <a:endParaRPr lang="en-SG" sz="2000" dirty="0">
              <a:solidFill>
                <a:schemeClr val="bg1"/>
              </a:solidFill>
            </a:endParaRPr>
          </a:p>
        </p:txBody>
      </p:sp>
      <p:sp>
        <p:nvSpPr>
          <p:cNvPr id="45" name="Oval 44"/>
          <p:cNvSpPr/>
          <p:nvPr/>
        </p:nvSpPr>
        <p:spPr>
          <a:xfrm>
            <a:off x="3243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1" name="Group 10"/>
          <p:cNvGrpSpPr/>
          <p:nvPr/>
        </p:nvGrpSpPr>
        <p:grpSpPr>
          <a:xfrm>
            <a:off x="694243" y="3097101"/>
            <a:ext cx="7982633" cy="633531"/>
            <a:chOff x="694243" y="2635861"/>
            <a:chExt cx="7982633" cy="633531"/>
          </a:xfrm>
        </p:grpSpPr>
        <p:sp>
          <p:nvSpPr>
            <p:cNvPr id="3" name="Bent Arrow 2"/>
            <p:cNvSpPr/>
            <p:nvPr/>
          </p:nvSpPr>
          <p:spPr>
            <a:xfrm flipV="1">
              <a:off x="694243" y="2635861"/>
              <a:ext cx="700819" cy="583502"/>
            </a:xfrm>
            <a:prstGeom prst="bentArrow">
              <a:avLst/>
            </a:pr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5" name="TextBox 74"/>
                <p:cNvSpPr txBox="1"/>
                <p:nvPr/>
              </p:nvSpPr>
              <p:spPr>
                <a:xfrm>
                  <a:off x="1603119" y="2746172"/>
                  <a:ext cx="7073757" cy="523220"/>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SG" sz="2800" dirty="0"/>
                    <a:t>Is there a number </a:t>
                  </a:r>
                  <a14:m>
                    <m:oMath xmlns:m="http://schemas.openxmlformats.org/officeDocument/2006/math">
                      <m:r>
                        <a:rPr lang="en-SG" sz="2800" i="1" dirty="0" smtClean="0">
                          <a:solidFill>
                            <a:srgbClr val="FF0000"/>
                          </a:solidFill>
                          <a:latin typeface="Cambria Math" panose="02040503050406030204" pitchFamily="18" charset="0"/>
                        </a:rPr>
                        <m:t>𝑥</m:t>
                      </m:r>
                    </m:oMath>
                  </a14:m>
                  <a:r>
                    <a:rPr lang="en-SG" sz="2800" dirty="0"/>
                    <a:t> such that </a:t>
                  </a:r>
                  <a14:m>
                    <m:oMath xmlns:m="http://schemas.openxmlformats.org/officeDocument/2006/math">
                      <m:r>
                        <a:rPr lang="en-SG" sz="2800" i="1" dirty="0" smtClean="0">
                          <a:latin typeface="Cambria Math" panose="02040503050406030204" pitchFamily="18" charset="0"/>
                        </a:rPr>
                        <m:t>2</m:t>
                      </m:r>
                      <m:r>
                        <a:rPr lang="en-SG" sz="2800" i="1" dirty="0" smtClean="0">
                          <a:solidFill>
                            <a:srgbClr val="FF0000"/>
                          </a:solidFill>
                          <a:latin typeface="Cambria Math" panose="02040503050406030204" pitchFamily="18" charset="0"/>
                        </a:rPr>
                        <m:t>𝑥</m:t>
                      </m:r>
                      <m:r>
                        <a:rPr lang="en-SG" sz="2800" i="1" dirty="0" smtClean="0">
                          <a:latin typeface="Cambria Math" panose="02040503050406030204" pitchFamily="18" charset="0"/>
                        </a:rPr>
                        <m:t> + 3 = </m:t>
                      </m:r>
                      <m:sSup>
                        <m:sSupPr>
                          <m:ctrlPr>
                            <a:rPr lang="en-SG" sz="2800" i="1" dirty="0" smtClean="0">
                              <a:latin typeface="Cambria Math" panose="02040503050406030204" pitchFamily="18" charset="0"/>
                            </a:rPr>
                          </m:ctrlPr>
                        </m:sSupPr>
                        <m:e>
                          <m:r>
                            <a:rPr lang="en-SG" sz="2800" b="0" i="1" dirty="0" smtClean="0">
                              <a:solidFill>
                                <a:srgbClr val="FF0000"/>
                              </a:solidFill>
                              <a:latin typeface="Cambria Math" panose="02040503050406030204" pitchFamily="18" charset="0"/>
                            </a:rPr>
                            <m:t>𝑥</m:t>
                          </m:r>
                        </m:e>
                        <m:sup>
                          <m:r>
                            <a:rPr lang="en-SG" sz="2800" b="0" i="1" dirty="0" smtClean="0">
                              <a:latin typeface="Cambria Math" panose="02040503050406030204" pitchFamily="18" charset="0"/>
                            </a:rPr>
                            <m:t>2</m:t>
                          </m:r>
                        </m:sup>
                      </m:sSup>
                    </m:oMath>
                  </a14:m>
                  <a:r>
                    <a:rPr lang="en-SG" sz="2800" dirty="0"/>
                    <a:t> ?</a:t>
                  </a:r>
                </a:p>
              </p:txBody>
            </p:sp>
          </mc:Choice>
          <mc:Fallback xmlns="">
            <p:sp>
              <p:nvSpPr>
                <p:cNvPr id="75" name="TextBox 74"/>
                <p:cNvSpPr txBox="1">
                  <a:spLocks noRot="1" noChangeAspect="1" noMove="1" noResize="1" noEditPoints="1" noAdjustHandles="1" noChangeArrowheads="1" noChangeShapeType="1" noTextEdit="1"/>
                </p:cNvSpPr>
                <p:nvPr/>
              </p:nvSpPr>
              <p:spPr>
                <a:xfrm>
                  <a:off x="1603119" y="2746172"/>
                  <a:ext cx="7073757" cy="523220"/>
                </a:xfrm>
                <a:prstGeom prst="rect">
                  <a:avLst/>
                </a:prstGeom>
                <a:blipFill>
                  <a:blip r:embed="rId3"/>
                  <a:stretch>
                    <a:fillRect l="-1721" t="-9091" b="-30682"/>
                  </a:stretch>
                </a:blipFill>
                <a:ln>
                  <a:solidFill>
                    <a:schemeClr val="accent4">
                      <a:lumMod val="75000"/>
                    </a:schemeClr>
                  </a:solidFill>
                </a:ln>
              </p:spPr>
              <p:txBody>
                <a:bodyPr/>
                <a:lstStyle/>
                <a:p>
                  <a:r>
                    <a:rPr lang="en-US">
                      <a:noFill/>
                    </a:rPr>
                    <a:t> </a:t>
                  </a:r>
                </a:p>
              </p:txBody>
            </p:sp>
          </mc:Fallback>
        </mc:AlternateContent>
      </p:grpSp>
      <p:sp>
        <p:nvSpPr>
          <p:cNvPr id="76" name="TextBox 75"/>
          <p:cNvSpPr txBox="1"/>
          <p:nvPr/>
        </p:nvSpPr>
        <p:spPr>
          <a:xfrm>
            <a:off x="459177" y="4214648"/>
            <a:ext cx="6552118" cy="830997"/>
          </a:xfrm>
          <a:prstGeom prst="rect">
            <a:avLst/>
          </a:prstGeom>
          <a:noFill/>
          <a:ln>
            <a:solidFill>
              <a:schemeClr val="tx1">
                <a:lumMod val="75000"/>
                <a:lumOff val="25000"/>
              </a:schemeClr>
            </a:solidFill>
          </a:ln>
        </p:spPr>
        <p:txBody>
          <a:bodyPr wrap="square" rtlCol="0">
            <a:spAutoFit/>
          </a:bodyPr>
          <a:lstStyle/>
          <a:p>
            <a:r>
              <a:rPr lang="en-SG" sz="2400" dirty="0"/>
              <a:t>No matter what number might be chosen, if it is greater than 2, then its square is greater than 4.</a:t>
            </a:r>
          </a:p>
        </p:txBody>
      </p:sp>
      <p:grpSp>
        <p:nvGrpSpPr>
          <p:cNvPr id="12" name="Group 11"/>
          <p:cNvGrpSpPr/>
          <p:nvPr/>
        </p:nvGrpSpPr>
        <p:grpSpPr>
          <a:xfrm>
            <a:off x="754135" y="5234506"/>
            <a:ext cx="7595781" cy="1101288"/>
            <a:chOff x="754135" y="4773266"/>
            <a:chExt cx="7595781" cy="1101288"/>
          </a:xfrm>
        </p:grpSpPr>
        <p:sp>
          <p:nvSpPr>
            <p:cNvPr id="77" name="Bent Arrow 76"/>
            <p:cNvSpPr/>
            <p:nvPr/>
          </p:nvSpPr>
          <p:spPr>
            <a:xfrm flipV="1">
              <a:off x="754135" y="4773266"/>
              <a:ext cx="700819" cy="583502"/>
            </a:xfrm>
            <a:prstGeom prst="bentArrow">
              <a:avLst/>
            </a:pr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8" name="TextBox 77"/>
                <p:cNvSpPr txBox="1"/>
                <p:nvPr/>
              </p:nvSpPr>
              <p:spPr>
                <a:xfrm>
                  <a:off x="1663011" y="4883577"/>
                  <a:ext cx="6686905" cy="990977"/>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SG" sz="2800" dirty="0"/>
                    <a:t>No matter what number </a:t>
                  </a:r>
                  <a14:m>
                    <m:oMath xmlns:m="http://schemas.openxmlformats.org/officeDocument/2006/math">
                      <m:r>
                        <a:rPr lang="en-SG" sz="2800" i="1" dirty="0" smtClean="0">
                          <a:solidFill>
                            <a:srgbClr val="FF0000"/>
                          </a:solidFill>
                          <a:latin typeface="Cambria Math" panose="02040503050406030204" pitchFamily="18" charset="0"/>
                        </a:rPr>
                        <m:t>𝑛</m:t>
                      </m:r>
                    </m:oMath>
                  </a14:m>
                  <a:r>
                    <a:rPr lang="en-SG" sz="2800" dirty="0"/>
                    <a:t> might be chosen, if </a:t>
                  </a:r>
                  <a14:m>
                    <m:oMath xmlns:m="http://schemas.openxmlformats.org/officeDocument/2006/math">
                      <m:r>
                        <a:rPr lang="en-SG" sz="2800" b="0" i="1" smtClean="0">
                          <a:solidFill>
                            <a:srgbClr val="FF0000"/>
                          </a:solidFill>
                          <a:latin typeface="Cambria Math" panose="02040503050406030204" pitchFamily="18" charset="0"/>
                        </a:rPr>
                        <m:t>𝑛</m:t>
                      </m:r>
                      <m:r>
                        <a:rPr lang="en-SG" sz="2800" b="0" i="1" smtClean="0">
                          <a:latin typeface="Cambria Math" panose="02040503050406030204" pitchFamily="18" charset="0"/>
                        </a:rPr>
                        <m:t>&gt;2</m:t>
                      </m:r>
                    </m:oMath>
                  </a14:m>
                  <a:r>
                    <a:rPr lang="en-SG" sz="2800" dirty="0"/>
                    <a:t>, then </a:t>
                  </a:r>
                  <a14:m>
                    <m:oMath xmlns:m="http://schemas.openxmlformats.org/officeDocument/2006/math">
                      <m:sSup>
                        <m:sSupPr>
                          <m:ctrlPr>
                            <a:rPr lang="en-SG" sz="2800" i="1" smtClean="0">
                              <a:latin typeface="Cambria Math" panose="02040503050406030204" pitchFamily="18" charset="0"/>
                            </a:rPr>
                          </m:ctrlPr>
                        </m:sSupPr>
                        <m:e>
                          <m:r>
                            <a:rPr lang="en-SG" sz="2800" b="0" i="1" smtClean="0">
                              <a:solidFill>
                                <a:srgbClr val="FF0000"/>
                              </a:solidFill>
                              <a:latin typeface="Cambria Math" panose="02040503050406030204" pitchFamily="18" charset="0"/>
                            </a:rPr>
                            <m:t>𝑛</m:t>
                          </m:r>
                        </m:e>
                        <m:sup>
                          <m:r>
                            <a:rPr lang="en-SG" sz="2800" b="0" i="1" smtClean="0">
                              <a:latin typeface="Cambria Math" panose="02040503050406030204" pitchFamily="18" charset="0"/>
                            </a:rPr>
                            <m:t>2</m:t>
                          </m:r>
                        </m:sup>
                      </m:sSup>
                      <m:r>
                        <a:rPr lang="en-SG" sz="2800" b="0" i="1" smtClean="0">
                          <a:latin typeface="Cambria Math" panose="02040503050406030204" pitchFamily="18" charset="0"/>
                        </a:rPr>
                        <m:t>&gt;4</m:t>
                      </m:r>
                    </m:oMath>
                  </a14:m>
                  <a:r>
                    <a:rPr lang="en-SG" sz="2800" dirty="0"/>
                    <a:t>.</a:t>
                  </a:r>
                </a:p>
              </p:txBody>
            </p:sp>
          </mc:Choice>
          <mc:Fallback xmlns="">
            <p:sp>
              <p:nvSpPr>
                <p:cNvPr id="78" name="TextBox 77"/>
                <p:cNvSpPr txBox="1">
                  <a:spLocks noRot="1" noChangeAspect="1" noMove="1" noResize="1" noEditPoints="1" noAdjustHandles="1" noChangeArrowheads="1" noChangeShapeType="1" noTextEdit="1"/>
                </p:cNvSpPr>
                <p:nvPr/>
              </p:nvSpPr>
              <p:spPr>
                <a:xfrm>
                  <a:off x="1663011" y="4883577"/>
                  <a:ext cx="6686905" cy="990977"/>
                </a:xfrm>
                <a:prstGeom prst="rect">
                  <a:avLst/>
                </a:prstGeom>
                <a:blipFill>
                  <a:blip r:embed="rId4"/>
                  <a:stretch>
                    <a:fillRect l="-1820" t="-4848" r="-910" b="-12121"/>
                  </a:stretch>
                </a:blipFill>
                <a:ln>
                  <a:solidFill>
                    <a:schemeClr val="accent4">
                      <a:lumMod val="75000"/>
                    </a:schemeClr>
                  </a:solidFill>
                </a:ln>
              </p:spPr>
              <p:txBody>
                <a:bodyPr/>
                <a:lstStyle/>
                <a:p>
                  <a:r>
                    <a:rPr lang="en-US">
                      <a:noFill/>
                    </a:rPr>
                    <a:t> </a:t>
                  </a:r>
                </a:p>
              </p:txBody>
            </p:sp>
          </mc:Fallback>
        </mc:AlternateContent>
      </p:grpSp>
      <p:grpSp>
        <p:nvGrpSpPr>
          <p:cNvPr id="67" name="Group 66"/>
          <p:cNvGrpSpPr/>
          <p:nvPr/>
        </p:nvGrpSpPr>
        <p:grpSpPr>
          <a:xfrm>
            <a:off x="5553307" y="3614713"/>
            <a:ext cx="3392115" cy="1882838"/>
            <a:chOff x="4528806" y="1533632"/>
            <a:chExt cx="3392115" cy="1882838"/>
          </a:xfrm>
        </p:grpSpPr>
        <p:sp>
          <p:nvSpPr>
            <p:cNvPr id="68" name="TextBox 67"/>
            <p:cNvSpPr txBox="1"/>
            <p:nvPr/>
          </p:nvSpPr>
          <p:spPr>
            <a:xfrm>
              <a:off x="6311273" y="2234612"/>
              <a:ext cx="1609648" cy="523220"/>
            </a:xfrm>
            <a:prstGeom prst="rect">
              <a:avLst/>
            </a:prstGeom>
            <a:noFill/>
          </p:spPr>
          <p:txBody>
            <a:bodyPr wrap="square" rtlCol="0">
              <a:spAutoFit/>
            </a:bodyPr>
            <a:lstStyle/>
            <a:p>
              <a:r>
                <a:rPr lang="en-SG" sz="2800" dirty="0">
                  <a:solidFill>
                    <a:srgbClr val="0000FF"/>
                  </a:solidFill>
                </a:rPr>
                <a:t>Variables</a:t>
              </a:r>
            </a:p>
          </p:txBody>
        </p:sp>
        <p:grpSp>
          <p:nvGrpSpPr>
            <p:cNvPr id="69" name="Group 68"/>
            <p:cNvGrpSpPr/>
            <p:nvPr/>
          </p:nvGrpSpPr>
          <p:grpSpPr>
            <a:xfrm>
              <a:off x="4528806" y="1533632"/>
              <a:ext cx="1873235" cy="1882838"/>
              <a:chOff x="4528806" y="1533632"/>
              <a:chExt cx="1873235" cy="1882838"/>
            </a:xfrm>
          </p:grpSpPr>
          <p:cxnSp>
            <p:nvCxnSpPr>
              <p:cNvPr id="71" name="Straight Arrow Connector 70"/>
              <p:cNvCxnSpPr/>
              <p:nvPr/>
            </p:nvCxnSpPr>
            <p:spPr>
              <a:xfrm flipH="1" flipV="1">
                <a:off x="5366872" y="1533632"/>
                <a:ext cx="989785" cy="840828"/>
              </a:xfrm>
              <a:prstGeom prst="straightConnector1">
                <a:avLst/>
              </a:prstGeom>
              <a:ln w="28575">
                <a:solidFill>
                  <a:srgbClr val="0000FF"/>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28806" y="2661176"/>
                <a:ext cx="1873235" cy="755294"/>
              </a:xfrm>
              <a:prstGeom prst="straightConnector1">
                <a:avLst/>
              </a:prstGeom>
              <a:ln w="28575">
                <a:solidFill>
                  <a:srgbClr val="0000FF"/>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31" name="Oval 30"/>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222702" y="1484636"/>
            <a:ext cx="8455678" cy="461665"/>
          </a:xfrm>
          <a:prstGeom prst="rect">
            <a:avLst/>
          </a:prstGeom>
          <a:solidFill>
            <a:schemeClr val="accent6">
              <a:lumMod val="20000"/>
              <a:lumOff val="80000"/>
            </a:schemeClr>
          </a:solidFill>
        </p:spPr>
        <p:txBody>
          <a:bodyPr wrap="square" rtlCol="0">
            <a:spAutoFit/>
          </a:bodyPr>
          <a:lstStyle/>
          <a:p>
            <a:r>
              <a:rPr lang="en-US" sz="2400" dirty="0"/>
              <a:t>To </a:t>
            </a:r>
            <a:r>
              <a:rPr lang="en-US" sz="2400" dirty="0">
                <a:solidFill>
                  <a:srgbClr val="0000FF"/>
                </a:solidFill>
              </a:rPr>
              <a:t>give names </a:t>
            </a:r>
            <a:r>
              <a:rPr lang="en-US" sz="2400" dirty="0"/>
              <a:t>to what you are seeking, and to maintain </a:t>
            </a:r>
            <a:r>
              <a:rPr lang="en-US" sz="2400" dirty="0">
                <a:solidFill>
                  <a:srgbClr val="0000FF"/>
                </a:solidFill>
              </a:rPr>
              <a:t>generality</a:t>
            </a:r>
            <a:r>
              <a:rPr lang="en-US" sz="2400" dirty="0"/>
              <a:t>.</a:t>
            </a:r>
          </a:p>
        </p:txBody>
      </p:sp>
      <p:sp>
        <p:nvSpPr>
          <p:cNvPr id="30" name="Oval 2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254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dissolve">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Writing Sentences Using Variables</a:t>
            </a:r>
            <a:endParaRPr lang="en-SG" sz="1100" dirty="0">
              <a:solidFill>
                <a:schemeClr val="bg1"/>
              </a:solidFill>
            </a:endParaRPr>
          </a:p>
        </p:txBody>
      </p:sp>
      <p:sp>
        <p:nvSpPr>
          <p:cNvPr id="15" name="TextBox 14"/>
          <p:cNvSpPr txBox="1"/>
          <p:nvPr/>
        </p:nvSpPr>
        <p:spPr>
          <a:xfrm>
            <a:off x="397099" y="2092273"/>
            <a:ext cx="7856264" cy="830997"/>
          </a:xfrm>
          <a:prstGeom prst="rect">
            <a:avLst/>
          </a:prstGeom>
          <a:noFill/>
          <a:ln>
            <a:solidFill>
              <a:schemeClr val="tx1">
                <a:lumMod val="75000"/>
                <a:lumOff val="25000"/>
              </a:schemeClr>
            </a:solidFill>
          </a:ln>
        </p:spPr>
        <p:txBody>
          <a:bodyPr wrap="square" rtlCol="0">
            <a:spAutoFit/>
          </a:bodyPr>
          <a:lstStyle/>
          <a:p>
            <a:pPr marL="360363" indent="-360363">
              <a:tabLst>
                <a:tab pos="360363" algn="l"/>
              </a:tabLst>
            </a:pPr>
            <a:r>
              <a:rPr lang="en-SG" sz="2400" dirty="0"/>
              <a:t>a.	Are there two numbers such that the sum of their square equals the square of their sum?</a:t>
            </a: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1.1.2 Writing Sentences Using Variables</a:t>
            </a:r>
            <a:endParaRPr lang="en-SG" sz="2000" dirty="0">
              <a:solidFill>
                <a:schemeClr val="bg1"/>
              </a:solidFill>
            </a:endParaRPr>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1" name="Group 10"/>
          <p:cNvGrpSpPr/>
          <p:nvPr/>
        </p:nvGrpSpPr>
        <p:grpSpPr>
          <a:xfrm>
            <a:off x="491022" y="2975252"/>
            <a:ext cx="8283780" cy="643767"/>
            <a:chOff x="317137" y="2531150"/>
            <a:chExt cx="8283780" cy="643767"/>
          </a:xfrm>
        </p:grpSpPr>
        <p:sp>
          <p:nvSpPr>
            <p:cNvPr id="3" name="Bent Arrow 2"/>
            <p:cNvSpPr/>
            <p:nvPr/>
          </p:nvSpPr>
          <p:spPr>
            <a:xfrm flipV="1">
              <a:off x="317137" y="2531150"/>
              <a:ext cx="700819" cy="583502"/>
            </a:xfrm>
            <a:prstGeom prst="bentArrow">
              <a:avLst/>
            </a:pr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5" name="TextBox 74"/>
                <p:cNvSpPr txBox="1"/>
                <p:nvPr/>
              </p:nvSpPr>
              <p:spPr>
                <a:xfrm>
                  <a:off x="1108723" y="2713252"/>
                  <a:ext cx="7492194" cy="461665"/>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SG" sz="2400" dirty="0"/>
                    <a:t>Are there numbers </a:t>
                  </a:r>
                  <a14:m>
                    <m:oMath xmlns:m="http://schemas.openxmlformats.org/officeDocument/2006/math">
                      <m:r>
                        <a:rPr lang="en-SG" sz="2400" i="1" dirty="0" smtClean="0">
                          <a:solidFill>
                            <a:srgbClr val="FF0000"/>
                          </a:solidFill>
                          <a:latin typeface="Cambria Math" panose="02040503050406030204" pitchFamily="18" charset="0"/>
                        </a:rPr>
                        <m:t>𝑎</m:t>
                      </m:r>
                    </m:oMath>
                  </a14:m>
                  <a:r>
                    <a:rPr lang="en-SG" sz="2400" dirty="0"/>
                    <a:t> and </a:t>
                  </a:r>
                  <a14:m>
                    <m:oMath xmlns:m="http://schemas.openxmlformats.org/officeDocument/2006/math">
                      <m:r>
                        <a:rPr lang="en-SG" sz="2400" b="0" i="1" smtClean="0">
                          <a:solidFill>
                            <a:srgbClr val="FF0000"/>
                          </a:solidFill>
                          <a:latin typeface="Cambria Math" panose="02040503050406030204" pitchFamily="18" charset="0"/>
                        </a:rPr>
                        <m:t>𝑏</m:t>
                      </m:r>
                    </m:oMath>
                  </a14:m>
                  <a:r>
                    <a:rPr lang="en-SG" sz="2400" dirty="0"/>
                    <a:t> such that </a:t>
                  </a:r>
                  <a14:m>
                    <m:oMath xmlns:m="http://schemas.openxmlformats.org/officeDocument/2006/math">
                      <m:sSup>
                        <m:sSupPr>
                          <m:ctrlPr>
                            <a:rPr lang="en-SG" sz="2400" i="1" smtClean="0">
                              <a:latin typeface="Cambria Math" panose="02040503050406030204" pitchFamily="18" charset="0"/>
                            </a:rPr>
                          </m:ctrlPr>
                        </m:sSupPr>
                        <m:e>
                          <m:r>
                            <a:rPr lang="en-SG" sz="2400" b="0" i="1" smtClean="0">
                              <a:solidFill>
                                <a:srgbClr val="FF0000"/>
                              </a:solidFill>
                              <a:latin typeface="Cambria Math" panose="02040503050406030204" pitchFamily="18" charset="0"/>
                            </a:rPr>
                            <m:t>𝑎</m:t>
                          </m:r>
                        </m:e>
                        <m:sup>
                          <m:r>
                            <a:rPr lang="en-SG" sz="2400" b="0" i="1" smtClean="0">
                              <a:latin typeface="Cambria Math" panose="02040503050406030204" pitchFamily="18" charset="0"/>
                            </a:rPr>
                            <m:t>2</m:t>
                          </m:r>
                        </m:sup>
                      </m:sSup>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b="0" i="1" smtClean="0">
                              <a:solidFill>
                                <a:srgbClr val="FF0000"/>
                              </a:solidFill>
                              <a:latin typeface="Cambria Math" panose="02040503050406030204" pitchFamily="18" charset="0"/>
                            </a:rPr>
                            <m:t>𝑏</m:t>
                          </m:r>
                        </m:e>
                        <m:sup>
                          <m:r>
                            <a:rPr lang="en-SG" sz="2400" b="0" i="1" smtClean="0">
                              <a:latin typeface="Cambria Math" panose="02040503050406030204" pitchFamily="18" charset="0"/>
                            </a:rPr>
                            <m:t>2</m:t>
                          </m:r>
                        </m:sup>
                      </m:sSup>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m:t>
                          </m:r>
                          <m:r>
                            <a:rPr lang="en-SG" sz="2400" b="0" i="1" smtClean="0">
                              <a:solidFill>
                                <a:srgbClr val="FF0000"/>
                              </a:solidFill>
                              <a:latin typeface="Cambria Math" panose="02040503050406030204" pitchFamily="18" charset="0"/>
                            </a:rPr>
                            <m:t>𝑎</m:t>
                          </m:r>
                          <m:r>
                            <a:rPr lang="en-SG" sz="2400" b="0" i="1" smtClean="0">
                              <a:latin typeface="Cambria Math" panose="02040503050406030204" pitchFamily="18" charset="0"/>
                            </a:rPr>
                            <m:t>+</m:t>
                          </m:r>
                          <m:r>
                            <a:rPr lang="en-SG" sz="2400" b="0" i="1" smtClean="0">
                              <a:solidFill>
                                <a:srgbClr val="FF0000"/>
                              </a:solidFill>
                              <a:latin typeface="Cambria Math" panose="02040503050406030204" pitchFamily="18" charset="0"/>
                            </a:rPr>
                            <m:t>𝑏</m:t>
                          </m:r>
                          <m:r>
                            <a:rPr lang="en-SG" sz="2400" b="0" i="1" smtClean="0">
                              <a:latin typeface="Cambria Math" panose="02040503050406030204" pitchFamily="18" charset="0"/>
                            </a:rPr>
                            <m:t>)</m:t>
                          </m:r>
                        </m:e>
                        <m:sup>
                          <m:r>
                            <a:rPr lang="en-SG" sz="2400" b="0" i="1" smtClean="0">
                              <a:latin typeface="Cambria Math" panose="02040503050406030204" pitchFamily="18" charset="0"/>
                            </a:rPr>
                            <m:t>2</m:t>
                          </m:r>
                        </m:sup>
                      </m:sSup>
                    </m:oMath>
                  </a14:m>
                  <a:r>
                    <a:rPr lang="en-SG" sz="2400" dirty="0"/>
                    <a:t>?</a:t>
                  </a:r>
                </a:p>
              </p:txBody>
            </p:sp>
          </mc:Choice>
          <mc:Fallback xmlns="">
            <p:sp>
              <p:nvSpPr>
                <p:cNvPr id="75" name="TextBox 74"/>
                <p:cNvSpPr txBox="1">
                  <a:spLocks noRot="1" noChangeAspect="1" noMove="1" noResize="1" noEditPoints="1" noAdjustHandles="1" noChangeArrowheads="1" noChangeShapeType="1" noTextEdit="1"/>
                </p:cNvSpPr>
                <p:nvPr/>
              </p:nvSpPr>
              <p:spPr>
                <a:xfrm>
                  <a:off x="1108723" y="2713252"/>
                  <a:ext cx="7492194" cy="461665"/>
                </a:xfrm>
                <a:prstGeom prst="rect">
                  <a:avLst/>
                </a:prstGeom>
                <a:blipFill>
                  <a:blip r:embed="rId3"/>
                  <a:stretch>
                    <a:fillRect l="-1137" t="-8974" r="-731" b="-26923"/>
                  </a:stretch>
                </a:blipFill>
                <a:ln>
                  <a:solidFill>
                    <a:schemeClr val="accent4">
                      <a:lumMod val="75000"/>
                    </a:schemeClr>
                  </a:solidFill>
                </a:ln>
              </p:spPr>
              <p:txBody>
                <a:bodyPr/>
                <a:lstStyle/>
                <a:p>
                  <a:r>
                    <a:rPr lang="en-US">
                      <a:noFill/>
                    </a:rPr>
                    <a:t> </a:t>
                  </a:r>
                </a:p>
              </p:txBody>
            </p:sp>
          </mc:Fallback>
        </mc:AlternateContent>
      </p:grpSp>
      <p:sp>
        <p:nvSpPr>
          <p:cNvPr id="76" name="TextBox 75"/>
          <p:cNvSpPr txBox="1"/>
          <p:nvPr/>
        </p:nvSpPr>
        <p:spPr>
          <a:xfrm>
            <a:off x="476756" y="4077517"/>
            <a:ext cx="7147820" cy="461665"/>
          </a:xfrm>
          <a:prstGeom prst="rect">
            <a:avLst/>
          </a:prstGeom>
          <a:noFill/>
          <a:ln>
            <a:solidFill>
              <a:schemeClr val="tx1">
                <a:lumMod val="75000"/>
                <a:lumOff val="25000"/>
              </a:schemeClr>
            </a:solidFill>
          </a:ln>
        </p:spPr>
        <p:txBody>
          <a:bodyPr wrap="square" rtlCol="0">
            <a:spAutoFit/>
          </a:bodyPr>
          <a:lstStyle/>
          <a:p>
            <a:pPr marL="360363" indent="-360363">
              <a:tabLst>
                <a:tab pos="360363" algn="l"/>
              </a:tabLst>
            </a:pPr>
            <a:r>
              <a:rPr lang="en-SG" sz="2400" dirty="0"/>
              <a:t>b. Given any real number, its square is non-negative.</a:t>
            </a:r>
          </a:p>
        </p:txBody>
      </p:sp>
      <p:grpSp>
        <p:nvGrpSpPr>
          <p:cNvPr id="12" name="Group 11"/>
          <p:cNvGrpSpPr/>
          <p:nvPr/>
        </p:nvGrpSpPr>
        <p:grpSpPr>
          <a:xfrm>
            <a:off x="754135" y="4773266"/>
            <a:ext cx="6779674" cy="654175"/>
            <a:chOff x="754135" y="4773266"/>
            <a:chExt cx="6779674" cy="654175"/>
          </a:xfrm>
        </p:grpSpPr>
        <p:sp>
          <p:nvSpPr>
            <p:cNvPr id="77" name="Bent Arrow 76"/>
            <p:cNvSpPr/>
            <p:nvPr/>
          </p:nvSpPr>
          <p:spPr>
            <a:xfrm flipV="1">
              <a:off x="754135" y="4773266"/>
              <a:ext cx="700819" cy="583502"/>
            </a:xfrm>
            <a:prstGeom prst="bentArrow">
              <a:avLst/>
            </a:pr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8" name="TextBox 77"/>
                <p:cNvSpPr txBox="1"/>
                <p:nvPr/>
              </p:nvSpPr>
              <p:spPr>
                <a:xfrm>
                  <a:off x="1685252" y="4965776"/>
                  <a:ext cx="5848557" cy="461665"/>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SG" sz="2400" dirty="0"/>
                    <a:t>Given any real number </a:t>
                  </a:r>
                  <a14:m>
                    <m:oMath xmlns:m="http://schemas.openxmlformats.org/officeDocument/2006/math">
                      <m:r>
                        <a:rPr lang="en-SG" sz="2400" b="0" i="1" dirty="0" smtClean="0">
                          <a:solidFill>
                            <a:srgbClr val="FF0000"/>
                          </a:solidFill>
                          <a:latin typeface="Cambria Math" panose="02040503050406030204" pitchFamily="18" charset="0"/>
                        </a:rPr>
                        <m:t>𝑟</m:t>
                      </m:r>
                    </m:oMath>
                  </a14:m>
                  <a:r>
                    <a:rPr lang="en-SG" sz="2400" dirty="0"/>
                    <a:t>, </a:t>
                  </a:r>
                  <a14:m>
                    <m:oMath xmlns:m="http://schemas.openxmlformats.org/officeDocument/2006/math">
                      <m:sSup>
                        <m:sSupPr>
                          <m:ctrlPr>
                            <a:rPr lang="en-SG" sz="2400" i="1" smtClean="0">
                              <a:latin typeface="Cambria Math" panose="02040503050406030204" pitchFamily="18" charset="0"/>
                            </a:rPr>
                          </m:ctrlPr>
                        </m:sSupPr>
                        <m:e>
                          <m:r>
                            <a:rPr lang="en-SG" sz="2400" b="0" i="1" smtClean="0">
                              <a:solidFill>
                                <a:srgbClr val="FF0000"/>
                              </a:solidFill>
                              <a:latin typeface="Cambria Math" panose="02040503050406030204" pitchFamily="18" charset="0"/>
                            </a:rPr>
                            <m:t>𝑟</m:t>
                          </m:r>
                        </m:e>
                        <m:sup>
                          <m:r>
                            <a:rPr lang="en-SG" sz="2400" b="0" i="1" smtClean="0">
                              <a:latin typeface="Cambria Math" panose="02040503050406030204" pitchFamily="18" charset="0"/>
                            </a:rPr>
                            <m:t>2</m:t>
                          </m:r>
                        </m:sup>
                      </m:sSup>
                    </m:oMath>
                  </a14:m>
                  <a:r>
                    <a:rPr lang="en-SG" sz="2400" dirty="0"/>
                    <a:t> is non-negative.</a:t>
                  </a:r>
                </a:p>
              </p:txBody>
            </p:sp>
          </mc:Choice>
          <mc:Fallback xmlns="">
            <p:sp>
              <p:nvSpPr>
                <p:cNvPr id="78" name="TextBox 77"/>
                <p:cNvSpPr txBox="1">
                  <a:spLocks noRot="1" noChangeAspect="1" noMove="1" noResize="1" noEditPoints="1" noAdjustHandles="1" noChangeArrowheads="1" noChangeShapeType="1" noTextEdit="1"/>
                </p:cNvSpPr>
                <p:nvPr/>
              </p:nvSpPr>
              <p:spPr>
                <a:xfrm>
                  <a:off x="1685252" y="4965776"/>
                  <a:ext cx="5848557" cy="461665"/>
                </a:xfrm>
                <a:prstGeom prst="rect">
                  <a:avLst/>
                </a:prstGeom>
                <a:blipFill>
                  <a:blip r:embed="rId4"/>
                  <a:stretch>
                    <a:fillRect l="-1455" t="-9091" b="-28571"/>
                  </a:stretch>
                </a:blipFill>
                <a:ln>
                  <a:solidFill>
                    <a:schemeClr val="accent4">
                      <a:lumMod val="75000"/>
                    </a:schemeClr>
                  </a:solidFill>
                </a:ln>
              </p:spPr>
              <p:txBody>
                <a:bodyPr/>
                <a:lstStyle/>
                <a:p>
                  <a:r>
                    <a:rPr lang="en-US">
                      <a:noFill/>
                    </a:rPr>
                    <a:t> </a:t>
                  </a:r>
                </a:p>
              </p:txBody>
            </p:sp>
          </mc:Fallback>
        </mc:AlternateContent>
      </p:grpSp>
      <p:sp>
        <p:nvSpPr>
          <p:cNvPr id="41" name="TextBox 4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8" name="TextBox 47"/>
          <p:cNvSpPr txBox="1"/>
          <p:nvPr/>
        </p:nvSpPr>
        <p:spPr>
          <a:xfrm>
            <a:off x="202403" y="1420474"/>
            <a:ext cx="7856264" cy="523220"/>
          </a:xfrm>
          <a:prstGeom prst="rect">
            <a:avLst/>
          </a:prstGeom>
          <a:noFill/>
          <a:ln>
            <a:noFill/>
          </a:ln>
        </p:spPr>
        <p:txBody>
          <a:bodyPr wrap="square" rtlCol="0">
            <a:spAutoFit/>
          </a:bodyPr>
          <a:lstStyle/>
          <a:p>
            <a:r>
              <a:rPr lang="en-SG" sz="2800" dirty="0"/>
              <a:t>Rewrite the following sentences using variables:</a:t>
            </a:r>
          </a:p>
        </p:txBody>
      </p:sp>
      <p:sp>
        <p:nvSpPr>
          <p:cNvPr id="28" name="Oval 27"/>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380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Important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1.1.3 Important Sets</a:t>
            </a:r>
            <a:endParaRPr lang="en-SG" sz="2000" dirty="0">
              <a:solidFill>
                <a:schemeClr val="bg1"/>
              </a:solidFill>
            </a:endParaRPr>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8" name="TextBox 47"/>
              <p:cNvSpPr txBox="1"/>
              <p:nvPr/>
            </p:nvSpPr>
            <p:spPr>
              <a:xfrm>
                <a:off x="415123" y="1557478"/>
                <a:ext cx="8285965" cy="3760325"/>
              </a:xfrm>
              <a:prstGeom prst="rect">
                <a:avLst/>
              </a:prstGeom>
              <a:solidFill>
                <a:schemeClr val="accent6">
                  <a:lumMod val="20000"/>
                  <a:lumOff val="80000"/>
                </a:schemeClr>
              </a:solidFill>
              <a:ln>
                <a:noFill/>
              </a:ln>
            </p:spPr>
            <p:txBody>
              <a:bodyPr wrap="square" rtlCol="0">
                <a:spAutoFit/>
              </a:bodyPr>
              <a:lstStyle/>
              <a:p>
                <a:pPr>
                  <a:spcAft>
                    <a:spcPts val="600"/>
                  </a:spcAft>
                </a:pPr>
                <a:r>
                  <a:rPr lang="en-SG" sz="2800" dirty="0"/>
                  <a:t>The following are important sets often encountered:</a:t>
                </a:r>
              </a:p>
              <a:p>
                <a:pPr marL="457200" indent="-457200">
                  <a:spcBef>
                    <a:spcPts val="600"/>
                  </a:spcBef>
                  <a:buFont typeface="Wingdings" panose="05000000000000000000" pitchFamily="2" charset="2"/>
                  <a:buChar char="§"/>
                </a:pP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ℕ</m:t>
                    </m:r>
                  </m:oMath>
                </a14:m>
                <a:r>
                  <a:rPr lang="en-SG" sz="2400" dirty="0"/>
                  <a:t>: the set of all natural numbers { 0, 1, 2, 3, …} </a:t>
                </a:r>
                <a:r>
                  <a:rPr lang="en-SG" sz="2400" dirty="0">
                    <a:solidFill>
                      <a:srgbClr val="C00000"/>
                    </a:solidFill>
                  </a:rPr>
                  <a:t>*</a:t>
                </a:r>
              </a:p>
              <a:p>
                <a:pPr marL="457200" indent="-457200">
                  <a:spcBef>
                    <a:spcPts val="600"/>
                  </a:spcBef>
                  <a:buFont typeface="Wingdings" panose="05000000000000000000" pitchFamily="2" charset="2"/>
                  <a:buChar char="§"/>
                </a:pP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ℤ</m:t>
                    </m:r>
                  </m:oMath>
                </a14:m>
                <a:r>
                  <a:rPr lang="en-SG" sz="2400" dirty="0"/>
                  <a:t>: the set of all integers</a:t>
                </a:r>
              </a:p>
              <a:p>
                <a:pPr marL="914400" lvl="1" indent="-457200">
                  <a:buFont typeface="Wingdings" panose="05000000000000000000" pitchFamily="2" charset="2"/>
                  <a:buChar char="§"/>
                </a:pPr>
                <a:r>
                  <a:rPr lang="en-SG" sz="2400" dirty="0" err="1"/>
                  <a:t>Eg</a:t>
                </a:r>
                <a:r>
                  <a:rPr lang="en-SG" sz="2400" dirty="0"/>
                  <a:t>: 315, -9047, </a:t>
                </a:r>
                <a14:m>
                  <m:oMath xmlns:m="http://schemas.openxmlformats.org/officeDocument/2006/math">
                    <m:sSup>
                      <m:sSupPr>
                        <m:ctrlPr>
                          <a:rPr lang="en-SG" sz="240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5</m:t>
                        </m:r>
                      </m:sup>
                    </m:sSup>
                  </m:oMath>
                </a14:m>
                <a:r>
                  <a:rPr lang="en-SG" sz="2400" dirty="0"/>
                  <a:t>, </a:t>
                </a:r>
                <a14:m>
                  <m:oMath xmlns:m="http://schemas.openxmlformats.org/officeDocument/2006/math">
                    <m:rad>
                      <m:radPr>
                        <m:degHide m:val="on"/>
                        <m:ctrlPr>
                          <a:rPr lang="en-SG" sz="2400" i="1" smtClean="0">
                            <a:latin typeface="Cambria Math" panose="02040503050406030204" pitchFamily="18" charset="0"/>
                          </a:rPr>
                        </m:ctrlPr>
                      </m:radPr>
                      <m:deg/>
                      <m:e>
                        <m:r>
                          <a:rPr lang="en-US" sz="2400" b="0" i="1" smtClean="0">
                            <a:latin typeface="Cambria Math" panose="02040503050406030204" pitchFamily="18" charset="0"/>
                          </a:rPr>
                          <m:t>49</m:t>
                        </m:r>
                      </m:e>
                    </m:rad>
                  </m:oMath>
                </a14:m>
                <a:endParaRPr lang="en-SG" sz="2400" dirty="0"/>
              </a:p>
              <a:p>
                <a:pPr marL="457200" indent="-457200">
                  <a:spcBef>
                    <a:spcPts val="600"/>
                  </a:spcBef>
                  <a:buFont typeface="Wingdings" panose="05000000000000000000" pitchFamily="2" charset="2"/>
                  <a:buChar char="§"/>
                </a:pP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ℚ</m:t>
                    </m:r>
                  </m:oMath>
                </a14:m>
                <a:r>
                  <a:rPr lang="en-SG" sz="2400" dirty="0"/>
                  <a:t>: the set of all rational numbers</a:t>
                </a:r>
              </a:p>
              <a:p>
                <a:pPr marL="914400" lvl="1" indent="-457200">
                  <a:buFont typeface="Wingdings" panose="05000000000000000000" pitchFamily="2" charset="2"/>
                  <a:buChar char="§"/>
                </a:pPr>
                <a:r>
                  <a:rPr lang="en-SG" sz="2400" dirty="0" err="1"/>
                  <a:t>Eg</a:t>
                </a:r>
                <a:r>
                  <a:rPr lang="en-SG" sz="2400" dirty="0"/>
                  <a:t>: ½, -23, 8.6, </a:t>
                </a:r>
                <a14:m>
                  <m:oMath xmlns:m="http://schemas.openxmlformats.org/officeDocument/2006/math">
                    <m:f>
                      <m:fPr>
                        <m:ctrlPr>
                          <a:rPr lang="en-SG" sz="2400" i="1" smtClean="0">
                            <a:latin typeface="Cambria Math" panose="02040503050406030204" pitchFamily="18" charset="0"/>
                          </a:rPr>
                        </m:ctrlPr>
                      </m:fPr>
                      <m:num>
                        <m:r>
                          <a:rPr lang="en-US" sz="2400" b="0" i="1" smtClean="0">
                            <a:latin typeface="Cambria Math" panose="02040503050406030204" pitchFamily="18" charset="0"/>
                          </a:rPr>
                          <m:t>−37</m:t>
                        </m:r>
                      </m:num>
                      <m:den>
                        <m:r>
                          <a:rPr lang="en-US" sz="2400" b="0" i="1" smtClean="0">
                            <a:latin typeface="Cambria Math" panose="02040503050406030204" pitchFamily="18" charset="0"/>
                          </a:rPr>
                          <m:t>5</m:t>
                        </m:r>
                      </m:den>
                    </m:f>
                  </m:oMath>
                </a14:m>
                <a:endParaRPr lang="en-SG" sz="2400" dirty="0"/>
              </a:p>
              <a:p>
                <a:pPr marL="457200" indent="-457200">
                  <a:spcBef>
                    <a:spcPts val="600"/>
                  </a:spcBef>
                  <a:buFont typeface="Wingdings" panose="05000000000000000000" pitchFamily="2" charset="2"/>
                  <a:buChar char="§"/>
                </a:pP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ℝ</m:t>
                    </m:r>
                  </m:oMath>
                </a14:m>
                <a:r>
                  <a:rPr lang="en-SG" sz="2400" dirty="0"/>
                  <a:t>: the set of all real numbers</a:t>
                </a:r>
              </a:p>
              <a:p>
                <a:pPr marL="914400" lvl="1" indent="-457200">
                  <a:buFont typeface="Wingdings" panose="05000000000000000000" pitchFamily="2" charset="2"/>
                  <a:buChar char="§"/>
                </a:pPr>
                <a:r>
                  <a:rPr lang="en-SG" sz="2400" dirty="0" err="1"/>
                  <a:t>Eg</a:t>
                </a:r>
                <a:r>
                  <a:rPr lang="en-SG" sz="2400" dirty="0"/>
                  <a:t>: -1, </a:t>
                </a:r>
                <a14:m>
                  <m:oMath xmlns:m="http://schemas.openxmlformats.org/officeDocument/2006/math">
                    <m:r>
                      <a:rPr lang="en-SG" sz="2400" i="1" smtClean="0">
                        <a:latin typeface="Cambria Math" panose="02040503050406030204" pitchFamily="18" charset="0"/>
                        <a:ea typeface="Cambria Math" panose="02040503050406030204" pitchFamily="18" charset="0"/>
                      </a:rPr>
                      <m:t>𝜋</m:t>
                    </m:r>
                  </m:oMath>
                </a14:m>
                <a:r>
                  <a:rPr lang="en-SG" sz="2400" dirty="0"/>
                  <a:t>, </a:t>
                </a:r>
                <a14:m>
                  <m:oMath xmlns:m="http://schemas.openxmlformats.org/officeDocument/2006/math">
                    <m:rad>
                      <m:radPr>
                        <m:degHide m:val="on"/>
                        <m:ctrlPr>
                          <a:rPr lang="en-SG" sz="2400" i="1" smtClean="0">
                            <a:latin typeface="Cambria Math" panose="02040503050406030204" pitchFamily="18" charset="0"/>
                          </a:rPr>
                        </m:ctrlPr>
                      </m:radPr>
                      <m:deg/>
                      <m:e>
                        <m:r>
                          <a:rPr lang="en-US" sz="2400" b="0" i="1" smtClean="0">
                            <a:latin typeface="Cambria Math" panose="02040503050406030204" pitchFamily="18" charset="0"/>
                          </a:rPr>
                          <m:t>2</m:t>
                        </m:r>
                      </m:e>
                    </m:rad>
                  </m:oMath>
                </a14:m>
                <a:r>
                  <a:rPr lang="en-SG" sz="2400" dirty="0"/>
                  <a:t>, 4.5</a:t>
                </a:r>
              </a:p>
            </p:txBody>
          </p:sp>
        </mc:Choice>
        <mc:Fallback xmlns="">
          <p:sp>
            <p:nvSpPr>
              <p:cNvPr id="48" name="TextBox 47"/>
              <p:cNvSpPr txBox="1">
                <a:spLocks noRot="1" noChangeAspect="1" noMove="1" noResize="1" noEditPoints="1" noAdjustHandles="1" noChangeArrowheads="1" noChangeShapeType="1" noTextEdit="1"/>
              </p:cNvSpPr>
              <p:nvPr/>
            </p:nvSpPr>
            <p:spPr>
              <a:xfrm>
                <a:off x="415123" y="1557478"/>
                <a:ext cx="8285965" cy="3760325"/>
              </a:xfrm>
              <a:prstGeom prst="rect">
                <a:avLst/>
              </a:prstGeom>
              <a:blipFill>
                <a:blip r:embed="rId3"/>
                <a:stretch>
                  <a:fillRect l="-1472" t="-1459" b="-1621"/>
                </a:stretch>
              </a:blipFill>
              <a:ln>
                <a:noFill/>
              </a:ln>
            </p:spPr>
            <p:txBody>
              <a:bodyPr/>
              <a:lstStyle/>
              <a:p>
                <a:r>
                  <a:rPr lang="en-US">
                    <a:noFill/>
                  </a:rPr>
                  <a:t> </a:t>
                </a:r>
              </a:p>
            </p:txBody>
          </p:sp>
        </mc:Fallback>
      </mc:AlternateContent>
      <p:sp>
        <p:nvSpPr>
          <p:cNvPr id="28" name="Oval 27"/>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p:cNvSpPr txBox="1"/>
              <p:nvPr/>
            </p:nvSpPr>
            <p:spPr>
              <a:xfrm>
                <a:off x="369739" y="6252496"/>
                <a:ext cx="6534539" cy="369332"/>
              </a:xfrm>
              <a:prstGeom prst="rect">
                <a:avLst/>
              </a:prstGeom>
              <a:noFill/>
            </p:spPr>
            <p:txBody>
              <a:bodyPr wrap="square" rtlCol="0">
                <a:spAutoFit/>
              </a:bodyPr>
              <a:lstStyle/>
              <a:p>
                <a:r>
                  <a:rPr lang="en-US" dirty="0">
                    <a:solidFill>
                      <a:srgbClr val="C00000"/>
                    </a:solidFill>
                  </a:rPr>
                  <a:t>*</a:t>
                </a:r>
                <a:r>
                  <a:rPr lang="en-US" dirty="0"/>
                  <a:t>: Some define </a:t>
                </a:r>
                <a14:m>
                  <m:oMath xmlns:m="http://schemas.openxmlformats.org/officeDocument/2006/math">
                    <m:r>
                      <a:rPr lang="en-US" i="1" dirty="0" smtClean="0">
                        <a:latin typeface="Cambria Math" panose="02040503050406030204" pitchFamily="18" charset="0"/>
                        <a:ea typeface="Cambria Math" panose="02040503050406030204" pitchFamily="18" charset="0"/>
                      </a:rPr>
                      <m:t>ℕ</m:t>
                    </m:r>
                  </m:oMath>
                </a14:m>
                <a:r>
                  <a:rPr lang="en-US" dirty="0"/>
                  <a:t> to exclude 0, some include 0. Here, we include 0. </a:t>
                </a:r>
              </a:p>
            </p:txBody>
          </p:sp>
        </mc:Choice>
        <mc:Fallback xmlns="">
          <p:sp>
            <p:nvSpPr>
              <p:cNvPr id="2" name="TextBox 1"/>
              <p:cNvSpPr txBox="1">
                <a:spLocks noRot="1" noChangeAspect="1" noMove="1" noResize="1" noEditPoints="1" noAdjustHandles="1" noChangeArrowheads="1" noChangeShapeType="1" noTextEdit="1"/>
              </p:cNvSpPr>
              <p:nvPr/>
            </p:nvSpPr>
            <p:spPr>
              <a:xfrm>
                <a:off x="369739" y="6252496"/>
                <a:ext cx="6534539" cy="369332"/>
              </a:xfrm>
              <a:prstGeom prst="rect">
                <a:avLst/>
              </a:prstGeom>
              <a:blipFill>
                <a:blip r:embed="rId4"/>
                <a:stretch>
                  <a:fillRect l="-840" t="-10000" b="-26667"/>
                </a:stretch>
              </a:blipFill>
            </p:spPr>
            <p:txBody>
              <a:bodyPr/>
              <a:lstStyle/>
              <a:p>
                <a:r>
                  <a:rPr lang="en-US">
                    <a:noFill/>
                  </a:rPr>
                  <a:t> </a:t>
                </a:r>
              </a:p>
            </p:txBody>
          </p:sp>
        </mc:Fallback>
      </mc:AlternateContent>
      <p:sp>
        <p:nvSpPr>
          <p:cNvPr id="6" name="TextBox 5"/>
          <p:cNvSpPr txBox="1"/>
          <p:nvPr/>
        </p:nvSpPr>
        <p:spPr>
          <a:xfrm>
            <a:off x="415123" y="5369651"/>
            <a:ext cx="8285965" cy="830997"/>
          </a:xfrm>
          <a:prstGeom prst="rect">
            <a:avLst/>
          </a:prstGeom>
          <a:solidFill>
            <a:schemeClr val="accent2">
              <a:lumMod val="20000"/>
              <a:lumOff val="80000"/>
            </a:schemeClr>
          </a:solidFill>
        </p:spPr>
        <p:txBody>
          <a:bodyPr wrap="square" rtlCol="0">
            <a:spAutoFit/>
          </a:bodyPr>
          <a:lstStyle/>
          <a:p>
            <a:r>
              <a:rPr lang="en-US" sz="2400" dirty="0"/>
              <a:t>It is well-known that all integers are rational numbers, and all rational numbers are real numbers.</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4374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Important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0" name="TextBox 29"/>
              <p:cNvSpPr txBox="1"/>
              <p:nvPr/>
            </p:nvSpPr>
            <p:spPr>
              <a:xfrm>
                <a:off x="415122" y="1335902"/>
                <a:ext cx="8285966" cy="2077492"/>
              </a:xfrm>
              <a:prstGeom prst="rect">
                <a:avLst/>
              </a:prstGeom>
              <a:solidFill>
                <a:schemeClr val="accent4">
                  <a:lumMod val="20000"/>
                  <a:lumOff val="80000"/>
                </a:schemeClr>
              </a:solidFill>
              <a:ln>
                <a:noFill/>
              </a:ln>
            </p:spPr>
            <p:txBody>
              <a:bodyPr wrap="square" rtlCol="0">
                <a:spAutoFit/>
              </a:bodyPr>
              <a:lstStyle/>
              <a:p>
                <a:pPr>
                  <a:spcAft>
                    <a:spcPts val="600"/>
                  </a:spcAft>
                </a:pPr>
                <a:r>
                  <a:rPr lang="en-SG" sz="2800" dirty="0"/>
                  <a:t>Sometimes, superscripts and subscripts are used:</a:t>
                </a:r>
              </a:p>
              <a:p>
                <a:pPr marL="457200" indent="-457200">
                  <a:buFont typeface="Wingdings" panose="05000000000000000000" pitchFamily="2" charset="2"/>
                  <a:buChar char="§"/>
                </a:pPr>
                <a14:m>
                  <m:oMath xmlns:m="http://schemas.openxmlformats.org/officeDocument/2006/math">
                    <m:sSup>
                      <m:sSupPr>
                        <m:ctrlPr>
                          <a:rPr lang="en-SG" sz="2400" i="1" smtClean="0">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US" sz="2400" b="0" i="1" smtClean="0">
                            <a:latin typeface="Cambria Math" panose="02040503050406030204" pitchFamily="18" charset="0"/>
                            <a:ea typeface="Cambria Math" panose="02040503050406030204" pitchFamily="18" charset="0"/>
                          </a:rPr>
                          <m:t>+</m:t>
                        </m:r>
                      </m:sup>
                    </m:sSup>
                  </m:oMath>
                </a14:m>
                <a:r>
                  <a:rPr lang="en-SG" sz="2400" dirty="0"/>
                  <a:t>: the set of all positive integers </a:t>
                </a:r>
              </a:p>
              <a:p>
                <a:pPr marL="457200" indent="-457200">
                  <a:buFont typeface="Wingdings" panose="05000000000000000000" pitchFamily="2" charset="2"/>
                  <a:buChar char="§"/>
                </a:pPr>
                <a14:m>
                  <m:oMath xmlns:m="http://schemas.openxmlformats.org/officeDocument/2006/math">
                    <m:sSup>
                      <m:sSupPr>
                        <m:ctrlPr>
                          <a:rPr lang="en-SG" sz="2400" i="1">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m:t>
                        </m:r>
                      </m:sup>
                    </m:sSup>
                  </m:oMath>
                </a14:m>
                <a:r>
                  <a:rPr lang="en-SG" sz="2400" dirty="0"/>
                  <a:t>: the set of all negative real numbers</a:t>
                </a:r>
              </a:p>
              <a:p>
                <a:pPr marL="457200" indent="-457200">
                  <a:buFont typeface="Wingdings" panose="05000000000000000000" pitchFamily="2" charset="2"/>
                  <a:buChar char="§"/>
                </a:pPr>
                <a14:m>
                  <m:oMath xmlns:m="http://schemas.openxmlformats.org/officeDocument/2006/math">
                    <m:sSub>
                      <m:sSubPr>
                        <m:ctrlPr>
                          <a:rPr lang="en-SG" sz="2400" i="1" smtClean="0">
                            <a:latin typeface="Cambria Math" panose="02040503050406030204" pitchFamily="18" charset="0"/>
                          </a:rPr>
                        </m:ctrlPr>
                      </m:sSubPr>
                      <m:e>
                        <m:r>
                          <a:rPr lang="en-SG" sz="2400" i="1" smtClean="0">
                            <a:latin typeface="Cambria Math" panose="02040503050406030204" pitchFamily="18" charset="0"/>
                            <a:ea typeface="Cambria Math" panose="02040503050406030204" pitchFamily="18" charset="0"/>
                          </a:rPr>
                          <m:t>ℤ</m:t>
                        </m:r>
                      </m:e>
                      <m:sub>
                        <m:r>
                          <a:rPr lang="en-SG"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12</m:t>
                        </m:r>
                      </m:sub>
                    </m:sSub>
                  </m:oMath>
                </a14:m>
                <a:r>
                  <a:rPr lang="en-SG" sz="2400" dirty="0"/>
                  <a:t>: the set of all integers greater than or equal to 12</a:t>
                </a:r>
              </a:p>
              <a:p>
                <a:pPr marL="457200" indent="-457200">
                  <a:buFont typeface="Wingdings" panose="05000000000000000000" pitchFamily="2" charset="2"/>
                  <a:buChar char="§"/>
                </a:pPr>
                <a:r>
                  <a:rPr lang="en-SG" sz="2400" dirty="0"/>
                  <a:t>Note that </a:t>
                </a:r>
                <a:r>
                  <a:rPr lang="en-SG" sz="2400" dirty="0">
                    <a:solidFill>
                      <a:srgbClr val="C00000"/>
                    </a:solidFill>
                  </a:rPr>
                  <a:t>0 is neither negative nor positive</a:t>
                </a:r>
              </a:p>
            </p:txBody>
          </p:sp>
        </mc:Choice>
        <mc:Fallback xmlns="">
          <p:sp>
            <p:nvSpPr>
              <p:cNvPr id="30" name="TextBox 29"/>
              <p:cNvSpPr txBox="1">
                <a:spLocks noRot="1" noChangeAspect="1" noMove="1" noResize="1" noEditPoints="1" noAdjustHandles="1" noChangeArrowheads="1" noChangeShapeType="1" noTextEdit="1"/>
              </p:cNvSpPr>
              <p:nvPr/>
            </p:nvSpPr>
            <p:spPr>
              <a:xfrm>
                <a:off x="415122" y="1335902"/>
                <a:ext cx="8285966" cy="2077492"/>
              </a:xfrm>
              <a:prstGeom prst="rect">
                <a:avLst/>
              </a:prstGeom>
              <a:blipFill>
                <a:blip r:embed="rId3"/>
                <a:stretch>
                  <a:fillRect l="-1472" t="-2639" b="-557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15122" y="3763355"/>
                <a:ext cx="8285966" cy="1338828"/>
              </a:xfrm>
              <a:prstGeom prst="rect">
                <a:avLst/>
              </a:prstGeom>
              <a:solidFill>
                <a:schemeClr val="accent5">
                  <a:lumMod val="20000"/>
                  <a:lumOff val="80000"/>
                </a:schemeClr>
              </a:solidFill>
              <a:ln>
                <a:noFill/>
              </a:ln>
            </p:spPr>
            <p:txBody>
              <a:bodyPr wrap="square" rtlCol="0">
                <a:spAutoFit/>
              </a:bodyPr>
              <a:lstStyle/>
              <a:p>
                <a:pPr>
                  <a:spcAft>
                    <a:spcPts val="600"/>
                  </a:spcAft>
                </a:pPr>
                <a:r>
                  <a:rPr lang="en-SG" sz="2800" dirty="0"/>
                  <a:t>The symbol </a:t>
                </a:r>
                <a14:m>
                  <m:oMath xmlns:m="http://schemas.openxmlformats.org/officeDocument/2006/math">
                    <m:r>
                      <a:rPr lang="en-SG" sz="2800" i="1" smtClean="0">
                        <a:solidFill>
                          <a:srgbClr val="0000FF"/>
                        </a:solidFill>
                        <a:latin typeface="Cambria Math" panose="02040503050406030204" pitchFamily="18" charset="0"/>
                        <a:ea typeface="Cambria Math" panose="02040503050406030204" pitchFamily="18" charset="0"/>
                      </a:rPr>
                      <m:t>∈</m:t>
                    </m:r>
                  </m:oMath>
                </a14:m>
                <a:r>
                  <a:rPr lang="en-SG" sz="2800" dirty="0"/>
                  <a:t> means “is an element/member of” </a:t>
                </a:r>
              </a:p>
              <a:p>
                <a:pPr marL="457200" indent="-457200">
                  <a:buFont typeface="Wingdings" panose="05000000000000000000" pitchFamily="2" charset="2"/>
                  <a:buChar char="§"/>
                </a:pPr>
                <a:r>
                  <a:rPr lang="en-SG" sz="2400" dirty="0"/>
                  <a:t>Example: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ℤ</m:t>
                    </m:r>
                  </m:oMath>
                </a14:m>
                <a:r>
                  <a:rPr lang="en-SG" sz="2400" dirty="0"/>
                  <a:t> (</a:t>
                </a:r>
                <a14:m>
                  <m:oMath xmlns:m="http://schemas.openxmlformats.org/officeDocument/2006/math">
                    <m:r>
                      <a:rPr lang="en-SG" sz="2400" i="1" dirty="0" smtClean="0">
                        <a:latin typeface="Cambria Math" panose="02040503050406030204" pitchFamily="18" charset="0"/>
                      </a:rPr>
                      <m:t>𝑥</m:t>
                    </m:r>
                  </m:oMath>
                </a14:m>
                <a:r>
                  <a:rPr lang="en-SG" sz="2400" dirty="0"/>
                  <a:t> is a member of the set of integers; in other words, </a:t>
                </a:r>
                <a14:m>
                  <m:oMath xmlns:m="http://schemas.openxmlformats.org/officeDocument/2006/math">
                    <m:r>
                      <a:rPr lang="en-SG" sz="2400" i="1" dirty="0" smtClean="0">
                        <a:latin typeface="Cambria Math" panose="02040503050406030204" pitchFamily="18" charset="0"/>
                      </a:rPr>
                      <m:t>𝑥</m:t>
                    </m:r>
                  </m:oMath>
                </a14:m>
                <a:r>
                  <a:rPr lang="en-SG" sz="2400" dirty="0"/>
                  <a:t> is an integer)</a:t>
                </a:r>
              </a:p>
            </p:txBody>
          </p:sp>
        </mc:Choice>
        <mc:Fallback xmlns="">
          <p:sp>
            <p:nvSpPr>
              <p:cNvPr id="31" name="TextBox 30"/>
              <p:cNvSpPr txBox="1">
                <a:spLocks noRot="1" noChangeAspect="1" noMove="1" noResize="1" noEditPoints="1" noAdjustHandles="1" noChangeArrowheads="1" noChangeShapeType="1" noTextEdit="1"/>
              </p:cNvSpPr>
              <p:nvPr/>
            </p:nvSpPr>
            <p:spPr>
              <a:xfrm>
                <a:off x="415122" y="3763355"/>
                <a:ext cx="8285966" cy="1338828"/>
              </a:xfrm>
              <a:prstGeom prst="rect">
                <a:avLst/>
              </a:prstGeom>
              <a:blipFill>
                <a:blip r:embed="rId4"/>
                <a:stretch>
                  <a:fillRect l="-1472" t="-4091" b="-9091"/>
                </a:stretch>
              </a:blipFill>
              <a:ln>
                <a:noFill/>
              </a:ln>
            </p:spPr>
            <p:txBody>
              <a:bodyPr/>
              <a:lstStyle/>
              <a:p>
                <a:r>
                  <a:rPr lang="en-US">
                    <a:noFill/>
                  </a:rPr>
                  <a:t> </a:t>
                </a:r>
              </a:p>
            </p:txBody>
          </p:sp>
        </mc:Fallback>
      </mc:AlternateContent>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9900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8672</TotalTime>
  <Words>5852</Words>
  <Application>Microsoft Office PowerPoint</Application>
  <PresentationFormat>On-screen Show (4:3)</PresentationFormat>
  <Paragraphs>578</Paragraphs>
  <Slides>55</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Cambria Math</vt:lpstr>
      <vt:lpstr>Freestyle Script</vt:lpstr>
      <vt:lpstr>Symbol</vt:lpstr>
      <vt:lpstr>Wingdings</vt:lpstr>
      <vt:lpstr>Office Theme</vt:lpstr>
      <vt:lpstr>Lecture 1: Speaking Mathematically</vt:lpstr>
      <vt:lpstr>PowerPoint Presentation</vt:lpstr>
      <vt:lpstr>1. Speaking Mathematically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Ng Jong Ray, Edward</cp:lastModifiedBy>
  <cp:revision>622</cp:revision>
  <cp:lastPrinted>2019-07-23T09:21:03Z</cp:lastPrinted>
  <dcterms:created xsi:type="dcterms:W3CDTF">2015-07-25T11:08:36Z</dcterms:created>
  <dcterms:modified xsi:type="dcterms:W3CDTF">2020-08-21T07:43:29Z</dcterms:modified>
</cp:coreProperties>
</file>