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8"/>
  </p:notesMasterIdLst>
  <p:sldIdLst>
    <p:sldId id="256" r:id="rId2"/>
    <p:sldId id="338" r:id="rId3"/>
    <p:sldId id="339" r:id="rId4"/>
    <p:sldId id="340" r:id="rId5"/>
    <p:sldId id="257" r:id="rId6"/>
    <p:sldId id="278"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1" r:id="rId49"/>
    <p:sldId id="300" r:id="rId50"/>
    <p:sldId id="302" r:id="rId51"/>
    <p:sldId id="303" r:id="rId52"/>
    <p:sldId id="304"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6" r:id="rId73"/>
    <p:sldId id="327" r:id="rId74"/>
    <p:sldId id="328" r:id="rId75"/>
    <p:sldId id="329" r:id="rId76"/>
    <p:sldId id="330" r:id="rId77"/>
    <p:sldId id="331" r:id="rId78"/>
    <p:sldId id="332" r:id="rId79"/>
    <p:sldId id="333" r:id="rId80"/>
    <p:sldId id="334" r:id="rId81"/>
    <p:sldId id="336" r:id="rId82"/>
    <p:sldId id="335" r:id="rId83"/>
    <p:sldId id="341" r:id="rId84"/>
    <p:sldId id="342" r:id="rId85"/>
    <p:sldId id="343" r:id="rId86"/>
    <p:sldId id="337" r:id="rId8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00FF"/>
    <a:srgbClr val="006600"/>
    <a:srgbClr val="990099"/>
    <a:srgbClr val="FFF2CC"/>
    <a:srgbClr val="0033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30" autoAdjust="0"/>
    <p:restoredTop sz="90603" autoAdjust="0"/>
  </p:normalViewPr>
  <p:slideViewPr>
    <p:cSldViewPr snapToGrid="0">
      <p:cViewPr varScale="1">
        <p:scale>
          <a:sx n="80" d="100"/>
          <a:sy n="80" d="100"/>
        </p:scale>
        <p:origin x="108" y="540"/>
      </p:cViewPr>
      <p:guideLst>
        <p:guide orient="horz" pos="2160"/>
        <p:guide pos="2880"/>
      </p:guideLst>
    </p:cSldViewPr>
  </p:slideViewPr>
  <p:notesTextViewPr>
    <p:cViewPr>
      <p:scale>
        <a:sx n="1" d="1"/>
        <a:sy n="1" d="1"/>
      </p:scale>
      <p:origin x="0" y="0"/>
    </p:cViewPr>
  </p:notesTextViewPr>
  <p:notesViewPr>
    <p:cSldViewPr snapToGrid="0">
      <p:cViewPr varScale="1">
        <p:scale>
          <a:sx n="54" d="100"/>
          <a:sy n="54" d="100"/>
        </p:scale>
        <p:origin x="196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Out of 200,000 submissions</a:t>
            </a:r>
          </a:p>
        </c:rich>
      </c:tx>
      <c:layout>
        <c:manualLayout>
          <c:xMode val="edge"/>
          <c:yMode val="edge"/>
          <c:x val="0.31664950259964098"/>
          <c:y val="9.219858156028368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5">
                  <a:lumMod val="40000"/>
                  <a:lumOff val="60000"/>
                </a:schemeClr>
              </a:solidFill>
              <a:ln w="19050">
                <a:solidFill>
                  <a:schemeClr val="lt1"/>
                </a:solidFill>
              </a:ln>
              <a:effectLst/>
            </c:spPr>
            <c:extLst>
              <c:ext xmlns:c16="http://schemas.microsoft.com/office/drawing/2014/chart" uri="{C3380CC4-5D6E-409C-BE32-E72D297353CC}">
                <c16:uniqueId val="{00000001-9F43-434B-886E-A37DE9BB20C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F43-434B-886E-A37DE9BB20C5}"/>
              </c:ext>
            </c:extLst>
          </c:dPt>
          <c:dPt>
            <c:idx val="2"/>
            <c:bubble3D val="0"/>
            <c:spPr>
              <a:solidFill>
                <a:schemeClr val="accent6">
                  <a:lumMod val="40000"/>
                  <a:lumOff val="60000"/>
                </a:schemeClr>
              </a:solidFill>
              <a:ln w="19050">
                <a:solidFill>
                  <a:schemeClr val="lt1"/>
                </a:solidFill>
              </a:ln>
              <a:effectLst/>
            </c:spPr>
            <c:extLst>
              <c:ext xmlns:c16="http://schemas.microsoft.com/office/drawing/2014/chart" uri="{C3380CC4-5D6E-409C-BE32-E72D297353CC}">
                <c16:uniqueId val="{00000005-9F43-434B-886E-A37DE9BB20C5}"/>
              </c:ext>
            </c:extLst>
          </c:dPt>
          <c:dLbls>
            <c:dLbl>
              <c:idx val="0"/>
              <c:layout>
                <c:manualLayout>
                  <c:x val="-0.11841626336792289"/>
                  <c:y val="0.12568520690232871"/>
                </c:manualLayout>
              </c:layout>
              <c:tx>
                <c:rich>
                  <a:bodyPr/>
                  <a:lstStyle/>
                  <a:p>
                    <a:fld id="{27A58293-A5CB-47C8-8503-12B149644B73}" type="VALUE">
                      <a:rPr lang="en-US" sz="1400"/>
                      <a:pPr/>
                      <a:t>[VALUE]</a:t>
                    </a:fld>
                    <a:endParaRPr lang="en-US"/>
                  </a:p>
                </c:rich>
              </c:tx>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9F43-434B-886E-A37DE9BB20C5}"/>
                </c:ext>
              </c:extLst>
            </c:dLbl>
            <c:dLbl>
              <c:idx val="1"/>
              <c:tx>
                <c:rich>
                  <a:bodyPr/>
                  <a:lstStyle/>
                  <a:p>
                    <a:fld id="{6D98727F-CE67-493C-9E67-F9F01EB990C8}" type="VALUE">
                      <a:rPr lang="en-US" sz="1400"/>
                      <a:pPr/>
                      <a:t>[VALUE]</a:t>
                    </a:fld>
                    <a:endParaRPr lang="en-US"/>
                  </a:p>
                </c:rich>
              </c:tx>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9F43-434B-886E-A37DE9BB20C5}"/>
                </c:ext>
              </c:extLst>
            </c:dLbl>
            <c:dLbl>
              <c:idx val="2"/>
              <c:layout>
                <c:manualLayout>
                  <c:x val="0.12089214089682548"/>
                  <c:y val="-0.14577048813271004"/>
                </c:manualLayout>
              </c:layout>
              <c:tx>
                <c:rich>
                  <a:bodyPr/>
                  <a:lstStyle/>
                  <a:p>
                    <a:fld id="{A61744A0-D6DD-4113-ADF5-7FD63414D6CC}" type="VALUE">
                      <a:rPr lang="en-US" sz="1400"/>
                      <a:pPr/>
                      <a:t>[VALUE]</a:t>
                    </a:fld>
                    <a:endParaRPr lang="en-US"/>
                  </a:p>
                </c:rich>
              </c:tx>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9F43-434B-886E-A37DE9BB20C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Sheet1!$B$1:$B$3</c:f>
              <c:strCache>
                <c:ptCount val="3"/>
                <c:pt idx="0">
                  <c:v>Yes</c:v>
                </c:pt>
                <c:pt idx="1">
                  <c:v>No</c:v>
                </c:pt>
                <c:pt idx="2">
                  <c:v>Cannot be determined</c:v>
                </c:pt>
              </c:strCache>
            </c:strRef>
          </c:cat>
          <c:val>
            <c:numRef>
              <c:f>Sheet1!$A$1:$A$3</c:f>
              <c:numCache>
                <c:formatCode>0.00%</c:formatCode>
                <c:ptCount val="3"/>
                <c:pt idx="0">
                  <c:v>0.27679999999999999</c:v>
                </c:pt>
                <c:pt idx="1">
                  <c:v>4.5499999999999999E-2</c:v>
                </c:pt>
                <c:pt idx="2">
                  <c:v>0.67769999999999997</c:v>
                </c:pt>
              </c:numCache>
            </c:numRef>
          </c:val>
          <c:extLst>
            <c:ext xmlns:c16="http://schemas.microsoft.com/office/drawing/2014/chart" uri="{C3380CC4-5D6E-409C-BE32-E72D297353CC}">
              <c16:uniqueId val="{00000006-9F43-434B-886E-A37DE9BB20C5}"/>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egendEntry>
        <c:idx val="0"/>
        <c:txPr>
          <a:bodyPr rot="0" spcFirstLastPara="1" vertOverflow="ellipsis" vert="horz" wrap="square" anchor="ctr" anchorCtr="1"/>
          <a:lstStyle/>
          <a:p>
            <a:pPr rtl="0">
              <a:defRPr sz="14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rtl="0">
              <a:defRPr sz="1400" b="0" i="0" u="none" strike="noStrike" kern="1200" baseline="0">
                <a:solidFill>
                  <a:schemeClr val="tx1">
                    <a:lumMod val="65000"/>
                    <a:lumOff val="35000"/>
                  </a:schemeClr>
                </a:solidFill>
                <a:latin typeface="+mn-lt"/>
                <a:ea typeface="+mn-ea"/>
                <a:cs typeface="+mn-cs"/>
              </a:defRPr>
            </a:pPr>
            <a:endParaRPr lang="en-US"/>
          </a:p>
        </c:txPr>
      </c:legendEntry>
      <c:legendEntry>
        <c:idx val="2"/>
        <c:txPr>
          <a:bodyPr rot="0" spcFirstLastPara="1" vertOverflow="ellipsis" vert="horz" wrap="square" anchor="ctr" anchorCtr="1"/>
          <a:lstStyle/>
          <a:p>
            <a:pPr rtl="0">
              <a:defRPr sz="14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27180577427821523"/>
          <c:y val="0.81539297171186931"/>
          <c:w val="0.50234374711599872"/>
          <c:h val="5.9840844362539794E-2"/>
        </c:manualLayout>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84F787-5F99-452F-AD9B-0BD6125B0C3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F3EE7F4-5CF1-432E-A16A-EF1709181AEB}">
      <dgm:prSet phldrT="[Text]"/>
      <dgm:spPr/>
      <dgm:t>
        <a:bodyPr/>
        <a:lstStyle/>
        <a:p>
          <a:r>
            <a:rPr lang="en-US" dirty="0"/>
            <a:t>2.1 Logical Form and Logical Equivalence</a:t>
          </a:r>
        </a:p>
      </dgm:t>
    </dgm:pt>
    <dgm:pt modelId="{41F9131A-82C0-45B3-84EB-25C445DFB798}" type="parTrans" cxnId="{AF0007C4-DDEA-4E0C-9924-8AFC19D30F0F}">
      <dgm:prSet/>
      <dgm:spPr/>
      <dgm:t>
        <a:bodyPr/>
        <a:lstStyle/>
        <a:p>
          <a:endParaRPr lang="en-US"/>
        </a:p>
      </dgm:t>
    </dgm:pt>
    <dgm:pt modelId="{C7FB9F7D-C9D7-4F24-801C-51D68C64976A}" type="sibTrans" cxnId="{AF0007C4-DDEA-4E0C-9924-8AFC19D30F0F}">
      <dgm:prSet/>
      <dgm:spPr/>
      <dgm:t>
        <a:bodyPr/>
        <a:lstStyle/>
        <a:p>
          <a:endParaRPr lang="en-US"/>
        </a:p>
      </dgm:t>
    </dgm:pt>
    <dgm:pt modelId="{31D8F70D-89DF-4EF2-95ED-23355DFA290D}">
      <dgm:prSet phldrT="[Text]"/>
      <dgm:spPr/>
      <dgm:t>
        <a:bodyPr/>
        <a:lstStyle/>
        <a:p>
          <a:r>
            <a:rPr lang="en-US" dirty="0"/>
            <a:t>Statements; Compound Statements; Statement Form (Propositional Form)</a:t>
          </a:r>
        </a:p>
      </dgm:t>
    </dgm:pt>
    <dgm:pt modelId="{4118F54B-9884-43E0-B07A-843CD0E5ADB0}" type="parTrans" cxnId="{BA1EED61-5785-4913-87C2-607BB9D65C7A}">
      <dgm:prSet/>
      <dgm:spPr/>
      <dgm:t>
        <a:bodyPr/>
        <a:lstStyle/>
        <a:p>
          <a:endParaRPr lang="en-US"/>
        </a:p>
      </dgm:t>
    </dgm:pt>
    <dgm:pt modelId="{D8AC031E-BB32-4D50-AFAA-EC4C772735F0}" type="sibTrans" cxnId="{BA1EED61-5785-4913-87C2-607BB9D65C7A}">
      <dgm:prSet/>
      <dgm:spPr/>
      <dgm:t>
        <a:bodyPr/>
        <a:lstStyle/>
        <a:p>
          <a:endParaRPr lang="en-US"/>
        </a:p>
      </dgm:t>
    </dgm:pt>
    <dgm:pt modelId="{90250D92-EAF1-4F2C-B772-CC48C11D0311}">
      <dgm:prSet phldrT="[Text]"/>
      <dgm:spPr/>
      <dgm:t>
        <a:bodyPr/>
        <a:lstStyle/>
        <a:p>
          <a:r>
            <a:rPr lang="en-US" dirty="0"/>
            <a:t>2.2 Conditional Statements</a:t>
          </a:r>
        </a:p>
      </dgm:t>
    </dgm:pt>
    <dgm:pt modelId="{C1AE61F7-B862-470C-A4DB-65F078287B01}" type="parTrans" cxnId="{BE55A903-595D-4A8D-9E2D-31C0043369DE}">
      <dgm:prSet/>
      <dgm:spPr/>
      <dgm:t>
        <a:bodyPr/>
        <a:lstStyle/>
        <a:p>
          <a:endParaRPr lang="en-US"/>
        </a:p>
      </dgm:t>
    </dgm:pt>
    <dgm:pt modelId="{AC977458-9D6E-44DC-99C5-F628B9176A90}" type="sibTrans" cxnId="{BE55A903-595D-4A8D-9E2D-31C0043369DE}">
      <dgm:prSet/>
      <dgm:spPr/>
      <dgm:t>
        <a:bodyPr/>
        <a:lstStyle/>
        <a:p>
          <a:endParaRPr lang="en-US"/>
        </a:p>
      </dgm:t>
    </dgm:pt>
    <dgm:pt modelId="{4F0349F7-7124-4645-B7CB-EE5C90341F93}">
      <dgm:prSet phldrT="[Text]"/>
      <dgm:spPr/>
      <dgm:t>
        <a:bodyPr/>
        <a:lstStyle/>
        <a:p>
          <a:r>
            <a:rPr lang="en-US" dirty="0"/>
            <a:t>Conditional Statements; If-Then as Or</a:t>
          </a:r>
        </a:p>
      </dgm:t>
    </dgm:pt>
    <dgm:pt modelId="{0768AB17-249D-4D7B-9E2E-F1DF4E858B00}" type="parTrans" cxnId="{31F10C05-64EB-4924-B8E0-6160CF825C6F}">
      <dgm:prSet/>
      <dgm:spPr/>
      <dgm:t>
        <a:bodyPr/>
        <a:lstStyle/>
        <a:p>
          <a:endParaRPr lang="en-US"/>
        </a:p>
      </dgm:t>
    </dgm:pt>
    <dgm:pt modelId="{81FB1A49-7F85-4AFF-A847-F85C470A74AF}" type="sibTrans" cxnId="{31F10C05-64EB-4924-B8E0-6160CF825C6F}">
      <dgm:prSet/>
      <dgm:spPr/>
      <dgm:t>
        <a:bodyPr/>
        <a:lstStyle/>
        <a:p>
          <a:endParaRPr lang="en-US"/>
        </a:p>
      </dgm:t>
    </dgm:pt>
    <dgm:pt modelId="{58A43B6F-DE60-4DF8-8397-0C3A8E3D1E67}">
      <dgm:prSet phldrT="[Text]"/>
      <dgm:spPr/>
      <dgm:t>
        <a:bodyPr/>
        <a:lstStyle/>
        <a:p>
          <a:r>
            <a:rPr lang="en-US" dirty="0"/>
            <a:t>Logical Equivalence; Tautologies and Contradictions</a:t>
          </a:r>
        </a:p>
      </dgm:t>
    </dgm:pt>
    <dgm:pt modelId="{578542A2-45F1-4006-9AB5-FFA68462A556}" type="parTrans" cxnId="{0683B28B-0359-4C00-AFF0-3ABD3553A471}">
      <dgm:prSet/>
      <dgm:spPr/>
      <dgm:t>
        <a:bodyPr/>
        <a:lstStyle/>
        <a:p>
          <a:endParaRPr lang="en-US"/>
        </a:p>
      </dgm:t>
    </dgm:pt>
    <dgm:pt modelId="{8A6C530E-7229-4411-8939-E9774EA8157D}" type="sibTrans" cxnId="{0683B28B-0359-4C00-AFF0-3ABD3553A471}">
      <dgm:prSet/>
      <dgm:spPr/>
      <dgm:t>
        <a:bodyPr/>
        <a:lstStyle/>
        <a:p>
          <a:endParaRPr lang="en-US"/>
        </a:p>
      </dgm:t>
    </dgm:pt>
    <dgm:pt modelId="{15981B96-D8DF-4BD5-9205-E3F8DCA8212E}">
      <dgm:prSet phldrT="[Text]"/>
      <dgm:spPr/>
      <dgm:t>
        <a:bodyPr/>
        <a:lstStyle/>
        <a:p>
          <a:r>
            <a:rPr lang="en-US" dirty="0"/>
            <a:t>Only If and the </a:t>
          </a:r>
          <a:r>
            <a:rPr lang="en-US" dirty="0" err="1"/>
            <a:t>Biconditional</a:t>
          </a:r>
          <a:r>
            <a:rPr lang="en-US" dirty="0"/>
            <a:t>; Necessary and Sufficient Conditions</a:t>
          </a:r>
        </a:p>
      </dgm:t>
    </dgm:pt>
    <dgm:pt modelId="{DEEF6614-5C8E-46A2-867B-C9F7CD4C5D19}" type="parTrans" cxnId="{6783359D-6E57-4C35-AEE5-864D38C47E24}">
      <dgm:prSet/>
      <dgm:spPr/>
      <dgm:t>
        <a:bodyPr/>
        <a:lstStyle/>
        <a:p>
          <a:endParaRPr lang="en-US"/>
        </a:p>
      </dgm:t>
    </dgm:pt>
    <dgm:pt modelId="{8652596B-EEE6-4543-AB9D-DC9B9E807380}" type="sibTrans" cxnId="{6783359D-6E57-4C35-AEE5-864D38C47E24}">
      <dgm:prSet/>
      <dgm:spPr/>
      <dgm:t>
        <a:bodyPr/>
        <a:lstStyle/>
        <a:p>
          <a:endParaRPr lang="en-US"/>
        </a:p>
      </dgm:t>
    </dgm:pt>
    <dgm:pt modelId="{0FE65D8F-91D7-46F6-94C5-0642A6C22129}">
      <dgm:prSet phldrT="[Text]"/>
      <dgm:spPr/>
      <dgm:t>
        <a:bodyPr/>
        <a:lstStyle/>
        <a:p>
          <a:r>
            <a:rPr lang="en-US" dirty="0"/>
            <a:t>Negation, Contrapositive, Converse and Inverse</a:t>
          </a:r>
        </a:p>
      </dgm:t>
    </dgm:pt>
    <dgm:pt modelId="{41054D66-3473-4A96-AE82-FC3C4AC9285E}" type="parTrans" cxnId="{94CD4497-2335-4849-A9FF-4FA97754D4AA}">
      <dgm:prSet/>
      <dgm:spPr/>
      <dgm:t>
        <a:bodyPr/>
        <a:lstStyle/>
        <a:p>
          <a:endParaRPr lang="en-US"/>
        </a:p>
      </dgm:t>
    </dgm:pt>
    <dgm:pt modelId="{24D7EDA8-2455-4C46-AF0B-C49FF36C3BB4}" type="sibTrans" cxnId="{94CD4497-2335-4849-A9FF-4FA97754D4AA}">
      <dgm:prSet/>
      <dgm:spPr/>
      <dgm:t>
        <a:bodyPr/>
        <a:lstStyle/>
        <a:p>
          <a:endParaRPr lang="en-US"/>
        </a:p>
      </dgm:t>
    </dgm:pt>
    <dgm:pt modelId="{27BD6DE6-A64E-4D10-9273-68986977416E}">
      <dgm:prSet/>
      <dgm:spPr/>
      <dgm:t>
        <a:bodyPr/>
        <a:lstStyle/>
        <a:p>
          <a:r>
            <a:rPr lang="en-US" dirty="0"/>
            <a:t>2.3 Valid and Invalid Arguments	</a:t>
          </a:r>
        </a:p>
      </dgm:t>
    </dgm:pt>
    <dgm:pt modelId="{C45F01DC-DAB6-481E-ABF3-6A5B171385BA}" type="parTrans" cxnId="{F8593BB8-040D-45E5-A040-33463384AB91}">
      <dgm:prSet/>
      <dgm:spPr/>
      <dgm:t>
        <a:bodyPr/>
        <a:lstStyle/>
        <a:p>
          <a:endParaRPr lang="en-US"/>
        </a:p>
      </dgm:t>
    </dgm:pt>
    <dgm:pt modelId="{017C8BE8-7444-4868-A355-78BA7F2A9108}" type="sibTrans" cxnId="{F8593BB8-040D-45E5-A040-33463384AB91}">
      <dgm:prSet/>
      <dgm:spPr/>
      <dgm:t>
        <a:bodyPr/>
        <a:lstStyle/>
        <a:p>
          <a:endParaRPr lang="en-US"/>
        </a:p>
      </dgm:t>
    </dgm:pt>
    <dgm:pt modelId="{B0FCDD16-8224-4E79-ABF5-87D73043DDA9}">
      <dgm:prSet/>
      <dgm:spPr/>
      <dgm:t>
        <a:bodyPr/>
        <a:lstStyle/>
        <a:p>
          <a:r>
            <a:rPr lang="en-US" dirty="0"/>
            <a:t>Argument; Valid and Invalid Arguments</a:t>
          </a:r>
        </a:p>
      </dgm:t>
    </dgm:pt>
    <dgm:pt modelId="{5B57E8F0-FB3F-4C32-A79D-441557C8A19F}" type="parTrans" cxnId="{51167CE3-784F-425F-A2AD-3FD898503C36}">
      <dgm:prSet/>
      <dgm:spPr/>
      <dgm:t>
        <a:bodyPr/>
        <a:lstStyle/>
        <a:p>
          <a:endParaRPr lang="en-US"/>
        </a:p>
      </dgm:t>
    </dgm:pt>
    <dgm:pt modelId="{3C59DC4E-D43D-487F-83AF-054B96DF5732}" type="sibTrans" cxnId="{51167CE3-784F-425F-A2AD-3FD898503C36}">
      <dgm:prSet/>
      <dgm:spPr/>
      <dgm:t>
        <a:bodyPr/>
        <a:lstStyle/>
        <a:p>
          <a:endParaRPr lang="en-US"/>
        </a:p>
      </dgm:t>
    </dgm:pt>
    <dgm:pt modelId="{B775865C-F944-47C6-8A82-E26C15998CBD}">
      <dgm:prSet/>
      <dgm:spPr/>
      <dgm:t>
        <a:bodyPr/>
        <a:lstStyle/>
        <a:p>
          <a:r>
            <a:rPr lang="en-US" dirty="0"/>
            <a:t>Modus Ponens and Modus Tollens</a:t>
          </a:r>
        </a:p>
      </dgm:t>
    </dgm:pt>
    <dgm:pt modelId="{9E5FAA12-96DC-45B8-A04D-B2140D32C0FF}" type="parTrans" cxnId="{1D731A6F-0CFD-4AE8-B5AA-8CE9D4DD057E}">
      <dgm:prSet/>
      <dgm:spPr/>
      <dgm:t>
        <a:bodyPr/>
        <a:lstStyle/>
        <a:p>
          <a:endParaRPr lang="en-US"/>
        </a:p>
      </dgm:t>
    </dgm:pt>
    <dgm:pt modelId="{BEF5EA15-D30E-486A-BE07-91701C54A549}" type="sibTrans" cxnId="{1D731A6F-0CFD-4AE8-B5AA-8CE9D4DD057E}">
      <dgm:prSet/>
      <dgm:spPr/>
      <dgm:t>
        <a:bodyPr/>
        <a:lstStyle/>
        <a:p>
          <a:endParaRPr lang="en-US"/>
        </a:p>
      </dgm:t>
    </dgm:pt>
    <dgm:pt modelId="{006E8510-316B-458A-9BC1-17759118BF14}">
      <dgm:prSet/>
      <dgm:spPr/>
      <dgm:t>
        <a:bodyPr/>
        <a:lstStyle/>
        <a:p>
          <a:r>
            <a:rPr lang="en-US" dirty="0"/>
            <a:t>Rules of Inference</a:t>
          </a:r>
        </a:p>
      </dgm:t>
    </dgm:pt>
    <dgm:pt modelId="{8FEFC947-AA13-46EC-AFCC-4DF9015A334C}" type="parTrans" cxnId="{98BDDB71-FCB7-4F0E-8D9A-0C86EAA96634}">
      <dgm:prSet/>
      <dgm:spPr/>
      <dgm:t>
        <a:bodyPr/>
        <a:lstStyle/>
        <a:p>
          <a:endParaRPr lang="en-US"/>
        </a:p>
      </dgm:t>
    </dgm:pt>
    <dgm:pt modelId="{12DBC6C4-6545-4405-8502-19BB0F51EC30}" type="sibTrans" cxnId="{98BDDB71-FCB7-4F0E-8D9A-0C86EAA96634}">
      <dgm:prSet/>
      <dgm:spPr/>
      <dgm:t>
        <a:bodyPr/>
        <a:lstStyle/>
        <a:p>
          <a:endParaRPr lang="en-US"/>
        </a:p>
      </dgm:t>
    </dgm:pt>
    <dgm:pt modelId="{74281D1B-C24B-4528-88EE-C01F8D01B187}">
      <dgm:prSet/>
      <dgm:spPr/>
      <dgm:t>
        <a:bodyPr/>
        <a:lstStyle/>
        <a:p>
          <a:r>
            <a:rPr lang="en-US" dirty="0"/>
            <a:t>Fallacies</a:t>
          </a:r>
        </a:p>
      </dgm:t>
    </dgm:pt>
    <dgm:pt modelId="{42F63291-108A-4EA2-B0C1-88A58698CF9D}" type="parTrans" cxnId="{3B119C69-CB1A-4F6E-BB9D-9242BC8CE6CB}">
      <dgm:prSet/>
      <dgm:spPr/>
      <dgm:t>
        <a:bodyPr/>
        <a:lstStyle/>
        <a:p>
          <a:endParaRPr lang="en-US"/>
        </a:p>
      </dgm:t>
    </dgm:pt>
    <dgm:pt modelId="{FB7A0DE0-9C7D-4115-B72C-7BB73022D1BB}" type="sibTrans" cxnId="{3B119C69-CB1A-4F6E-BB9D-9242BC8CE6CB}">
      <dgm:prSet/>
      <dgm:spPr/>
      <dgm:t>
        <a:bodyPr/>
        <a:lstStyle/>
        <a:p>
          <a:endParaRPr lang="en-US"/>
        </a:p>
      </dgm:t>
    </dgm:pt>
    <dgm:pt modelId="{85DAB027-F54C-44DC-BDBE-232ED77CC6C1}" type="pres">
      <dgm:prSet presAssocID="{6F84F787-5F99-452F-AD9B-0BD6125B0C3D}" presName="linear" presStyleCnt="0">
        <dgm:presLayoutVars>
          <dgm:animLvl val="lvl"/>
          <dgm:resizeHandles val="exact"/>
        </dgm:presLayoutVars>
      </dgm:prSet>
      <dgm:spPr/>
      <dgm:t>
        <a:bodyPr/>
        <a:lstStyle/>
        <a:p>
          <a:endParaRPr lang="en-US"/>
        </a:p>
      </dgm:t>
    </dgm:pt>
    <dgm:pt modelId="{EC610065-CFB3-4CEF-BC1D-8B50BDA86689}" type="pres">
      <dgm:prSet presAssocID="{7F3EE7F4-5CF1-432E-A16A-EF1709181AEB}" presName="parentText" presStyleLbl="node1" presStyleIdx="0" presStyleCnt="3">
        <dgm:presLayoutVars>
          <dgm:chMax val="0"/>
          <dgm:bulletEnabled val="1"/>
        </dgm:presLayoutVars>
      </dgm:prSet>
      <dgm:spPr/>
      <dgm:t>
        <a:bodyPr/>
        <a:lstStyle/>
        <a:p>
          <a:endParaRPr lang="en-US"/>
        </a:p>
      </dgm:t>
    </dgm:pt>
    <dgm:pt modelId="{48C4D8D6-E7FC-4E3C-9F84-84133BB46313}" type="pres">
      <dgm:prSet presAssocID="{7F3EE7F4-5CF1-432E-A16A-EF1709181AEB}" presName="childText" presStyleLbl="revTx" presStyleIdx="0" presStyleCnt="3">
        <dgm:presLayoutVars>
          <dgm:bulletEnabled val="1"/>
        </dgm:presLayoutVars>
      </dgm:prSet>
      <dgm:spPr/>
      <dgm:t>
        <a:bodyPr/>
        <a:lstStyle/>
        <a:p>
          <a:endParaRPr lang="en-US"/>
        </a:p>
      </dgm:t>
    </dgm:pt>
    <dgm:pt modelId="{2309305B-C855-4771-85E1-9B59415FD537}" type="pres">
      <dgm:prSet presAssocID="{90250D92-EAF1-4F2C-B772-CC48C11D0311}" presName="parentText" presStyleLbl="node1" presStyleIdx="1" presStyleCnt="3">
        <dgm:presLayoutVars>
          <dgm:chMax val="0"/>
          <dgm:bulletEnabled val="1"/>
        </dgm:presLayoutVars>
      </dgm:prSet>
      <dgm:spPr/>
      <dgm:t>
        <a:bodyPr/>
        <a:lstStyle/>
        <a:p>
          <a:endParaRPr lang="en-US"/>
        </a:p>
      </dgm:t>
    </dgm:pt>
    <dgm:pt modelId="{A6170852-CD95-4A25-B089-D6B307265438}" type="pres">
      <dgm:prSet presAssocID="{90250D92-EAF1-4F2C-B772-CC48C11D0311}" presName="childText" presStyleLbl="revTx" presStyleIdx="1" presStyleCnt="3">
        <dgm:presLayoutVars>
          <dgm:bulletEnabled val="1"/>
        </dgm:presLayoutVars>
      </dgm:prSet>
      <dgm:spPr/>
      <dgm:t>
        <a:bodyPr/>
        <a:lstStyle/>
        <a:p>
          <a:endParaRPr lang="en-US"/>
        </a:p>
      </dgm:t>
    </dgm:pt>
    <dgm:pt modelId="{D6C6CA5C-623B-4113-8558-EECF5C4AA422}" type="pres">
      <dgm:prSet presAssocID="{27BD6DE6-A64E-4D10-9273-68986977416E}" presName="parentText" presStyleLbl="node1" presStyleIdx="2" presStyleCnt="3">
        <dgm:presLayoutVars>
          <dgm:chMax val="0"/>
          <dgm:bulletEnabled val="1"/>
        </dgm:presLayoutVars>
      </dgm:prSet>
      <dgm:spPr/>
      <dgm:t>
        <a:bodyPr/>
        <a:lstStyle/>
        <a:p>
          <a:endParaRPr lang="en-US"/>
        </a:p>
      </dgm:t>
    </dgm:pt>
    <dgm:pt modelId="{F3B6B158-1AE0-4D8B-A702-A8715E021A2A}" type="pres">
      <dgm:prSet presAssocID="{27BD6DE6-A64E-4D10-9273-68986977416E}" presName="childText" presStyleLbl="revTx" presStyleIdx="2" presStyleCnt="3">
        <dgm:presLayoutVars>
          <dgm:bulletEnabled val="1"/>
        </dgm:presLayoutVars>
      </dgm:prSet>
      <dgm:spPr/>
      <dgm:t>
        <a:bodyPr/>
        <a:lstStyle/>
        <a:p>
          <a:endParaRPr lang="en-US"/>
        </a:p>
      </dgm:t>
    </dgm:pt>
  </dgm:ptLst>
  <dgm:cxnLst>
    <dgm:cxn modelId="{0683B28B-0359-4C00-AFF0-3ABD3553A471}" srcId="{7F3EE7F4-5CF1-432E-A16A-EF1709181AEB}" destId="{58A43B6F-DE60-4DF8-8397-0C3A8E3D1E67}" srcOrd="1" destOrd="0" parTransId="{578542A2-45F1-4006-9AB5-FFA68462A556}" sibTransId="{8A6C530E-7229-4411-8939-E9774EA8157D}"/>
    <dgm:cxn modelId="{D21BBDC1-6177-4659-B672-EC4BABA1338C}" type="presOf" srcId="{15981B96-D8DF-4BD5-9205-E3F8DCA8212E}" destId="{A6170852-CD95-4A25-B089-D6B307265438}" srcOrd="0" destOrd="2" presId="urn:microsoft.com/office/officeart/2005/8/layout/vList2"/>
    <dgm:cxn modelId="{1746A295-6870-4417-B60C-533AC3673452}" type="presOf" srcId="{74281D1B-C24B-4528-88EE-C01F8D01B187}" destId="{F3B6B158-1AE0-4D8B-A702-A8715E021A2A}" srcOrd="0" destOrd="3" presId="urn:microsoft.com/office/officeart/2005/8/layout/vList2"/>
    <dgm:cxn modelId="{1C954AAA-F0CE-4914-844B-31CBC2ABBDFC}" type="presOf" srcId="{0FE65D8F-91D7-46F6-94C5-0642A6C22129}" destId="{A6170852-CD95-4A25-B089-D6B307265438}" srcOrd="0" destOrd="1" presId="urn:microsoft.com/office/officeart/2005/8/layout/vList2"/>
    <dgm:cxn modelId="{6783359D-6E57-4C35-AEE5-864D38C47E24}" srcId="{90250D92-EAF1-4F2C-B772-CC48C11D0311}" destId="{15981B96-D8DF-4BD5-9205-E3F8DCA8212E}" srcOrd="2" destOrd="0" parTransId="{DEEF6614-5C8E-46A2-867B-C9F7CD4C5D19}" sibTransId="{8652596B-EEE6-4543-AB9D-DC9B9E807380}"/>
    <dgm:cxn modelId="{2136FC02-1A38-4D50-9B50-1D929A0065DF}" type="presOf" srcId="{6F84F787-5F99-452F-AD9B-0BD6125B0C3D}" destId="{85DAB027-F54C-44DC-BDBE-232ED77CC6C1}" srcOrd="0" destOrd="0" presId="urn:microsoft.com/office/officeart/2005/8/layout/vList2"/>
    <dgm:cxn modelId="{C67DED16-DFE3-4362-B047-3E4F92774CCA}" type="presOf" srcId="{27BD6DE6-A64E-4D10-9273-68986977416E}" destId="{D6C6CA5C-623B-4113-8558-EECF5C4AA422}" srcOrd="0" destOrd="0" presId="urn:microsoft.com/office/officeart/2005/8/layout/vList2"/>
    <dgm:cxn modelId="{ADF04E26-3543-49A5-891B-9FB1EF73CB6D}" type="presOf" srcId="{90250D92-EAF1-4F2C-B772-CC48C11D0311}" destId="{2309305B-C855-4771-85E1-9B59415FD537}" srcOrd="0" destOrd="0" presId="urn:microsoft.com/office/officeart/2005/8/layout/vList2"/>
    <dgm:cxn modelId="{BA1EED61-5785-4913-87C2-607BB9D65C7A}" srcId="{7F3EE7F4-5CF1-432E-A16A-EF1709181AEB}" destId="{31D8F70D-89DF-4EF2-95ED-23355DFA290D}" srcOrd="0" destOrd="0" parTransId="{4118F54B-9884-43E0-B07A-843CD0E5ADB0}" sibTransId="{D8AC031E-BB32-4D50-AFAA-EC4C772735F0}"/>
    <dgm:cxn modelId="{51167CE3-784F-425F-A2AD-3FD898503C36}" srcId="{27BD6DE6-A64E-4D10-9273-68986977416E}" destId="{B0FCDD16-8224-4E79-ABF5-87D73043DDA9}" srcOrd="0" destOrd="0" parTransId="{5B57E8F0-FB3F-4C32-A79D-441557C8A19F}" sibTransId="{3C59DC4E-D43D-487F-83AF-054B96DF5732}"/>
    <dgm:cxn modelId="{A32B1BB6-92B0-4366-B170-A5AE63E07314}" type="presOf" srcId="{31D8F70D-89DF-4EF2-95ED-23355DFA290D}" destId="{48C4D8D6-E7FC-4E3C-9F84-84133BB46313}" srcOrd="0" destOrd="0" presId="urn:microsoft.com/office/officeart/2005/8/layout/vList2"/>
    <dgm:cxn modelId="{1D731A6F-0CFD-4AE8-B5AA-8CE9D4DD057E}" srcId="{27BD6DE6-A64E-4D10-9273-68986977416E}" destId="{B775865C-F944-47C6-8A82-E26C15998CBD}" srcOrd="1" destOrd="0" parTransId="{9E5FAA12-96DC-45B8-A04D-B2140D32C0FF}" sibTransId="{BEF5EA15-D30E-486A-BE07-91701C54A549}"/>
    <dgm:cxn modelId="{AF0007C4-DDEA-4E0C-9924-8AFC19D30F0F}" srcId="{6F84F787-5F99-452F-AD9B-0BD6125B0C3D}" destId="{7F3EE7F4-5CF1-432E-A16A-EF1709181AEB}" srcOrd="0" destOrd="0" parTransId="{41F9131A-82C0-45B3-84EB-25C445DFB798}" sibTransId="{C7FB9F7D-C9D7-4F24-801C-51D68C64976A}"/>
    <dgm:cxn modelId="{F8593BB8-040D-45E5-A040-33463384AB91}" srcId="{6F84F787-5F99-452F-AD9B-0BD6125B0C3D}" destId="{27BD6DE6-A64E-4D10-9273-68986977416E}" srcOrd="2" destOrd="0" parTransId="{C45F01DC-DAB6-481E-ABF3-6A5B171385BA}" sibTransId="{017C8BE8-7444-4868-A355-78BA7F2A9108}"/>
    <dgm:cxn modelId="{833E3FE2-BEBC-4C7F-823A-35867F1A1DDB}" type="presOf" srcId="{58A43B6F-DE60-4DF8-8397-0C3A8E3D1E67}" destId="{48C4D8D6-E7FC-4E3C-9F84-84133BB46313}" srcOrd="0" destOrd="1" presId="urn:microsoft.com/office/officeart/2005/8/layout/vList2"/>
    <dgm:cxn modelId="{98BDDB71-FCB7-4F0E-8D9A-0C86EAA96634}" srcId="{27BD6DE6-A64E-4D10-9273-68986977416E}" destId="{006E8510-316B-458A-9BC1-17759118BF14}" srcOrd="2" destOrd="0" parTransId="{8FEFC947-AA13-46EC-AFCC-4DF9015A334C}" sibTransId="{12DBC6C4-6545-4405-8502-19BB0F51EC30}"/>
    <dgm:cxn modelId="{BE55A903-595D-4A8D-9E2D-31C0043369DE}" srcId="{6F84F787-5F99-452F-AD9B-0BD6125B0C3D}" destId="{90250D92-EAF1-4F2C-B772-CC48C11D0311}" srcOrd="1" destOrd="0" parTransId="{C1AE61F7-B862-470C-A4DB-65F078287B01}" sibTransId="{AC977458-9D6E-44DC-99C5-F628B9176A90}"/>
    <dgm:cxn modelId="{3B119C69-CB1A-4F6E-BB9D-9242BC8CE6CB}" srcId="{27BD6DE6-A64E-4D10-9273-68986977416E}" destId="{74281D1B-C24B-4528-88EE-C01F8D01B187}" srcOrd="3" destOrd="0" parTransId="{42F63291-108A-4EA2-B0C1-88A58698CF9D}" sibTransId="{FB7A0DE0-9C7D-4115-B72C-7BB73022D1BB}"/>
    <dgm:cxn modelId="{5704A3DF-4049-45C3-B12B-23930E476921}" type="presOf" srcId="{B775865C-F944-47C6-8A82-E26C15998CBD}" destId="{F3B6B158-1AE0-4D8B-A702-A8715E021A2A}" srcOrd="0" destOrd="1" presId="urn:microsoft.com/office/officeart/2005/8/layout/vList2"/>
    <dgm:cxn modelId="{31F10C05-64EB-4924-B8E0-6160CF825C6F}" srcId="{90250D92-EAF1-4F2C-B772-CC48C11D0311}" destId="{4F0349F7-7124-4645-B7CB-EE5C90341F93}" srcOrd="0" destOrd="0" parTransId="{0768AB17-249D-4D7B-9E2E-F1DF4E858B00}" sibTransId="{81FB1A49-7F85-4AFF-A847-F85C470A74AF}"/>
    <dgm:cxn modelId="{146DCE2C-A628-44CF-B44C-1DCBDDA8C9FF}" type="presOf" srcId="{B0FCDD16-8224-4E79-ABF5-87D73043DDA9}" destId="{F3B6B158-1AE0-4D8B-A702-A8715E021A2A}" srcOrd="0" destOrd="0" presId="urn:microsoft.com/office/officeart/2005/8/layout/vList2"/>
    <dgm:cxn modelId="{94CD4497-2335-4849-A9FF-4FA97754D4AA}" srcId="{90250D92-EAF1-4F2C-B772-CC48C11D0311}" destId="{0FE65D8F-91D7-46F6-94C5-0642A6C22129}" srcOrd="1" destOrd="0" parTransId="{41054D66-3473-4A96-AE82-FC3C4AC9285E}" sibTransId="{24D7EDA8-2455-4C46-AF0B-C49FF36C3BB4}"/>
    <dgm:cxn modelId="{6F1A20F1-9292-4C19-B26E-38E2F0663A85}" type="presOf" srcId="{4F0349F7-7124-4645-B7CB-EE5C90341F93}" destId="{A6170852-CD95-4A25-B089-D6B307265438}" srcOrd="0" destOrd="0" presId="urn:microsoft.com/office/officeart/2005/8/layout/vList2"/>
    <dgm:cxn modelId="{876AFEAD-EA67-4CF9-A983-954E585CF568}" type="presOf" srcId="{006E8510-316B-458A-9BC1-17759118BF14}" destId="{F3B6B158-1AE0-4D8B-A702-A8715E021A2A}" srcOrd="0" destOrd="2" presId="urn:microsoft.com/office/officeart/2005/8/layout/vList2"/>
    <dgm:cxn modelId="{70AB6647-3A78-43D4-8A43-B8D4236CF243}" type="presOf" srcId="{7F3EE7F4-5CF1-432E-A16A-EF1709181AEB}" destId="{EC610065-CFB3-4CEF-BC1D-8B50BDA86689}" srcOrd="0" destOrd="0" presId="urn:microsoft.com/office/officeart/2005/8/layout/vList2"/>
    <dgm:cxn modelId="{641FF6CF-18E6-4917-9E68-B3EE90E6A343}" type="presParOf" srcId="{85DAB027-F54C-44DC-BDBE-232ED77CC6C1}" destId="{EC610065-CFB3-4CEF-BC1D-8B50BDA86689}" srcOrd="0" destOrd="0" presId="urn:microsoft.com/office/officeart/2005/8/layout/vList2"/>
    <dgm:cxn modelId="{AADF9B8A-F4E3-4087-BF5A-48E4E5B75C10}" type="presParOf" srcId="{85DAB027-F54C-44DC-BDBE-232ED77CC6C1}" destId="{48C4D8D6-E7FC-4E3C-9F84-84133BB46313}" srcOrd="1" destOrd="0" presId="urn:microsoft.com/office/officeart/2005/8/layout/vList2"/>
    <dgm:cxn modelId="{FC91255D-65B1-4A4B-8EB7-9F83F5BA69DA}" type="presParOf" srcId="{85DAB027-F54C-44DC-BDBE-232ED77CC6C1}" destId="{2309305B-C855-4771-85E1-9B59415FD537}" srcOrd="2" destOrd="0" presId="urn:microsoft.com/office/officeart/2005/8/layout/vList2"/>
    <dgm:cxn modelId="{BB0C8D00-E4E0-4A9B-BB60-C9A5C011522B}" type="presParOf" srcId="{85DAB027-F54C-44DC-BDBE-232ED77CC6C1}" destId="{A6170852-CD95-4A25-B089-D6B307265438}" srcOrd="3" destOrd="0" presId="urn:microsoft.com/office/officeart/2005/8/layout/vList2"/>
    <dgm:cxn modelId="{1D622E4A-A044-4385-B002-4942E6980DA2}" type="presParOf" srcId="{85DAB027-F54C-44DC-BDBE-232ED77CC6C1}" destId="{D6C6CA5C-623B-4113-8558-EECF5C4AA422}" srcOrd="4" destOrd="0" presId="urn:microsoft.com/office/officeart/2005/8/layout/vList2"/>
    <dgm:cxn modelId="{087399B7-70E3-4319-89C2-2EC91A2A66D0}" type="presParOf" srcId="{85DAB027-F54C-44DC-BDBE-232ED77CC6C1}" destId="{F3B6B158-1AE0-4D8B-A702-A8715E021A2A}"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610065-CFB3-4CEF-BC1D-8B50BDA86689}">
      <dsp:nvSpPr>
        <dsp:cNvPr id="0" name=""/>
        <dsp:cNvSpPr/>
      </dsp:nvSpPr>
      <dsp:spPr>
        <a:xfrm>
          <a:off x="0" y="8990"/>
          <a:ext cx="7979318"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a:t>2.1 Logical Form and Logical Equivalence</a:t>
          </a:r>
        </a:p>
      </dsp:txBody>
      <dsp:txXfrm>
        <a:off x="29271" y="38261"/>
        <a:ext cx="7920776" cy="541083"/>
      </dsp:txXfrm>
    </dsp:sp>
    <dsp:sp modelId="{48C4D8D6-E7FC-4E3C-9F84-84133BB46313}">
      <dsp:nvSpPr>
        <dsp:cNvPr id="0" name=""/>
        <dsp:cNvSpPr/>
      </dsp:nvSpPr>
      <dsp:spPr>
        <a:xfrm>
          <a:off x="0" y="608615"/>
          <a:ext cx="7979318" cy="983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Statements; Compound Statements; Statement Form (Propositional Form)</a:t>
          </a:r>
        </a:p>
        <a:p>
          <a:pPr marL="228600" lvl="1" indent="-228600" algn="l" defTabSz="889000">
            <a:lnSpc>
              <a:spcPct val="90000"/>
            </a:lnSpc>
            <a:spcBef>
              <a:spcPct val="0"/>
            </a:spcBef>
            <a:spcAft>
              <a:spcPct val="20000"/>
            </a:spcAft>
            <a:buChar char="••"/>
          </a:pPr>
          <a:r>
            <a:rPr lang="en-US" sz="2000" kern="1200" dirty="0"/>
            <a:t>Logical Equivalence; Tautologies and Contradictions</a:t>
          </a:r>
        </a:p>
      </dsp:txBody>
      <dsp:txXfrm>
        <a:off x="0" y="608615"/>
        <a:ext cx="7979318" cy="983250"/>
      </dsp:txXfrm>
    </dsp:sp>
    <dsp:sp modelId="{2309305B-C855-4771-85E1-9B59415FD537}">
      <dsp:nvSpPr>
        <dsp:cNvPr id="0" name=""/>
        <dsp:cNvSpPr/>
      </dsp:nvSpPr>
      <dsp:spPr>
        <a:xfrm>
          <a:off x="0" y="1591865"/>
          <a:ext cx="7979318"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a:t>2.2 Conditional Statements</a:t>
          </a:r>
        </a:p>
      </dsp:txBody>
      <dsp:txXfrm>
        <a:off x="29271" y="1621136"/>
        <a:ext cx="7920776" cy="541083"/>
      </dsp:txXfrm>
    </dsp:sp>
    <dsp:sp modelId="{A6170852-CD95-4A25-B089-D6B307265438}">
      <dsp:nvSpPr>
        <dsp:cNvPr id="0" name=""/>
        <dsp:cNvSpPr/>
      </dsp:nvSpPr>
      <dsp:spPr>
        <a:xfrm>
          <a:off x="0" y="2191490"/>
          <a:ext cx="7979318"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Conditional Statements; If-Then as Or</a:t>
          </a:r>
        </a:p>
        <a:p>
          <a:pPr marL="228600" lvl="1" indent="-228600" algn="l" defTabSz="889000">
            <a:lnSpc>
              <a:spcPct val="90000"/>
            </a:lnSpc>
            <a:spcBef>
              <a:spcPct val="0"/>
            </a:spcBef>
            <a:spcAft>
              <a:spcPct val="20000"/>
            </a:spcAft>
            <a:buChar char="••"/>
          </a:pPr>
          <a:r>
            <a:rPr lang="en-US" sz="2000" kern="1200" dirty="0"/>
            <a:t>Negation, Contrapositive, Converse and Inverse</a:t>
          </a:r>
        </a:p>
        <a:p>
          <a:pPr marL="228600" lvl="1" indent="-228600" algn="l" defTabSz="889000">
            <a:lnSpc>
              <a:spcPct val="90000"/>
            </a:lnSpc>
            <a:spcBef>
              <a:spcPct val="0"/>
            </a:spcBef>
            <a:spcAft>
              <a:spcPct val="20000"/>
            </a:spcAft>
            <a:buChar char="••"/>
          </a:pPr>
          <a:r>
            <a:rPr lang="en-US" sz="2000" kern="1200" dirty="0"/>
            <a:t>Only If and the </a:t>
          </a:r>
          <a:r>
            <a:rPr lang="en-US" sz="2000" kern="1200" dirty="0" err="1"/>
            <a:t>Biconditional</a:t>
          </a:r>
          <a:r>
            <a:rPr lang="en-US" sz="2000" kern="1200" dirty="0"/>
            <a:t>; Necessary and Sufficient Conditions</a:t>
          </a:r>
        </a:p>
      </dsp:txBody>
      <dsp:txXfrm>
        <a:off x="0" y="2191490"/>
        <a:ext cx="7979318" cy="1035000"/>
      </dsp:txXfrm>
    </dsp:sp>
    <dsp:sp modelId="{D6C6CA5C-623B-4113-8558-EECF5C4AA422}">
      <dsp:nvSpPr>
        <dsp:cNvPr id="0" name=""/>
        <dsp:cNvSpPr/>
      </dsp:nvSpPr>
      <dsp:spPr>
        <a:xfrm>
          <a:off x="0" y="3226490"/>
          <a:ext cx="7979318"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a:t>2.3 Valid and Invalid Arguments	</a:t>
          </a:r>
        </a:p>
      </dsp:txBody>
      <dsp:txXfrm>
        <a:off x="29271" y="3255761"/>
        <a:ext cx="7920776" cy="541083"/>
      </dsp:txXfrm>
    </dsp:sp>
    <dsp:sp modelId="{F3B6B158-1AE0-4D8B-A702-A8715E021A2A}">
      <dsp:nvSpPr>
        <dsp:cNvPr id="0" name=""/>
        <dsp:cNvSpPr/>
      </dsp:nvSpPr>
      <dsp:spPr>
        <a:xfrm>
          <a:off x="0" y="3826115"/>
          <a:ext cx="7979318" cy="1371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Argument; Valid and Invalid Arguments</a:t>
          </a:r>
        </a:p>
        <a:p>
          <a:pPr marL="228600" lvl="1" indent="-228600" algn="l" defTabSz="889000">
            <a:lnSpc>
              <a:spcPct val="90000"/>
            </a:lnSpc>
            <a:spcBef>
              <a:spcPct val="0"/>
            </a:spcBef>
            <a:spcAft>
              <a:spcPct val="20000"/>
            </a:spcAft>
            <a:buChar char="••"/>
          </a:pPr>
          <a:r>
            <a:rPr lang="en-US" sz="2000" kern="1200" dirty="0"/>
            <a:t>Modus Ponens and Modus Tollens</a:t>
          </a:r>
        </a:p>
        <a:p>
          <a:pPr marL="228600" lvl="1" indent="-228600" algn="l" defTabSz="889000">
            <a:lnSpc>
              <a:spcPct val="90000"/>
            </a:lnSpc>
            <a:spcBef>
              <a:spcPct val="0"/>
            </a:spcBef>
            <a:spcAft>
              <a:spcPct val="20000"/>
            </a:spcAft>
            <a:buChar char="••"/>
          </a:pPr>
          <a:r>
            <a:rPr lang="en-US" sz="2000" kern="1200" dirty="0"/>
            <a:t>Rules of Inference</a:t>
          </a:r>
        </a:p>
        <a:p>
          <a:pPr marL="228600" lvl="1" indent="-228600" algn="l" defTabSz="889000">
            <a:lnSpc>
              <a:spcPct val="90000"/>
            </a:lnSpc>
            <a:spcBef>
              <a:spcPct val="0"/>
            </a:spcBef>
            <a:spcAft>
              <a:spcPct val="20000"/>
            </a:spcAft>
            <a:buChar char="••"/>
          </a:pPr>
          <a:r>
            <a:rPr lang="en-US" sz="2000" kern="1200" dirty="0"/>
            <a:t>Fallacies</a:t>
          </a:r>
        </a:p>
      </dsp:txBody>
      <dsp:txXfrm>
        <a:off x="0" y="3826115"/>
        <a:ext cx="7979318" cy="137137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970938" y="0"/>
            <a:ext cx="3037840" cy="466435"/>
          </a:xfrm>
          <a:prstGeom prst="rect">
            <a:avLst/>
          </a:prstGeom>
        </p:spPr>
        <p:txBody>
          <a:bodyPr vert="horz" lIns="91440" tIns="45720" rIns="91440" bIns="45720" rtlCol="0"/>
          <a:lstStyle>
            <a:lvl1pPr algn="r">
              <a:defRPr sz="1200"/>
            </a:lvl1pPr>
          </a:lstStyle>
          <a:p>
            <a:fld id="{E9AF87D3-6609-4895-8881-950251D61054}" type="datetimeFigureOut">
              <a:rPr lang="en-SG" smtClean="0"/>
              <a:t>2/1/2020</a:t>
            </a:fld>
            <a:endParaRPr lang="en-SG"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701041" y="4473892"/>
            <a:ext cx="5608320" cy="366045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829968"/>
            <a:ext cx="3037840" cy="466434"/>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970938" y="8829968"/>
            <a:ext cx="3037840" cy="466434"/>
          </a:xfrm>
          <a:prstGeom prst="rect">
            <a:avLst/>
          </a:prstGeom>
        </p:spPr>
        <p:txBody>
          <a:bodyPr vert="horz" lIns="91440" tIns="45720" rIns="91440" bIns="45720" rtlCol="0" anchor="b"/>
          <a:lstStyle>
            <a:lvl1pPr algn="r">
              <a:defRPr sz="1200"/>
            </a:lvl1pPr>
          </a:lstStyle>
          <a:p>
            <a:fld id="{AB167E88-3C73-4F9C-825D-426281F3743E}" type="slidenum">
              <a:rPr lang="en-SG" smtClean="0"/>
              <a:t>‹#›</a:t>
            </a:fld>
            <a:endParaRPr lang="en-SG" dirty="0"/>
          </a:p>
        </p:txBody>
      </p:sp>
    </p:spTree>
    <p:extLst>
      <p:ext uri="{BB962C8B-B14F-4D97-AF65-F5344CB8AC3E}">
        <p14:creationId xmlns:p14="http://schemas.microsoft.com/office/powerpoint/2010/main" val="2579062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a:t>
            </a:fld>
            <a:endParaRPr lang="en-SG" dirty="0"/>
          </a:p>
        </p:txBody>
      </p:sp>
    </p:spTree>
    <p:extLst>
      <p:ext uri="{BB962C8B-B14F-4D97-AF65-F5344CB8AC3E}">
        <p14:creationId xmlns:p14="http://schemas.microsoft.com/office/powerpoint/2010/main" val="795508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10</a:t>
            </a:fld>
            <a:endParaRPr lang="en-SG" dirty="0"/>
          </a:p>
        </p:txBody>
      </p:sp>
    </p:spTree>
    <p:extLst>
      <p:ext uri="{BB962C8B-B14F-4D97-AF65-F5344CB8AC3E}">
        <p14:creationId xmlns:p14="http://schemas.microsoft.com/office/powerpoint/2010/main" val="1344172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11</a:t>
            </a:fld>
            <a:endParaRPr lang="en-SG" dirty="0"/>
          </a:p>
        </p:txBody>
      </p:sp>
    </p:spTree>
    <p:extLst>
      <p:ext uri="{BB962C8B-B14F-4D97-AF65-F5344CB8AC3E}">
        <p14:creationId xmlns:p14="http://schemas.microsoft.com/office/powerpoint/2010/main" val="2323094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12</a:t>
            </a:fld>
            <a:endParaRPr lang="en-SG" dirty="0"/>
          </a:p>
        </p:txBody>
      </p:sp>
    </p:spTree>
    <p:extLst>
      <p:ext uri="{BB962C8B-B14F-4D97-AF65-F5344CB8AC3E}">
        <p14:creationId xmlns:p14="http://schemas.microsoft.com/office/powerpoint/2010/main" val="2450039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13</a:t>
            </a:fld>
            <a:endParaRPr lang="en-SG" dirty="0"/>
          </a:p>
        </p:txBody>
      </p:sp>
    </p:spTree>
    <p:extLst>
      <p:ext uri="{BB962C8B-B14F-4D97-AF65-F5344CB8AC3E}">
        <p14:creationId xmlns:p14="http://schemas.microsoft.com/office/powerpoint/2010/main" val="3223186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14</a:t>
            </a:fld>
            <a:endParaRPr lang="en-SG" dirty="0"/>
          </a:p>
        </p:txBody>
      </p:sp>
    </p:spTree>
    <p:extLst>
      <p:ext uri="{BB962C8B-B14F-4D97-AF65-F5344CB8AC3E}">
        <p14:creationId xmlns:p14="http://schemas.microsoft.com/office/powerpoint/2010/main" val="2654676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15</a:t>
            </a:fld>
            <a:endParaRPr lang="en-SG" dirty="0"/>
          </a:p>
        </p:txBody>
      </p:sp>
    </p:spTree>
    <p:extLst>
      <p:ext uri="{BB962C8B-B14F-4D97-AF65-F5344CB8AC3E}">
        <p14:creationId xmlns:p14="http://schemas.microsoft.com/office/powerpoint/2010/main" val="910746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16</a:t>
            </a:fld>
            <a:endParaRPr lang="en-SG" dirty="0"/>
          </a:p>
        </p:txBody>
      </p:sp>
    </p:spTree>
    <p:extLst>
      <p:ext uri="{BB962C8B-B14F-4D97-AF65-F5344CB8AC3E}">
        <p14:creationId xmlns:p14="http://schemas.microsoft.com/office/powerpoint/2010/main" val="2967511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17</a:t>
            </a:fld>
            <a:endParaRPr lang="en-SG" dirty="0"/>
          </a:p>
        </p:txBody>
      </p:sp>
    </p:spTree>
    <p:extLst>
      <p:ext uri="{BB962C8B-B14F-4D97-AF65-F5344CB8AC3E}">
        <p14:creationId xmlns:p14="http://schemas.microsoft.com/office/powerpoint/2010/main" val="1088601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18</a:t>
            </a:fld>
            <a:endParaRPr lang="en-SG" dirty="0"/>
          </a:p>
        </p:txBody>
      </p:sp>
    </p:spTree>
    <p:extLst>
      <p:ext uri="{BB962C8B-B14F-4D97-AF65-F5344CB8AC3E}">
        <p14:creationId xmlns:p14="http://schemas.microsoft.com/office/powerpoint/2010/main" val="523622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19</a:t>
            </a:fld>
            <a:endParaRPr lang="en-SG" dirty="0"/>
          </a:p>
        </p:txBody>
      </p:sp>
    </p:spTree>
    <p:extLst>
      <p:ext uri="{BB962C8B-B14F-4D97-AF65-F5344CB8AC3E}">
        <p14:creationId xmlns:p14="http://schemas.microsoft.com/office/powerpoint/2010/main" val="1532790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a:t>
            </a:fld>
            <a:endParaRPr lang="en-SG" dirty="0"/>
          </a:p>
        </p:txBody>
      </p:sp>
    </p:spTree>
    <p:extLst>
      <p:ext uri="{BB962C8B-B14F-4D97-AF65-F5344CB8AC3E}">
        <p14:creationId xmlns:p14="http://schemas.microsoft.com/office/powerpoint/2010/main" val="7955087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20</a:t>
            </a:fld>
            <a:endParaRPr lang="en-SG" dirty="0"/>
          </a:p>
        </p:txBody>
      </p:sp>
    </p:spTree>
    <p:extLst>
      <p:ext uri="{BB962C8B-B14F-4D97-AF65-F5344CB8AC3E}">
        <p14:creationId xmlns:p14="http://schemas.microsoft.com/office/powerpoint/2010/main" val="2711816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21</a:t>
            </a:fld>
            <a:endParaRPr lang="en-SG" dirty="0"/>
          </a:p>
        </p:txBody>
      </p:sp>
    </p:spTree>
    <p:extLst>
      <p:ext uri="{BB962C8B-B14F-4D97-AF65-F5344CB8AC3E}">
        <p14:creationId xmlns:p14="http://schemas.microsoft.com/office/powerpoint/2010/main" val="13290541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22</a:t>
            </a:fld>
            <a:endParaRPr lang="en-SG" dirty="0"/>
          </a:p>
        </p:txBody>
      </p:sp>
    </p:spTree>
    <p:extLst>
      <p:ext uri="{BB962C8B-B14F-4D97-AF65-F5344CB8AC3E}">
        <p14:creationId xmlns:p14="http://schemas.microsoft.com/office/powerpoint/2010/main" val="25300686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23</a:t>
            </a:fld>
            <a:endParaRPr lang="en-SG" dirty="0"/>
          </a:p>
        </p:txBody>
      </p:sp>
    </p:spTree>
    <p:extLst>
      <p:ext uri="{BB962C8B-B14F-4D97-AF65-F5344CB8AC3E}">
        <p14:creationId xmlns:p14="http://schemas.microsoft.com/office/powerpoint/2010/main" val="22752883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24</a:t>
            </a:fld>
            <a:endParaRPr lang="en-SG" dirty="0"/>
          </a:p>
        </p:txBody>
      </p:sp>
    </p:spTree>
    <p:extLst>
      <p:ext uri="{BB962C8B-B14F-4D97-AF65-F5344CB8AC3E}">
        <p14:creationId xmlns:p14="http://schemas.microsoft.com/office/powerpoint/2010/main" val="39194655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25</a:t>
            </a:fld>
            <a:endParaRPr lang="en-SG" dirty="0"/>
          </a:p>
        </p:txBody>
      </p:sp>
    </p:spTree>
    <p:extLst>
      <p:ext uri="{BB962C8B-B14F-4D97-AF65-F5344CB8AC3E}">
        <p14:creationId xmlns:p14="http://schemas.microsoft.com/office/powerpoint/2010/main" val="1340813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26</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27</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28</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29</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a:t>
            </a:fld>
            <a:endParaRPr lang="en-SG" dirty="0"/>
          </a:p>
        </p:txBody>
      </p:sp>
    </p:spTree>
    <p:extLst>
      <p:ext uri="{BB962C8B-B14F-4D97-AF65-F5344CB8AC3E}">
        <p14:creationId xmlns:p14="http://schemas.microsoft.com/office/powerpoint/2010/main" val="7955087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30</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31</a:t>
            </a:fld>
            <a:endParaRPr lang="en-SG" dirty="0"/>
          </a:p>
        </p:txBody>
      </p:sp>
    </p:spTree>
    <p:extLst>
      <p:ext uri="{BB962C8B-B14F-4D97-AF65-F5344CB8AC3E}">
        <p14:creationId xmlns:p14="http://schemas.microsoft.com/office/powerpoint/2010/main" val="12586848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32</a:t>
            </a:fld>
            <a:endParaRPr lang="en-SG" dirty="0"/>
          </a:p>
        </p:txBody>
      </p:sp>
    </p:spTree>
    <p:extLst>
      <p:ext uri="{BB962C8B-B14F-4D97-AF65-F5344CB8AC3E}">
        <p14:creationId xmlns:p14="http://schemas.microsoft.com/office/powerpoint/2010/main" val="38959073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33</a:t>
            </a:fld>
            <a:endParaRPr lang="en-SG" dirty="0"/>
          </a:p>
        </p:txBody>
      </p:sp>
    </p:spTree>
    <p:extLst>
      <p:ext uri="{BB962C8B-B14F-4D97-AF65-F5344CB8AC3E}">
        <p14:creationId xmlns:p14="http://schemas.microsoft.com/office/powerpoint/2010/main" val="39236835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34</a:t>
            </a:fld>
            <a:endParaRPr lang="en-SG" dirty="0"/>
          </a:p>
        </p:txBody>
      </p:sp>
    </p:spTree>
    <p:extLst>
      <p:ext uri="{BB962C8B-B14F-4D97-AF65-F5344CB8AC3E}">
        <p14:creationId xmlns:p14="http://schemas.microsoft.com/office/powerpoint/2010/main" val="478067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35</a:t>
            </a:fld>
            <a:endParaRPr lang="en-SG" dirty="0"/>
          </a:p>
        </p:txBody>
      </p:sp>
    </p:spTree>
    <p:extLst>
      <p:ext uri="{BB962C8B-B14F-4D97-AF65-F5344CB8AC3E}">
        <p14:creationId xmlns:p14="http://schemas.microsoft.com/office/powerpoint/2010/main" val="35550441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36</a:t>
            </a:fld>
            <a:endParaRPr lang="en-SG" dirty="0"/>
          </a:p>
        </p:txBody>
      </p:sp>
    </p:spTree>
    <p:extLst>
      <p:ext uri="{BB962C8B-B14F-4D97-AF65-F5344CB8AC3E}">
        <p14:creationId xmlns:p14="http://schemas.microsoft.com/office/powerpoint/2010/main" val="7833408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37</a:t>
            </a:fld>
            <a:endParaRPr lang="en-SG" dirty="0"/>
          </a:p>
        </p:txBody>
      </p:sp>
    </p:spTree>
    <p:extLst>
      <p:ext uri="{BB962C8B-B14F-4D97-AF65-F5344CB8AC3E}">
        <p14:creationId xmlns:p14="http://schemas.microsoft.com/office/powerpoint/2010/main" val="34853290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38</a:t>
            </a:fld>
            <a:endParaRPr lang="en-SG" dirty="0"/>
          </a:p>
        </p:txBody>
      </p:sp>
    </p:spTree>
    <p:extLst>
      <p:ext uri="{BB962C8B-B14F-4D97-AF65-F5344CB8AC3E}">
        <p14:creationId xmlns:p14="http://schemas.microsoft.com/office/powerpoint/2010/main" val="36053801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39</a:t>
            </a:fld>
            <a:endParaRPr lang="en-SG" dirty="0"/>
          </a:p>
        </p:txBody>
      </p:sp>
    </p:spTree>
    <p:extLst>
      <p:ext uri="{BB962C8B-B14F-4D97-AF65-F5344CB8AC3E}">
        <p14:creationId xmlns:p14="http://schemas.microsoft.com/office/powerpoint/2010/main" val="656480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a:t>
            </a:fld>
            <a:endParaRPr lang="en-SG" dirty="0"/>
          </a:p>
        </p:txBody>
      </p:sp>
    </p:spTree>
    <p:extLst>
      <p:ext uri="{BB962C8B-B14F-4D97-AF65-F5344CB8AC3E}">
        <p14:creationId xmlns:p14="http://schemas.microsoft.com/office/powerpoint/2010/main" val="36950891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40</a:t>
            </a:fld>
            <a:endParaRPr lang="en-SG" dirty="0"/>
          </a:p>
        </p:txBody>
      </p:sp>
    </p:spTree>
    <p:extLst>
      <p:ext uri="{BB962C8B-B14F-4D97-AF65-F5344CB8AC3E}">
        <p14:creationId xmlns:p14="http://schemas.microsoft.com/office/powerpoint/2010/main" val="18961981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41</a:t>
            </a:fld>
            <a:endParaRPr lang="en-SG" dirty="0"/>
          </a:p>
        </p:txBody>
      </p:sp>
    </p:spTree>
    <p:extLst>
      <p:ext uri="{BB962C8B-B14F-4D97-AF65-F5344CB8AC3E}">
        <p14:creationId xmlns:p14="http://schemas.microsoft.com/office/powerpoint/2010/main" val="12110071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42</a:t>
            </a:fld>
            <a:endParaRPr lang="en-SG" dirty="0"/>
          </a:p>
        </p:txBody>
      </p:sp>
    </p:spTree>
    <p:extLst>
      <p:ext uri="{BB962C8B-B14F-4D97-AF65-F5344CB8AC3E}">
        <p14:creationId xmlns:p14="http://schemas.microsoft.com/office/powerpoint/2010/main" val="25781385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43</a:t>
            </a:fld>
            <a:endParaRPr lang="en-SG" dirty="0"/>
          </a:p>
        </p:txBody>
      </p:sp>
    </p:spTree>
    <p:extLst>
      <p:ext uri="{BB962C8B-B14F-4D97-AF65-F5344CB8AC3E}">
        <p14:creationId xmlns:p14="http://schemas.microsoft.com/office/powerpoint/2010/main" val="19020289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44</a:t>
            </a:fld>
            <a:endParaRPr lang="en-SG" dirty="0"/>
          </a:p>
        </p:txBody>
      </p:sp>
    </p:spTree>
    <p:extLst>
      <p:ext uri="{BB962C8B-B14F-4D97-AF65-F5344CB8AC3E}">
        <p14:creationId xmlns:p14="http://schemas.microsoft.com/office/powerpoint/2010/main" val="42859106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45</a:t>
            </a:fld>
            <a:endParaRPr lang="en-SG" dirty="0"/>
          </a:p>
        </p:txBody>
      </p:sp>
    </p:spTree>
    <p:extLst>
      <p:ext uri="{BB962C8B-B14F-4D97-AF65-F5344CB8AC3E}">
        <p14:creationId xmlns:p14="http://schemas.microsoft.com/office/powerpoint/2010/main" val="40483969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46</a:t>
            </a:fld>
            <a:endParaRPr lang="en-SG" dirty="0"/>
          </a:p>
        </p:txBody>
      </p:sp>
    </p:spTree>
    <p:extLst>
      <p:ext uri="{BB962C8B-B14F-4D97-AF65-F5344CB8AC3E}">
        <p14:creationId xmlns:p14="http://schemas.microsoft.com/office/powerpoint/2010/main" val="22839943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47</a:t>
            </a:fld>
            <a:endParaRPr lang="en-SG" dirty="0"/>
          </a:p>
        </p:txBody>
      </p:sp>
    </p:spTree>
    <p:extLst>
      <p:ext uri="{BB962C8B-B14F-4D97-AF65-F5344CB8AC3E}">
        <p14:creationId xmlns:p14="http://schemas.microsoft.com/office/powerpoint/2010/main" val="7844499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48</a:t>
            </a:fld>
            <a:endParaRPr lang="en-SG" dirty="0"/>
          </a:p>
        </p:txBody>
      </p:sp>
    </p:spTree>
    <p:extLst>
      <p:ext uri="{BB962C8B-B14F-4D97-AF65-F5344CB8AC3E}">
        <p14:creationId xmlns:p14="http://schemas.microsoft.com/office/powerpoint/2010/main" val="24504224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49</a:t>
            </a:fld>
            <a:endParaRPr lang="en-SG" dirty="0"/>
          </a:p>
        </p:txBody>
      </p:sp>
    </p:spTree>
    <p:extLst>
      <p:ext uri="{BB962C8B-B14F-4D97-AF65-F5344CB8AC3E}">
        <p14:creationId xmlns:p14="http://schemas.microsoft.com/office/powerpoint/2010/main" val="1291964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a:t>
            </a:fld>
            <a:endParaRPr lang="en-SG" dirty="0"/>
          </a:p>
        </p:txBody>
      </p:sp>
    </p:spTree>
    <p:extLst>
      <p:ext uri="{BB962C8B-B14F-4D97-AF65-F5344CB8AC3E}">
        <p14:creationId xmlns:p14="http://schemas.microsoft.com/office/powerpoint/2010/main" val="6302048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50</a:t>
            </a:fld>
            <a:endParaRPr lang="en-SG" dirty="0"/>
          </a:p>
        </p:txBody>
      </p:sp>
    </p:spTree>
    <p:extLst>
      <p:ext uri="{BB962C8B-B14F-4D97-AF65-F5344CB8AC3E}">
        <p14:creationId xmlns:p14="http://schemas.microsoft.com/office/powerpoint/2010/main" val="7014168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51</a:t>
            </a:fld>
            <a:endParaRPr lang="en-SG" dirty="0"/>
          </a:p>
        </p:txBody>
      </p:sp>
    </p:spTree>
    <p:extLst>
      <p:ext uri="{BB962C8B-B14F-4D97-AF65-F5344CB8AC3E}">
        <p14:creationId xmlns:p14="http://schemas.microsoft.com/office/powerpoint/2010/main" val="27064957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52</a:t>
            </a:fld>
            <a:endParaRPr lang="en-SG" dirty="0"/>
          </a:p>
        </p:txBody>
      </p:sp>
    </p:spTree>
    <p:extLst>
      <p:ext uri="{BB962C8B-B14F-4D97-AF65-F5344CB8AC3E}">
        <p14:creationId xmlns:p14="http://schemas.microsoft.com/office/powerpoint/2010/main" val="11784626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53</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54</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55</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56</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57</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58</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59</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a:t>
            </a:fld>
            <a:endParaRPr lang="en-SG" dirty="0"/>
          </a:p>
        </p:txBody>
      </p:sp>
    </p:spTree>
    <p:extLst>
      <p:ext uri="{BB962C8B-B14F-4D97-AF65-F5344CB8AC3E}">
        <p14:creationId xmlns:p14="http://schemas.microsoft.com/office/powerpoint/2010/main" val="63020484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60</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61</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62</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63</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64</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65</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66</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67</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68</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69</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a:t>
            </a:fld>
            <a:endParaRPr lang="en-SG" dirty="0"/>
          </a:p>
        </p:txBody>
      </p:sp>
    </p:spTree>
    <p:extLst>
      <p:ext uri="{BB962C8B-B14F-4D97-AF65-F5344CB8AC3E}">
        <p14:creationId xmlns:p14="http://schemas.microsoft.com/office/powerpoint/2010/main" val="1667519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70</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71</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72</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73</a:t>
            </a:fld>
            <a:endParaRPr lang="en-SG" dirty="0"/>
          </a:p>
        </p:txBody>
      </p:sp>
    </p:spTree>
    <p:extLst>
      <p:ext uri="{BB962C8B-B14F-4D97-AF65-F5344CB8AC3E}">
        <p14:creationId xmlns:p14="http://schemas.microsoft.com/office/powerpoint/2010/main" val="12149582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74</a:t>
            </a:fld>
            <a:endParaRPr lang="en-SG" dirty="0"/>
          </a:p>
        </p:txBody>
      </p:sp>
    </p:spTree>
    <p:extLst>
      <p:ext uri="{BB962C8B-B14F-4D97-AF65-F5344CB8AC3E}">
        <p14:creationId xmlns:p14="http://schemas.microsoft.com/office/powerpoint/2010/main" val="252781295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75</a:t>
            </a:fld>
            <a:endParaRPr lang="en-SG" dirty="0"/>
          </a:p>
        </p:txBody>
      </p:sp>
    </p:spTree>
    <p:extLst>
      <p:ext uri="{BB962C8B-B14F-4D97-AF65-F5344CB8AC3E}">
        <p14:creationId xmlns:p14="http://schemas.microsoft.com/office/powerpoint/2010/main" val="252109502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76</a:t>
            </a:fld>
            <a:endParaRPr lang="en-SG" dirty="0"/>
          </a:p>
        </p:txBody>
      </p:sp>
    </p:spTree>
    <p:extLst>
      <p:ext uri="{BB962C8B-B14F-4D97-AF65-F5344CB8AC3E}">
        <p14:creationId xmlns:p14="http://schemas.microsoft.com/office/powerpoint/2010/main" val="259984106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77</a:t>
            </a:fld>
            <a:endParaRPr lang="en-SG" dirty="0"/>
          </a:p>
        </p:txBody>
      </p:sp>
    </p:spTree>
    <p:extLst>
      <p:ext uri="{BB962C8B-B14F-4D97-AF65-F5344CB8AC3E}">
        <p14:creationId xmlns:p14="http://schemas.microsoft.com/office/powerpoint/2010/main" val="69420895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78</a:t>
            </a:fld>
            <a:endParaRPr lang="en-SG" dirty="0"/>
          </a:p>
        </p:txBody>
      </p:sp>
    </p:spTree>
    <p:extLst>
      <p:ext uri="{BB962C8B-B14F-4D97-AF65-F5344CB8AC3E}">
        <p14:creationId xmlns:p14="http://schemas.microsoft.com/office/powerpoint/2010/main" val="37907431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79</a:t>
            </a:fld>
            <a:endParaRPr lang="en-SG" dirty="0"/>
          </a:p>
        </p:txBody>
      </p:sp>
    </p:spTree>
    <p:extLst>
      <p:ext uri="{BB962C8B-B14F-4D97-AF65-F5344CB8AC3E}">
        <p14:creationId xmlns:p14="http://schemas.microsoft.com/office/powerpoint/2010/main" val="2484466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a:t>
            </a:fld>
            <a:endParaRPr lang="en-SG" dirty="0"/>
          </a:p>
        </p:txBody>
      </p:sp>
    </p:spTree>
    <p:extLst>
      <p:ext uri="{BB962C8B-B14F-4D97-AF65-F5344CB8AC3E}">
        <p14:creationId xmlns:p14="http://schemas.microsoft.com/office/powerpoint/2010/main" val="5851537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80</a:t>
            </a:fld>
            <a:endParaRPr lang="en-SG" dirty="0"/>
          </a:p>
        </p:txBody>
      </p:sp>
    </p:spTree>
    <p:extLst>
      <p:ext uri="{BB962C8B-B14F-4D97-AF65-F5344CB8AC3E}">
        <p14:creationId xmlns:p14="http://schemas.microsoft.com/office/powerpoint/2010/main" val="377538718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81</a:t>
            </a:fld>
            <a:endParaRPr lang="en-SG" dirty="0"/>
          </a:p>
        </p:txBody>
      </p:sp>
    </p:spTree>
    <p:extLst>
      <p:ext uri="{BB962C8B-B14F-4D97-AF65-F5344CB8AC3E}">
        <p14:creationId xmlns:p14="http://schemas.microsoft.com/office/powerpoint/2010/main" val="49807990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82</a:t>
            </a:fld>
            <a:endParaRPr lang="en-SG" dirty="0"/>
          </a:p>
        </p:txBody>
      </p:sp>
    </p:spTree>
    <p:extLst>
      <p:ext uri="{BB962C8B-B14F-4D97-AF65-F5344CB8AC3E}">
        <p14:creationId xmlns:p14="http://schemas.microsoft.com/office/powerpoint/2010/main" val="176810382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83</a:t>
            </a:fld>
            <a:endParaRPr lang="en-SG" dirty="0"/>
          </a:p>
        </p:txBody>
      </p:sp>
    </p:spTree>
    <p:extLst>
      <p:ext uri="{BB962C8B-B14F-4D97-AF65-F5344CB8AC3E}">
        <p14:creationId xmlns:p14="http://schemas.microsoft.com/office/powerpoint/2010/main" val="8790250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84</a:t>
            </a:fld>
            <a:endParaRPr lang="en-SG" dirty="0"/>
          </a:p>
        </p:txBody>
      </p:sp>
    </p:spTree>
    <p:extLst>
      <p:ext uri="{BB962C8B-B14F-4D97-AF65-F5344CB8AC3E}">
        <p14:creationId xmlns:p14="http://schemas.microsoft.com/office/powerpoint/2010/main" val="169982451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85</a:t>
            </a:fld>
            <a:endParaRPr lang="en-SG" dirty="0"/>
          </a:p>
        </p:txBody>
      </p:sp>
    </p:spTree>
    <p:extLst>
      <p:ext uri="{BB962C8B-B14F-4D97-AF65-F5344CB8AC3E}">
        <p14:creationId xmlns:p14="http://schemas.microsoft.com/office/powerpoint/2010/main" val="266324193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86</a:t>
            </a:fld>
            <a:endParaRPr lang="en-SG" dirty="0"/>
          </a:p>
        </p:txBody>
      </p:sp>
    </p:spTree>
    <p:extLst>
      <p:ext uri="{BB962C8B-B14F-4D97-AF65-F5344CB8AC3E}">
        <p14:creationId xmlns:p14="http://schemas.microsoft.com/office/powerpoint/2010/main" val="194118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a:t>
            </a:fld>
            <a:endParaRPr lang="en-SG" dirty="0"/>
          </a:p>
        </p:txBody>
      </p:sp>
    </p:spTree>
    <p:extLst>
      <p:ext uri="{BB962C8B-B14F-4D97-AF65-F5344CB8AC3E}">
        <p14:creationId xmlns:p14="http://schemas.microsoft.com/office/powerpoint/2010/main" val="4010146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261355-5649-4AD8-BB9D-1A5455CEB169}" type="datetime1">
              <a:rPr lang="en-SG" smtClean="0"/>
              <a:t>2/1/2020</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1540911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615D4-F39F-40C8-B815-9D5F7CC6837A}" type="datetime1">
              <a:rPr lang="en-SG" smtClean="0"/>
              <a:t>2/1/2020</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678463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6C2B7-FFFB-439E-984B-574F822BDA6B}" type="datetime1">
              <a:rPr lang="en-SG" smtClean="0"/>
              <a:t>2/1/2020</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1184222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63F7B6-8766-4E27-BCA9-2344E6587F41}" type="datetime1">
              <a:rPr lang="en-SG" smtClean="0"/>
              <a:t>2/1/2020</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81989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A2D75A-5185-443E-9091-36C60D98FB3F}" type="datetime1">
              <a:rPr lang="en-SG" smtClean="0"/>
              <a:t>2/1/2020</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42162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54EAFD-9772-4422-A2F2-E906626A189E}" type="datetime1">
              <a:rPr lang="en-SG" smtClean="0"/>
              <a:t>2/1/2020</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415693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6E143B-0144-4690-B3B4-A05CFAE8D5F2}" type="datetime1">
              <a:rPr lang="en-SG" smtClean="0"/>
              <a:t>2/1/2020</a:t>
            </a:fld>
            <a:endParaRPr lang="en-SG" dirty="0"/>
          </a:p>
        </p:txBody>
      </p:sp>
      <p:sp>
        <p:nvSpPr>
          <p:cNvPr id="8" name="Footer Placeholder 7"/>
          <p:cNvSpPr>
            <a:spLocks noGrp="1"/>
          </p:cNvSpPr>
          <p:nvPr>
            <p:ph type="ftr" sz="quarter" idx="11"/>
          </p:nvPr>
        </p:nvSpPr>
        <p:spPr/>
        <p:txBody>
          <a:bodyPr/>
          <a:lstStyle/>
          <a:p>
            <a:endParaRPr lang="en-SG" dirty="0"/>
          </a:p>
        </p:txBody>
      </p:sp>
      <p:sp>
        <p:nvSpPr>
          <p:cNvPr id="9" name="Slide Number Placeholder 8"/>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99011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C1631C-D083-42BA-A20B-0E0CD2C0567E}" type="datetime1">
              <a:rPr lang="en-SG" smtClean="0"/>
              <a:t>2/1/2020</a:t>
            </a:fld>
            <a:endParaRPr lang="en-SG" dirty="0"/>
          </a:p>
        </p:txBody>
      </p:sp>
      <p:sp>
        <p:nvSpPr>
          <p:cNvPr id="4" name="Footer Placeholder 3"/>
          <p:cNvSpPr>
            <a:spLocks noGrp="1"/>
          </p:cNvSpPr>
          <p:nvPr>
            <p:ph type="ftr" sz="quarter" idx="11"/>
          </p:nvPr>
        </p:nvSpPr>
        <p:spPr/>
        <p:txBody>
          <a:bodyPr/>
          <a:lstStyle/>
          <a:p>
            <a:endParaRPr lang="en-SG" dirty="0"/>
          </a:p>
        </p:txBody>
      </p:sp>
      <p:sp>
        <p:nvSpPr>
          <p:cNvPr id="5" name="Slide Number Placeholder 4"/>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457530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E3DA9C-0E2B-4787-AE52-67F6181CA98A}" type="datetime1">
              <a:rPr lang="en-SG" smtClean="0"/>
              <a:t>2/1/2020</a:t>
            </a:fld>
            <a:endParaRPr lang="en-SG" dirty="0"/>
          </a:p>
        </p:txBody>
      </p:sp>
      <p:sp>
        <p:nvSpPr>
          <p:cNvPr id="3" name="Footer Placeholder 2"/>
          <p:cNvSpPr>
            <a:spLocks noGrp="1"/>
          </p:cNvSpPr>
          <p:nvPr>
            <p:ph type="ftr" sz="quarter" idx="11"/>
          </p:nvPr>
        </p:nvSpPr>
        <p:spPr/>
        <p:txBody>
          <a:bodyPr/>
          <a:lstStyle/>
          <a:p>
            <a:endParaRPr lang="en-SG" dirty="0"/>
          </a:p>
        </p:txBody>
      </p:sp>
      <p:sp>
        <p:nvSpPr>
          <p:cNvPr id="4" name="Slide Number Placeholder 3"/>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28271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9A2BB6-88BE-472E-BEE6-0367B872129D}" type="datetime1">
              <a:rPr lang="en-SG" smtClean="0"/>
              <a:t>2/1/2020</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71268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2C7B5B-5E12-41EA-81B6-3C439D1BCEB3}" type="datetime1">
              <a:rPr lang="en-SG" smtClean="0"/>
              <a:t>2/1/2020</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43312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2B41B-CFB2-456D-89C3-CA102AEB0DD4}" type="datetime1">
              <a:rPr lang="en-SG" smtClean="0"/>
              <a:t>2/1/2020</a:t>
            </a:fld>
            <a:endParaRPr lang="en-SG"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45BCA7-BE1F-44EA-8FAA-E97CADA8B770}" type="slidenum">
              <a:rPr lang="en-SG" smtClean="0"/>
              <a:t>‹#›</a:t>
            </a:fld>
            <a:endParaRPr lang="en-SG" dirty="0"/>
          </a:p>
        </p:txBody>
      </p:sp>
    </p:spTree>
    <p:extLst>
      <p:ext uri="{BB962C8B-B14F-4D97-AF65-F5344CB8AC3E}">
        <p14:creationId xmlns:p14="http://schemas.microsoft.com/office/powerpoint/2010/main" val="2205328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www.theguardian.com/science/2016/mar/28/did-you-solve-it-the-logic-question-almost-everyone-gets-wrong" TargetMode="External"/><Relationship Id="rId5" Type="http://schemas.openxmlformats.org/officeDocument/2006/relationships/image" Target="../media/image3.png"/><Relationship Id="rId4" Type="http://schemas.openxmlformats.org/officeDocument/2006/relationships/chart" Target="../charts/chart1.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7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3.png"/></Relationships>
</file>

<file path=ppt/slides/_rels/slide8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5.png"/></Relationships>
</file>

<file path=ppt/slides/_rels/slide8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8.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4215318"/>
            <a:ext cx="6858000" cy="776407"/>
          </a:xfrm>
        </p:spPr>
        <p:txBody>
          <a:bodyPr>
            <a:normAutofit/>
          </a:bodyPr>
          <a:lstStyle/>
          <a:p>
            <a:r>
              <a:rPr lang="en-SG" sz="3300" dirty="0"/>
              <a:t>Aaron Tan</a:t>
            </a:r>
            <a:endParaRPr lang="en-SG" dirty="0"/>
          </a:p>
        </p:txBody>
      </p:sp>
      <p:sp>
        <p:nvSpPr>
          <p:cNvPr id="2" name="Title 1"/>
          <p:cNvSpPr>
            <a:spLocks noGrp="1"/>
          </p:cNvSpPr>
          <p:nvPr>
            <p:ph type="ctrTitle"/>
          </p:nvPr>
        </p:nvSpPr>
        <p:spPr>
          <a:xfrm>
            <a:off x="922086" y="2152651"/>
            <a:ext cx="7247642" cy="627871"/>
          </a:xfrm>
        </p:spPr>
        <p:txBody>
          <a:bodyPr>
            <a:normAutofit/>
          </a:bodyPr>
          <a:lstStyle/>
          <a:p>
            <a:r>
              <a:rPr lang="en-SG" sz="3000" dirty="0">
                <a:solidFill>
                  <a:schemeClr val="bg1"/>
                </a:solidFill>
                <a:latin typeface="+mn-lt"/>
              </a:rPr>
              <a:t>2. The Logic of Compound Statements</a:t>
            </a:r>
          </a:p>
        </p:txBody>
      </p:sp>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6" name="TextBox 5"/>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Logical Form and Logical Equivalence		Conditional Statements			Valid and Invalid Arguments	</a:t>
            </a:r>
            <a:endParaRPr lang="en-SG" sz="1050" dirty="0">
              <a:solidFill>
                <a:schemeClr val="bg1"/>
              </a:solidFill>
            </a:endParaRPr>
          </a:p>
        </p:txBody>
      </p:sp>
      <p:sp>
        <p:nvSpPr>
          <p:cNvPr id="10" name="TextBox 9"/>
          <p:cNvSpPr txBox="1"/>
          <p:nvPr/>
        </p:nvSpPr>
        <p:spPr>
          <a:xfrm>
            <a:off x="0" y="485733"/>
            <a:ext cx="9144000" cy="27699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1</a:t>
            </a:fld>
            <a:endParaRPr lang="en-SG" dirty="0"/>
          </a:p>
        </p:txBody>
      </p:sp>
      <p:sp>
        <p:nvSpPr>
          <p:cNvPr id="19" name="Oval 18"/>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Rounded Rectangle 36"/>
          <p:cNvSpPr/>
          <p:nvPr/>
        </p:nvSpPr>
        <p:spPr>
          <a:xfrm>
            <a:off x="644577" y="2152650"/>
            <a:ext cx="7809875" cy="1360571"/>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Title 1"/>
          <p:cNvSpPr txBox="1">
            <a:spLocks/>
          </p:cNvSpPr>
          <p:nvPr/>
        </p:nvSpPr>
        <p:spPr>
          <a:xfrm>
            <a:off x="922086" y="1985360"/>
            <a:ext cx="7247642" cy="13114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SG" sz="3000" smtClean="0">
                <a:solidFill>
                  <a:schemeClr val="bg1"/>
                </a:solidFill>
                <a:latin typeface="+mn-lt"/>
              </a:rPr>
              <a:t>2. The Logic of Compound Statements</a:t>
            </a:r>
            <a:br>
              <a:rPr lang="en-SG" sz="3000" smtClean="0">
                <a:solidFill>
                  <a:schemeClr val="bg1"/>
                </a:solidFill>
                <a:latin typeface="+mn-lt"/>
              </a:rPr>
            </a:br>
            <a:r>
              <a:rPr lang="en-SG" sz="3000" smtClean="0">
                <a:solidFill>
                  <a:schemeClr val="bg1"/>
                </a:solidFill>
                <a:latin typeface="+mn-lt"/>
              </a:rPr>
              <a:t>(aka Propositional Logic)</a:t>
            </a:r>
            <a:endParaRPr lang="en-SG" sz="3000" dirty="0">
              <a:solidFill>
                <a:schemeClr val="bg1"/>
              </a:solidFill>
              <a:latin typeface="+mn-lt"/>
            </a:endParaRPr>
          </a:p>
        </p:txBody>
      </p:sp>
    </p:spTree>
    <p:extLst>
      <p:ext uri="{BB962C8B-B14F-4D97-AF65-F5344CB8AC3E}">
        <p14:creationId xmlns:p14="http://schemas.microsoft.com/office/powerpoint/2010/main" val="95164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Logical Form and Logical Equivalence</a:t>
            </a:r>
            <a:r>
              <a:rPr lang="en-SG" sz="1200" dirty="0">
                <a:solidFill>
                  <a:schemeClr val="bg1"/>
                </a:solidFill>
              </a:rPr>
              <a:t>		Conditional Statements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Compound Statements: Negation, Conjunction, and Disjunction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10</a:t>
            </a:fld>
            <a:endParaRPr lang="en-SG" dirty="0"/>
          </a:p>
        </p:txBody>
      </p:sp>
      <p:grpSp>
        <p:nvGrpSpPr>
          <p:cNvPr id="25" name="Group 24"/>
          <p:cNvGrpSpPr/>
          <p:nvPr/>
        </p:nvGrpSpPr>
        <p:grpSpPr>
          <a:xfrm>
            <a:off x="974410" y="1087078"/>
            <a:ext cx="7176411" cy="1448841"/>
            <a:chOff x="993228" y="4598517"/>
            <a:chExt cx="7176411" cy="1448841"/>
          </a:xfrm>
        </p:grpSpPr>
        <p:sp>
          <p:nvSpPr>
            <p:cNvPr id="26" name="Rectangle 25"/>
            <p:cNvSpPr/>
            <p:nvPr/>
          </p:nvSpPr>
          <p:spPr>
            <a:xfrm>
              <a:off x="993228" y="4598517"/>
              <a:ext cx="7176411" cy="1448841"/>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7" name="Rectangle 26"/>
            <p:cNvSpPr/>
            <p:nvPr/>
          </p:nvSpPr>
          <p:spPr>
            <a:xfrm>
              <a:off x="993228" y="4598517"/>
              <a:ext cx="7176411"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8" name="TextBox 27"/>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Definition 2.1.2 (Negation)</a:t>
              </a:r>
            </a:p>
          </p:txBody>
        </p:sp>
        <p:sp>
          <p:nvSpPr>
            <p:cNvPr id="29" name="TextBox 28"/>
            <p:cNvSpPr txBox="1"/>
            <p:nvPr/>
          </p:nvSpPr>
          <p:spPr>
            <a:xfrm>
              <a:off x="1109374" y="5193984"/>
              <a:ext cx="6925353" cy="830997"/>
            </a:xfrm>
            <a:prstGeom prst="rect">
              <a:avLst/>
            </a:prstGeom>
            <a:noFill/>
          </p:spPr>
          <p:txBody>
            <a:bodyPr wrap="square" rtlCol="0">
              <a:spAutoFit/>
            </a:bodyPr>
            <a:lstStyle/>
            <a:p>
              <a:r>
                <a:rPr lang="en-SG" sz="2400" dirty="0"/>
                <a:t>If </a:t>
              </a:r>
              <a:r>
                <a:rPr lang="en-SG" sz="2400" i="1" dirty="0"/>
                <a:t>p</a:t>
              </a:r>
              <a:r>
                <a:rPr lang="en-SG" sz="2400" dirty="0"/>
                <a:t> is a statement variable, the </a:t>
              </a:r>
              <a:r>
                <a:rPr lang="en-SG" sz="2400" b="1" dirty="0"/>
                <a:t>negation</a:t>
              </a:r>
              <a:r>
                <a:rPr lang="en-SG" sz="2400" dirty="0"/>
                <a:t> of </a:t>
              </a:r>
              <a:r>
                <a:rPr lang="en-SG" sz="2400" i="1" dirty="0"/>
                <a:t>p</a:t>
              </a:r>
              <a:r>
                <a:rPr lang="en-SG" sz="2400" dirty="0"/>
                <a:t> is “not </a:t>
              </a:r>
              <a:r>
                <a:rPr lang="en-SG" sz="2400" i="1" dirty="0"/>
                <a:t>p</a:t>
              </a:r>
              <a:r>
                <a:rPr lang="en-SG" sz="2400" dirty="0"/>
                <a:t>” or “it is not the case that </a:t>
              </a:r>
              <a:r>
                <a:rPr lang="en-SG" sz="2400" i="1" dirty="0"/>
                <a:t>p</a:t>
              </a:r>
              <a:r>
                <a:rPr lang="en-SG" sz="2400" dirty="0"/>
                <a:t>” and is denoted ~</a:t>
              </a:r>
              <a:r>
                <a:rPr lang="en-SG" sz="2400" i="1" dirty="0"/>
                <a:t>p</a:t>
              </a:r>
              <a:r>
                <a:rPr lang="en-SG" sz="2400" dirty="0"/>
                <a:t>.</a:t>
              </a:r>
            </a:p>
          </p:txBody>
        </p:sp>
      </p:grpSp>
      <p:grpSp>
        <p:nvGrpSpPr>
          <p:cNvPr id="30" name="Group 29"/>
          <p:cNvGrpSpPr/>
          <p:nvPr/>
        </p:nvGrpSpPr>
        <p:grpSpPr>
          <a:xfrm>
            <a:off x="974410" y="2832401"/>
            <a:ext cx="7176411" cy="1448841"/>
            <a:chOff x="993228" y="4598517"/>
            <a:chExt cx="7176411" cy="1448841"/>
          </a:xfrm>
        </p:grpSpPr>
        <p:sp>
          <p:nvSpPr>
            <p:cNvPr id="31" name="Rectangle 30"/>
            <p:cNvSpPr/>
            <p:nvPr/>
          </p:nvSpPr>
          <p:spPr>
            <a:xfrm>
              <a:off x="993228" y="4598517"/>
              <a:ext cx="7176411" cy="1448841"/>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2" name="Rectangle 31"/>
            <p:cNvSpPr/>
            <p:nvPr/>
          </p:nvSpPr>
          <p:spPr>
            <a:xfrm>
              <a:off x="993228" y="4598517"/>
              <a:ext cx="7176411"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3" name="TextBox 32"/>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Definition 2.1.3 (Conjunction)</a:t>
              </a:r>
            </a:p>
          </p:txBody>
        </p:sp>
        <p:sp>
          <p:nvSpPr>
            <p:cNvPr id="34" name="TextBox 33"/>
            <p:cNvSpPr txBox="1"/>
            <p:nvPr/>
          </p:nvSpPr>
          <p:spPr>
            <a:xfrm>
              <a:off x="1109374" y="5193984"/>
              <a:ext cx="6925353" cy="830997"/>
            </a:xfrm>
            <a:prstGeom prst="rect">
              <a:avLst/>
            </a:prstGeom>
            <a:noFill/>
          </p:spPr>
          <p:txBody>
            <a:bodyPr wrap="square" rtlCol="0">
              <a:spAutoFit/>
            </a:bodyPr>
            <a:lstStyle/>
            <a:p>
              <a:r>
                <a:rPr lang="en-SG" sz="2400" dirty="0"/>
                <a:t>If </a:t>
              </a:r>
              <a:r>
                <a:rPr lang="en-SG" sz="2400" i="1" dirty="0"/>
                <a:t>p</a:t>
              </a:r>
              <a:r>
                <a:rPr lang="en-SG" sz="2400" dirty="0"/>
                <a:t> and </a:t>
              </a:r>
              <a:r>
                <a:rPr lang="en-SG" sz="2400" i="1" dirty="0"/>
                <a:t>q</a:t>
              </a:r>
              <a:r>
                <a:rPr lang="en-SG" sz="2400" dirty="0"/>
                <a:t> are statement variables, the </a:t>
              </a:r>
              <a:r>
                <a:rPr lang="en-SG" sz="2400" b="1" dirty="0"/>
                <a:t>conjunction</a:t>
              </a:r>
              <a:r>
                <a:rPr lang="en-SG" sz="2400" dirty="0"/>
                <a:t> of </a:t>
              </a:r>
              <a:r>
                <a:rPr lang="en-SG" sz="2400" i="1" dirty="0"/>
                <a:t>p</a:t>
              </a:r>
              <a:r>
                <a:rPr lang="en-SG" sz="2400" dirty="0"/>
                <a:t> and </a:t>
              </a:r>
              <a:r>
                <a:rPr lang="en-SG" sz="2400" i="1" dirty="0"/>
                <a:t>q</a:t>
              </a:r>
              <a:r>
                <a:rPr lang="en-SG" sz="2400" dirty="0"/>
                <a:t> is “</a:t>
              </a:r>
              <a:r>
                <a:rPr lang="en-SG" sz="2400" i="1" dirty="0"/>
                <a:t>p</a:t>
              </a:r>
              <a:r>
                <a:rPr lang="en-SG" sz="2400" dirty="0"/>
                <a:t> and </a:t>
              </a:r>
              <a:r>
                <a:rPr lang="en-SG" sz="2400" i="1" dirty="0"/>
                <a:t>q</a:t>
              </a:r>
              <a:r>
                <a:rPr lang="en-SG" sz="2400" dirty="0"/>
                <a:t>”, denoted </a:t>
              </a:r>
              <a:r>
                <a:rPr lang="en-SG" sz="2400" i="1" dirty="0"/>
                <a:t>p</a:t>
              </a:r>
              <a:r>
                <a:rPr lang="en-SG" sz="2400" dirty="0"/>
                <a:t> </a:t>
              </a:r>
              <a:r>
                <a:rPr lang="en-SG" sz="2400" dirty="0">
                  <a:sym typeface="Symbol" panose="05050102010706020507" pitchFamily="18" charset="2"/>
                </a:rPr>
                <a:t> </a:t>
              </a:r>
              <a:r>
                <a:rPr lang="en-SG" sz="2400" i="1" dirty="0"/>
                <a:t>q</a:t>
              </a:r>
              <a:r>
                <a:rPr lang="en-SG" sz="2400" dirty="0"/>
                <a:t>.</a:t>
              </a:r>
            </a:p>
          </p:txBody>
        </p:sp>
      </p:grpSp>
      <p:grpSp>
        <p:nvGrpSpPr>
          <p:cNvPr id="35" name="Group 34"/>
          <p:cNvGrpSpPr/>
          <p:nvPr/>
        </p:nvGrpSpPr>
        <p:grpSpPr>
          <a:xfrm>
            <a:off x="974410" y="4631742"/>
            <a:ext cx="7176411" cy="1448841"/>
            <a:chOff x="993228" y="4598517"/>
            <a:chExt cx="7176411" cy="1448841"/>
          </a:xfrm>
        </p:grpSpPr>
        <p:sp>
          <p:nvSpPr>
            <p:cNvPr id="37" name="Rectangle 36"/>
            <p:cNvSpPr/>
            <p:nvPr/>
          </p:nvSpPr>
          <p:spPr>
            <a:xfrm>
              <a:off x="993228" y="4598517"/>
              <a:ext cx="7176411" cy="1448841"/>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Rectangle 40"/>
            <p:cNvSpPr/>
            <p:nvPr/>
          </p:nvSpPr>
          <p:spPr>
            <a:xfrm>
              <a:off x="993228" y="4598517"/>
              <a:ext cx="7176411"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2" name="TextBox 41"/>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Definition 2.1.4 (Disjunction)</a:t>
              </a:r>
            </a:p>
          </p:txBody>
        </p:sp>
        <p:sp>
          <p:nvSpPr>
            <p:cNvPr id="43" name="TextBox 42"/>
            <p:cNvSpPr txBox="1"/>
            <p:nvPr/>
          </p:nvSpPr>
          <p:spPr>
            <a:xfrm>
              <a:off x="1109374" y="5193984"/>
              <a:ext cx="6925353" cy="830997"/>
            </a:xfrm>
            <a:prstGeom prst="rect">
              <a:avLst/>
            </a:prstGeom>
            <a:noFill/>
          </p:spPr>
          <p:txBody>
            <a:bodyPr wrap="square" rtlCol="0">
              <a:spAutoFit/>
            </a:bodyPr>
            <a:lstStyle/>
            <a:p>
              <a:r>
                <a:rPr lang="en-SG" sz="2400" dirty="0"/>
                <a:t>If </a:t>
              </a:r>
              <a:r>
                <a:rPr lang="en-SG" sz="2400" i="1" dirty="0"/>
                <a:t>p</a:t>
              </a:r>
              <a:r>
                <a:rPr lang="en-SG" sz="2400" dirty="0"/>
                <a:t> and </a:t>
              </a:r>
              <a:r>
                <a:rPr lang="en-SG" sz="2400" i="1" dirty="0"/>
                <a:t>q</a:t>
              </a:r>
              <a:r>
                <a:rPr lang="en-SG" sz="2400" dirty="0"/>
                <a:t> are statement variables, the </a:t>
              </a:r>
              <a:r>
                <a:rPr lang="en-SG" sz="2400" b="1" dirty="0"/>
                <a:t>disjunction</a:t>
              </a:r>
              <a:r>
                <a:rPr lang="en-SG" sz="2400" dirty="0"/>
                <a:t> of </a:t>
              </a:r>
              <a:r>
                <a:rPr lang="en-SG" sz="2400" i="1" dirty="0"/>
                <a:t>p</a:t>
              </a:r>
              <a:r>
                <a:rPr lang="en-SG" sz="2400" dirty="0"/>
                <a:t> and </a:t>
              </a:r>
              <a:r>
                <a:rPr lang="en-SG" sz="2400" i="1" dirty="0"/>
                <a:t>q</a:t>
              </a:r>
              <a:r>
                <a:rPr lang="en-SG" sz="2400" dirty="0"/>
                <a:t> is “</a:t>
              </a:r>
              <a:r>
                <a:rPr lang="en-SG" sz="2400" i="1" dirty="0"/>
                <a:t>p</a:t>
              </a:r>
              <a:r>
                <a:rPr lang="en-SG" sz="2400" dirty="0"/>
                <a:t> or </a:t>
              </a:r>
              <a:r>
                <a:rPr lang="en-SG" sz="2400" i="1" dirty="0"/>
                <a:t>q</a:t>
              </a:r>
              <a:r>
                <a:rPr lang="en-SG" sz="2400" dirty="0"/>
                <a:t>”, denoted </a:t>
              </a:r>
              <a:r>
                <a:rPr lang="en-SG" sz="2400" i="1" dirty="0"/>
                <a:t>p</a:t>
              </a:r>
              <a:r>
                <a:rPr lang="en-SG" sz="2400" dirty="0"/>
                <a:t> </a:t>
              </a:r>
              <a:r>
                <a:rPr lang="en-SG" sz="2400" dirty="0">
                  <a:sym typeface="Symbol" panose="05050102010706020507" pitchFamily="18" charset="2"/>
                </a:rPr>
                <a:t> </a:t>
              </a:r>
              <a:r>
                <a:rPr lang="en-SG" sz="2400" i="1" dirty="0"/>
                <a:t>q</a:t>
              </a:r>
              <a:r>
                <a:rPr lang="en-SG" sz="2400" dirty="0"/>
                <a:t>.</a:t>
              </a:r>
            </a:p>
          </p:txBody>
        </p:sp>
      </p:grpSp>
      <p:sp>
        <p:nvSpPr>
          <p:cNvPr id="45" name="Oval 4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663368"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36580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ssolv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dissolve">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Logical Form and Logical Equivalence</a:t>
            </a:r>
            <a:r>
              <a:rPr lang="en-SG" sz="1200" dirty="0">
                <a:solidFill>
                  <a:schemeClr val="bg1"/>
                </a:solidFill>
              </a:rPr>
              <a:t>		Conditional Statements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Compound Statements: Order of Operations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11</a:t>
            </a:fld>
            <a:endParaRPr lang="en-SG" dirty="0"/>
          </a:p>
        </p:txBody>
      </p:sp>
      <p:sp>
        <p:nvSpPr>
          <p:cNvPr id="2" name="TextBox 1"/>
          <p:cNvSpPr txBox="1"/>
          <p:nvPr/>
        </p:nvSpPr>
        <p:spPr>
          <a:xfrm>
            <a:off x="636144" y="989570"/>
            <a:ext cx="7563475" cy="1261884"/>
          </a:xfrm>
          <a:prstGeom prst="rect">
            <a:avLst/>
          </a:prstGeom>
          <a:noFill/>
        </p:spPr>
        <p:txBody>
          <a:bodyPr wrap="square" rtlCol="0">
            <a:spAutoFit/>
          </a:bodyPr>
          <a:lstStyle/>
          <a:p>
            <a:pPr marL="285750" indent="-285750">
              <a:buFont typeface="Wingdings" panose="05000000000000000000" pitchFamily="2" charset="2"/>
              <a:buChar char="§"/>
            </a:pPr>
            <a:r>
              <a:rPr lang="en-SG" sz="2800" dirty="0"/>
              <a:t>Order of operations: </a:t>
            </a:r>
          </a:p>
          <a:p>
            <a:pPr marL="742950" lvl="1" indent="-285750">
              <a:buFont typeface="Wingdings" panose="05000000000000000000" pitchFamily="2" charset="2"/>
              <a:buChar char="§"/>
            </a:pPr>
            <a:r>
              <a:rPr lang="en-SG" sz="2400" dirty="0"/>
              <a:t>~ is performed first</a:t>
            </a:r>
          </a:p>
          <a:p>
            <a:pPr marL="742950" lvl="1" indent="-285750">
              <a:buFont typeface="Wingdings" panose="05000000000000000000" pitchFamily="2" charset="2"/>
              <a:buChar char="§"/>
            </a:pPr>
            <a:r>
              <a:rPr lang="en-SG" sz="2400" dirty="0">
                <a:sym typeface="Symbol" panose="05050102010706020507" pitchFamily="18" charset="2"/>
              </a:rPr>
              <a:t> </a:t>
            </a:r>
            <a:r>
              <a:rPr lang="en-SG" sz="2400" dirty="0"/>
              <a:t>and </a:t>
            </a:r>
            <a:r>
              <a:rPr lang="en-SG" sz="2400" dirty="0">
                <a:sym typeface="Symbol" panose="05050102010706020507" pitchFamily="18" charset="2"/>
              </a:rPr>
              <a:t> </a:t>
            </a:r>
            <a:r>
              <a:rPr lang="en-SG" sz="2400" dirty="0"/>
              <a:t>are </a:t>
            </a:r>
            <a:r>
              <a:rPr lang="en-SG" sz="2400" dirty="0">
                <a:solidFill>
                  <a:srgbClr val="C00000"/>
                </a:solidFill>
              </a:rPr>
              <a:t>coequal</a:t>
            </a:r>
            <a:r>
              <a:rPr lang="en-SG" sz="2400" dirty="0"/>
              <a:t> in order of operation</a:t>
            </a:r>
          </a:p>
        </p:txBody>
      </p:sp>
      <p:sp>
        <p:nvSpPr>
          <p:cNvPr id="3" name="TextBox 2"/>
          <p:cNvSpPr txBox="1"/>
          <p:nvPr/>
        </p:nvSpPr>
        <p:spPr>
          <a:xfrm>
            <a:off x="1025538" y="2251454"/>
            <a:ext cx="3051435"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 = (~</a:t>
            </a:r>
            <a:r>
              <a:rPr lang="en-SG" sz="2800" i="1" dirty="0">
                <a:solidFill>
                  <a:schemeClr val="bg1"/>
                </a:solidFill>
                <a:sym typeface="Symbol" panose="05050102010706020507" pitchFamily="18" charset="2"/>
              </a:rPr>
              <a:t>p</a:t>
            </a:r>
            <a:r>
              <a:rPr lang="en-SG" sz="2800" dirty="0">
                <a:solidFill>
                  <a:schemeClr val="bg1"/>
                </a:solidFill>
                <a:sym typeface="Symbol" panose="05050102010706020507" pitchFamily="18" charset="2"/>
              </a:rPr>
              <a:t>)  </a:t>
            </a:r>
            <a:r>
              <a:rPr lang="en-SG" sz="2800" i="1" dirty="0">
                <a:solidFill>
                  <a:schemeClr val="bg1"/>
                </a:solidFill>
                <a:sym typeface="Symbol" panose="05050102010706020507" pitchFamily="18" charset="2"/>
              </a:rPr>
              <a:t>q </a:t>
            </a:r>
            <a:endParaRPr lang="en-SG" sz="2800" i="1" dirty="0">
              <a:solidFill>
                <a:schemeClr val="bg1"/>
              </a:solidFill>
            </a:endParaRPr>
          </a:p>
        </p:txBody>
      </p:sp>
      <p:grpSp>
        <p:nvGrpSpPr>
          <p:cNvPr id="8" name="Group 7"/>
          <p:cNvGrpSpPr/>
          <p:nvPr/>
        </p:nvGrpSpPr>
        <p:grpSpPr>
          <a:xfrm>
            <a:off x="5509119" y="2251454"/>
            <a:ext cx="2143125" cy="894368"/>
            <a:chOff x="5343525" y="2665540"/>
            <a:chExt cx="2143125" cy="894368"/>
          </a:xfrm>
        </p:grpSpPr>
        <p:sp>
          <p:nvSpPr>
            <p:cNvPr id="55" name="TextBox 54"/>
            <p:cNvSpPr txBox="1"/>
            <p:nvPr/>
          </p:nvSpPr>
          <p:spPr>
            <a:xfrm>
              <a:off x="5343525" y="2665540"/>
              <a:ext cx="2143125" cy="523220"/>
            </a:xfrm>
            <a:prstGeom prst="rect">
              <a:avLst/>
            </a:prstGeom>
            <a:solidFill>
              <a:srgbClr val="0033CC"/>
            </a:solidFill>
          </p:spPr>
          <p:txBody>
            <a:bodyPr wrap="square" rtlCol="0">
              <a:spAutoFit/>
            </a:bodyPr>
            <a:lstStyle/>
            <a:p>
              <a:pPr algn="ct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  </a:t>
              </a:r>
              <a:r>
                <a:rPr lang="en-SG" sz="2800" i="1" dirty="0">
                  <a:solidFill>
                    <a:schemeClr val="bg1"/>
                  </a:solidFill>
                  <a:sym typeface="Symbol" panose="05050102010706020507" pitchFamily="18" charset="2"/>
                </a:rPr>
                <a:t>r</a:t>
              </a:r>
              <a:endParaRPr lang="en-SG" sz="2800" i="1" dirty="0">
                <a:solidFill>
                  <a:schemeClr val="bg1"/>
                </a:solidFill>
              </a:endParaRPr>
            </a:p>
          </p:txBody>
        </p:sp>
        <p:sp>
          <p:nvSpPr>
            <p:cNvPr id="7" name="TextBox 6"/>
            <p:cNvSpPr txBox="1"/>
            <p:nvPr/>
          </p:nvSpPr>
          <p:spPr>
            <a:xfrm>
              <a:off x="5530667" y="3098243"/>
              <a:ext cx="1768840" cy="461665"/>
            </a:xfrm>
            <a:prstGeom prst="rect">
              <a:avLst/>
            </a:prstGeom>
            <a:noFill/>
          </p:spPr>
          <p:txBody>
            <a:bodyPr wrap="square" rtlCol="0">
              <a:spAutoFit/>
            </a:bodyPr>
            <a:lstStyle/>
            <a:p>
              <a:pPr algn="ctr"/>
              <a:r>
                <a:rPr lang="en-SG" sz="2400" dirty="0"/>
                <a:t>Ambiguous</a:t>
              </a:r>
            </a:p>
          </p:txBody>
        </p:sp>
      </p:grpSp>
      <p:sp>
        <p:nvSpPr>
          <p:cNvPr id="56" name="TextBox 55"/>
          <p:cNvSpPr txBox="1"/>
          <p:nvPr/>
        </p:nvSpPr>
        <p:spPr>
          <a:xfrm>
            <a:off x="636144" y="3109203"/>
            <a:ext cx="7563475" cy="954107"/>
          </a:xfrm>
          <a:prstGeom prst="rect">
            <a:avLst/>
          </a:prstGeom>
          <a:noFill/>
        </p:spPr>
        <p:txBody>
          <a:bodyPr wrap="square" rtlCol="0">
            <a:spAutoFit/>
          </a:bodyPr>
          <a:lstStyle/>
          <a:p>
            <a:pPr marL="285750" indent="-285750">
              <a:buFont typeface="Wingdings" panose="05000000000000000000" pitchFamily="2" charset="2"/>
              <a:buChar char="§"/>
            </a:pPr>
            <a:r>
              <a:rPr lang="en-SG" sz="2800" dirty="0"/>
              <a:t>Use </a:t>
            </a:r>
            <a:r>
              <a:rPr lang="en-SG" sz="2800" dirty="0">
                <a:solidFill>
                  <a:srgbClr val="C00000"/>
                </a:solidFill>
              </a:rPr>
              <a:t>parentheses</a:t>
            </a:r>
            <a:r>
              <a:rPr lang="en-SG" sz="2800" dirty="0"/>
              <a:t> to override or disambiguate order of operations</a:t>
            </a:r>
            <a:endParaRPr lang="en-SG" sz="2400" dirty="0"/>
          </a:p>
        </p:txBody>
      </p:sp>
      <p:grpSp>
        <p:nvGrpSpPr>
          <p:cNvPr id="12" name="Group 11"/>
          <p:cNvGrpSpPr/>
          <p:nvPr/>
        </p:nvGrpSpPr>
        <p:grpSpPr>
          <a:xfrm>
            <a:off x="925171" y="4113918"/>
            <a:ext cx="2743201" cy="951457"/>
            <a:chOff x="925171" y="4831038"/>
            <a:chExt cx="2743201" cy="951457"/>
          </a:xfrm>
        </p:grpSpPr>
        <p:sp>
          <p:nvSpPr>
            <p:cNvPr id="57" name="TextBox 56"/>
            <p:cNvSpPr txBox="1"/>
            <p:nvPr/>
          </p:nvSpPr>
          <p:spPr>
            <a:xfrm>
              <a:off x="1225210" y="4831038"/>
              <a:ext cx="2143125" cy="523220"/>
            </a:xfrm>
            <a:prstGeom prst="rect">
              <a:avLst/>
            </a:prstGeom>
            <a:solidFill>
              <a:srgbClr val="0033CC"/>
            </a:solidFill>
          </p:spPr>
          <p:txBody>
            <a:bodyPr wrap="square" rtlCol="0">
              <a:spAutoFit/>
            </a:bodyPr>
            <a:lstStyle/>
            <a:p>
              <a:pPr algn="ctr"/>
              <a:r>
                <a:rPr lang="en-SG" sz="2800" dirty="0">
                  <a:solidFill>
                    <a:schemeClr val="bg1"/>
                  </a:solidFill>
                  <a:sym typeface="Symbol" panose="05050102010706020507" pitchFamily="18" charset="2"/>
                </a:rPr>
                <a:t>~(</a:t>
              </a:r>
              <a:r>
                <a:rPr lang="en-SG" sz="2800" i="1" dirty="0">
                  <a:solidFill>
                    <a:schemeClr val="bg1"/>
                  </a:solidFill>
                  <a:sym typeface="Symbol" panose="05050102010706020507" pitchFamily="18" charset="2"/>
                </a:rPr>
                <a:t>p</a:t>
              </a:r>
              <a:r>
                <a:rPr lang="en-SG" sz="2800" dirty="0">
                  <a:solidFill>
                    <a:schemeClr val="bg1"/>
                  </a:solidFill>
                  <a:sym typeface="Symbol" panose="05050102010706020507" pitchFamily="18" charset="2"/>
                </a:rPr>
                <a:t> 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endParaRPr lang="en-SG" sz="2800" dirty="0">
                <a:solidFill>
                  <a:schemeClr val="bg1"/>
                </a:solidFill>
              </a:endParaRPr>
            </a:p>
          </p:txBody>
        </p:sp>
        <p:sp>
          <p:nvSpPr>
            <p:cNvPr id="58" name="TextBox 57"/>
            <p:cNvSpPr txBox="1"/>
            <p:nvPr/>
          </p:nvSpPr>
          <p:spPr>
            <a:xfrm>
              <a:off x="925171" y="5320830"/>
              <a:ext cx="2743201" cy="461665"/>
            </a:xfrm>
            <a:prstGeom prst="rect">
              <a:avLst/>
            </a:prstGeom>
            <a:noFill/>
          </p:spPr>
          <p:txBody>
            <a:bodyPr wrap="square" rtlCol="0">
              <a:spAutoFit/>
            </a:bodyPr>
            <a:lstStyle/>
            <a:p>
              <a:pPr algn="ctr"/>
              <a:r>
                <a:rPr lang="en-SG" sz="2400" dirty="0"/>
                <a:t>Negation of </a:t>
              </a:r>
              <a:r>
                <a:rPr lang="en-SG" sz="2400" i="1" dirty="0"/>
                <a:t>p</a:t>
              </a:r>
              <a:r>
                <a:rPr lang="en-SG" sz="2400" dirty="0"/>
                <a:t> </a:t>
              </a:r>
              <a:r>
                <a:rPr lang="en-SG" sz="2400" dirty="0">
                  <a:sym typeface="Symbol" panose="05050102010706020507" pitchFamily="18" charset="2"/>
                </a:rPr>
                <a:t> </a:t>
              </a:r>
              <a:r>
                <a:rPr lang="en-SG" sz="2400" i="1" dirty="0">
                  <a:sym typeface="Symbol" panose="05050102010706020507" pitchFamily="18" charset="2"/>
                </a:rPr>
                <a:t>q</a:t>
              </a:r>
              <a:endParaRPr lang="en-SG" sz="2400" i="1" dirty="0"/>
            </a:p>
          </p:txBody>
        </p:sp>
      </p:grpSp>
      <p:grpSp>
        <p:nvGrpSpPr>
          <p:cNvPr id="11" name="Group 10"/>
          <p:cNvGrpSpPr/>
          <p:nvPr/>
        </p:nvGrpSpPr>
        <p:grpSpPr>
          <a:xfrm>
            <a:off x="4745089" y="4113918"/>
            <a:ext cx="3752460" cy="923332"/>
            <a:chOff x="4745089" y="4831036"/>
            <a:chExt cx="3752460" cy="923332"/>
          </a:xfrm>
        </p:grpSpPr>
        <p:grpSp>
          <p:nvGrpSpPr>
            <p:cNvPr id="10" name="Group 9"/>
            <p:cNvGrpSpPr/>
            <p:nvPr/>
          </p:nvGrpSpPr>
          <p:grpSpPr>
            <a:xfrm>
              <a:off x="4745089" y="4831036"/>
              <a:ext cx="3752460" cy="523221"/>
              <a:chOff x="4745089" y="4831036"/>
              <a:chExt cx="3752460" cy="523221"/>
            </a:xfrm>
          </p:grpSpPr>
          <p:sp>
            <p:nvSpPr>
              <p:cNvPr id="59" name="TextBox 58"/>
              <p:cNvSpPr txBox="1"/>
              <p:nvPr/>
            </p:nvSpPr>
            <p:spPr>
              <a:xfrm>
                <a:off x="4745089" y="4831037"/>
                <a:ext cx="1835593"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  </a:t>
                </a:r>
                <a:r>
                  <a:rPr lang="en-SG" sz="2800" i="1" dirty="0">
                    <a:solidFill>
                      <a:schemeClr val="bg1"/>
                    </a:solidFill>
                    <a:sym typeface="Symbol" panose="05050102010706020507" pitchFamily="18" charset="2"/>
                  </a:rPr>
                  <a:t>r</a:t>
                </a:r>
                <a:endParaRPr lang="en-SG" sz="2800" i="1" dirty="0">
                  <a:solidFill>
                    <a:schemeClr val="bg1"/>
                  </a:solidFill>
                </a:endParaRPr>
              </a:p>
            </p:txBody>
          </p:sp>
          <p:sp>
            <p:nvSpPr>
              <p:cNvPr id="61" name="TextBox 60"/>
              <p:cNvSpPr txBox="1"/>
              <p:nvPr/>
            </p:nvSpPr>
            <p:spPr>
              <a:xfrm>
                <a:off x="6661956" y="4831036"/>
                <a:ext cx="1835593" cy="523220"/>
              </a:xfrm>
              <a:prstGeom prst="rect">
                <a:avLst/>
              </a:prstGeom>
              <a:solidFill>
                <a:srgbClr val="0033CC"/>
              </a:solidFill>
            </p:spPr>
            <p:txBody>
              <a:bodyPr wrap="square" rtlCol="0">
                <a:spAutoFit/>
              </a:bodyPr>
              <a:lstStyle/>
              <a:p>
                <a:pPr algn="ct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  </a:t>
                </a:r>
                <a:r>
                  <a:rPr lang="en-SG" sz="2800" i="1" dirty="0">
                    <a:solidFill>
                      <a:schemeClr val="bg1"/>
                    </a:solidFill>
                    <a:sym typeface="Symbol" panose="05050102010706020507" pitchFamily="18" charset="2"/>
                  </a:rPr>
                  <a:t>r</a:t>
                </a:r>
                <a:r>
                  <a:rPr lang="en-SG" sz="2800" dirty="0">
                    <a:solidFill>
                      <a:schemeClr val="bg1"/>
                    </a:solidFill>
                    <a:sym typeface="Symbol" panose="05050102010706020507" pitchFamily="18" charset="2"/>
                  </a:rPr>
                  <a:t>)</a:t>
                </a:r>
                <a:endParaRPr lang="en-SG" sz="2800" dirty="0">
                  <a:solidFill>
                    <a:schemeClr val="bg1"/>
                  </a:solidFill>
                </a:endParaRPr>
              </a:p>
            </p:txBody>
          </p:sp>
        </p:grpSp>
        <p:sp>
          <p:nvSpPr>
            <p:cNvPr id="62" name="TextBox 61"/>
            <p:cNvSpPr txBox="1"/>
            <p:nvPr/>
          </p:nvSpPr>
          <p:spPr>
            <a:xfrm>
              <a:off x="5549523" y="5292703"/>
              <a:ext cx="2143592" cy="461665"/>
            </a:xfrm>
            <a:prstGeom prst="rect">
              <a:avLst/>
            </a:prstGeom>
            <a:noFill/>
          </p:spPr>
          <p:txBody>
            <a:bodyPr wrap="square" rtlCol="0">
              <a:spAutoFit/>
            </a:bodyPr>
            <a:lstStyle/>
            <a:p>
              <a:pPr algn="ctr"/>
              <a:r>
                <a:rPr lang="en-SG" sz="2400" dirty="0"/>
                <a:t>Unambiguous</a:t>
              </a:r>
            </a:p>
          </p:txBody>
        </p:sp>
      </p:grpSp>
      <p:sp>
        <p:nvSpPr>
          <p:cNvPr id="29" name="Oval 28"/>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663368"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13" name="Group 12">
            <a:extLst>
              <a:ext uri="{FF2B5EF4-FFF2-40B4-BE49-F238E27FC236}">
                <a16:creationId xmlns:a16="http://schemas.microsoft.com/office/drawing/2014/main" id="{9435FEB8-EBFA-4C08-ACE0-5F5FAD748BDC}"/>
              </a:ext>
            </a:extLst>
          </p:cNvPr>
          <p:cNvGrpSpPr/>
          <p:nvPr/>
        </p:nvGrpSpPr>
        <p:grpSpPr>
          <a:xfrm>
            <a:off x="476756" y="5283200"/>
            <a:ext cx="7834124" cy="1255537"/>
            <a:chOff x="476756" y="5283200"/>
            <a:chExt cx="7834124" cy="1255537"/>
          </a:xfrm>
        </p:grpSpPr>
        <p:pic>
          <p:nvPicPr>
            <p:cNvPr id="48" name="Picture 47">
              <a:extLst>
                <a:ext uri="{FF2B5EF4-FFF2-40B4-BE49-F238E27FC236}">
                  <a16:creationId xmlns:a16="http://schemas.microsoft.com/office/drawing/2014/main" id="{3B3751EA-76D9-430A-8C3F-7F826CDE7D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6756" y="5359156"/>
              <a:ext cx="1017689" cy="848074"/>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5EE0EB3-7264-4927-AB2C-D6B049E1EC02}"/>
                    </a:ext>
                  </a:extLst>
                </p:cNvPr>
                <p:cNvSpPr txBox="1"/>
                <p:nvPr/>
              </p:nvSpPr>
              <p:spPr>
                <a:xfrm>
                  <a:off x="1635760" y="5283200"/>
                  <a:ext cx="6675120" cy="1255537"/>
                </a:xfrm>
                <a:prstGeom prst="rect">
                  <a:avLst/>
                </a:prstGeom>
                <a:solidFill>
                  <a:schemeClr val="accent4">
                    <a:lumMod val="20000"/>
                    <a:lumOff val="80000"/>
                  </a:schemeClr>
                </a:solidFill>
                <a:ln>
                  <a:solidFill>
                    <a:schemeClr val="tx1"/>
                  </a:solidFill>
                </a:ln>
              </p:spPr>
              <p:txBody>
                <a:bodyPr wrap="square" rtlCol="0">
                  <a:spAutoFit/>
                </a:bodyPr>
                <a:lstStyle/>
                <a:p>
                  <a:r>
                    <a:rPr lang="en-SG" dirty="0"/>
                    <a:t>In some other modules, different symbols are used, such as </a:t>
                  </a:r>
                  <a:r>
                    <a:rPr lang="en-SG" dirty="0">
                      <a:solidFill>
                        <a:srgbClr val="C00000"/>
                      </a:solidFill>
                      <a:sym typeface="Symbol" panose="05050102010706020507" pitchFamily="18" charset="2"/>
                    </a:rPr>
                    <a:t></a:t>
                  </a:r>
                  <a:r>
                    <a:rPr lang="en-SG" dirty="0"/>
                    <a:t> for conjunction and </a:t>
                  </a:r>
                  <a:r>
                    <a:rPr lang="en-SG" dirty="0">
                      <a:solidFill>
                        <a:srgbClr val="C00000"/>
                      </a:solidFill>
                    </a:rPr>
                    <a:t>+</a:t>
                  </a:r>
                  <a:r>
                    <a:rPr lang="en-SG" dirty="0"/>
                    <a:t> for disjunction in CS2100. Others use </a:t>
                  </a:r>
                  <a:r>
                    <a:rPr lang="en-SG" dirty="0">
                      <a:sym typeface="Symbol" panose="05050102010706020507" pitchFamily="18" charset="2"/>
                    </a:rPr>
                    <a:t> or </a:t>
                  </a:r>
                  <a14:m>
                    <m:oMath xmlns:m="http://schemas.openxmlformats.org/officeDocument/2006/math">
                      <m:acc>
                        <m:accPr>
                          <m:chr m:val="̅"/>
                          <m:ctrlPr>
                            <a:rPr lang="en-SG" i="1" smtClean="0">
                              <a:latin typeface="Cambria Math" panose="02040503050406030204" pitchFamily="18" charset="0"/>
                              <a:sym typeface="Symbol" panose="05050102010706020507" pitchFamily="18" charset="2"/>
                            </a:rPr>
                          </m:ctrlPr>
                        </m:accPr>
                        <m:e/>
                      </m:acc>
                      <m:r>
                        <a:rPr lang="en-SG" b="0" i="1" smtClean="0">
                          <a:latin typeface="Cambria Math" panose="02040503050406030204" pitchFamily="18" charset="0"/>
                          <a:sym typeface="Symbol" panose="05050102010706020507" pitchFamily="18" charset="2"/>
                        </a:rPr>
                        <m:t> </m:t>
                      </m:r>
                    </m:oMath>
                  </a14:m>
                  <a:r>
                    <a:rPr lang="en-SG" dirty="0"/>
                    <a:t>for negation. In CS2100, conjunction is performed before disjunction.</a:t>
                  </a:r>
                </a:p>
                <a:p>
                  <a:r>
                    <a:rPr lang="en-SG" sz="2000" dirty="0">
                      <a:solidFill>
                        <a:srgbClr val="C00000"/>
                      </a:solidFill>
                    </a:rPr>
                    <a:t>We shall follow the symbols and order of operations here.</a:t>
                  </a:r>
                  <a:endParaRPr lang="en-SG" dirty="0">
                    <a:solidFill>
                      <a:srgbClr val="C00000"/>
                    </a:solidFill>
                  </a:endParaRPr>
                </a:p>
              </p:txBody>
            </p:sp>
          </mc:Choice>
          <mc:Fallback xmlns="">
            <p:sp>
              <p:nvSpPr>
                <p:cNvPr id="6" name="TextBox 5">
                  <a:extLst>
                    <a:ext uri="{FF2B5EF4-FFF2-40B4-BE49-F238E27FC236}">
                      <a16:creationId xmlns:a16="http://schemas.microsoft.com/office/drawing/2014/main" id="{E5EE0EB3-7264-4927-AB2C-D6B049E1EC02}"/>
                    </a:ext>
                  </a:extLst>
                </p:cNvPr>
                <p:cNvSpPr txBox="1">
                  <a:spLocks noRot="1" noChangeAspect="1" noMove="1" noResize="1" noEditPoints="1" noAdjustHandles="1" noChangeArrowheads="1" noChangeShapeType="1" noTextEdit="1"/>
                </p:cNvSpPr>
                <p:nvPr/>
              </p:nvSpPr>
              <p:spPr>
                <a:xfrm>
                  <a:off x="1635760" y="5283200"/>
                  <a:ext cx="6675120" cy="1255537"/>
                </a:xfrm>
                <a:prstGeom prst="rect">
                  <a:avLst/>
                </a:prstGeom>
                <a:blipFill>
                  <a:blip r:embed="rId4"/>
                  <a:stretch>
                    <a:fillRect l="-820" t="-3365" b="-7212"/>
                  </a:stretch>
                </a:blipFill>
                <a:ln>
                  <a:solidFill>
                    <a:schemeClr val="tx1"/>
                  </a:solidFill>
                </a:ln>
              </p:spPr>
              <p:txBody>
                <a:bodyPr/>
                <a:lstStyle/>
                <a:p>
                  <a:r>
                    <a:rPr lang="en-SG">
                      <a:noFill/>
                    </a:rPr>
                    <a:t> </a:t>
                  </a:r>
                </a:p>
              </p:txBody>
            </p:sp>
          </mc:Fallback>
        </mc:AlternateContent>
      </p:grpSp>
    </p:spTree>
    <p:extLst>
      <p:ext uri="{BB962C8B-B14F-4D97-AF65-F5344CB8AC3E}">
        <p14:creationId xmlns:p14="http://schemas.microsoft.com/office/powerpoint/2010/main" val="415057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dissolve">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dissolve">
                                      <p:cBhvr>
                                        <p:cTn id="21" dur="500"/>
                                        <p:tgtEl>
                                          <p:spTgt spid="12"/>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dissolve">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Logical Form and Logical Equivalence</a:t>
            </a:r>
            <a:r>
              <a:rPr lang="en-SG" sz="1200" dirty="0">
                <a:solidFill>
                  <a:schemeClr val="bg1"/>
                </a:solidFill>
              </a:rPr>
              <a:t>		Conditional Statements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Compound Statements: Quick Quiz</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12</a:t>
            </a:fld>
            <a:endParaRPr lang="en-SG" dirty="0"/>
          </a:p>
        </p:txBody>
      </p:sp>
      <p:sp>
        <p:nvSpPr>
          <p:cNvPr id="2" name="TextBox 1"/>
          <p:cNvSpPr txBox="1"/>
          <p:nvPr/>
        </p:nvSpPr>
        <p:spPr>
          <a:xfrm>
            <a:off x="636144" y="1229193"/>
            <a:ext cx="7563475" cy="3724096"/>
          </a:xfrm>
          <a:prstGeom prst="rect">
            <a:avLst/>
          </a:prstGeom>
          <a:noFill/>
        </p:spPr>
        <p:txBody>
          <a:bodyPr wrap="square" rtlCol="0">
            <a:spAutoFit/>
          </a:bodyPr>
          <a:lstStyle/>
          <a:p>
            <a:pPr marL="285750" indent="-285750">
              <a:buFont typeface="Wingdings" panose="05000000000000000000" pitchFamily="2" charset="2"/>
              <a:buChar char="§"/>
            </a:pPr>
            <a:r>
              <a:rPr lang="en-SG" sz="2800" dirty="0"/>
              <a:t>Given:</a:t>
            </a:r>
          </a:p>
          <a:p>
            <a:pPr marL="742950" lvl="1" indent="-285750">
              <a:buFont typeface="Wingdings" panose="05000000000000000000" pitchFamily="2" charset="2"/>
              <a:buChar char="§"/>
            </a:pPr>
            <a:r>
              <a:rPr lang="en-SG" sz="2400" i="1" dirty="0"/>
              <a:t>h</a:t>
            </a:r>
            <a:r>
              <a:rPr lang="en-SG" sz="2400" dirty="0"/>
              <a:t> = “It is hot”</a:t>
            </a:r>
          </a:p>
          <a:p>
            <a:pPr marL="742950" lvl="1" indent="-285750">
              <a:buFont typeface="Wingdings" panose="05000000000000000000" pitchFamily="2" charset="2"/>
              <a:buChar char="§"/>
            </a:pPr>
            <a:r>
              <a:rPr lang="en-SG" sz="2400" i="1" dirty="0">
                <a:sym typeface="Symbol" panose="05050102010706020507" pitchFamily="18" charset="2"/>
              </a:rPr>
              <a:t>s</a:t>
            </a:r>
            <a:r>
              <a:rPr lang="en-SG" sz="2400" dirty="0">
                <a:sym typeface="Symbol" panose="05050102010706020507" pitchFamily="18" charset="2"/>
              </a:rPr>
              <a:t> = “It is sunny”</a:t>
            </a:r>
          </a:p>
          <a:p>
            <a:pPr marL="285750" indent="-285750">
              <a:spcBef>
                <a:spcPts val="1200"/>
              </a:spcBef>
              <a:buFont typeface="Wingdings" panose="05000000000000000000" pitchFamily="2" charset="2"/>
              <a:buChar char="§"/>
            </a:pPr>
            <a:r>
              <a:rPr lang="en-SG" sz="2800" dirty="0">
                <a:sym typeface="Symbol" panose="05050102010706020507" pitchFamily="18" charset="2"/>
              </a:rPr>
              <a:t>Write logical statements for the following:</a:t>
            </a:r>
            <a:endParaRPr lang="en-SG" sz="2400" dirty="0">
              <a:sym typeface="Symbol" panose="05050102010706020507" pitchFamily="18" charset="2"/>
            </a:endParaRPr>
          </a:p>
          <a:p>
            <a:pPr marL="914400" lvl="1" indent="-457200">
              <a:spcBef>
                <a:spcPts val="1200"/>
              </a:spcBef>
              <a:buFont typeface="+mj-lt"/>
              <a:buAutoNum type="alphaLcPeriod"/>
            </a:pPr>
            <a:r>
              <a:rPr lang="en-SG" sz="2400" dirty="0">
                <a:sym typeface="Symbol" panose="05050102010706020507" pitchFamily="18" charset="2"/>
              </a:rPr>
              <a:t>“It is not hot but it is sunny.”</a:t>
            </a:r>
          </a:p>
          <a:p>
            <a:pPr marL="914400" lvl="1" indent="-457200">
              <a:spcBef>
                <a:spcPts val="3600"/>
              </a:spcBef>
              <a:buFont typeface="+mj-lt"/>
              <a:buAutoNum type="alphaLcPeriod"/>
            </a:pPr>
            <a:endParaRPr lang="en-SG" sz="2400" dirty="0">
              <a:sym typeface="Symbol" panose="05050102010706020507" pitchFamily="18" charset="2"/>
            </a:endParaRPr>
          </a:p>
          <a:p>
            <a:pPr marL="914400" lvl="1" indent="-457200">
              <a:spcBef>
                <a:spcPts val="1200"/>
              </a:spcBef>
              <a:buFont typeface="+mj-lt"/>
              <a:buAutoNum type="alphaLcPeriod"/>
            </a:pPr>
            <a:r>
              <a:rPr lang="en-SG" sz="2400" dirty="0">
                <a:sym typeface="Symbol" panose="05050102010706020507" pitchFamily="18" charset="2"/>
              </a:rPr>
              <a:t>“It is neither hot nor sunny.”</a:t>
            </a:r>
            <a:endParaRPr lang="en-SG" sz="2400" dirty="0"/>
          </a:p>
        </p:txBody>
      </p:sp>
      <p:sp>
        <p:nvSpPr>
          <p:cNvPr id="3" name="TextBox 2"/>
          <p:cNvSpPr txBox="1"/>
          <p:nvPr/>
        </p:nvSpPr>
        <p:spPr>
          <a:xfrm>
            <a:off x="2546923" y="3630555"/>
            <a:ext cx="1785234"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h</a:t>
            </a:r>
            <a:r>
              <a:rPr lang="en-SG" sz="2800" dirty="0">
                <a:solidFill>
                  <a:schemeClr val="bg1"/>
                </a:solidFill>
              </a:rPr>
              <a:t> </a:t>
            </a:r>
            <a:r>
              <a:rPr lang="en-SG" sz="2800" dirty="0">
                <a:solidFill>
                  <a:schemeClr val="bg1"/>
                </a:solidFill>
                <a:sym typeface="Symbol" panose="05050102010706020507" pitchFamily="18" charset="2"/>
              </a:rPr>
              <a:t> </a:t>
            </a:r>
            <a:r>
              <a:rPr lang="en-SG" sz="2800" i="1" dirty="0">
                <a:solidFill>
                  <a:schemeClr val="bg1"/>
                </a:solidFill>
                <a:sym typeface="Symbol" panose="05050102010706020507" pitchFamily="18" charset="2"/>
              </a:rPr>
              <a:t>s</a:t>
            </a:r>
            <a:endParaRPr lang="en-SG" sz="2800" i="1" dirty="0">
              <a:solidFill>
                <a:schemeClr val="bg1"/>
              </a:solidFill>
            </a:endParaRPr>
          </a:p>
        </p:txBody>
      </p:sp>
      <p:sp>
        <p:nvSpPr>
          <p:cNvPr id="55" name="TextBox 54"/>
          <p:cNvSpPr txBox="1"/>
          <p:nvPr/>
        </p:nvSpPr>
        <p:spPr>
          <a:xfrm>
            <a:off x="5666516" y="5080689"/>
            <a:ext cx="2143125"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h</a:t>
            </a:r>
            <a:r>
              <a:rPr lang="en-SG" sz="2800" dirty="0">
                <a:solidFill>
                  <a:schemeClr val="bg1"/>
                </a:solidFill>
              </a:rPr>
              <a:t> </a:t>
            </a:r>
            <a:r>
              <a:rPr lang="en-SG" sz="2800" dirty="0">
                <a:solidFill>
                  <a:schemeClr val="bg1"/>
                </a:solidFill>
                <a:sym typeface="Symbol" panose="05050102010706020507" pitchFamily="18" charset="2"/>
              </a:rPr>
              <a:t> </a:t>
            </a:r>
            <a:r>
              <a:rPr lang="en-SG" sz="2800" i="1" dirty="0">
                <a:solidFill>
                  <a:schemeClr val="bg1"/>
                </a:solidFill>
                <a:sym typeface="Symbol" panose="05050102010706020507" pitchFamily="18" charset="2"/>
              </a:rPr>
              <a:t>s</a:t>
            </a:r>
            <a:r>
              <a:rPr lang="en-SG" sz="2800" dirty="0">
                <a:solidFill>
                  <a:schemeClr val="bg1"/>
                </a:solidFill>
                <a:sym typeface="Symbol" panose="05050102010706020507" pitchFamily="18" charset="2"/>
              </a:rPr>
              <a:t>)</a:t>
            </a:r>
            <a:endParaRPr lang="en-SG" sz="2800" dirty="0">
              <a:solidFill>
                <a:schemeClr val="bg1"/>
              </a:solidFill>
            </a:endParaRPr>
          </a:p>
        </p:txBody>
      </p:sp>
      <p:sp>
        <p:nvSpPr>
          <p:cNvPr id="7" name="TextBox 6"/>
          <p:cNvSpPr txBox="1"/>
          <p:nvPr/>
        </p:nvSpPr>
        <p:spPr>
          <a:xfrm>
            <a:off x="4680795" y="5080689"/>
            <a:ext cx="697277" cy="461665"/>
          </a:xfrm>
          <a:prstGeom prst="rect">
            <a:avLst/>
          </a:prstGeom>
          <a:noFill/>
        </p:spPr>
        <p:txBody>
          <a:bodyPr wrap="square" rtlCol="0">
            <a:spAutoFit/>
          </a:bodyPr>
          <a:lstStyle/>
          <a:p>
            <a:pPr algn="ctr"/>
            <a:r>
              <a:rPr lang="en-SG" sz="2400" dirty="0"/>
              <a:t>or</a:t>
            </a:r>
          </a:p>
        </p:txBody>
      </p:sp>
      <p:sp>
        <p:nvSpPr>
          <p:cNvPr id="22" name="TextBox 21"/>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24" name="TextBox 23"/>
          <p:cNvSpPr txBox="1"/>
          <p:nvPr/>
        </p:nvSpPr>
        <p:spPr>
          <a:xfrm>
            <a:off x="2546923" y="5080689"/>
            <a:ext cx="1785234"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h</a:t>
            </a:r>
            <a:r>
              <a:rPr lang="en-SG" sz="2800" dirty="0">
                <a:solidFill>
                  <a:schemeClr val="bg1"/>
                </a:solidFill>
              </a:rPr>
              <a:t> </a:t>
            </a:r>
            <a:r>
              <a:rPr lang="en-SG" sz="2800" dirty="0">
                <a:solidFill>
                  <a:schemeClr val="bg1"/>
                </a:solidFill>
                <a:sym typeface="Symbol" panose="05050102010706020507" pitchFamily="18" charset="2"/>
              </a:rPr>
              <a:t> </a:t>
            </a:r>
            <a:r>
              <a:rPr lang="en-SG" sz="2800" dirty="0">
                <a:solidFill>
                  <a:schemeClr val="bg1"/>
                </a:solidFill>
              </a:rPr>
              <a:t>~</a:t>
            </a:r>
            <a:r>
              <a:rPr lang="en-SG" sz="2800" i="1" dirty="0">
                <a:solidFill>
                  <a:schemeClr val="bg1"/>
                </a:solidFill>
                <a:sym typeface="Symbol" panose="05050102010706020507" pitchFamily="18" charset="2"/>
              </a:rPr>
              <a:t>s</a:t>
            </a:r>
            <a:endParaRPr lang="en-SG" sz="2800" i="1" dirty="0">
              <a:solidFill>
                <a:schemeClr val="bg1"/>
              </a:solidFill>
            </a:endParaRPr>
          </a:p>
        </p:txBody>
      </p:sp>
      <p:sp>
        <p:nvSpPr>
          <p:cNvPr id="25" name="TextBox 24"/>
          <p:cNvSpPr txBox="1"/>
          <p:nvPr/>
        </p:nvSpPr>
        <p:spPr>
          <a:xfrm>
            <a:off x="5276304" y="5667244"/>
            <a:ext cx="2923081" cy="400110"/>
          </a:xfrm>
          <a:prstGeom prst="rect">
            <a:avLst/>
          </a:prstGeom>
          <a:noFill/>
        </p:spPr>
        <p:txBody>
          <a:bodyPr wrap="square" rtlCol="0">
            <a:spAutoFit/>
          </a:bodyPr>
          <a:lstStyle/>
          <a:p>
            <a:pPr algn="ctr"/>
            <a:r>
              <a:rPr lang="en-SG" sz="2000" dirty="0"/>
              <a:t>(we will discuss this later)</a:t>
            </a:r>
          </a:p>
        </p:txBody>
      </p:sp>
      <p:sp>
        <p:nvSpPr>
          <p:cNvPr id="26" name="Oval 25"/>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663368"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44" name="Picture 43">
            <a:extLst>
              <a:ext uri="{FF2B5EF4-FFF2-40B4-BE49-F238E27FC236}">
                <a16:creationId xmlns:a16="http://schemas.microsoft.com/office/drawing/2014/main" id="{0FD9A565-F9CC-49C9-B52A-8A5E029181A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9743"/>
          <a:stretch/>
        </p:blipFill>
        <p:spPr>
          <a:xfrm>
            <a:off x="7747558" y="496558"/>
            <a:ext cx="1396442" cy="917979"/>
          </a:xfrm>
          <a:prstGeom prst="rect">
            <a:avLst/>
          </a:prstGeom>
        </p:spPr>
      </p:pic>
    </p:spTree>
    <p:extLst>
      <p:ext uri="{BB962C8B-B14F-4D97-AF65-F5344CB8AC3E}">
        <p14:creationId xmlns:p14="http://schemas.microsoft.com/office/powerpoint/2010/main" val="134789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dissolve">
                                      <p:cBhvr>
                                        <p:cTn id="21" dur="500"/>
                                        <p:tgtEl>
                                          <p:spTgt spid="55"/>
                                        </p:tgtEl>
                                      </p:cBhvr>
                                    </p:animEffect>
                                  </p:childTnLst>
                                </p:cTn>
                              </p:par>
                            </p:childTnLst>
                          </p:cTn>
                        </p:par>
                        <p:par>
                          <p:cTn id="22" fill="hold">
                            <p:stCondLst>
                              <p:cond delay="1000"/>
                            </p:stCondLst>
                            <p:childTnLst>
                              <p:par>
                                <p:cTn id="23" presetID="9"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dissolve">
                                      <p:cBhvr>
                                        <p:cTn id="2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5" grpId="0" animBg="1"/>
      <p:bldP spid="7" grpId="0"/>
      <p:bldP spid="24" grpId="0" animBg="1"/>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Logical Form and Logical Equivalence</a:t>
            </a:r>
            <a:r>
              <a:rPr lang="en-SG" sz="1200" dirty="0">
                <a:solidFill>
                  <a:schemeClr val="bg1"/>
                </a:solidFill>
              </a:rPr>
              <a:t>		Conditional Statements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Statement Form</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13</a:t>
            </a:fld>
            <a:endParaRPr lang="en-SG" dirty="0"/>
          </a:p>
        </p:txBody>
      </p:sp>
      <p:sp>
        <p:nvSpPr>
          <p:cNvPr id="2" name="TextBox 1"/>
          <p:cNvSpPr txBox="1"/>
          <p:nvPr/>
        </p:nvSpPr>
        <p:spPr>
          <a:xfrm>
            <a:off x="681115" y="1555141"/>
            <a:ext cx="7563475" cy="523220"/>
          </a:xfrm>
          <a:prstGeom prst="rect">
            <a:avLst/>
          </a:prstGeom>
          <a:noFill/>
        </p:spPr>
        <p:txBody>
          <a:bodyPr wrap="square" rtlCol="0">
            <a:spAutoFit/>
          </a:bodyPr>
          <a:lstStyle/>
          <a:p>
            <a:pPr marL="285750" indent="-285750">
              <a:buFont typeface="Wingdings" panose="05000000000000000000" pitchFamily="2" charset="2"/>
              <a:buChar char="§"/>
            </a:pPr>
            <a:r>
              <a:rPr lang="en-SG" sz="2800" dirty="0"/>
              <a:t>Examples:</a:t>
            </a:r>
          </a:p>
        </p:txBody>
      </p:sp>
      <p:sp>
        <p:nvSpPr>
          <p:cNvPr id="15" name="TextBox 14"/>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2.1.3. Statement Form (Propositional Form)</a:t>
            </a:r>
            <a:endParaRPr lang="en-SG" sz="2000" dirty="0">
              <a:solidFill>
                <a:schemeClr val="bg1"/>
              </a:solidFill>
            </a:endParaRPr>
          </a:p>
        </p:txBody>
      </p:sp>
      <p:sp>
        <p:nvSpPr>
          <p:cNvPr id="10" name="TextBox 9"/>
          <p:cNvSpPr txBox="1"/>
          <p:nvPr/>
        </p:nvSpPr>
        <p:spPr>
          <a:xfrm>
            <a:off x="957966" y="2078361"/>
            <a:ext cx="1590362"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 </a:t>
            </a:r>
            <a:r>
              <a:rPr lang="en-SG" sz="2800" i="1" dirty="0">
                <a:solidFill>
                  <a:schemeClr val="bg1"/>
                </a:solidFill>
                <a:sym typeface="Symbol" panose="05050102010706020507" pitchFamily="18" charset="2"/>
              </a:rPr>
              <a:t>q</a:t>
            </a:r>
            <a:endParaRPr lang="en-SG" sz="2800" i="1" dirty="0">
              <a:solidFill>
                <a:schemeClr val="bg1"/>
              </a:solidFill>
            </a:endParaRPr>
          </a:p>
        </p:txBody>
      </p:sp>
      <p:sp>
        <p:nvSpPr>
          <p:cNvPr id="11" name="TextBox 10"/>
          <p:cNvSpPr txBox="1"/>
          <p:nvPr/>
        </p:nvSpPr>
        <p:spPr>
          <a:xfrm>
            <a:off x="2884903" y="2076797"/>
            <a:ext cx="3155898"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  </a:t>
            </a:r>
            <a:r>
              <a:rPr lang="en-SG" sz="2800" dirty="0">
                <a:solidFill>
                  <a:schemeClr val="bg1"/>
                </a:solidFill>
              </a:rPr>
              <a:t>~(</a:t>
            </a: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endParaRPr lang="en-SG" sz="2800" dirty="0">
              <a:solidFill>
                <a:schemeClr val="bg1"/>
              </a:solidFill>
            </a:endParaRPr>
          </a:p>
        </p:txBody>
      </p:sp>
      <p:sp>
        <p:nvSpPr>
          <p:cNvPr id="12" name="TextBox 11"/>
          <p:cNvSpPr txBox="1"/>
          <p:nvPr/>
        </p:nvSpPr>
        <p:spPr>
          <a:xfrm>
            <a:off x="6377376" y="2076797"/>
            <a:ext cx="2119313"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  </a:t>
            </a:r>
            <a:r>
              <a:rPr lang="en-SG" sz="2800" i="1" dirty="0">
                <a:solidFill>
                  <a:schemeClr val="bg1"/>
                </a:solidFill>
              </a:rPr>
              <a:t>r</a:t>
            </a:r>
            <a:endParaRPr lang="en-SG" sz="2800" dirty="0">
              <a:solidFill>
                <a:schemeClr val="bg1"/>
              </a:solidFill>
            </a:endParaRPr>
          </a:p>
        </p:txBody>
      </p:sp>
      <p:grpSp>
        <p:nvGrpSpPr>
          <p:cNvPr id="13" name="Group 12"/>
          <p:cNvGrpSpPr/>
          <p:nvPr/>
        </p:nvGrpSpPr>
        <p:grpSpPr>
          <a:xfrm>
            <a:off x="1068179" y="2955033"/>
            <a:ext cx="7176411" cy="2602588"/>
            <a:chOff x="993228" y="4598517"/>
            <a:chExt cx="7176411" cy="2602588"/>
          </a:xfrm>
        </p:grpSpPr>
        <p:sp>
          <p:nvSpPr>
            <p:cNvPr id="16" name="Rectangle 15"/>
            <p:cNvSpPr/>
            <p:nvPr/>
          </p:nvSpPr>
          <p:spPr>
            <a:xfrm>
              <a:off x="993228" y="4598517"/>
              <a:ext cx="7176411" cy="260258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 name="Rectangle 16"/>
            <p:cNvSpPr/>
            <p:nvPr/>
          </p:nvSpPr>
          <p:spPr>
            <a:xfrm>
              <a:off x="993228" y="4598517"/>
              <a:ext cx="7176411"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8" name="TextBox 17"/>
            <p:cNvSpPr txBox="1"/>
            <p:nvPr/>
          </p:nvSpPr>
          <p:spPr>
            <a:xfrm>
              <a:off x="1109373" y="4645644"/>
              <a:ext cx="6925353" cy="461665"/>
            </a:xfrm>
            <a:prstGeom prst="rect">
              <a:avLst/>
            </a:prstGeom>
            <a:noFill/>
          </p:spPr>
          <p:txBody>
            <a:bodyPr wrap="square" rtlCol="0">
              <a:spAutoFit/>
            </a:bodyPr>
            <a:lstStyle/>
            <a:p>
              <a:r>
                <a:rPr lang="en-SG" sz="2400" dirty="0">
                  <a:solidFill>
                    <a:schemeClr val="bg1"/>
                  </a:solidFill>
                </a:rPr>
                <a:t>Definition 2.1.5 (Statement Form/Propositional Form)</a:t>
              </a:r>
            </a:p>
          </p:txBody>
        </p:sp>
        <p:sp>
          <p:nvSpPr>
            <p:cNvPr id="20" name="TextBox 19"/>
            <p:cNvSpPr txBox="1"/>
            <p:nvPr/>
          </p:nvSpPr>
          <p:spPr>
            <a:xfrm>
              <a:off x="1109374" y="5193984"/>
              <a:ext cx="6925353" cy="1938992"/>
            </a:xfrm>
            <a:prstGeom prst="rect">
              <a:avLst/>
            </a:prstGeom>
            <a:noFill/>
          </p:spPr>
          <p:txBody>
            <a:bodyPr wrap="square" rtlCol="0">
              <a:spAutoFit/>
            </a:bodyPr>
            <a:lstStyle/>
            <a:p>
              <a:r>
                <a:rPr lang="en-SG" sz="2400" dirty="0"/>
                <a:t>A </a:t>
              </a:r>
              <a:r>
                <a:rPr lang="en-SG" sz="2400" b="1" dirty="0"/>
                <a:t>statement form</a:t>
              </a:r>
              <a:r>
                <a:rPr lang="en-SG" sz="2400" dirty="0"/>
                <a:t> (or </a:t>
              </a:r>
              <a:r>
                <a:rPr lang="en-SG" sz="2400" b="1" dirty="0"/>
                <a:t>propositional form</a:t>
              </a:r>
              <a:r>
                <a:rPr lang="en-SG" sz="2400" dirty="0"/>
                <a:t>) is an expression made up of </a:t>
              </a:r>
              <a:r>
                <a:rPr lang="en-SG" sz="2400" dirty="0">
                  <a:solidFill>
                    <a:srgbClr val="C00000"/>
                  </a:solidFill>
                </a:rPr>
                <a:t>statement variables </a:t>
              </a:r>
              <a:r>
                <a:rPr lang="en-SG" sz="2400" dirty="0"/>
                <a:t>and </a:t>
              </a:r>
              <a:r>
                <a:rPr lang="en-SG" sz="2400" dirty="0">
                  <a:solidFill>
                    <a:srgbClr val="C00000"/>
                  </a:solidFill>
                </a:rPr>
                <a:t>logical connectives</a:t>
              </a:r>
              <a:r>
                <a:rPr lang="en-SG" sz="2400" dirty="0"/>
                <a:t> that becomes a statement when actual statements are substituted for the component statement variables.</a:t>
              </a:r>
            </a:p>
          </p:txBody>
        </p:sp>
      </p:gr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831319"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40046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dissolv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Logical Form and Logical Equivalence</a:t>
            </a:r>
            <a:r>
              <a:rPr lang="en-SG" sz="1200" dirty="0">
                <a:solidFill>
                  <a:schemeClr val="bg1"/>
                </a:solidFill>
              </a:rPr>
              <a:t>		Conditional Statements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Evaluating the Truth of Compound Statements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14</a:t>
            </a:fld>
            <a:endParaRPr lang="en-SG" dirty="0"/>
          </a:p>
        </p:txBody>
      </p:sp>
      <p:sp>
        <p:nvSpPr>
          <p:cNvPr id="2" name="TextBox 1"/>
          <p:cNvSpPr txBox="1"/>
          <p:nvPr/>
        </p:nvSpPr>
        <p:spPr>
          <a:xfrm>
            <a:off x="509667" y="1099407"/>
            <a:ext cx="7734924" cy="523220"/>
          </a:xfrm>
          <a:prstGeom prst="rect">
            <a:avLst/>
          </a:prstGeom>
          <a:noFill/>
        </p:spPr>
        <p:txBody>
          <a:bodyPr wrap="square" rtlCol="0">
            <a:spAutoFit/>
          </a:bodyPr>
          <a:lstStyle/>
          <a:p>
            <a:pPr marL="285750" indent="-285750">
              <a:buFont typeface="Wingdings" panose="05000000000000000000" pitchFamily="2" charset="2"/>
              <a:buChar char="§"/>
            </a:pPr>
            <a:r>
              <a:rPr lang="en-SG" sz="2800" dirty="0"/>
              <a:t>Construct the truth table for this statement form:</a:t>
            </a:r>
          </a:p>
        </p:txBody>
      </p:sp>
      <p:sp>
        <p:nvSpPr>
          <p:cNvPr id="10" name="TextBox 9"/>
          <p:cNvSpPr txBox="1"/>
          <p:nvPr/>
        </p:nvSpPr>
        <p:spPr>
          <a:xfrm>
            <a:off x="2503357" y="1636527"/>
            <a:ext cx="4137285"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  </a:t>
            </a:r>
            <a:r>
              <a:rPr lang="en-SG" sz="2800" dirty="0">
                <a:solidFill>
                  <a:schemeClr val="bg1"/>
                </a:solidFill>
              </a:rPr>
              <a:t>~(</a:t>
            </a: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endParaRPr lang="en-SG" sz="2800" dirty="0">
              <a:solidFill>
                <a:schemeClr val="bg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295074347"/>
              </p:ext>
            </p:extLst>
          </p:nvPr>
        </p:nvGraphicFramePr>
        <p:xfrm>
          <a:off x="474755" y="2387356"/>
          <a:ext cx="8194488" cy="2405535"/>
        </p:xfrm>
        <a:graphic>
          <a:graphicData uri="http://schemas.openxmlformats.org/drawingml/2006/table">
            <a:tbl>
              <a:tblPr firstRow="1" bandRow="1">
                <a:tableStyleId>{5C22544A-7EE6-4342-B048-85BDC9FD1C3A}</a:tableStyleId>
              </a:tblPr>
              <a:tblGrid>
                <a:gridCol w="654438">
                  <a:extLst>
                    <a:ext uri="{9D8B030D-6E8A-4147-A177-3AD203B41FA5}">
                      <a16:colId xmlns:a16="http://schemas.microsoft.com/office/drawing/2014/main" val="20000"/>
                    </a:ext>
                  </a:extLst>
                </a:gridCol>
                <a:gridCol w="674557">
                  <a:extLst>
                    <a:ext uri="{9D8B030D-6E8A-4147-A177-3AD203B41FA5}">
                      <a16:colId xmlns:a16="http://schemas.microsoft.com/office/drawing/2014/main" val="20001"/>
                    </a:ext>
                  </a:extLst>
                </a:gridCol>
                <a:gridCol w="1169233">
                  <a:extLst>
                    <a:ext uri="{9D8B030D-6E8A-4147-A177-3AD203B41FA5}">
                      <a16:colId xmlns:a16="http://schemas.microsoft.com/office/drawing/2014/main" val="20002"/>
                    </a:ext>
                  </a:extLst>
                </a:gridCol>
                <a:gridCol w="1154243">
                  <a:extLst>
                    <a:ext uri="{9D8B030D-6E8A-4147-A177-3AD203B41FA5}">
                      <a16:colId xmlns:a16="http://schemas.microsoft.com/office/drawing/2014/main" val="20003"/>
                    </a:ext>
                  </a:extLst>
                </a:gridCol>
                <a:gridCol w="1424065">
                  <a:extLst>
                    <a:ext uri="{9D8B030D-6E8A-4147-A177-3AD203B41FA5}">
                      <a16:colId xmlns:a16="http://schemas.microsoft.com/office/drawing/2014/main" val="20004"/>
                    </a:ext>
                  </a:extLst>
                </a:gridCol>
                <a:gridCol w="3117952">
                  <a:extLst>
                    <a:ext uri="{9D8B030D-6E8A-4147-A177-3AD203B41FA5}">
                      <a16:colId xmlns:a16="http://schemas.microsoft.com/office/drawing/2014/main" val="20005"/>
                    </a:ext>
                  </a:extLst>
                </a:gridCol>
              </a:tblGrid>
              <a:tr h="481107">
                <a:tc>
                  <a:txBody>
                    <a:bodyPr/>
                    <a:lstStyle/>
                    <a:p>
                      <a:pPr algn="ctr"/>
                      <a:r>
                        <a:rPr lang="en-SG" sz="2400" i="1" dirty="0"/>
                        <a:t>p</a:t>
                      </a:r>
                    </a:p>
                  </a:txBody>
                  <a:tcPr/>
                </a:tc>
                <a:tc>
                  <a:txBody>
                    <a:bodyPr/>
                    <a:lstStyle/>
                    <a:p>
                      <a:pPr algn="ctr"/>
                      <a:r>
                        <a:rPr lang="en-SG" sz="2400" i="1" dirty="0"/>
                        <a:t>q</a:t>
                      </a:r>
                    </a:p>
                  </a:txBody>
                  <a:tcPr/>
                </a:tc>
                <a:tc>
                  <a:txBody>
                    <a:bodyPr/>
                    <a:lstStyle/>
                    <a:p>
                      <a:pPr algn="ctr"/>
                      <a:r>
                        <a:rPr lang="en-SG" sz="2400" i="1" dirty="0"/>
                        <a:t>p</a:t>
                      </a:r>
                      <a:r>
                        <a:rPr lang="en-SG" sz="2400" dirty="0"/>
                        <a:t> </a:t>
                      </a:r>
                      <a:r>
                        <a:rPr lang="en-SG" sz="2400" dirty="0">
                          <a:sym typeface="Symbol" panose="05050102010706020507" pitchFamily="18" charset="2"/>
                        </a:rPr>
                        <a:t> </a:t>
                      </a:r>
                      <a:r>
                        <a:rPr lang="en-SG" sz="2400" i="1" dirty="0">
                          <a:sym typeface="Symbol" panose="05050102010706020507" pitchFamily="18" charset="2"/>
                        </a:rPr>
                        <a:t>q</a:t>
                      </a:r>
                      <a:endParaRPr lang="en-SG" sz="2400" i="1" dirty="0"/>
                    </a:p>
                  </a:txBody>
                  <a:tcPr/>
                </a:tc>
                <a:tc>
                  <a:txBody>
                    <a:bodyPr/>
                    <a:lstStyle/>
                    <a:p>
                      <a:pPr algn="ctr"/>
                      <a:r>
                        <a:rPr lang="en-SG" sz="2400" i="1" dirty="0"/>
                        <a:t>p</a:t>
                      </a:r>
                      <a:r>
                        <a:rPr lang="en-SG" sz="2400" dirty="0"/>
                        <a:t> </a:t>
                      </a:r>
                      <a:r>
                        <a:rPr lang="en-SG" sz="2400" dirty="0">
                          <a:sym typeface="Symbol" panose="05050102010706020507" pitchFamily="18" charset="2"/>
                        </a:rPr>
                        <a:t> </a:t>
                      </a:r>
                      <a:r>
                        <a:rPr lang="en-SG" sz="2400" i="1" dirty="0">
                          <a:sym typeface="Symbol" panose="05050102010706020507" pitchFamily="18" charset="2"/>
                        </a:rPr>
                        <a:t>q</a:t>
                      </a:r>
                      <a:endParaRPr lang="en-SG" sz="2400"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400" dirty="0"/>
                        <a:t>~(</a:t>
                      </a:r>
                      <a:r>
                        <a:rPr lang="en-SG" sz="2400" i="1" dirty="0"/>
                        <a:t>p</a:t>
                      </a:r>
                      <a:r>
                        <a:rPr lang="en-SG" sz="2400" dirty="0"/>
                        <a:t> </a:t>
                      </a:r>
                      <a:r>
                        <a:rPr lang="en-SG" sz="2400" dirty="0">
                          <a:sym typeface="Symbol" panose="05050102010706020507" pitchFamily="18" charset="2"/>
                        </a:rPr>
                        <a:t> </a:t>
                      </a:r>
                      <a:r>
                        <a:rPr lang="en-SG" sz="2400" i="1" dirty="0">
                          <a:sym typeface="Symbol" panose="05050102010706020507" pitchFamily="18" charset="2"/>
                        </a:rPr>
                        <a:t>q</a:t>
                      </a:r>
                      <a:r>
                        <a:rPr lang="en-SG" sz="2400"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400" i="0" dirty="0"/>
                        <a:t>(</a:t>
                      </a:r>
                      <a:r>
                        <a:rPr lang="en-SG" sz="2400" i="1" dirty="0"/>
                        <a:t>p</a:t>
                      </a:r>
                      <a:r>
                        <a:rPr lang="en-SG" sz="2400" dirty="0"/>
                        <a:t> </a:t>
                      </a:r>
                      <a:r>
                        <a:rPr lang="en-SG" sz="2400" dirty="0">
                          <a:sym typeface="Symbol" panose="05050102010706020507" pitchFamily="18" charset="2"/>
                        </a:rPr>
                        <a:t> </a:t>
                      </a:r>
                      <a:r>
                        <a:rPr lang="en-SG" sz="2400" i="1" dirty="0">
                          <a:sym typeface="Symbol" panose="05050102010706020507" pitchFamily="18" charset="2"/>
                        </a:rPr>
                        <a:t>q</a:t>
                      </a:r>
                      <a:r>
                        <a:rPr lang="en-SG" sz="2400" i="0" dirty="0">
                          <a:sym typeface="Symbol" panose="05050102010706020507" pitchFamily="18" charset="2"/>
                        </a:rPr>
                        <a:t>)</a:t>
                      </a:r>
                      <a:r>
                        <a:rPr lang="en-SG" sz="2400" i="1" baseline="0" dirty="0">
                          <a:sym typeface="Symbol" panose="05050102010706020507" pitchFamily="18" charset="2"/>
                        </a:rPr>
                        <a:t> </a:t>
                      </a:r>
                      <a:r>
                        <a:rPr lang="en-SG" sz="2400" dirty="0">
                          <a:sym typeface="Symbol" panose="05050102010706020507" pitchFamily="18" charset="2"/>
                        </a:rPr>
                        <a:t> </a:t>
                      </a:r>
                      <a:r>
                        <a:rPr lang="en-SG" sz="2400" dirty="0"/>
                        <a:t>~(</a:t>
                      </a:r>
                      <a:r>
                        <a:rPr lang="en-SG" sz="2400" i="1" dirty="0"/>
                        <a:t>p</a:t>
                      </a:r>
                      <a:r>
                        <a:rPr lang="en-SG" sz="2400" dirty="0"/>
                        <a:t> </a:t>
                      </a:r>
                      <a:r>
                        <a:rPr lang="en-SG" sz="2400" dirty="0">
                          <a:sym typeface="Symbol" panose="05050102010706020507" pitchFamily="18" charset="2"/>
                        </a:rPr>
                        <a:t> </a:t>
                      </a:r>
                      <a:r>
                        <a:rPr lang="en-SG" sz="2400" i="1" dirty="0">
                          <a:sym typeface="Symbol" panose="05050102010706020507" pitchFamily="18" charset="2"/>
                        </a:rPr>
                        <a:t>q</a:t>
                      </a:r>
                      <a:r>
                        <a:rPr lang="en-SG" sz="2400" dirty="0"/>
                        <a:t>)</a:t>
                      </a:r>
                    </a:p>
                  </a:txBody>
                  <a:tcPr/>
                </a:tc>
                <a:extLst>
                  <a:ext uri="{0D108BD9-81ED-4DB2-BD59-A6C34878D82A}">
                    <a16:rowId xmlns:a16="http://schemas.microsoft.com/office/drawing/2014/main" val="10000"/>
                  </a:ext>
                </a:extLst>
              </a:tr>
              <a:tr h="481107">
                <a:tc>
                  <a:txBody>
                    <a:bodyPr/>
                    <a:lstStyle/>
                    <a:p>
                      <a:pPr algn="ctr"/>
                      <a:r>
                        <a:rPr lang="en-SG" sz="2400" dirty="0"/>
                        <a:t>T</a:t>
                      </a:r>
                    </a:p>
                  </a:txBody>
                  <a:tcPr/>
                </a:tc>
                <a:tc>
                  <a:txBody>
                    <a:bodyPr/>
                    <a:lstStyle/>
                    <a:p>
                      <a:pPr algn="ctr"/>
                      <a:r>
                        <a:rPr lang="en-SG" sz="2400" dirty="0"/>
                        <a:t>T</a:t>
                      </a:r>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extLst>
                  <a:ext uri="{0D108BD9-81ED-4DB2-BD59-A6C34878D82A}">
                    <a16:rowId xmlns:a16="http://schemas.microsoft.com/office/drawing/2014/main" val="10001"/>
                  </a:ext>
                </a:extLst>
              </a:tr>
              <a:tr h="481107">
                <a:tc>
                  <a:txBody>
                    <a:bodyPr/>
                    <a:lstStyle/>
                    <a:p>
                      <a:pPr algn="ctr"/>
                      <a:r>
                        <a:rPr lang="en-SG" sz="2400" dirty="0"/>
                        <a:t>T</a:t>
                      </a:r>
                    </a:p>
                  </a:txBody>
                  <a:tcPr/>
                </a:tc>
                <a:tc>
                  <a:txBody>
                    <a:bodyPr/>
                    <a:lstStyle/>
                    <a:p>
                      <a:pPr algn="ctr"/>
                      <a:r>
                        <a:rPr lang="en-SG" sz="2400" dirty="0"/>
                        <a:t>F</a:t>
                      </a:r>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extLst>
                  <a:ext uri="{0D108BD9-81ED-4DB2-BD59-A6C34878D82A}">
                    <a16:rowId xmlns:a16="http://schemas.microsoft.com/office/drawing/2014/main" val="10002"/>
                  </a:ext>
                </a:extLst>
              </a:tr>
              <a:tr h="481107">
                <a:tc>
                  <a:txBody>
                    <a:bodyPr/>
                    <a:lstStyle/>
                    <a:p>
                      <a:pPr algn="ctr"/>
                      <a:r>
                        <a:rPr lang="en-SG" sz="2400" dirty="0"/>
                        <a:t>F</a:t>
                      </a:r>
                    </a:p>
                  </a:txBody>
                  <a:tcPr/>
                </a:tc>
                <a:tc>
                  <a:txBody>
                    <a:bodyPr/>
                    <a:lstStyle/>
                    <a:p>
                      <a:pPr algn="ctr"/>
                      <a:r>
                        <a:rPr lang="en-SG" sz="2400" dirty="0"/>
                        <a:t>T</a:t>
                      </a:r>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extLst>
                  <a:ext uri="{0D108BD9-81ED-4DB2-BD59-A6C34878D82A}">
                    <a16:rowId xmlns:a16="http://schemas.microsoft.com/office/drawing/2014/main" val="10003"/>
                  </a:ext>
                </a:extLst>
              </a:tr>
              <a:tr h="481107">
                <a:tc>
                  <a:txBody>
                    <a:bodyPr/>
                    <a:lstStyle/>
                    <a:p>
                      <a:pPr algn="ctr"/>
                      <a:r>
                        <a:rPr lang="en-SG" sz="2400" dirty="0"/>
                        <a:t>F</a:t>
                      </a:r>
                    </a:p>
                  </a:txBody>
                  <a:tcPr/>
                </a:tc>
                <a:tc>
                  <a:txBody>
                    <a:bodyPr/>
                    <a:lstStyle/>
                    <a:p>
                      <a:pPr algn="ctr"/>
                      <a:r>
                        <a:rPr lang="en-SG" sz="2400" dirty="0"/>
                        <a:t>F</a:t>
                      </a:r>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extLst>
                  <a:ext uri="{0D108BD9-81ED-4DB2-BD59-A6C34878D82A}">
                    <a16:rowId xmlns:a16="http://schemas.microsoft.com/office/drawing/2014/main" val="10004"/>
                  </a:ext>
                </a:extLst>
              </a:tr>
            </a:tbl>
          </a:graphicData>
        </a:graphic>
      </p:graphicFrame>
      <p:sp>
        <p:nvSpPr>
          <p:cNvPr id="21" name="TextBox 20"/>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7" name="TextBox 6"/>
          <p:cNvSpPr txBox="1"/>
          <p:nvPr/>
        </p:nvSpPr>
        <p:spPr>
          <a:xfrm>
            <a:off x="1933732" y="2861148"/>
            <a:ext cx="839449" cy="1915909"/>
          </a:xfrm>
          <a:prstGeom prst="rect">
            <a:avLst/>
          </a:prstGeom>
          <a:noFill/>
        </p:spPr>
        <p:txBody>
          <a:bodyPr wrap="square" rtlCol="0">
            <a:spAutoFit/>
          </a:bodyPr>
          <a:lstStyle/>
          <a:p>
            <a:pPr algn="ctr">
              <a:spcAft>
                <a:spcPts val="900"/>
              </a:spcAft>
            </a:pPr>
            <a:r>
              <a:rPr lang="en-SG" sz="2400" dirty="0">
                <a:solidFill>
                  <a:srgbClr val="0033CC"/>
                </a:solidFill>
              </a:rPr>
              <a:t>T</a:t>
            </a:r>
          </a:p>
          <a:p>
            <a:pPr algn="ctr">
              <a:spcAft>
                <a:spcPts val="900"/>
              </a:spcAft>
            </a:pPr>
            <a:r>
              <a:rPr lang="en-SG" sz="2400" dirty="0">
                <a:solidFill>
                  <a:srgbClr val="0033CC"/>
                </a:solidFill>
              </a:rPr>
              <a:t>T</a:t>
            </a:r>
          </a:p>
          <a:p>
            <a:pPr algn="ctr">
              <a:spcAft>
                <a:spcPts val="900"/>
              </a:spcAft>
            </a:pPr>
            <a:r>
              <a:rPr lang="en-SG" sz="2400" dirty="0">
                <a:solidFill>
                  <a:srgbClr val="0033CC"/>
                </a:solidFill>
              </a:rPr>
              <a:t>T</a:t>
            </a:r>
          </a:p>
          <a:p>
            <a:pPr algn="ctr">
              <a:spcAft>
                <a:spcPts val="900"/>
              </a:spcAft>
            </a:pPr>
            <a:r>
              <a:rPr lang="en-SG" sz="2400" dirty="0">
                <a:solidFill>
                  <a:srgbClr val="0033CC"/>
                </a:solidFill>
              </a:rPr>
              <a:t>F</a:t>
            </a:r>
          </a:p>
        </p:txBody>
      </p:sp>
      <p:sp>
        <p:nvSpPr>
          <p:cNvPr id="22" name="TextBox 21"/>
          <p:cNvSpPr txBox="1"/>
          <p:nvPr/>
        </p:nvSpPr>
        <p:spPr>
          <a:xfrm>
            <a:off x="3087975" y="2861148"/>
            <a:ext cx="839449" cy="1915909"/>
          </a:xfrm>
          <a:prstGeom prst="rect">
            <a:avLst/>
          </a:prstGeom>
          <a:noFill/>
        </p:spPr>
        <p:txBody>
          <a:bodyPr wrap="square" rtlCol="0">
            <a:spAutoFit/>
          </a:bodyPr>
          <a:lstStyle/>
          <a:p>
            <a:pPr algn="ctr">
              <a:spcAft>
                <a:spcPts val="900"/>
              </a:spcAft>
            </a:pPr>
            <a:r>
              <a:rPr lang="en-SG" sz="2400" dirty="0">
                <a:solidFill>
                  <a:schemeClr val="accent6">
                    <a:lumMod val="75000"/>
                  </a:schemeClr>
                </a:solidFill>
              </a:rPr>
              <a:t>T</a:t>
            </a:r>
          </a:p>
          <a:p>
            <a:pPr algn="ctr">
              <a:spcAft>
                <a:spcPts val="900"/>
              </a:spcAft>
            </a:pPr>
            <a:r>
              <a:rPr lang="en-SG" sz="2400" dirty="0">
                <a:solidFill>
                  <a:schemeClr val="accent6">
                    <a:lumMod val="75000"/>
                  </a:schemeClr>
                </a:solidFill>
              </a:rPr>
              <a:t>F</a:t>
            </a:r>
          </a:p>
          <a:p>
            <a:pPr algn="ctr">
              <a:spcAft>
                <a:spcPts val="900"/>
              </a:spcAft>
            </a:pPr>
            <a:r>
              <a:rPr lang="en-SG" sz="2400" dirty="0">
                <a:solidFill>
                  <a:schemeClr val="accent6">
                    <a:lumMod val="75000"/>
                  </a:schemeClr>
                </a:solidFill>
              </a:rPr>
              <a:t>F</a:t>
            </a:r>
          </a:p>
          <a:p>
            <a:pPr algn="ctr">
              <a:spcAft>
                <a:spcPts val="900"/>
              </a:spcAft>
            </a:pPr>
            <a:r>
              <a:rPr lang="en-SG" sz="2400" dirty="0">
                <a:solidFill>
                  <a:schemeClr val="accent6">
                    <a:lumMod val="75000"/>
                  </a:schemeClr>
                </a:solidFill>
              </a:rPr>
              <a:t>F</a:t>
            </a:r>
          </a:p>
        </p:txBody>
      </p:sp>
      <p:sp>
        <p:nvSpPr>
          <p:cNvPr id="23" name="TextBox 22"/>
          <p:cNvSpPr txBox="1"/>
          <p:nvPr/>
        </p:nvSpPr>
        <p:spPr>
          <a:xfrm>
            <a:off x="4377129" y="2861148"/>
            <a:ext cx="839449" cy="1915909"/>
          </a:xfrm>
          <a:prstGeom prst="rect">
            <a:avLst/>
          </a:prstGeom>
          <a:noFill/>
        </p:spPr>
        <p:txBody>
          <a:bodyPr wrap="square" rtlCol="0">
            <a:spAutoFit/>
          </a:bodyPr>
          <a:lstStyle/>
          <a:p>
            <a:pPr algn="ctr">
              <a:spcAft>
                <a:spcPts val="900"/>
              </a:spcAft>
            </a:pPr>
            <a:r>
              <a:rPr lang="en-SG" sz="2400" dirty="0">
                <a:solidFill>
                  <a:srgbClr val="FF0000"/>
                </a:solidFill>
              </a:rPr>
              <a:t>F</a:t>
            </a:r>
          </a:p>
          <a:p>
            <a:pPr algn="ctr">
              <a:spcAft>
                <a:spcPts val="900"/>
              </a:spcAft>
            </a:pPr>
            <a:r>
              <a:rPr lang="en-SG" sz="2400" dirty="0">
                <a:solidFill>
                  <a:srgbClr val="FF0000"/>
                </a:solidFill>
              </a:rPr>
              <a:t>T</a:t>
            </a:r>
          </a:p>
          <a:p>
            <a:pPr algn="ctr">
              <a:spcAft>
                <a:spcPts val="900"/>
              </a:spcAft>
            </a:pPr>
            <a:r>
              <a:rPr lang="en-SG" sz="2400" dirty="0">
                <a:solidFill>
                  <a:srgbClr val="FF0000"/>
                </a:solidFill>
              </a:rPr>
              <a:t>T</a:t>
            </a:r>
          </a:p>
          <a:p>
            <a:pPr algn="ctr">
              <a:spcAft>
                <a:spcPts val="900"/>
              </a:spcAft>
            </a:pPr>
            <a:r>
              <a:rPr lang="en-SG" sz="2400" dirty="0">
                <a:solidFill>
                  <a:srgbClr val="FF0000"/>
                </a:solidFill>
              </a:rPr>
              <a:t>T</a:t>
            </a:r>
          </a:p>
        </p:txBody>
      </p:sp>
      <p:sp>
        <p:nvSpPr>
          <p:cNvPr id="24" name="TextBox 23"/>
          <p:cNvSpPr txBox="1"/>
          <p:nvPr/>
        </p:nvSpPr>
        <p:spPr>
          <a:xfrm>
            <a:off x="6647201" y="2861148"/>
            <a:ext cx="839449" cy="1915909"/>
          </a:xfrm>
          <a:prstGeom prst="rect">
            <a:avLst/>
          </a:prstGeom>
          <a:noFill/>
        </p:spPr>
        <p:txBody>
          <a:bodyPr wrap="square" rtlCol="0">
            <a:spAutoFit/>
          </a:bodyPr>
          <a:lstStyle/>
          <a:p>
            <a:pPr algn="ctr">
              <a:spcAft>
                <a:spcPts val="900"/>
              </a:spcAft>
            </a:pPr>
            <a:r>
              <a:rPr lang="en-SG" sz="2400" b="1" dirty="0">
                <a:solidFill>
                  <a:srgbClr val="C00000"/>
                </a:solidFill>
              </a:rPr>
              <a:t>F</a:t>
            </a:r>
          </a:p>
          <a:p>
            <a:pPr algn="ctr">
              <a:spcAft>
                <a:spcPts val="900"/>
              </a:spcAft>
            </a:pPr>
            <a:r>
              <a:rPr lang="en-SG" sz="2400" b="1" dirty="0">
                <a:solidFill>
                  <a:srgbClr val="C00000"/>
                </a:solidFill>
              </a:rPr>
              <a:t>T</a:t>
            </a:r>
          </a:p>
          <a:p>
            <a:pPr algn="ctr">
              <a:spcAft>
                <a:spcPts val="900"/>
              </a:spcAft>
            </a:pPr>
            <a:r>
              <a:rPr lang="en-SG" sz="2400" b="1" dirty="0">
                <a:solidFill>
                  <a:srgbClr val="C00000"/>
                </a:solidFill>
              </a:rPr>
              <a:t>T</a:t>
            </a:r>
          </a:p>
          <a:p>
            <a:pPr algn="ctr">
              <a:spcAft>
                <a:spcPts val="900"/>
              </a:spcAft>
            </a:pPr>
            <a:r>
              <a:rPr lang="en-SG" sz="2400" b="1" dirty="0">
                <a:solidFill>
                  <a:srgbClr val="C00000"/>
                </a:solidFill>
              </a:rPr>
              <a:t>F</a:t>
            </a:r>
          </a:p>
        </p:txBody>
      </p:sp>
      <p:grpSp>
        <p:nvGrpSpPr>
          <p:cNvPr id="28" name="Group 27"/>
          <p:cNvGrpSpPr/>
          <p:nvPr/>
        </p:nvGrpSpPr>
        <p:grpSpPr>
          <a:xfrm>
            <a:off x="728900" y="5216577"/>
            <a:ext cx="8310168" cy="984885"/>
            <a:chOff x="728900" y="5216577"/>
            <a:chExt cx="8310168" cy="984885"/>
          </a:xfrm>
        </p:grpSpPr>
        <p:sp>
          <p:nvSpPr>
            <p:cNvPr id="25" name="TextBox 24"/>
            <p:cNvSpPr txBox="1"/>
            <p:nvPr/>
          </p:nvSpPr>
          <p:spPr>
            <a:xfrm>
              <a:off x="728900" y="5244324"/>
              <a:ext cx="2833140"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  </a:t>
              </a:r>
              <a:r>
                <a:rPr lang="en-SG" sz="2800" dirty="0">
                  <a:solidFill>
                    <a:schemeClr val="bg1"/>
                  </a:solidFill>
                </a:rPr>
                <a:t>~(</a:t>
              </a: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a:t>
              </a:r>
              <a:endParaRPr lang="en-SG" sz="2800" dirty="0">
                <a:solidFill>
                  <a:schemeClr val="bg1"/>
                </a:solidFill>
              </a:endParaRPr>
            </a:p>
          </p:txBody>
        </p:sp>
        <p:sp>
          <p:nvSpPr>
            <p:cNvPr id="8" name="TextBox 7"/>
            <p:cNvSpPr txBox="1"/>
            <p:nvPr/>
          </p:nvSpPr>
          <p:spPr>
            <a:xfrm>
              <a:off x="3702569" y="5216577"/>
              <a:ext cx="5336499" cy="984885"/>
            </a:xfrm>
            <a:prstGeom prst="rect">
              <a:avLst/>
            </a:prstGeom>
            <a:noFill/>
          </p:spPr>
          <p:txBody>
            <a:bodyPr wrap="square" rtlCol="0">
              <a:spAutoFit/>
            </a:bodyPr>
            <a:lstStyle/>
            <a:p>
              <a:pPr>
                <a:spcAft>
                  <a:spcPts val="1200"/>
                </a:spcAft>
              </a:pPr>
              <a:r>
                <a:rPr lang="en-SG" sz="2400" dirty="0"/>
                <a:t>is also known as </a:t>
              </a:r>
              <a:r>
                <a:rPr lang="en-SG" sz="2400" dirty="0">
                  <a:solidFill>
                    <a:srgbClr val="C00000"/>
                  </a:solidFill>
                </a:rPr>
                <a:t>exclusive-or</a:t>
              </a:r>
              <a:r>
                <a:rPr lang="en-SG" sz="2400" dirty="0"/>
                <a:t> (why?)</a:t>
              </a:r>
            </a:p>
            <a:p>
              <a:pPr>
                <a:spcAft>
                  <a:spcPts val="1200"/>
                </a:spcAft>
              </a:pPr>
              <a:r>
                <a:rPr lang="en-SG" sz="2400" dirty="0"/>
                <a:t>Denoted as                      or                        .</a:t>
              </a:r>
            </a:p>
          </p:txBody>
        </p:sp>
        <p:sp>
          <p:nvSpPr>
            <p:cNvPr id="26" name="TextBox 25"/>
            <p:cNvSpPr txBox="1"/>
            <p:nvPr/>
          </p:nvSpPr>
          <p:spPr>
            <a:xfrm>
              <a:off x="5283097" y="5634960"/>
              <a:ext cx="1174853" cy="523220"/>
            </a:xfrm>
            <a:prstGeom prst="rect">
              <a:avLst/>
            </a:prstGeom>
            <a:solidFill>
              <a:srgbClr val="0033CC"/>
            </a:solidFill>
          </p:spPr>
          <p:txBody>
            <a:bodyPr wrap="square" rtlCol="0">
              <a:spAutoFit/>
            </a:bodyPr>
            <a:lstStyle/>
            <a:p>
              <a:pPr algn="ct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 </a:t>
              </a:r>
              <a:r>
                <a:rPr lang="en-SG" sz="2800" i="1" dirty="0">
                  <a:solidFill>
                    <a:schemeClr val="bg1"/>
                  </a:solidFill>
                  <a:sym typeface="Symbol" panose="05050102010706020507" pitchFamily="18" charset="2"/>
                </a:rPr>
                <a:t>q</a:t>
              </a:r>
              <a:endParaRPr lang="en-SG" sz="2800" dirty="0">
                <a:solidFill>
                  <a:schemeClr val="bg1"/>
                </a:solidFill>
              </a:endParaRPr>
            </a:p>
          </p:txBody>
        </p:sp>
        <p:sp>
          <p:nvSpPr>
            <p:cNvPr id="27" name="TextBox 26"/>
            <p:cNvSpPr txBox="1"/>
            <p:nvPr/>
          </p:nvSpPr>
          <p:spPr>
            <a:xfrm>
              <a:off x="7066925" y="5634960"/>
              <a:ext cx="1500422" cy="523220"/>
            </a:xfrm>
            <a:prstGeom prst="rect">
              <a:avLst/>
            </a:prstGeom>
            <a:solidFill>
              <a:srgbClr val="0033CC"/>
            </a:solidFill>
          </p:spPr>
          <p:txBody>
            <a:bodyPr wrap="square" rtlCol="0">
              <a:spAutoFit/>
            </a:bodyPr>
            <a:lstStyle/>
            <a:p>
              <a:pPr algn="ct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XOR </a:t>
              </a:r>
              <a:r>
                <a:rPr lang="en-SG" sz="2800" i="1" dirty="0">
                  <a:solidFill>
                    <a:schemeClr val="bg1"/>
                  </a:solidFill>
                  <a:sym typeface="Symbol" panose="05050102010706020507" pitchFamily="18" charset="2"/>
                </a:rPr>
                <a:t>q</a:t>
              </a:r>
              <a:endParaRPr lang="en-SG" sz="2800" dirty="0">
                <a:solidFill>
                  <a:schemeClr val="bg1"/>
                </a:solidFill>
              </a:endParaRPr>
            </a:p>
          </p:txBody>
        </p:sp>
      </p:grpSp>
      <p:sp>
        <p:nvSpPr>
          <p:cNvPr id="36" name="Oval 35"/>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831319"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77147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up)">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up)">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dissolve">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2" grpId="0"/>
      <p:bldP spid="23" grpId="0"/>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Logical Form and Logical Equivalence</a:t>
            </a:r>
            <a:r>
              <a:rPr lang="en-SG" sz="1200" dirty="0">
                <a:solidFill>
                  <a:schemeClr val="bg1"/>
                </a:solidFill>
              </a:rPr>
              <a:t>		Conditional Statements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Logical Equivalence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15</a:t>
            </a:fld>
            <a:endParaRPr lang="en-SG" dirty="0"/>
          </a:p>
        </p:txBody>
      </p:sp>
      <p:sp>
        <p:nvSpPr>
          <p:cNvPr id="15" name="TextBox 14"/>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2.1.4. Logical Equivalence</a:t>
            </a:r>
            <a:endParaRPr lang="en-SG" sz="2000" dirty="0">
              <a:solidFill>
                <a:schemeClr val="bg1"/>
              </a:solidFill>
            </a:endParaRPr>
          </a:p>
        </p:txBody>
      </p:sp>
      <p:sp>
        <p:nvSpPr>
          <p:cNvPr id="3" name="TextBox 2"/>
          <p:cNvSpPr txBox="1"/>
          <p:nvPr/>
        </p:nvSpPr>
        <p:spPr>
          <a:xfrm>
            <a:off x="554636" y="1842732"/>
            <a:ext cx="3912433" cy="461665"/>
          </a:xfrm>
          <a:prstGeom prst="rect">
            <a:avLst/>
          </a:prstGeom>
          <a:solidFill>
            <a:schemeClr val="accent4">
              <a:lumMod val="20000"/>
              <a:lumOff val="80000"/>
            </a:schemeClr>
          </a:solidFill>
          <a:ln>
            <a:solidFill>
              <a:schemeClr val="tx1"/>
            </a:solidFill>
          </a:ln>
        </p:spPr>
        <p:txBody>
          <a:bodyPr wrap="square" rtlCol="0">
            <a:spAutoFit/>
          </a:bodyPr>
          <a:lstStyle/>
          <a:p>
            <a:r>
              <a:rPr lang="en-SG" sz="2400" dirty="0"/>
              <a:t>(1) Dogs bark and cats meow.</a:t>
            </a:r>
          </a:p>
        </p:txBody>
      </p:sp>
      <p:sp>
        <p:nvSpPr>
          <p:cNvPr id="21" name="TextBox 20"/>
          <p:cNvSpPr txBox="1"/>
          <p:nvPr/>
        </p:nvSpPr>
        <p:spPr>
          <a:xfrm>
            <a:off x="4811843" y="1848188"/>
            <a:ext cx="4017364" cy="461665"/>
          </a:xfrm>
          <a:prstGeom prst="rect">
            <a:avLst/>
          </a:prstGeom>
          <a:solidFill>
            <a:schemeClr val="accent4">
              <a:lumMod val="20000"/>
              <a:lumOff val="80000"/>
            </a:schemeClr>
          </a:solidFill>
          <a:ln>
            <a:solidFill>
              <a:schemeClr val="tx1"/>
            </a:solidFill>
          </a:ln>
        </p:spPr>
        <p:txBody>
          <a:bodyPr wrap="square" rtlCol="0">
            <a:spAutoFit/>
          </a:bodyPr>
          <a:lstStyle/>
          <a:p>
            <a:r>
              <a:rPr lang="en-SG" sz="2400" dirty="0"/>
              <a:t>(2) Cats meow and dogs bark.</a:t>
            </a:r>
          </a:p>
        </p:txBody>
      </p:sp>
      <p:sp>
        <p:nvSpPr>
          <p:cNvPr id="7" name="TextBox 6"/>
          <p:cNvSpPr txBox="1"/>
          <p:nvPr/>
        </p:nvSpPr>
        <p:spPr>
          <a:xfrm>
            <a:off x="629587" y="2752031"/>
            <a:ext cx="7480092" cy="1277273"/>
          </a:xfrm>
          <a:prstGeom prst="rect">
            <a:avLst/>
          </a:prstGeom>
          <a:noFill/>
        </p:spPr>
        <p:txBody>
          <a:bodyPr wrap="square" rtlCol="0">
            <a:spAutoFit/>
          </a:bodyPr>
          <a:lstStyle/>
          <a:p>
            <a:pPr>
              <a:spcAft>
                <a:spcPts val="600"/>
              </a:spcAft>
            </a:pPr>
            <a:r>
              <a:rPr lang="en-SG" sz="2400" dirty="0"/>
              <a:t>If (1) is true, it follows that (2) must also be true.</a:t>
            </a:r>
          </a:p>
          <a:p>
            <a:pPr>
              <a:spcAft>
                <a:spcPts val="600"/>
              </a:spcAft>
            </a:pPr>
            <a:r>
              <a:rPr lang="en-SG" sz="2400" dirty="0"/>
              <a:t>On the other hand, if (1) is false, it follows that (2) must also be false.</a:t>
            </a:r>
          </a:p>
        </p:txBody>
      </p:sp>
      <p:sp>
        <p:nvSpPr>
          <p:cNvPr id="22" name="TextBox 21"/>
          <p:cNvSpPr txBox="1"/>
          <p:nvPr/>
        </p:nvSpPr>
        <p:spPr>
          <a:xfrm>
            <a:off x="1064302" y="4209872"/>
            <a:ext cx="7165298" cy="523220"/>
          </a:xfrm>
          <a:prstGeom prst="rect">
            <a:avLst/>
          </a:prstGeom>
          <a:noFill/>
        </p:spPr>
        <p:txBody>
          <a:bodyPr wrap="square" rtlCol="0">
            <a:spAutoFit/>
          </a:bodyPr>
          <a:lstStyle/>
          <a:p>
            <a:pPr>
              <a:spcAft>
                <a:spcPts val="600"/>
              </a:spcAft>
            </a:pPr>
            <a:r>
              <a:rPr lang="en-SG" sz="2800" dirty="0"/>
              <a:t>(1) and (2) are </a:t>
            </a:r>
            <a:r>
              <a:rPr lang="en-SG" sz="2800" dirty="0">
                <a:solidFill>
                  <a:srgbClr val="C00000"/>
                </a:solidFill>
              </a:rPr>
              <a:t>logically equivalent</a:t>
            </a:r>
            <a:r>
              <a:rPr lang="en-SG" sz="2800" dirty="0"/>
              <a:t> statements.</a:t>
            </a:r>
          </a:p>
        </p:txBody>
      </p:sp>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51455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Logical Form and Logical Equivalence</a:t>
            </a:r>
            <a:r>
              <a:rPr lang="en-SG" sz="1200" dirty="0">
                <a:solidFill>
                  <a:schemeClr val="bg1"/>
                </a:solidFill>
              </a:rPr>
              <a:t>		Conditional Statements			Valid and Invalid Arguments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Logical Equivalence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16</a:t>
            </a:fld>
            <a:endParaRPr lang="en-SG" dirty="0"/>
          </a:p>
        </p:txBody>
      </p:sp>
      <p:grpSp>
        <p:nvGrpSpPr>
          <p:cNvPr id="13" name="Group 12"/>
          <p:cNvGrpSpPr/>
          <p:nvPr/>
        </p:nvGrpSpPr>
        <p:grpSpPr>
          <a:xfrm>
            <a:off x="739234" y="1141223"/>
            <a:ext cx="7665531" cy="2611403"/>
            <a:chOff x="504109" y="4598517"/>
            <a:chExt cx="7665531" cy="2611403"/>
          </a:xfrm>
        </p:grpSpPr>
        <p:sp>
          <p:nvSpPr>
            <p:cNvPr id="16" name="Rectangle 15"/>
            <p:cNvSpPr/>
            <p:nvPr/>
          </p:nvSpPr>
          <p:spPr>
            <a:xfrm>
              <a:off x="504110" y="4598517"/>
              <a:ext cx="7665530" cy="260258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 name="Rectangle 16"/>
            <p:cNvSpPr/>
            <p:nvPr/>
          </p:nvSpPr>
          <p:spPr>
            <a:xfrm>
              <a:off x="504110" y="4598517"/>
              <a:ext cx="7665529"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8" name="TextBox 17"/>
            <p:cNvSpPr txBox="1"/>
            <p:nvPr/>
          </p:nvSpPr>
          <p:spPr>
            <a:xfrm>
              <a:off x="504109" y="4645644"/>
              <a:ext cx="7530617" cy="461665"/>
            </a:xfrm>
            <a:prstGeom prst="rect">
              <a:avLst/>
            </a:prstGeom>
            <a:noFill/>
          </p:spPr>
          <p:txBody>
            <a:bodyPr wrap="square" rtlCol="0">
              <a:spAutoFit/>
            </a:bodyPr>
            <a:lstStyle/>
            <a:p>
              <a:r>
                <a:rPr lang="en-SG" sz="2400" dirty="0">
                  <a:solidFill>
                    <a:schemeClr val="bg1"/>
                  </a:solidFill>
                </a:rPr>
                <a:t>Definition 2.1.6 (Logical Equivalence)</a:t>
              </a:r>
            </a:p>
          </p:txBody>
        </p:sp>
        <p:sp>
          <p:nvSpPr>
            <p:cNvPr id="20" name="TextBox 19"/>
            <p:cNvSpPr txBox="1"/>
            <p:nvPr/>
          </p:nvSpPr>
          <p:spPr>
            <a:xfrm>
              <a:off x="504110" y="5193984"/>
              <a:ext cx="7530618" cy="2015936"/>
            </a:xfrm>
            <a:prstGeom prst="rect">
              <a:avLst/>
            </a:prstGeom>
            <a:noFill/>
          </p:spPr>
          <p:txBody>
            <a:bodyPr wrap="square" rtlCol="0">
              <a:spAutoFit/>
            </a:bodyPr>
            <a:lstStyle/>
            <a:p>
              <a:pPr>
                <a:spcAft>
                  <a:spcPts val="600"/>
                </a:spcAft>
              </a:pPr>
              <a:r>
                <a:rPr lang="en-SG" sz="2400" dirty="0"/>
                <a:t>Two statement forms are called </a:t>
              </a:r>
              <a:r>
                <a:rPr lang="en-SG" sz="2400" b="1" dirty="0"/>
                <a:t>logically equivalent </a:t>
              </a:r>
              <a:r>
                <a:rPr lang="en-SG" sz="2400" dirty="0"/>
                <a:t>if, and only if, they have </a:t>
              </a:r>
              <a:r>
                <a:rPr lang="en-SG" sz="2400" dirty="0">
                  <a:solidFill>
                    <a:srgbClr val="C00000"/>
                  </a:solidFill>
                </a:rPr>
                <a:t>identical truth values </a:t>
              </a:r>
              <a:r>
                <a:rPr lang="en-SG" sz="2400" dirty="0"/>
                <a:t>for each possible substitution of statements for their statement variables.</a:t>
              </a:r>
            </a:p>
            <a:p>
              <a:pPr>
                <a:spcAft>
                  <a:spcPts val="600"/>
                </a:spcAft>
              </a:pPr>
              <a:r>
                <a:rPr lang="en-SG" sz="2400" dirty="0"/>
                <a:t>The logical equivalence of statement forms </a:t>
              </a:r>
              <a:r>
                <a:rPr lang="en-SG" sz="2400" i="1" dirty="0"/>
                <a:t>P</a:t>
              </a:r>
              <a:r>
                <a:rPr lang="en-SG" sz="2400" dirty="0"/>
                <a:t> and </a:t>
              </a:r>
              <a:r>
                <a:rPr lang="en-SG" sz="2400" i="1" dirty="0"/>
                <a:t>Q</a:t>
              </a:r>
              <a:r>
                <a:rPr lang="en-SG" sz="2400" dirty="0"/>
                <a:t> is denoted by </a:t>
              </a:r>
              <a:r>
                <a:rPr lang="en-SG" sz="2400" b="1" i="1" dirty="0">
                  <a:solidFill>
                    <a:srgbClr val="C00000"/>
                  </a:solidFill>
                </a:rPr>
                <a:t>P</a:t>
              </a:r>
              <a:r>
                <a:rPr lang="en-SG" sz="2400" b="1" dirty="0">
                  <a:solidFill>
                    <a:srgbClr val="C00000"/>
                  </a:solidFill>
                </a:rPr>
                <a:t> </a:t>
              </a:r>
              <a:r>
                <a:rPr lang="en-SG" sz="2400" b="1" dirty="0">
                  <a:solidFill>
                    <a:srgbClr val="C00000"/>
                  </a:solidFill>
                  <a:sym typeface="Symbol" panose="05050102010706020507" pitchFamily="18" charset="2"/>
                </a:rPr>
                <a:t></a:t>
              </a:r>
              <a:r>
                <a:rPr lang="en-SG" sz="2400" b="1" dirty="0">
                  <a:solidFill>
                    <a:srgbClr val="C00000"/>
                  </a:solidFill>
                </a:rPr>
                <a:t> </a:t>
              </a:r>
              <a:r>
                <a:rPr lang="en-SG" sz="2400" b="1" i="1" dirty="0">
                  <a:solidFill>
                    <a:srgbClr val="C00000"/>
                  </a:solidFill>
                </a:rPr>
                <a:t>Q</a:t>
              </a:r>
              <a:r>
                <a:rPr lang="en-SG" sz="2400" dirty="0"/>
                <a:t>.</a:t>
              </a:r>
            </a:p>
          </p:txBody>
        </p:sp>
      </p:grpSp>
      <p:sp>
        <p:nvSpPr>
          <p:cNvPr id="23" name="TextBox 22"/>
          <p:cNvSpPr txBox="1"/>
          <p:nvPr/>
        </p:nvSpPr>
        <p:spPr>
          <a:xfrm>
            <a:off x="379883" y="4056428"/>
            <a:ext cx="1958584" cy="523220"/>
          </a:xfrm>
          <a:prstGeom prst="rect">
            <a:avLst/>
          </a:prstGeom>
          <a:noFill/>
        </p:spPr>
        <p:txBody>
          <a:bodyPr wrap="square" rtlCol="0">
            <a:spAutoFit/>
          </a:bodyPr>
          <a:lstStyle/>
          <a:p>
            <a:pPr marL="285750" indent="-285750">
              <a:buFont typeface="Wingdings" panose="05000000000000000000" pitchFamily="2" charset="2"/>
              <a:buChar char="§"/>
            </a:pPr>
            <a:r>
              <a:rPr lang="en-SG" sz="2800" dirty="0"/>
              <a:t>Example:</a:t>
            </a:r>
          </a:p>
        </p:txBody>
      </p:sp>
      <p:graphicFrame>
        <p:nvGraphicFramePr>
          <p:cNvPr id="2" name="Table 1"/>
          <p:cNvGraphicFramePr>
            <a:graphicFrameLocks noGrp="1"/>
          </p:cNvGraphicFramePr>
          <p:nvPr>
            <p:extLst>
              <p:ext uri="{D42A27DB-BD31-4B8C-83A1-F6EECF244321}">
                <p14:modId xmlns:p14="http://schemas.microsoft.com/office/powerpoint/2010/main" val="1773997221"/>
              </p:ext>
            </p:extLst>
          </p:nvPr>
        </p:nvGraphicFramePr>
        <p:xfrm>
          <a:off x="2428407" y="4070351"/>
          <a:ext cx="3237875" cy="2286000"/>
        </p:xfrm>
        <a:graphic>
          <a:graphicData uri="http://schemas.openxmlformats.org/drawingml/2006/table">
            <a:tbl>
              <a:tblPr firstRow="1" bandRow="1">
                <a:tableStyleId>{5C22544A-7EE6-4342-B048-85BDC9FD1C3A}</a:tableStyleId>
              </a:tblPr>
              <a:tblGrid>
                <a:gridCol w="573987">
                  <a:extLst>
                    <a:ext uri="{9D8B030D-6E8A-4147-A177-3AD203B41FA5}">
                      <a16:colId xmlns:a16="http://schemas.microsoft.com/office/drawing/2014/main" val="20000"/>
                    </a:ext>
                  </a:extLst>
                </a:gridCol>
                <a:gridCol w="530699">
                  <a:extLst>
                    <a:ext uri="{9D8B030D-6E8A-4147-A177-3AD203B41FA5}">
                      <a16:colId xmlns:a16="http://schemas.microsoft.com/office/drawing/2014/main" val="20001"/>
                    </a:ext>
                  </a:extLst>
                </a:gridCol>
                <a:gridCol w="1009456">
                  <a:extLst>
                    <a:ext uri="{9D8B030D-6E8A-4147-A177-3AD203B41FA5}">
                      <a16:colId xmlns:a16="http://schemas.microsoft.com/office/drawing/2014/main" val="20002"/>
                    </a:ext>
                  </a:extLst>
                </a:gridCol>
                <a:gridCol w="1123733">
                  <a:extLst>
                    <a:ext uri="{9D8B030D-6E8A-4147-A177-3AD203B41FA5}">
                      <a16:colId xmlns:a16="http://schemas.microsoft.com/office/drawing/2014/main" val="20003"/>
                    </a:ext>
                  </a:extLst>
                </a:gridCol>
              </a:tblGrid>
              <a:tr h="370840">
                <a:tc>
                  <a:txBody>
                    <a:bodyPr/>
                    <a:lstStyle/>
                    <a:p>
                      <a:pPr algn="ctr"/>
                      <a:r>
                        <a:rPr lang="en-SG" sz="2400" i="1" dirty="0"/>
                        <a:t>a</a:t>
                      </a:r>
                    </a:p>
                  </a:txBody>
                  <a:tcPr/>
                </a:tc>
                <a:tc>
                  <a:txBody>
                    <a:bodyPr/>
                    <a:lstStyle/>
                    <a:p>
                      <a:pPr algn="ctr"/>
                      <a:r>
                        <a:rPr lang="en-SG" sz="2400" i="1" dirty="0"/>
                        <a:t>b</a:t>
                      </a:r>
                    </a:p>
                  </a:txBody>
                  <a:tcPr/>
                </a:tc>
                <a:tc>
                  <a:txBody>
                    <a:bodyPr/>
                    <a:lstStyle/>
                    <a:p>
                      <a:pPr algn="ctr"/>
                      <a:r>
                        <a:rPr lang="en-SG" sz="2400" i="1" dirty="0"/>
                        <a:t>a</a:t>
                      </a:r>
                      <a:r>
                        <a:rPr lang="en-SG" sz="2400" dirty="0"/>
                        <a:t> </a:t>
                      </a:r>
                      <a:r>
                        <a:rPr lang="en-SG" sz="2400" dirty="0">
                          <a:sym typeface="Symbol" panose="05050102010706020507" pitchFamily="18" charset="2"/>
                        </a:rPr>
                        <a:t> </a:t>
                      </a:r>
                      <a:r>
                        <a:rPr lang="en-SG" sz="2400" i="1" dirty="0">
                          <a:sym typeface="Symbol" panose="05050102010706020507" pitchFamily="18" charset="2"/>
                        </a:rPr>
                        <a:t>b</a:t>
                      </a:r>
                      <a:endParaRPr lang="en-SG" sz="2400"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400" i="1" dirty="0"/>
                        <a:t>b</a:t>
                      </a:r>
                      <a:r>
                        <a:rPr lang="en-SG" sz="2400" dirty="0"/>
                        <a:t> </a:t>
                      </a:r>
                      <a:r>
                        <a:rPr lang="en-SG" sz="2400" dirty="0">
                          <a:sym typeface="Symbol" panose="05050102010706020507" pitchFamily="18" charset="2"/>
                        </a:rPr>
                        <a:t> </a:t>
                      </a:r>
                      <a:r>
                        <a:rPr lang="en-SG" sz="2400" i="1" dirty="0">
                          <a:sym typeface="Symbol" panose="05050102010706020507" pitchFamily="18" charset="2"/>
                        </a:rPr>
                        <a:t>a</a:t>
                      </a:r>
                      <a:endParaRPr lang="en-SG" sz="2400" i="1" dirty="0"/>
                    </a:p>
                  </a:txBody>
                  <a:tcPr/>
                </a:tc>
                <a:extLst>
                  <a:ext uri="{0D108BD9-81ED-4DB2-BD59-A6C34878D82A}">
                    <a16:rowId xmlns:a16="http://schemas.microsoft.com/office/drawing/2014/main" val="10000"/>
                  </a:ext>
                </a:extLst>
              </a:tr>
              <a:tr h="370840">
                <a:tc>
                  <a:txBody>
                    <a:bodyPr/>
                    <a:lstStyle/>
                    <a:p>
                      <a:pPr algn="ctr"/>
                      <a:r>
                        <a:rPr lang="en-SG" sz="2400" dirty="0"/>
                        <a:t>T</a:t>
                      </a:r>
                    </a:p>
                  </a:txBody>
                  <a:tcPr/>
                </a:tc>
                <a:tc>
                  <a:txBody>
                    <a:bodyPr/>
                    <a:lstStyle/>
                    <a:p>
                      <a:pPr algn="ctr"/>
                      <a:r>
                        <a:rPr lang="en-SG" sz="2400" dirty="0"/>
                        <a:t>T</a:t>
                      </a:r>
                    </a:p>
                  </a:txBody>
                  <a:tcPr/>
                </a:tc>
                <a:tc>
                  <a:txBody>
                    <a:bodyPr/>
                    <a:lstStyle/>
                    <a:p>
                      <a:pPr algn="ctr"/>
                      <a:r>
                        <a:rPr lang="en-SG" sz="2400" dirty="0"/>
                        <a:t>T</a:t>
                      </a:r>
                    </a:p>
                  </a:txBody>
                  <a:tcPr/>
                </a:tc>
                <a:tc>
                  <a:txBody>
                    <a:bodyPr/>
                    <a:lstStyle/>
                    <a:p>
                      <a:pPr algn="ctr"/>
                      <a:r>
                        <a:rPr lang="en-SG" sz="2400" dirty="0"/>
                        <a:t>T</a:t>
                      </a:r>
                    </a:p>
                  </a:txBody>
                  <a:tcPr/>
                </a:tc>
                <a:extLst>
                  <a:ext uri="{0D108BD9-81ED-4DB2-BD59-A6C34878D82A}">
                    <a16:rowId xmlns:a16="http://schemas.microsoft.com/office/drawing/2014/main" val="10001"/>
                  </a:ext>
                </a:extLst>
              </a:tr>
              <a:tr h="370840">
                <a:tc>
                  <a:txBody>
                    <a:bodyPr/>
                    <a:lstStyle/>
                    <a:p>
                      <a:pPr algn="ctr"/>
                      <a:r>
                        <a:rPr lang="en-SG" sz="2400" dirty="0"/>
                        <a:t>T</a:t>
                      </a:r>
                    </a:p>
                  </a:txBody>
                  <a:tcPr/>
                </a:tc>
                <a:tc>
                  <a:txBody>
                    <a:bodyPr/>
                    <a:lstStyle/>
                    <a:p>
                      <a:pPr algn="ctr"/>
                      <a:r>
                        <a:rPr lang="en-SG" sz="2400" dirty="0"/>
                        <a:t>F</a:t>
                      </a:r>
                    </a:p>
                  </a:txBody>
                  <a:tcPr/>
                </a:tc>
                <a:tc>
                  <a:txBody>
                    <a:bodyPr/>
                    <a:lstStyle/>
                    <a:p>
                      <a:pPr algn="ctr"/>
                      <a:r>
                        <a:rPr lang="en-SG" sz="2400" dirty="0"/>
                        <a:t>F</a:t>
                      </a:r>
                    </a:p>
                  </a:txBody>
                  <a:tcPr/>
                </a:tc>
                <a:tc>
                  <a:txBody>
                    <a:bodyPr/>
                    <a:lstStyle/>
                    <a:p>
                      <a:pPr algn="ctr"/>
                      <a:r>
                        <a:rPr lang="en-SG" sz="2400" dirty="0"/>
                        <a:t>F</a:t>
                      </a:r>
                    </a:p>
                  </a:txBody>
                  <a:tcPr/>
                </a:tc>
                <a:extLst>
                  <a:ext uri="{0D108BD9-81ED-4DB2-BD59-A6C34878D82A}">
                    <a16:rowId xmlns:a16="http://schemas.microsoft.com/office/drawing/2014/main" val="10002"/>
                  </a:ext>
                </a:extLst>
              </a:tr>
              <a:tr h="370840">
                <a:tc>
                  <a:txBody>
                    <a:bodyPr/>
                    <a:lstStyle/>
                    <a:p>
                      <a:pPr algn="ctr"/>
                      <a:r>
                        <a:rPr lang="en-SG" sz="2400" dirty="0"/>
                        <a:t>F</a:t>
                      </a:r>
                    </a:p>
                  </a:txBody>
                  <a:tcPr/>
                </a:tc>
                <a:tc>
                  <a:txBody>
                    <a:bodyPr/>
                    <a:lstStyle/>
                    <a:p>
                      <a:pPr algn="ctr"/>
                      <a:r>
                        <a:rPr lang="en-SG" sz="2400" dirty="0"/>
                        <a:t>T</a:t>
                      </a:r>
                    </a:p>
                  </a:txBody>
                  <a:tcPr/>
                </a:tc>
                <a:tc>
                  <a:txBody>
                    <a:bodyPr/>
                    <a:lstStyle/>
                    <a:p>
                      <a:pPr algn="ctr"/>
                      <a:r>
                        <a:rPr lang="en-SG" sz="2400" dirty="0"/>
                        <a:t>F</a:t>
                      </a:r>
                    </a:p>
                  </a:txBody>
                  <a:tcPr/>
                </a:tc>
                <a:tc>
                  <a:txBody>
                    <a:bodyPr/>
                    <a:lstStyle/>
                    <a:p>
                      <a:pPr algn="ctr"/>
                      <a:r>
                        <a:rPr lang="en-SG" sz="2400" dirty="0"/>
                        <a:t>F</a:t>
                      </a:r>
                    </a:p>
                  </a:txBody>
                  <a:tcPr/>
                </a:tc>
                <a:extLst>
                  <a:ext uri="{0D108BD9-81ED-4DB2-BD59-A6C34878D82A}">
                    <a16:rowId xmlns:a16="http://schemas.microsoft.com/office/drawing/2014/main" val="10003"/>
                  </a:ext>
                </a:extLst>
              </a:tr>
              <a:tr h="370840">
                <a:tc>
                  <a:txBody>
                    <a:bodyPr/>
                    <a:lstStyle/>
                    <a:p>
                      <a:pPr algn="ctr"/>
                      <a:r>
                        <a:rPr lang="en-SG" sz="2400" dirty="0"/>
                        <a:t>F</a:t>
                      </a:r>
                    </a:p>
                  </a:txBody>
                  <a:tcPr/>
                </a:tc>
                <a:tc>
                  <a:txBody>
                    <a:bodyPr/>
                    <a:lstStyle/>
                    <a:p>
                      <a:pPr algn="ctr"/>
                      <a:r>
                        <a:rPr lang="en-SG" sz="2400" dirty="0"/>
                        <a:t>F</a:t>
                      </a:r>
                    </a:p>
                  </a:txBody>
                  <a:tcPr/>
                </a:tc>
                <a:tc>
                  <a:txBody>
                    <a:bodyPr/>
                    <a:lstStyle/>
                    <a:p>
                      <a:pPr algn="ctr"/>
                      <a:r>
                        <a:rPr lang="en-SG" sz="2400" dirty="0"/>
                        <a:t>F</a:t>
                      </a:r>
                    </a:p>
                  </a:txBody>
                  <a:tcPr/>
                </a:tc>
                <a:tc>
                  <a:txBody>
                    <a:bodyPr/>
                    <a:lstStyle/>
                    <a:p>
                      <a:pPr algn="ctr"/>
                      <a:r>
                        <a:rPr lang="en-SG" sz="2400" dirty="0"/>
                        <a:t>F</a:t>
                      </a:r>
                    </a:p>
                  </a:txBody>
                  <a:tcPr/>
                </a:tc>
                <a:extLst>
                  <a:ext uri="{0D108BD9-81ED-4DB2-BD59-A6C34878D82A}">
                    <a16:rowId xmlns:a16="http://schemas.microsoft.com/office/drawing/2014/main" val="10004"/>
                  </a:ext>
                </a:extLst>
              </a:tr>
            </a:tbl>
          </a:graphicData>
        </a:graphic>
      </p:graphicFrame>
      <p:sp>
        <p:nvSpPr>
          <p:cNvPr id="8" name="TextBox 7"/>
          <p:cNvSpPr txBox="1"/>
          <p:nvPr/>
        </p:nvSpPr>
        <p:spPr>
          <a:xfrm>
            <a:off x="5887351" y="4253740"/>
            <a:ext cx="2683240" cy="1938992"/>
          </a:xfrm>
          <a:prstGeom prst="rect">
            <a:avLst/>
          </a:prstGeom>
          <a:noFill/>
        </p:spPr>
        <p:txBody>
          <a:bodyPr wrap="square" rtlCol="0">
            <a:spAutoFit/>
          </a:bodyPr>
          <a:lstStyle/>
          <a:p>
            <a:r>
              <a:rPr lang="en-SG" sz="2400" i="1" dirty="0">
                <a:solidFill>
                  <a:srgbClr val="0033CC"/>
                </a:solidFill>
              </a:rPr>
              <a:t>a</a:t>
            </a:r>
            <a:r>
              <a:rPr lang="en-SG" sz="2400" dirty="0">
                <a:solidFill>
                  <a:srgbClr val="0033CC"/>
                </a:solidFill>
              </a:rPr>
              <a:t> </a:t>
            </a:r>
            <a:r>
              <a:rPr lang="en-SG" sz="2400" dirty="0">
                <a:solidFill>
                  <a:srgbClr val="0033CC"/>
                </a:solidFill>
                <a:sym typeface="Symbol" panose="05050102010706020507" pitchFamily="18" charset="2"/>
              </a:rPr>
              <a:t> </a:t>
            </a:r>
            <a:r>
              <a:rPr lang="en-SG" sz="2400" i="1" dirty="0">
                <a:solidFill>
                  <a:srgbClr val="0033CC"/>
                </a:solidFill>
                <a:sym typeface="Symbol" panose="05050102010706020507" pitchFamily="18" charset="2"/>
              </a:rPr>
              <a:t>b</a:t>
            </a:r>
            <a:r>
              <a:rPr lang="en-SG" sz="2400" dirty="0">
                <a:solidFill>
                  <a:srgbClr val="0033CC"/>
                </a:solidFill>
                <a:sym typeface="Symbol" panose="05050102010706020507" pitchFamily="18" charset="2"/>
              </a:rPr>
              <a:t> </a:t>
            </a:r>
            <a:r>
              <a:rPr lang="en-SG" sz="2400" dirty="0">
                <a:sym typeface="Symbol" panose="05050102010706020507" pitchFamily="18" charset="2"/>
              </a:rPr>
              <a:t>and </a:t>
            </a:r>
            <a:r>
              <a:rPr lang="en-SG" sz="2400" i="1" dirty="0">
                <a:solidFill>
                  <a:srgbClr val="0033CC"/>
                </a:solidFill>
              </a:rPr>
              <a:t>b</a:t>
            </a:r>
            <a:r>
              <a:rPr lang="en-SG" sz="2400" dirty="0">
                <a:solidFill>
                  <a:srgbClr val="0033CC"/>
                </a:solidFill>
              </a:rPr>
              <a:t> </a:t>
            </a:r>
            <a:r>
              <a:rPr lang="en-SG" sz="2400" dirty="0">
                <a:solidFill>
                  <a:srgbClr val="0033CC"/>
                </a:solidFill>
                <a:sym typeface="Symbol" panose="05050102010706020507" pitchFamily="18" charset="2"/>
              </a:rPr>
              <a:t> </a:t>
            </a:r>
            <a:r>
              <a:rPr lang="en-SG" sz="2400" i="1" dirty="0">
                <a:solidFill>
                  <a:srgbClr val="0033CC"/>
                </a:solidFill>
                <a:sym typeface="Symbol" panose="05050102010706020507" pitchFamily="18" charset="2"/>
              </a:rPr>
              <a:t>a</a:t>
            </a:r>
            <a:r>
              <a:rPr lang="en-SG" sz="2400" dirty="0">
                <a:solidFill>
                  <a:srgbClr val="0033CC"/>
                </a:solidFill>
                <a:sym typeface="Symbol" panose="05050102010706020507" pitchFamily="18" charset="2"/>
              </a:rPr>
              <a:t> </a:t>
            </a:r>
            <a:r>
              <a:rPr lang="en-SG" sz="2400" dirty="0">
                <a:sym typeface="Symbol" panose="05050102010706020507" pitchFamily="18" charset="2"/>
              </a:rPr>
              <a:t>always have the same truth values, hence they are logically equivalent.</a:t>
            </a:r>
            <a:endParaRPr lang="en-SG" sz="2400" dirty="0"/>
          </a:p>
        </p:txBody>
      </p:sp>
      <p:sp>
        <p:nvSpPr>
          <p:cNvPr id="10" name="Rounded Rectangle 9"/>
          <p:cNvSpPr/>
          <p:nvPr/>
        </p:nvSpPr>
        <p:spPr>
          <a:xfrm>
            <a:off x="3777521" y="4579648"/>
            <a:ext cx="569627" cy="1776703"/>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Rounded Rectangle 23"/>
          <p:cNvSpPr/>
          <p:nvPr/>
        </p:nvSpPr>
        <p:spPr>
          <a:xfrm>
            <a:off x="4832436" y="4579648"/>
            <a:ext cx="569627" cy="1776703"/>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0" name="Oval 29"/>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999270"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14922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dissolve">
                                      <p:cBhvr>
                                        <p:cTn id="19" dur="500"/>
                                        <p:tgtEl>
                                          <p:spTgt spid="24"/>
                                        </p:tgtEl>
                                      </p:cBhvr>
                                    </p:animEffect>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ssolv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8" grpId="0"/>
      <p:bldP spid="10" grpId="0"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Logical Form and Logical Equivalence</a:t>
            </a:r>
            <a:r>
              <a:rPr lang="en-SG" sz="1200" dirty="0">
                <a:solidFill>
                  <a:schemeClr val="bg1"/>
                </a:solidFill>
              </a:rPr>
              <a:t>		Conditional Statements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Logical Equivalence: Double Negative Property</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17</a:t>
            </a:fld>
            <a:endParaRPr lang="en-SG" dirty="0"/>
          </a:p>
        </p:txBody>
      </p:sp>
      <p:sp>
        <p:nvSpPr>
          <p:cNvPr id="21" name="TextBox 20"/>
          <p:cNvSpPr txBox="1"/>
          <p:nvPr/>
        </p:nvSpPr>
        <p:spPr>
          <a:xfrm>
            <a:off x="2503357" y="1636527"/>
            <a:ext cx="2833141"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a:t>
            </a:r>
            <a:r>
              <a:rPr lang="en-SG" sz="2800" dirty="0">
                <a:solidFill>
                  <a:schemeClr val="bg1"/>
                </a:solidFill>
                <a:sym typeface="Symbol" panose="05050102010706020507" pitchFamily="18" charset="2"/>
              </a:rPr>
              <a:t>)  </a:t>
            </a:r>
            <a:r>
              <a:rPr lang="en-SG" sz="2800" i="1" dirty="0">
                <a:solidFill>
                  <a:schemeClr val="bg1"/>
                </a:solidFill>
                <a:sym typeface="Symbol" panose="05050102010706020507" pitchFamily="18" charset="2"/>
              </a:rPr>
              <a:t>p</a:t>
            </a:r>
            <a:endParaRPr lang="en-SG" sz="2800" i="1" dirty="0">
              <a:solidFill>
                <a:schemeClr val="bg1"/>
              </a:solidFill>
            </a:endParaRPr>
          </a:p>
        </p:txBody>
      </p:sp>
      <p:sp>
        <p:nvSpPr>
          <p:cNvPr id="24" name="TextBox 23"/>
          <p:cNvSpPr txBox="1"/>
          <p:nvPr/>
        </p:nvSpPr>
        <p:spPr>
          <a:xfrm>
            <a:off x="501233" y="1012042"/>
            <a:ext cx="7563475" cy="523220"/>
          </a:xfrm>
          <a:prstGeom prst="rect">
            <a:avLst/>
          </a:prstGeom>
          <a:noFill/>
        </p:spPr>
        <p:txBody>
          <a:bodyPr wrap="square" rtlCol="0">
            <a:spAutoFit/>
          </a:bodyPr>
          <a:lstStyle/>
          <a:p>
            <a:pPr marL="285750" indent="-285750">
              <a:buFont typeface="Wingdings" panose="05000000000000000000" pitchFamily="2" charset="2"/>
              <a:buChar char="§"/>
            </a:pPr>
            <a:r>
              <a:rPr lang="en-SG" sz="2800" dirty="0"/>
              <a:t>Double negation:</a:t>
            </a:r>
          </a:p>
        </p:txBody>
      </p:sp>
      <p:graphicFrame>
        <p:nvGraphicFramePr>
          <p:cNvPr id="25" name="Table 24"/>
          <p:cNvGraphicFramePr>
            <a:graphicFrameLocks noGrp="1"/>
          </p:cNvGraphicFramePr>
          <p:nvPr>
            <p:extLst>
              <p:ext uri="{D42A27DB-BD31-4B8C-83A1-F6EECF244321}">
                <p14:modId xmlns:p14="http://schemas.microsoft.com/office/powerpoint/2010/main" val="2932825311"/>
              </p:ext>
            </p:extLst>
          </p:nvPr>
        </p:nvGraphicFramePr>
        <p:xfrm>
          <a:off x="2503357" y="2631295"/>
          <a:ext cx="2833141" cy="1371600"/>
        </p:xfrm>
        <a:graphic>
          <a:graphicData uri="http://schemas.openxmlformats.org/drawingml/2006/table">
            <a:tbl>
              <a:tblPr firstRow="1" bandRow="1">
                <a:tableStyleId>{5C22544A-7EE6-4342-B048-85BDC9FD1C3A}</a:tableStyleId>
              </a:tblPr>
              <a:tblGrid>
                <a:gridCol w="779489">
                  <a:extLst>
                    <a:ext uri="{9D8B030D-6E8A-4147-A177-3AD203B41FA5}">
                      <a16:colId xmlns:a16="http://schemas.microsoft.com/office/drawing/2014/main" val="20000"/>
                    </a:ext>
                  </a:extLst>
                </a:gridCol>
                <a:gridCol w="877632">
                  <a:extLst>
                    <a:ext uri="{9D8B030D-6E8A-4147-A177-3AD203B41FA5}">
                      <a16:colId xmlns:a16="http://schemas.microsoft.com/office/drawing/2014/main" val="20001"/>
                    </a:ext>
                  </a:extLst>
                </a:gridCol>
                <a:gridCol w="1176020">
                  <a:extLst>
                    <a:ext uri="{9D8B030D-6E8A-4147-A177-3AD203B41FA5}">
                      <a16:colId xmlns:a16="http://schemas.microsoft.com/office/drawing/2014/main" val="20002"/>
                    </a:ext>
                  </a:extLst>
                </a:gridCol>
              </a:tblGrid>
              <a:tr h="370840">
                <a:tc>
                  <a:txBody>
                    <a:bodyPr/>
                    <a:lstStyle/>
                    <a:p>
                      <a:pPr algn="ctr"/>
                      <a:r>
                        <a:rPr lang="en-SG" sz="2400" i="1" dirty="0"/>
                        <a:t>p</a:t>
                      </a:r>
                    </a:p>
                  </a:txBody>
                  <a:tcPr/>
                </a:tc>
                <a:tc>
                  <a:txBody>
                    <a:bodyPr/>
                    <a:lstStyle/>
                    <a:p>
                      <a:pPr algn="ctr"/>
                      <a:r>
                        <a:rPr lang="en-SG" sz="2400" i="0" dirty="0"/>
                        <a:t>~</a:t>
                      </a:r>
                      <a:r>
                        <a:rPr lang="en-SG" sz="2400" i="1" dirty="0"/>
                        <a:t>p</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400" i="0" dirty="0"/>
                        <a:t>~(~</a:t>
                      </a:r>
                      <a:r>
                        <a:rPr lang="en-SG" sz="2400" i="1" dirty="0"/>
                        <a:t>p</a:t>
                      </a:r>
                      <a:r>
                        <a:rPr lang="en-SG" sz="2400" i="0" dirty="0"/>
                        <a:t>)</a:t>
                      </a:r>
                    </a:p>
                  </a:txBody>
                  <a:tcPr/>
                </a:tc>
                <a:extLst>
                  <a:ext uri="{0D108BD9-81ED-4DB2-BD59-A6C34878D82A}">
                    <a16:rowId xmlns:a16="http://schemas.microsoft.com/office/drawing/2014/main" val="10000"/>
                  </a:ext>
                </a:extLst>
              </a:tr>
              <a:tr h="370840">
                <a:tc>
                  <a:txBody>
                    <a:bodyPr/>
                    <a:lstStyle/>
                    <a:p>
                      <a:pPr algn="ctr"/>
                      <a:r>
                        <a:rPr lang="en-SG" sz="2400" dirty="0"/>
                        <a:t>T</a:t>
                      </a:r>
                    </a:p>
                  </a:txBody>
                  <a:tcPr/>
                </a:tc>
                <a:tc>
                  <a:txBody>
                    <a:bodyPr/>
                    <a:lstStyle/>
                    <a:p>
                      <a:pPr algn="ctr"/>
                      <a:r>
                        <a:rPr lang="en-SG" sz="2400" dirty="0"/>
                        <a:t>F</a:t>
                      </a:r>
                    </a:p>
                  </a:txBody>
                  <a:tcPr/>
                </a:tc>
                <a:tc>
                  <a:txBody>
                    <a:bodyPr/>
                    <a:lstStyle/>
                    <a:p>
                      <a:pPr algn="ctr"/>
                      <a:r>
                        <a:rPr lang="en-SG" sz="2400" dirty="0"/>
                        <a:t>T</a:t>
                      </a:r>
                    </a:p>
                  </a:txBody>
                  <a:tcPr/>
                </a:tc>
                <a:extLst>
                  <a:ext uri="{0D108BD9-81ED-4DB2-BD59-A6C34878D82A}">
                    <a16:rowId xmlns:a16="http://schemas.microsoft.com/office/drawing/2014/main" val="10001"/>
                  </a:ext>
                </a:extLst>
              </a:tr>
              <a:tr h="370840">
                <a:tc>
                  <a:txBody>
                    <a:bodyPr/>
                    <a:lstStyle/>
                    <a:p>
                      <a:pPr algn="ctr"/>
                      <a:r>
                        <a:rPr lang="en-SG" sz="2400" dirty="0"/>
                        <a:t>F</a:t>
                      </a:r>
                    </a:p>
                  </a:txBody>
                  <a:tcPr/>
                </a:tc>
                <a:tc>
                  <a:txBody>
                    <a:bodyPr/>
                    <a:lstStyle/>
                    <a:p>
                      <a:pPr algn="ctr"/>
                      <a:r>
                        <a:rPr lang="en-SG" sz="2400" dirty="0"/>
                        <a:t>T</a:t>
                      </a:r>
                    </a:p>
                  </a:txBody>
                  <a:tcPr/>
                </a:tc>
                <a:tc>
                  <a:txBody>
                    <a:bodyPr/>
                    <a:lstStyle/>
                    <a:p>
                      <a:pPr algn="ctr"/>
                      <a:r>
                        <a:rPr lang="en-SG" sz="2400" dirty="0"/>
                        <a:t>F</a:t>
                      </a:r>
                    </a:p>
                  </a:txBody>
                  <a:tcPr/>
                </a:tc>
                <a:extLst>
                  <a:ext uri="{0D108BD9-81ED-4DB2-BD59-A6C34878D82A}">
                    <a16:rowId xmlns:a16="http://schemas.microsoft.com/office/drawing/2014/main" val="10002"/>
                  </a:ext>
                </a:extLst>
              </a:tr>
            </a:tbl>
          </a:graphicData>
        </a:graphic>
      </p:graphicFrame>
      <p:sp>
        <p:nvSpPr>
          <p:cNvPr id="26" name="Rounded Rectangle 25"/>
          <p:cNvSpPr/>
          <p:nvPr/>
        </p:nvSpPr>
        <p:spPr>
          <a:xfrm>
            <a:off x="2608288" y="3057455"/>
            <a:ext cx="569627" cy="944919"/>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7" name="Rounded Rectangle 26"/>
          <p:cNvSpPr/>
          <p:nvPr/>
        </p:nvSpPr>
        <p:spPr>
          <a:xfrm>
            <a:off x="4437087" y="3057455"/>
            <a:ext cx="569627" cy="944919"/>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 name="Oval 22"/>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999270"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466965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dissolve">
                                      <p:cBhvr>
                                        <p:cTn id="1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Logical Form and Logical Equivalence</a:t>
            </a:r>
            <a:r>
              <a:rPr lang="en-SG" sz="1200" dirty="0">
                <a:solidFill>
                  <a:schemeClr val="bg1"/>
                </a:solidFill>
              </a:rPr>
              <a:t>		Conditional Statements			Valid and Invalid Arguments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Logical Equivalence: Showing Non-equivalence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18</a:t>
            </a:fld>
            <a:endParaRPr lang="en-SG" dirty="0"/>
          </a:p>
        </p:txBody>
      </p:sp>
      <p:sp>
        <p:nvSpPr>
          <p:cNvPr id="24" name="TextBox 23"/>
          <p:cNvSpPr txBox="1"/>
          <p:nvPr/>
        </p:nvSpPr>
        <p:spPr>
          <a:xfrm>
            <a:off x="501233" y="1012042"/>
            <a:ext cx="8014117" cy="2954655"/>
          </a:xfrm>
          <a:prstGeom prst="rect">
            <a:avLst/>
          </a:prstGeom>
          <a:noFill/>
        </p:spPr>
        <p:txBody>
          <a:bodyPr wrap="square" rtlCol="0">
            <a:spAutoFit/>
          </a:bodyPr>
          <a:lstStyle/>
          <a:p>
            <a:pPr marL="285750" indent="-285750">
              <a:spcAft>
                <a:spcPts val="600"/>
              </a:spcAft>
              <a:buFont typeface="Wingdings" panose="05000000000000000000" pitchFamily="2" charset="2"/>
              <a:buChar char="§"/>
            </a:pPr>
            <a:r>
              <a:rPr lang="en-SG" sz="2800" dirty="0"/>
              <a:t>To show that statement forms </a:t>
            </a:r>
            <a:r>
              <a:rPr lang="en-SG" sz="2800" i="1" dirty="0"/>
              <a:t>P</a:t>
            </a:r>
            <a:r>
              <a:rPr lang="en-SG" sz="2800" dirty="0"/>
              <a:t> and </a:t>
            </a:r>
            <a:r>
              <a:rPr lang="en-SG" sz="2800" i="1" dirty="0"/>
              <a:t>Q</a:t>
            </a:r>
            <a:r>
              <a:rPr lang="en-SG" sz="2800" dirty="0"/>
              <a:t> are </a:t>
            </a:r>
            <a:r>
              <a:rPr lang="en-SG" sz="2800" dirty="0">
                <a:solidFill>
                  <a:srgbClr val="C00000"/>
                </a:solidFill>
              </a:rPr>
              <a:t>not </a:t>
            </a:r>
            <a:r>
              <a:rPr lang="en-SG" sz="2800" dirty="0"/>
              <a:t>logically equivalent, there are 2 ways:</a:t>
            </a:r>
          </a:p>
          <a:p>
            <a:pPr marL="742950" lvl="1" indent="-285750">
              <a:spcAft>
                <a:spcPts val="600"/>
              </a:spcAft>
              <a:buFont typeface="Wingdings" panose="05000000000000000000" pitchFamily="2" charset="2"/>
              <a:buChar char="§"/>
            </a:pPr>
            <a:r>
              <a:rPr lang="en-SG" sz="2400" dirty="0"/>
              <a:t>Truth table – find at least one row where their truth values differ.</a:t>
            </a:r>
          </a:p>
          <a:p>
            <a:pPr marL="742950" lvl="1" indent="-285750">
              <a:spcAft>
                <a:spcPts val="600"/>
              </a:spcAft>
              <a:buFont typeface="Wingdings" panose="05000000000000000000" pitchFamily="2" charset="2"/>
              <a:buChar char="§"/>
            </a:pPr>
            <a:r>
              <a:rPr lang="en-SG" sz="2400" dirty="0"/>
              <a:t>Find a </a:t>
            </a:r>
            <a:r>
              <a:rPr lang="en-SG" sz="2400" dirty="0">
                <a:solidFill>
                  <a:srgbClr val="0000FF"/>
                </a:solidFill>
              </a:rPr>
              <a:t>counter example </a:t>
            </a:r>
            <a:r>
              <a:rPr lang="en-SG" sz="2400" dirty="0"/>
              <a:t>– concrete statements for each of the two forms, one of which is true and the other of which is false.</a:t>
            </a:r>
          </a:p>
        </p:txBody>
      </p:sp>
      <p:sp>
        <p:nvSpPr>
          <p:cNvPr id="18" name="Oval 1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999270"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5" name="Oval 14"/>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80125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Logical Form and Logical Equivalence</a:t>
            </a:r>
            <a:r>
              <a:rPr lang="en-SG" sz="1200" dirty="0">
                <a:solidFill>
                  <a:schemeClr val="bg1"/>
                </a:solidFill>
              </a:rPr>
              <a:t>		Conditional Statements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Logical Equivalence: Showing Non-equivalence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19</a:t>
            </a:fld>
            <a:endParaRPr lang="en-SG" dirty="0"/>
          </a:p>
        </p:txBody>
      </p:sp>
      <p:sp>
        <p:nvSpPr>
          <p:cNvPr id="24" name="TextBox 23"/>
          <p:cNvSpPr txBox="1"/>
          <p:nvPr/>
        </p:nvSpPr>
        <p:spPr>
          <a:xfrm>
            <a:off x="501233" y="1012042"/>
            <a:ext cx="8014117" cy="954107"/>
          </a:xfrm>
          <a:prstGeom prst="rect">
            <a:avLst/>
          </a:prstGeom>
          <a:noFill/>
        </p:spPr>
        <p:txBody>
          <a:bodyPr wrap="square" rtlCol="0">
            <a:spAutoFit/>
          </a:bodyPr>
          <a:lstStyle/>
          <a:p>
            <a:pPr marL="285750" indent="-285750">
              <a:spcAft>
                <a:spcPts val="600"/>
              </a:spcAft>
              <a:buFont typeface="Wingdings" panose="05000000000000000000" pitchFamily="2" charset="2"/>
              <a:buChar char="§"/>
            </a:pPr>
            <a:r>
              <a:rPr lang="en-SG" sz="2800" dirty="0"/>
              <a:t>Show that the following 2 statement forms are not logically equivalent.</a:t>
            </a:r>
            <a:endParaRPr lang="en-SG" sz="2400" dirty="0"/>
          </a:p>
        </p:txBody>
      </p:sp>
      <p:sp>
        <p:nvSpPr>
          <p:cNvPr id="10" name="TextBox 9"/>
          <p:cNvSpPr txBox="1"/>
          <p:nvPr/>
        </p:nvSpPr>
        <p:spPr>
          <a:xfrm>
            <a:off x="2166878" y="2234168"/>
            <a:ext cx="2308486"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 </a:t>
            </a:r>
            <a:r>
              <a:rPr lang="en-SG" sz="2800" dirty="0">
                <a:solidFill>
                  <a:schemeClr val="bg1"/>
                </a:solidFill>
                <a:sym typeface="Symbol" panose="05050102010706020507" pitchFamily="18" charset="2"/>
              </a:rPr>
              <a:t> </a:t>
            </a:r>
            <a:r>
              <a:rPr lang="en-SG" sz="2800" i="1" dirty="0">
                <a:solidFill>
                  <a:schemeClr val="bg1"/>
                </a:solidFill>
              </a:rPr>
              <a:t>q</a:t>
            </a:r>
            <a:r>
              <a:rPr lang="en-SG" sz="2800" dirty="0">
                <a:solidFill>
                  <a:schemeClr val="bg1"/>
                </a:solidFill>
                <a:sym typeface="Symbol" panose="05050102010706020507" pitchFamily="18" charset="2"/>
              </a:rPr>
              <a:t>)</a:t>
            </a:r>
            <a:endParaRPr lang="en-SG" sz="2800" i="1" dirty="0">
              <a:solidFill>
                <a:schemeClr val="bg1"/>
              </a:solidFill>
            </a:endParaRPr>
          </a:p>
        </p:txBody>
      </p:sp>
      <p:sp>
        <p:nvSpPr>
          <p:cNvPr id="11" name="TextBox 10"/>
          <p:cNvSpPr txBox="1"/>
          <p:nvPr/>
        </p:nvSpPr>
        <p:spPr>
          <a:xfrm>
            <a:off x="5032947" y="2234168"/>
            <a:ext cx="2308486"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 </a:t>
            </a:r>
            <a:r>
              <a:rPr lang="en-SG" sz="2800" dirty="0">
                <a:solidFill>
                  <a:schemeClr val="bg1"/>
                </a:solidFill>
                <a:sym typeface="Symbol" panose="05050102010706020507" pitchFamily="18" charset="2"/>
              </a:rPr>
              <a:t> </a:t>
            </a:r>
            <a:r>
              <a:rPr lang="en-SG" sz="2800" dirty="0">
                <a:solidFill>
                  <a:schemeClr val="bg1"/>
                </a:solidFill>
              </a:rPr>
              <a:t>~</a:t>
            </a:r>
            <a:r>
              <a:rPr lang="en-SG" sz="2800" i="1" dirty="0">
                <a:solidFill>
                  <a:schemeClr val="bg1"/>
                </a:solidFill>
              </a:rPr>
              <a:t>q</a:t>
            </a:r>
          </a:p>
        </p:txBody>
      </p:sp>
      <p:sp>
        <p:nvSpPr>
          <p:cNvPr id="12" name="TextBox 11"/>
          <p:cNvSpPr txBox="1"/>
          <p:nvPr/>
        </p:nvSpPr>
        <p:spPr>
          <a:xfrm>
            <a:off x="501232" y="2937078"/>
            <a:ext cx="8014117" cy="523220"/>
          </a:xfrm>
          <a:prstGeom prst="rect">
            <a:avLst/>
          </a:prstGeom>
          <a:noFill/>
        </p:spPr>
        <p:txBody>
          <a:bodyPr wrap="square" rtlCol="0">
            <a:spAutoFit/>
          </a:bodyPr>
          <a:lstStyle/>
          <a:p>
            <a:pPr marL="285750" indent="-285750">
              <a:spcAft>
                <a:spcPts val="600"/>
              </a:spcAft>
              <a:buFont typeface="Wingdings" panose="05000000000000000000" pitchFamily="2" charset="2"/>
              <a:buChar char="§"/>
            </a:pPr>
            <a:r>
              <a:rPr lang="en-SG" sz="2800" dirty="0"/>
              <a:t>Truth table method:</a:t>
            </a:r>
            <a:endParaRPr lang="en-SG" sz="2400" dirty="0"/>
          </a:p>
        </p:txBody>
      </p:sp>
      <p:graphicFrame>
        <p:nvGraphicFramePr>
          <p:cNvPr id="2" name="Table 1"/>
          <p:cNvGraphicFramePr>
            <a:graphicFrameLocks noGrp="1"/>
          </p:cNvGraphicFramePr>
          <p:nvPr>
            <p:extLst>
              <p:ext uri="{D42A27DB-BD31-4B8C-83A1-F6EECF244321}">
                <p14:modId xmlns:p14="http://schemas.microsoft.com/office/powerpoint/2010/main" val="4061222691"/>
              </p:ext>
            </p:extLst>
          </p:nvPr>
        </p:nvGraphicFramePr>
        <p:xfrm>
          <a:off x="1386976" y="3584368"/>
          <a:ext cx="6647754" cy="2286000"/>
        </p:xfrm>
        <a:graphic>
          <a:graphicData uri="http://schemas.openxmlformats.org/drawingml/2006/table">
            <a:tbl>
              <a:tblPr firstRow="1" bandRow="1">
                <a:tableStyleId>{5C22544A-7EE6-4342-B048-85BDC9FD1C3A}</a:tableStyleId>
              </a:tblPr>
              <a:tblGrid>
                <a:gridCol w="657597">
                  <a:extLst>
                    <a:ext uri="{9D8B030D-6E8A-4147-A177-3AD203B41FA5}">
                      <a16:colId xmlns:a16="http://schemas.microsoft.com/office/drawing/2014/main" val="20000"/>
                    </a:ext>
                  </a:extLst>
                </a:gridCol>
                <a:gridCol w="657597">
                  <a:extLst>
                    <a:ext uri="{9D8B030D-6E8A-4147-A177-3AD203B41FA5}">
                      <a16:colId xmlns:a16="http://schemas.microsoft.com/office/drawing/2014/main" val="20001"/>
                    </a:ext>
                  </a:extLst>
                </a:gridCol>
                <a:gridCol w="657597">
                  <a:extLst>
                    <a:ext uri="{9D8B030D-6E8A-4147-A177-3AD203B41FA5}">
                      <a16:colId xmlns:a16="http://schemas.microsoft.com/office/drawing/2014/main" val="20002"/>
                    </a:ext>
                  </a:extLst>
                </a:gridCol>
                <a:gridCol w="657597">
                  <a:extLst>
                    <a:ext uri="{9D8B030D-6E8A-4147-A177-3AD203B41FA5}">
                      <a16:colId xmlns:a16="http://schemas.microsoft.com/office/drawing/2014/main" val="20003"/>
                    </a:ext>
                  </a:extLst>
                </a:gridCol>
                <a:gridCol w="1229194">
                  <a:extLst>
                    <a:ext uri="{9D8B030D-6E8A-4147-A177-3AD203B41FA5}">
                      <a16:colId xmlns:a16="http://schemas.microsoft.com/office/drawing/2014/main" val="20004"/>
                    </a:ext>
                  </a:extLst>
                </a:gridCol>
                <a:gridCol w="1394086">
                  <a:extLst>
                    <a:ext uri="{9D8B030D-6E8A-4147-A177-3AD203B41FA5}">
                      <a16:colId xmlns:a16="http://schemas.microsoft.com/office/drawing/2014/main" val="20005"/>
                    </a:ext>
                  </a:extLst>
                </a:gridCol>
                <a:gridCol w="1394086">
                  <a:extLst>
                    <a:ext uri="{9D8B030D-6E8A-4147-A177-3AD203B41FA5}">
                      <a16:colId xmlns:a16="http://schemas.microsoft.com/office/drawing/2014/main" val="20006"/>
                    </a:ext>
                  </a:extLst>
                </a:gridCol>
              </a:tblGrid>
              <a:tr h="370840">
                <a:tc>
                  <a:txBody>
                    <a:bodyPr/>
                    <a:lstStyle/>
                    <a:p>
                      <a:pPr algn="ctr"/>
                      <a:r>
                        <a:rPr lang="en-SG" sz="2400" i="1" dirty="0"/>
                        <a:t>p</a:t>
                      </a:r>
                    </a:p>
                  </a:txBody>
                  <a:tcPr/>
                </a:tc>
                <a:tc>
                  <a:txBody>
                    <a:bodyPr/>
                    <a:lstStyle/>
                    <a:p>
                      <a:pPr algn="ctr"/>
                      <a:r>
                        <a:rPr lang="en-SG" sz="2400" i="1" dirty="0"/>
                        <a:t>q</a:t>
                      </a:r>
                    </a:p>
                  </a:txBody>
                  <a:tcPr/>
                </a:tc>
                <a:tc>
                  <a:txBody>
                    <a:bodyPr/>
                    <a:lstStyle/>
                    <a:p>
                      <a:pPr algn="ctr"/>
                      <a:r>
                        <a:rPr lang="en-SG" sz="2400" dirty="0"/>
                        <a:t>~</a:t>
                      </a:r>
                      <a:r>
                        <a:rPr lang="en-SG" sz="2400" i="1" dirty="0"/>
                        <a:t>p</a:t>
                      </a:r>
                    </a:p>
                  </a:txBody>
                  <a:tcPr/>
                </a:tc>
                <a:tc>
                  <a:txBody>
                    <a:bodyPr/>
                    <a:lstStyle/>
                    <a:p>
                      <a:pPr algn="ctr"/>
                      <a:r>
                        <a:rPr lang="en-SG" sz="2400" dirty="0"/>
                        <a:t>~</a:t>
                      </a:r>
                      <a:r>
                        <a:rPr lang="en-SG" sz="2400" i="1" dirty="0"/>
                        <a:t>q</a:t>
                      </a:r>
                    </a:p>
                  </a:txBody>
                  <a:tcPr/>
                </a:tc>
                <a:tc>
                  <a:txBody>
                    <a:bodyPr/>
                    <a:lstStyle/>
                    <a:p>
                      <a:pPr algn="ctr"/>
                      <a:r>
                        <a:rPr lang="en-SG" sz="2400" i="1" dirty="0"/>
                        <a:t>p</a:t>
                      </a:r>
                      <a:r>
                        <a:rPr lang="en-SG" sz="2400" dirty="0"/>
                        <a:t> </a:t>
                      </a:r>
                      <a:r>
                        <a:rPr lang="en-SG" sz="2400" dirty="0">
                          <a:sym typeface="Symbol" panose="05050102010706020507" pitchFamily="18" charset="2"/>
                        </a:rPr>
                        <a:t></a:t>
                      </a:r>
                      <a:r>
                        <a:rPr lang="en-SG" sz="2400" baseline="0" dirty="0">
                          <a:sym typeface="Symbol" panose="05050102010706020507" pitchFamily="18" charset="2"/>
                        </a:rPr>
                        <a:t> </a:t>
                      </a:r>
                      <a:r>
                        <a:rPr lang="en-SG" sz="2400" i="1" baseline="0" dirty="0">
                          <a:sym typeface="Symbol" panose="05050102010706020507" pitchFamily="18" charset="2"/>
                        </a:rPr>
                        <a:t>q</a:t>
                      </a:r>
                      <a:endParaRPr lang="en-SG" sz="2400"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400" dirty="0"/>
                        <a:t>~(</a:t>
                      </a:r>
                      <a:r>
                        <a:rPr lang="en-SG" sz="2400" i="1" dirty="0"/>
                        <a:t>p</a:t>
                      </a:r>
                      <a:r>
                        <a:rPr lang="en-SG" sz="2400" dirty="0"/>
                        <a:t> </a:t>
                      </a:r>
                      <a:r>
                        <a:rPr lang="en-SG" sz="2400" dirty="0">
                          <a:sym typeface="Symbol" panose="05050102010706020507" pitchFamily="18" charset="2"/>
                        </a:rPr>
                        <a:t></a:t>
                      </a:r>
                      <a:r>
                        <a:rPr lang="en-SG" sz="2400" baseline="0" dirty="0">
                          <a:sym typeface="Symbol" panose="05050102010706020507" pitchFamily="18" charset="2"/>
                        </a:rPr>
                        <a:t> </a:t>
                      </a:r>
                      <a:r>
                        <a:rPr lang="en-SG" sz="2400" i="1" baseline="0" dirty="0">
                          <a:sym typeface="Symbol" panose="05050102010706020507" pitchFamily="18" charset="2"/>
                        </a:rPr>
                        <a:t>q</a:t>
                      </a:r>
                      <a:r>
                        <a:rPr lang="en-SG" sz="2400"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400" dirty="0"/>
                        <a:t>~</a:t>
                      </a:r>
                      <a:r>
                        <a:rPr lang="en-SG" sz="2400" i="1" dirty="0"/>
                        <a:t>p</a:t>
                      </a:r>
                      <a:r>
                        <a:rPr lang="en-SG" sz="2400" dirty="0"/>
                        <a:t> </a:t>
                      </a:r>
                      <a:r>
                        <a:rPr lang="en-SG" sz="2400" dirty="0">
                          <a:sym typeface="Symbol" panose="05050102010706020507" pitchFamily="18" charset="2"/>
                        </a:rPr>
                        <a:t> </a:t>
                      </a:r>
                      <a:r>
                        <a:rPr lang="en-SG" sz="2400" dirty="0"/>
                        <a:t>~</a:t>
                      </a:r>
                      <a:r>
                        <a:rPr lang="en-SG" sz="2400" i="1" dirty="0"/>
                        <a:t>q</a:t>
                      </a:r>
                    </a:p>
                  </a:txBody>
                  <a:tcPr/>
                </a:tc>
                <a:extLst>
                  <a:ext uri="{0D108BD9-81ED-4DB2-BD59-A6C34878D82A}">
                    <a16:rowId xmlns:a16="http://schemas.microsoft.com/office/drawing/2014/main" val="10000"/>
                  </a:ext>
                </a:extLst>
              </a:tr>
              <a:tr h="370840">
                <a:tc>
                  <a:txBody>
                    <a:bodyPr/>
                    <a:lstStyle/>
                    <a:p>
                      <a:pPr algn="ctr"/>
                      <a:r>
                        <a:rPr lang="en-SG" sz="2400" dirty="0"/>
                        <a:t>T</a:t>
                      </a:r>
                    </a:p>
                  </a:txBody>
                  <a:tcPr/>
                </a:tc>
                <a:tc>
                  <a:txBody>
                    <a:bodyPr/>
                    <a:lstStyle/>
                    <a:p>
                      <a:pPr algn="ctr"/>
                      <a:r>
                        <a:rPr lang="en-SG" sz="2400" dirty="0"/>
                        <a:t>T</a:t>
                      </a:r>
                    </a:p>
                  </a:txBody>
                  <a:tcPr/>
                </a:tc>
                <a:tc>
                  <a:txBody>
                    <a:bodyPr/>
                    <a:lstStyle/>
                    <a:p>
                      <a:pPr algn="ctr"/>
                      <a:r>
                        <a:rPr lang="en-SG" sz="2400" dirty="0"/>
                        <a:t>F</a:t>
                      </a:r>
                    </a:p>
                  </a:txBody>
                  <a:tcPr/>
                </a:tc>
                <a:tc>
                  <a:txBody>
                    <a:bodyPr/>
                    <a:lstStyle/>
                    <a:p>
                      <a:pPr algn="ctr"/>
                      <a:r>
                        <a:rPr lang="en-SG" sz="2400" dirty="0"/>
                        <a:t>F</a:t>
                      </a:r>
                    </a:p>
                  </a:txBody>
                  <a:tcPr/>
                </a:tc>
                <a:tc>
                  <a:txBody>
                    <a:bodyPr/>
                    <a:lstStyle/>
                    <a:p>
                      <a:pPr algn="ctr"/>
                      <a:r>
                        <a:rPr lang="en-SG" sz="2400" dirty="0"/>
                        <a:t>T</a:t>
                      </a:r>
                    </a:p>
                  </a:txBody>
                  <a:tcPr/>
                </a:tc>
                <a:tc>
                  <a:txBody>
                    <a:bodyPr/>
                    <a:lstStyle/>
                    <a:p>
                      <a:pPr algn="ctr"/>
                      <a:r>
                        <a:rPr lang="en-SG" sz="2400" dirty="0"/>
                        <a:t>F</a:t>
                      </a:r>
                    </a:p>
                  </a:txBody>
                  <a:tcPr/>
                </a:tc>
                <a:tc>
                  <a:txBody>
                    <a:bodyPr/>
                    <a:lstStyle/>
                    <a:p>
                      <a:pPr algn="ctr"/>
                      <a:r>
                        <a:rPr lang="en-SG" sz="2400" dirty="0"/>
                        <a:t>F</a:t>
                      </a:r>
                    </a:p>
                  </a:txBody>
                  <a:tcPr/>
                </a:tc>
                <a:extLst>
                  <a:ext uri="{0D108BD9-81ED-4DB2-BD59-A6C34878D82A}">
                    <a16:rowId xmlns:a16="http://schemas.microsoft.com/office/drawing/2014/main" val="10001"/>
                  </a:ext>
                </a:extLst>
              </a:tr>
              <a:tr h="370840">
                <a:tc>
                  <a:txBody>
                    <a:bodyPr/>
                    <a:lstStyle/>
                    <a:p>
                      <a:pPr algn="ctr"/>
                      <a:r>
                        <a:rPr lang="en-SG" sz="2400" dirty="0"/>
                        <a:t>T</a:t>
                      </a:r>
                    </a:p>
                  </a:txBody>
                  <a:tcPr/>
                </a:tc>
                <a:tc>
                  <a:txBody>
                    <a:bodyPr/>
                    <a:lstStyle/>
                    <a:p>
                      <a:pPr algn="ctr"/>
                      <a:r>
                        <a:rPr lang="en-SG" sz="2400" dirty="0"/>
                        <a:t>F</a:t>
                      </a:r>
                    </a:p>
                  </a:txBody>
                  <a:tcPr/>
                </a:tc>
                <a:tc>
                  <a:txBody>
                    <a:bodyPr/>
                    <a:lstStyle/>
                    <a:p>
                      <a:pPr algn="ctr"/>
                      <a:r>
                        <a:rPr lang="en-SG" sz="2400" dirty="0"/>
                        <a:t>F</a:t>
                      </a:r>
                    </a:p>
                  </a:txBody>
                  <a:tcPr/>
                </a:tc>
                <a:tc>
                  <a:txBody>
                    <a:bodyPr/>
                    <a:lstStyle/>
                    <a:p>
                      <a:pPr algn="ctr"/>
                      <a:r>
                        <a:rPr lang="en-SG" sz="2400" dirty="0"/>
                        <a:t>T</a:t>
                      </a:r>
                    </a:p>
                  </a:txBody>
                  <a:tcPr/>
                </a:tc>
                <a:tc>
                  <a:txBody>
                    <a:bodyPr/>
                    <a:lstStyle/>
                    <a:p>
                      <a:pPr algn="ctr"/>
                      <a:r>
                        <a:rPr lang="en-SG" sz="2400" dirty="0"/>
                        <a:t>F</a:t>
                      </a:r>
                    </a:p>
                  </a:txBody>
                  <a:tcPr/>
                </a:tc>
                <a:tc>
                  <a:txBody>
                    <a:bodyPr/>
                    <a:lstStyle/>
                    <a:p>
                      <a:pPr algn="ctr"/>
                      <a:r>
                        <a:rPr lang="en-SG" sz="2400" dirty="0"/>
                        <a:t>T</a:t>
                      </a:r>
                    </a:p>
                  </a:txBody>
                  <a:tcPr/>
                </a:tc>
                <a:tc>
                  <a:txBody>
                    <a:bodyPr/>
                    <a:lstStyle/>
                    <a:p>
                      <a:pPr algn="ctr"/>
                      <a:r>
                        <a:rPr lang="en-SG" sz="2400" dirty="0"/>
                        <a:t>F</a:t>
                      </a:r>
                    </a:p>
                  </a:txBody>
                  <a:tcPr/>
                </a:tc>
                <a:extLst>
                  <a:ext uri="{0D108BD9-81ED-4DB2-BD59-A6C34878D82A}">
                    <a16:rowId xmlns:a16="http://schemas.microsoft.com/office/drawing/2014/main" val="10002"/>
                  </a:ext>
                </a:extLst>
              </a:tr>
              <a:tr h="370840">
                <a:tc>
                  <a:txBody>
                    <a:bodyPr/>
                    <a:lstStyle/>
                    <a:p>
                      <a:pPr algn="ctr"/>
                      <a:r>
                        <a:rPr lang="en-SG" sz="2400" dirty="0"/>
                        <a:t>F</a:t>
                      </a:r>
                    </a:p>
                  </a:txBody>
                  <a:tcPr/>
                </a:tc>
                <a:tc>
                  <a:txBody>
                    <a:bodyPr/>
                    <a:lstStyle/>
                    <a:p>
                      <a:pPr algn="ctr"/>
                      <a:r>
                        <a:rPr lang="en-SG" sz="2400" dirty="0"/>
                        <a:t>T</a:t>
                      </a:r>
                    </a:p>
                  </a:txBody>
                  <a:tcPr/>
                </a:tc>
                <a:tc>
                  <a:txBody>
                    <a:bodyPr/>
                    <a:lstStyle/>
                    <a:p>
                      <a:pPr algn="ctr"/>
                      <a:r>
                        <a:rPr lang="en-SG" sz="2400" dirty="0"/>
                        <a:t>T</a:t>
                      </a:r>
                    </a:p>
                  </a:txBody>
                  <a:tcPr/>
                </a:tc>
                <a:tc>
                  <a:txBody>
                    <a:bodyPr/>
                    <a:lstStyle/>
                    <a:p>
                      <a:pPr algn="ctr"/>
                      <a:r>
                        <a:rPr lang="en-SG" sz="2400" dirty="0"/>
                        <a:t>F</a:t>
                      </a:r>
                    </a:p>
                  </a:txBody>
                  <a:tcPr/>
                </a:tc>
                <a:tc>
                  <a:txBody>
                    <a:bodyPr/>
                    <a:lstStyle/>
                    <a:p>
                      <a:pPr algn="ctr"/>
                      <a:r>
                        <a:rPr lang="en-SG" sz="2400" dirty="0"/>
                        <a:t>F</a:t>
                      </a:r>
                    </a:p>
                  </a:txBody>
                  <a:tcPr/>
                </a:tc>
                <a:tc>
                  <a:txBody>
                    <a:bodyPr/>
                    <a:lstStyle/>
                    <a:p>
                      <a:pPr algn="ctr"/>
                      <a:r>
                        <a:rPr lang="en-SG" sz="2400" dirty="0"/>
                        <a:t>T</a:t>
                      </a:r>
                    </a:p>
                  </a:txBody>
                  <a:tcPr/>
                </a:tc>
                <a:tc>
                  <a:txBody>
                    <a:bodyPr/>
                    <a:lstStyle/>
                    <a:p>
                      <a:pPr algn="ctr"/>
                      <a:r>
                        <a:rPr lang="en-SG" sz="2400" dirty="0"/>
                        <a:t>F</a:t>
                      </a:r>
                    </a:p>
                  </a:txBody>
                  <a:tcPr/>
                </a:tc>
                <a:extLst>
                  <a:ext uri="{0D108BD9-81ED-4DB2-BD59-A6C34878D82A}">
                    <a16:rowId xmlns:a16="http://schemas.microsoft.com/office/drawing/2014/main" val="10003"/>
                  </a:ext>
                </a:extLst>
              </a:tr>
              <a:tr h="370840">
                <a:tc>
                  <a:txBody>
                    <a:bodyPr/>
                    <a:lstStyle/>
                    <a:p>
                      <a:pPr algn="ctr"/>
                      <a:r>
                        <a:rPr lang="en-SG" sz="2400" dirty="0"/>
                        <a:t>F</a:t>
                      </a:r>
                    </a:p>
                  </a:txBody>
                  <a:tcPr/>
                </a:tc>
                <a:tc>
                  <a:txBody>
                    <a:bodyPr/>
                    <a:lstStyle/>
                    <a:p>
                      <a:pPr algn="ctr"/>
                      <a:r>
                        <a:rPr lang="en-SG" sz="2400" dirty="0"/>
                        <a:t>F</a:t>
                      </a:r>
                    </a:p>
                  </a:txBody>
                  <a:tcPr/>
                </a:tc>
                <a:tc>
                  <a:txBody>
                    <a:bodyPr/>
                    <a:lstStyle/>
                    <a:p>
                      <a:pPr algn="ctr"/>
                      <a:r>
                        <a:rPr lang="en-SG" sz="2400" dirty="0"/>
                        <a:t>T</a:t>
                      </a:r>
                    </a:p>
                  </a:txBody>
                  <a:tcPr/>
                </a:tc>
                <a:tc>
                  <a:txBody>
                    <a:bodyPr/>
                    <a:lstStyle/>
                    <a:p>
                      <a:pPr algn="ctr"/>
                      <a:r>
                        <a:rPr lang="en-SG" sz="2400" dirty="0"/>
                        <a:t>T</a:t>
                      </a:r>
                    </a:p>
                  </a:txBody>
                  <a:tcPr/>
                </a:tc>
                <a:tc>
                  <a:txBody>
                    <a:bodyPr/>
                    <a:lstStyle/>
                    <a:p>
                      <a:pPr algn="ctr"/>
                      <a:r>
                        <a:rPr lang="en-SG" sz="2400" dirty="0"/>
                        <a:t>F</a:t>
                      </a:r>
                    </a:p>
                  </a:txBody>
                  <a:tcPr/>
                </a:tc>
                <a:tc>
                  <a:txBody>
                    <a:bodyPr/>
                    <a:lstStyle/>
                    <a:p>
                      <a:pPr algn="ctr"/>
                      <a:r>
                        <a:rPr lang="en-SG" sz="2400" dirty="0"/>
                        <a:t>T</a:t>
                      </a:r>
                    </a:p>
                  </a:txBody>
                  <a:tcPr/>
                </a:tc>
                <a:tc>
                  <a:txBody>
                    <a:bodyPr/>
                    <a:lstStyle/>
                    <a:p>
                      <a:pPr algn="ctr"/>
                      <a:r>
                        <a:rPr lang="en-SG" sz="2400" dirty="0"/>
                        <a:t>T</a:t>
                      </a:r>
                    </a:p>
                  </a:txBody>
                  <a:tcPr/>
                </a:tc>
                <a:extLst>
                  <a:ext uri="{0D108BD9-81ED-4DB2-BD59-A6C34878D82A}">
                    <a16:rowId xmlns:a16="http://schemas.microsoft.com/office/drawing/2014/main" val="10004"/>
                  </a:ext>
                </a:extLst>
              </a:tr>
            </a:tbl>
          </a:graphicData>
        </a:graphic>
      </p:graphicFrame>
      <p:sp>
        <p:nvSpPr>
          <p:cNvPr id="3" name="Rounded Rectangle 2"/>
          <p:cNvSpPr/>
          <p:nvPr/>
        </p:nvSpPr>
        <p:spPr>
          <a:xfrm>
            <a:off x="5591331" y="4512040"/>
            <a:ext cx="2068643" cy="914400"/>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 name="Oval 22"/>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999270"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44731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dissolv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6" name="TextBox 5"/>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Logical Form and Logical Equivalence		Conditional Statements			Valid and Invalid Arguments	</a:t>
            </a:r>
            <a:endParaRPr lang="en-SG" sz="1050" dirty="0">
              <a:solidFill>
                <a:schemeClr val="bg1"/>
              </a:solidFill>
            </a:endParaRPr>
          </a:p>
        </p:txBody>
      </p:sp>
      <p:sp>
        <p:nvSpPr>
          <p:cNvPr id="10" name="TextBox 9"/>
          <p:cNvSpPr txBox="1"/>
          <p:nvPr/>
        </p:nvSpPr>
        <p:spPr>
          <a:xfrm>
            <a:off x="0" y="485733"/>
            <a:ext cx="9144000" cy="27699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2</a:t>
            </a:fld>
            <a:endParaRPr lang="en-SG" dirty="0"/>
          </a:p>
        </p:txBody>
      </p:sp>
      <p:sp>
        <p:nvSpPr>
          <p:cNvPr id="19" name="Oval 18"/>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TextBox 36"/>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2. The Logic of Compound Statements</a:t>
            </a:r>
            <a:endParaRPr lang="en-SG" sz="1100" dirty="0">
              <a:solidFill>
                <a:schemeClr val="bg1"/>
              </a:solidFill>
            </a:endParaRPr>
          </a:p>
        </p:txBody>
      </p:sp>
      <p:graphicFrame>
        <p:nvGraphicFramePr>
          <p:cNvPr id="9" name="Diagram 8"/>
          <p:cNvGraphicFramePr/>
          <p:nvPr>
            <p:extLst>
              <p:ext uri="{D42A27DB-BD31-4B8C-83A1-F6EECF244321}">
                <p14:modId xmlns:p14="http://schemas.microsoft.com/office/powerpoint/2010/main" val="2693044357"/>
              </p:ext>
            </p:extLst>
          </p:nvPr>
        </p:nvGraphicFramePr>
        <p:xfrm>
          <a:off x="567523" y="998375"/>
          <a:ext cx="7979318" cy="52064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8" name="TextBox 37">
            <a:extLst>
              <a:ext uri="{FF2B5EF4-FFF2-40B4-BE49-F238E27FC236}">
                <a16:creationId xmlns:a16="http://schemas.microsoft.com/office/drawing/2014/main" id="{2F7849C3-455C-4E2C-AFB8-00C5134DC270}"/>
              </a:ext>
            </a:extLst>
          </p:cNvPr>
          <p:cNvSpPr txBox="1"/>
          <p:nvPr/>
        </p:nvSpPr>
        <p:spPr>
          <a:xfrm>
            <a:off x="567522" y="6192588"/>
            <a:ext cx="6966287" cy="400110"/>
          </a:xfrm>
          <a:prstGeom prst="rect">
            <a:avLst/>
          </a:prstGeom>
          <a:solidFill>
            <a:schemeClr val="accent4">
              <a:lumMod val="40000"/>
              <a:lumOff val="60000"/>
            </a:schemeClr>
          </a:solidFill>
        </p:spPr>
        <p:txBody>
          <a:bodyPr wrap="square" rtlCol="0">
            <a:spAutoFit/>
          </a:bodyPr>
          <a:lstStyle/>
          <a:p>
            <a:r>
              <a:rPr lang="en-US" sz="2000" dirty="0"/>
              <a:t>Reference: Epp’s Chapter 2 The Logic of Compound Statements</a:t>
            </a:r>
          </a:p>
        </p:txBody>
      </p:sp>
    </p:spTree>
    <p:extLst>
      <p:ext uri="{BB962C8B-B14F-4D97-AF65-F5344CB8AC3E}">
        <p14:creationId xmlns:p14="http://schemas.microsoft.com/office/powerpoint/2010/main" val="1795934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Logical Form and Logical Equivalence</a:t>
            </a:r>
            <a:r>
              <a:rPr lang="en-SG" sz="1200" dirty="0">
                <a:solidFill>
                  <a:schemeClr val="bg1"/>
                </a:solidFill>
              </a:rPr>
              <a:t>		Conditional Statements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Logical Equivalence: Showing Non-equivalence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20</a:t>
            </a:fld>
            <a:endParaRPr lang="en-SG" dirty="0"/>
          </a:p>
        </p:txBody>
      </p:sp>
      <p:sp>
        <p:nvSpPr>
          <p:cNvPr id="24" name="TextBox 23"/>
          <p:cNvSpPr txBox="1"/>
          <p:nvPr/>
        </p:nvSpPr>
        <p:spPr>
          <a:xfrm>
            <a:off x="501233" y="1012042"/>
            <a:ext cx="8014117" cy="954107"/>
          </a:xfrm>
          <a:prstGeom prst="rect">
            <a:avLst/>
          </a:prstGeom>
          <a:noFill/>
        </p:spPr>
        <p:txBody>
          <a:bodyPr wrap="square" rtlCol="0">
            <a:spAutoFit/>
          </a:bodyPr>
          <a:lstStyle/>
          <a:p>
            <a:pPr marL="285750" indent="-285750">
              <a:spcAft>
                <a:spcPts val="600"/>
              </a:spcAft>
              <a:buFont typeface="Wingdings" panose="05000000000000000000" pitchFamily="2" charset="2"/>
              <a:buChar char="§"/>
            </a:pPr>
            <a:r>
              <a:rPr lang="en-SG" sz="2800" dirty="0"/>
              <a:t>Show that the following 2 statement forms are not logically equivalent.</a:t>
            </a:r>
            <a:endParaRPr lang="en-SG" sz="2400" dirty="0"/>
          </a:p>
        </p:txBody>
      </p:sp>
      <p:sp>
        <p:nvSpPr>
          <p:cNvPr id="10" name="TextBox 9"/>
          <p:cNvSpPr txBox="1"/>
          <p:nvPr/>
        </p:nvSpPr>
        <p:spPr>
          <a:xfrm>
            <a:off x="2166878" y="2234168"/>
            <a:ext cx="2308486"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 </a:t>
            </a:r>
            <a:r>
              <a:rPr lang="en-SG" sz="2800" dirty="0">
                <a:solidFill>
                  <a:schemeClr val="bg1"/>
                </a:solidFill>
                <a:sym typeface="Symbol" panose="05050102010706020507" pitchFamily="18" charset="2"/>
              </a:rPr>
              <a:t> </a:t>
            </a:r>
            <a:r>
              <a:rPr lang="en-SG" sz="2800" i="1" dirty="0">
                <a:solidFill>
                  <a:schemeClr val="bg1"/>
                </a:solidFill>
              </a:rPr>
              <a:t>q</a:t>
            </a:r>
            <a:r>
              <a:rPr lang="en-SG" sz="2800" dirty="0">
                <a:solidFill>
                  <a:schemeClr val="bg1"/>
                </a:solidFill>
                <a:sym typeface="Symbol" panose="05050102010706020507" pitchFamily="18" charset="2"/>
              </a:rPr>
              <a:t>)</a:t>
            </a:r>
            <a:endParaRPr lang="en-SG" sz="2800" i="1" dirty="0">
              <a:solidFill>
                <a:schemeClr val="bg1"/>
              </a:solidFill>
            </a:endParaRPr>
          </a:p>
        </p:txBody>
      </p:sp>
      <p:sp>
        <p:nvSpPr>
          <p:cNvPr id="11" name="TextBox 10"/>
          <p:cNvSpPr txBox="1"/>
          <p:nvPr/>
        </p:nvSpPr>
        <p:spPr>
          <a:xfrm>
            <a:off x="5032947" y="2234168"/>
            <a:ext cx="2308486"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 </a:t>
            </a:r>
            <a:r>
              <a:rPr lang="en-SG" sz="2800" dirty="0">
                <a:solidFill>
                  <a:schemeClr val="bg1"/>
                </a:solidFill>
                <a:sym typeface="Symbol" panose="05050102010706020507" pitchFamily="18" charset="2"/>
              </a:rPr>
              <a:t> </a:t>
            </a:r>
            <a:r>
              <a:rPr lang="en-SG" sz="2800" dirty="0">
                <a:solidFill>
                  <a:schemeClr val="bg1"/>
                </a:solidFill>
              </a:rPr>
              <a:t>~</a:t>
            </a:r>
            <a:r>
              <a:rPr lang="en-SG" sz="2800" i="1" dirty="0">
                <a:solidFill>
                  <a:schemeClr val="bg1"/>
                </a:solidFill>
              </a:rPr>
              <a:t>q</a:t>
            </a:r>
          </a:p>
        </p:txBody>
      </p:sp>
      <p:sp>
        <p:nvSpPr>
          <p:cNvPr id="12" name="TextBox 11"/>
          <p:cNvSpPr txBox="1"/>
          <p:nvPr/>
        </p:nvSpPr>
        <p:spPr>
          <a:xfrm>
            <a:off x="501232" y="2937078"/>
            <a:ext cx="8014117" cy="523220"/>
          </a:xfrm>
          <a:prstGeom prst="rect">
            <a:avLst/>
          </a:prstGeom>
          <a:noFill/>
        </p:spPr>
        <p:txBody>
          <a:bodyPr wrap="square" rtlCol="0">
            <a:spAutoFit/>
          </a:bodyPr>
          <a:lstStyle/>
          <a:p>
            <a:pPr marL="285750" indent="-285750">
              <a:spcAft>
                <a:spcPts val="600"/>
              </a:spcAft>
              <a:buFont typeface="Wingdings" panose="05000000000000000000" pitchFamily="2" charset="2"/>
              <a:buChar char="§"/>
            </a:pPr>
            <a:r>
              <a:rPr lang="en-SG" sz="2800" dirty="0"/>
              <a:t>Counter-example method:</a:t>
            </a:r>
            <a:endParaRPr lang="en-SG" sz="2400" dirty="0"/>
          </a:p>
        </p:txBody>
      </p:sp>
      <p:sp>
        <p:nvSpPr>
          <p:cNvPr id="7" name="TextBox 6"/>
          <p:cNvSpPr txBox="1"/>
          <p:nvPr/>
        </p:nvSpPr>
        <p:spPr>
          <a:xfrm>
            <a:off x="1905074" y="3460298"/>
            <a:ext cx="4552876" cy="830997"/>
          </a:xfrm>
          <a:prstGeom prst="rect">
            <a:avLst/>
          </a:prstGeom>
          <a:noFill/>
        </p:spPr>
        <p:txBody>
          <a:bodyPr wrap="square" rtlCol="0">
            <a:spAutoFit/>
          </a:bodyPr>
          <a:lstStyle/>
          <a:p>
            <a:r>
              <a:rPr lang="en-SG" sz="2400" dirty="0"/>
              <a:t>Let </a:t>
            </a:r>
            <a:r>
              <a:rPr lang="en-SG" sz="2400" i="1" dirty="0"/>
              <a:t>p</a:t>
            </a:r>
            <a:r>
              <a:rPr lang="en-SG" sz="2400" dirty="0"/>
              <a:t> be the statement “0 &lt; 1” and </a:t>
            </a:r>
            <a:r>
              <a:rPr lang="en-SG" sz="2400" i="1" dirty="0"/>
              <a:t>q</a:t>
            </a:r>
            <a:r>
              <a:rPr lang="en-SG" sz="2400" dirty="0"/>
              <a:t> the statement “1 &lt; 0”.</a:t>
            </a:r>
          </a:p>
        </p:txBody>
      </p:sp>
      <p:grpSp>
        <p:nvGrpSpPr>
          <p:cNvPr id="16" name="Group 15"/>
          <p:cNvGrpSpPr/>
          <p:nvPr/>
        </p:nvGrpSpPr>
        <p:grpSpPr>
          <a:xfrm>
            <a:off x="829447" y="4399016"/>
            <a:ext cx="7040389" cy="830997"/>
            <a:chOff x="829447" y="4399016"/>
            <a:chExt cx="7040389" cy="830997"/>
          </a:xfrm>
        </p:grpSpPr>
        <p:sp>
          <p:nvSpPr>
            <p:cNvPr id="15" name="TextBox 14"/>
            <p:cNvSpPr txBox="1"/>
            <p:nvPr/>
          </p:nvSpPr>
          <p:spPr>
            <a:xfrm>
              <a:off x="829447" y="4501237"/>
              <a:ext cx="1716318"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 </a:t>
              </a:r>
              <a:r>
                <a:rPr lang="en-SG" sz="2800" dirty="0">
                  <a:solidFill>
                    <a:schemeClr val="bg1"/>
                  </a:solidFill>
                  <a:sym typeface="Symbol" panose="05050102010706020507" pitchFamily="18" charset="2"/>
                </a:rPr>
                <a:t> </a:t>
              </a:r>
              <a:r>
                <a:rPr lang="en-SG" sz="2800" i="1" dirty="0">
                  <a:solidFill>
                    <a:schemeClr val="bg1"/>
                  </a:solidFill>
                </a:rPr>
                <a:t>q</a:t>
              </a:r>
              <a:r>
                <a:rPr lang="en-SG" sz="2800" dirty="0">
                  <a:solidFill>
                    <a:schemeClr val="bg1"/>
                  </a:solidFill>
                  <a:sym typeface="Symbol" panose="05050102010706020507" pitchFamily="18" charset="2"/>
                </a:rPr>
                <a:t>)</a:t>
              </a:r>
              <a:endParaRPr lang="en-SG" sz="2800" i="1" dirty="0">
                <a:solidFill>
                  <a:schemeClr val="bg1"/>
                </a:solidFill>
              </a:endParaRPr>
            </a:p>
          </p:txBody>
        </p:sp>
        <p:sp>
          <p:nvSpPr>
            <p:cNvPr id="8" name="TextBox 7"/>
            <p:cNvSpPr txBox="1"/>
            <p:nvPr/>
          </p:nvSpPr>
          <p:spPr>
            <a:xfrm>
              <a:off x="2908092" y="4399016"/>
              <a:ext cx="4961744" cy="830997"/>
            </a:xfrm>
            <a:prstGeom prst="rect">
              <a:avLst/>
            </a:prstGeom>
            <a:noFill/>
          </p:spPr>
          <p:txBody>
            <a:bodyPr wrap="square" rtlCol="0">
              <a:spAutoFit/>
            </a:bodyPr>
            <a:lstStyle/>
            <a:p>
              <a:r>
                <a:rPr lang="en-SG" sz="2400" dirty="0"/>
                <a:t>“Not the case that both 0&lt;1 and 1&lt;0” which is TRUE.</a:t>
              </a:r>
            </a:p>
          </p:txBody>
        </p:sp>
      </p:grpSp>
      <p:grpSp>
        <p:nvGrpSpPr>
          <p:cNvPr id="20" name="Group 19"/>
          <p:cNvGrpSpPr/>
          <p:nvPr/>
        </p:nvGrpSpPr>
        <p:grpSpPr>
          <a:xfrm>
            <a:off x="829447" y="5403157"/>
            <a:ext cx="7460113" cy="523220"/>
            <a:chOff x="829447" y="5403157"/>
            <a:chExt cx="7460113" cy="523220"/>
          </a:xfrm>
        </p:grpSpPr>
        <p:sp>
          <p:nvSpPr>
            <p:cNvPr id="17" name="TextBox 16"/>
            <p:cNvSpPr txBox="1"/>
            <p:nvPr/>
          </p:nvSpPr>
          <p:spPr>
            <a:xfrm>
              <a:off x="829447" y="5403157"/>
              <a:ext cx="1716318"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 </a:t>
              </a:r>
              <a:r>
                <a:rPr lang="en-SG" sz="2800" dirty="0">
                  <a:solidFill>
                    <a:schemeClr val="bg1"/>
                  </a:solidFill>
                  <a:sym typeface="Symbol" panose="05050102010706020507" pitchFamily="18" charset="2"/>
                </a:rPr>
                <a:t> </a:t>
              </a:r>
              <a:r>
                <a:rPr lang="en-SG" sz="2800" dirty="0">
                  <a:solidFill>
                    <a:schemeClr val="bg1"/>
                  </a:solidFill>
                </a:rPr>
                <a:t>~</a:t>
              </a:r>
              <a:r>
                <a:rPr lang="en-SG" sz="2800" i="1" dirty="0">
                  <a:solidFill>
                    <a:schemeClr val="bg1"/>
                  </a:solidFill>
                </a:rPr>
                <a:t>q</a:t>
              </a:r>
            </a:p>
          </p:txBody>
        </p:sp>
        <p:sp>
          <p:nvSpPr>
            <p:cNvPr id="18" name="TextBox 17"/>
            <p:cNvSpPr txBox="1"/>
            <p:nvPr/>
          </p:nvSpPr>
          <p:spPr>
            <a:xfrm>
              <a:off x="2908091" y="5433935"/>
              <a:ext cx="5381469" cy="461665"/>
            </a:xfrm>
            <a:prstGeom prst="rect">
              <a:avLst/>
            </a:prstGeom>
            <a:noFill/>
          </p:spPr>
          <p:txBody>
            <a:bodyPr wrap="square" rtlCol="0">
              <a:spAutoFit/>
            </a:bodyPr>
            <a:lstStyle/>
            <a:p>
              <a:r>
                <a:rPr lang="en-SG" sz="2400" dirty="0"/>
                <a:t>“Not 0&lt;1” and “not 1&lt;0” which is FALSE.</a:t>
              </a:r>
            </a:p>
          </p:txBody>
        </p:sp>
      </p:grpSp>
      <p:sp>
        <p:nvSpPr>
          <p:cNvPr id="29" name="Oval 28"/>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999270"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52829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dissolv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Logical Form and Logical Equivalence</a:t>
            </a:r>
            <a:r>
              <a:rPr lang="en-SG" sz="1200" dirty="0">
                <a:solidFill>
                  <a:schemeClr val="bg1"/>
                </a:solidFill>
              </a:rPr>
              <a:t>		Conditional Statements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Logical Equivalence: De Morgan’s Laws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21</a:t>
            </a:fld>
            <a:endParaRPr lang="en-SG" dirty="0"/>
          </a:p>
        </p:txBody>
      </p:sp>
      <p:sp>
        <p:nvSpPr>
          <p:cNvPr id="21" name="TextBox 20"/>
          <p:cNvSpPr txBox="1"/>
          <p:nvPr/>
        </p:nvSpPr>
        <p:spPr>
          <a:xfrm>
            <a:off x="1779996" y="1589609"/>
            <a:ext cx="3552669"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 </a:t>
            </a:r>
            <a:r>
              <a:rPr lang="en-SG" sz="2800" dirty="0">
                <a:solidFill>
                  <a:schemeClr val="bg1"/>
                </a:solidFill>
                <a:sym typeface="Symbol" panose="05050102010706020507" pitchFamily="18" charset="2"/>
              </a:rPr>
              <a:t> </a:t>
            </a:r>
            <a:r>
              <a:rPr lang="en-SG" sz="2800" i="1" dirty="0">
                <a:solidFill>
                  <a:schemeClr val="bg1"/>
                </a:solidFill>
              </a:rPr>
              <a:t>q</a:t>
            </a:r>
            <a:r>
              <a:rPr lang="en-SG" sz="2800" dirty="0">
                <a:solidFill>
                  <a:schemeClr val="bg1"/>
                </a:solidFill>
                <a:sym typeface="Symbol" panose="05050102010706020507" pitchFamily="18" charset="2"/>
              </a:rPr>
              <a:t>)  ~</a:t>
            </a:r>
            <a:r>
              <a:rPr lang="en-SG" sz="2800" i="1" dirty="0">
                <a:solidFill>
                  <a:schemeClr val="bg1"/>
                </a:solidFill>
                <a:sym typeface="Symbol" panose="05050102010706020507" pitchFamily="18" charset="2"/>
              </a:rPr>
              <a:t>p </a:t>
            </a:r>
            <a:r>
              <a:rPr lang="en-SG" sz="2800" dirty="0">
                <a:solidFill>
                  <a:schemeClr val="bg1"/>
                </a:solidFill>
                <a:sym typeface="Symbol" panose="05050102010706020507" pitchFamily="18" charset="2"/>
              </a:rPr>
              <a:t> ~</a:t>
            </a:r>
            <a:r>
              <a:rPr lang="en-SG" sz="2800" i="1" dirty="0">
                <a:solidFill>
                  <a:schemeClr val="bg1"/>
                </a:solidFill>
                <a:sym typeface="Symbol" panose="05050102010706020507" pitchFamily="18" charset="2"/>
              </a:rPr>
              <a:t>q</a:t>
            </a:r>
            <a:endParaRPr lang="en-SG" sz="2800" i="1" dirty="0">
              <a:solidFill>
                <a:schemeClr val="bg1"/>
              </a:solidFill>
            </a:endParaRPr>
          </a:p>
        </p:txBody>
      </p:sp>
      <p:sp>
        <p:nvSpPr>
          <p:cNvPr id="24" name="TextBox 23"/>
          <p:cNvSpPr txBox="1"/>
          <p:nvPr/>
        </p:nvSpPr>
        <p:spPr>
          <a:xfrm>
            <a:off x="501233" y="1012042"/>
            <a:ext cx="7563475" cy="523220"/>
          </a:xfrm>
          <a:prstGeom prst="rect">
            <a:avLst/>
          </a:prstGeom>
          <a:noFill/>
        </p:spPr>
        <p:txBody>
          <a:bodyPr wrap="square" rtlCol="0">
            <a:spAutoFit/>
          </a:bodyPr>
          <a:lstStyle/>
          <a:p>
            <a:pPr marL="285750" indent="-285750">
              <a:buFont typeface="Wingdings" panose="05000000000000000000" pitchFamily="2" charset="2"/>
              <a:buChar char="§"/>
            </a:pPr>
            <a:r>
              <a:rPr lang="en-SG" sz="2800" dirty="0"/>
              <a:t>De Morgan’s Laws:</a:t>
            </a:r>
          </a:p>
        </p:txBody>
      </p:sp>
      <p:sp>
        <p:nvSpPr>
          <p:cNvPr id="13" name="TextBox 12"/>
          <p:cNvSpPr txBox="1"/>
          <p:nvPr/>
        </p:nvSpPr>
        <p:spPr>
          <a:xfrm>
            <a:off x="1779996" y="2348346"/>
            <a:ext cx="3552669"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 </a:t>
            </a:r>
            <a:r>
              <a:rPr lang="en-SG" sz="2800" dirty="0">
                <a:solidFill>
                  <a:schemeClr val="bg1"/>
                </a:solidFill>
                <a:sym typeface="Symbol" panose="05050102010706020507" pitchFamily="18" charset="2"/>
              </a:rPr>
              <a:t> </a:t>
            </a:r>
            <a:r>
              <a:rPr lang="en-SG" sz="2800" i="1" dirty="0">
                <a:solidFill>
                  <a:schemeClr val="bg1"/>
                </a:solidFill>
              </a:rPr>
              <a:t>q</a:t>
            </a:r>
            <a:r>
              <a:rPr lang="en-SG" sz="2800" dirty="0">
                <a:solidFill>
                  <a:schemeClr val="bg1"/>
                </a:solidFill>
                <a:sym typeface="Symbol" panose="05050102010706020507" pitchFamily="18" charset="2"/>
              </a:rPr>
              <a:t>)  ~</a:t>
            </a:r>
            <a:r>
              <a:rPr lang="en-SG" sz="2800" i="1" dirty="0">
                <a:solidFill>
                  <a:schemeClr val="bg1"/>
                </a:solidFill>
                <a:sym typeface="Symbol" panose="05050102010706020507" pitchFamily="18" charset="2"/>
              </a:rPr>
              <a:t>p </a:t>
            </a:r>
            <a:r>
              <a:rPr lang="en-SG" sz="2800" dirty="0">
                <a:solidFill>
                  <a:schemeClr val="bg1"/>
                </a:solidFill>
                <a:sym typeface="Symbol" panose="05050102010706020507" pitchFamily="18" charset="2"/>
              </a:rPr>
              <a:t> ~</a:t>
            </a:r>
            <a:r>
              <a:rPr lang="en-SG" sz="2800" i="1" dirty="0">
                <a:solidFill>
                  <a:schemeClr val="bg1"/>
                </a:solidFill>
                <a:sym typeface="Symbol" panose="05050102010706020507" pitchFamily="18" charset="2"/>
              </a:rPr>
              <a:t>q</a:t>
            </a:r>
            <a:endParaRPr lang="en-SG" sz="2800" i="1" dirty="0">
              <a:solidFill>
                <a:schemeClr val="bg1"/>
              </a:solidFill>
            </a:endParaRPr>
          </a:p>
        </p:txBody>
      </p:sp>
      <p:sp>
        <p:nvSpPr>
          <p:cNvPr id="15" name="TextBox 14"/>
          <p:cNvSpPr txBox="1"/>
          <p:nvPr/>
        </p:nvSpPr>
        <p:spPr>
          <a:xfrm>
            <a:off x="501233" y="3114585"/>
            <a:ext cx="7773338" cy="2092881"/>
          </a:xfrm>
          <a:prstGeom prst="rect">
            <a:avLst/>
          </a:prstGeom>
          <a:noFill/>
        </p:spPr>
        <p:txBody>
          <a:bodyPr wrap="square" rtlCol="0">
            <a:spAutoFit/>
          </a:bodyPr>
          <a:lstStyle/>
          <a:p>
            <a:pPr marL="285750" indent="-285750">
              <a:buFont typeface="Wingdings" panose="05000000000000000000" pitchFamily="2" charset="2"/>
              <a:buChar char="§"/>
            </a:pPr>
            <a:r>
              <a:rPr lang="en-SG" sz="2800" dirty="0"/>
              <a:t>Write </a:t>
            </a:r>
            <a:r>
              <a:rPr lang="en-SG" sz="2800" dirty="0">
                <a:solidFill>
                  <a:srgbClr val="0033CC"/>
                </a:solidFill>
              </a:rPr>
              <a:t>negations</a:t>
            </a:r>
            <a:r>
              <a:rPr lang="en-SG" sz="2800" dirty="0"/>
              <a:t> for each of the following:</a:t>
            </a:r>
          </a:p>
          <a:p>
            <a:pPr marL="971550" lvl="1" indent="-514350">
              <a:buFont typeface="+mj-lt"/>
              <a:buAutoNum type="alphaLcPeriod"/>
            </a:pPr>
            <a:r>
              <a:rPr lang="en-SG" sz="2400" dirty="0"/>
              <a:t>John is 6 feet tall and he weighs at least 200 pounds.</a:t>
            </a:r>
          </a:p>
          <a:p>
            <a:pPr marL="971550" lvl="1" indent="-514350">
              <a:spcBef>
                <a:spcPts val="1800"/>
              </a:spcBef>
              <a:spcAft>
                <a:spcPts val="1800"/>
              </a:spcAft>
              <a:buFont typeface="+mj-lt"/>
              <a:buAutoNum type="alphaLcPeriod"/>
            </a:pPr>
            <a:endParaRPr lang="en-SG" sz="2400" dirty="0"/>
          </a:p>
          <a:p>
            <a:pPr marL="971550" lvl="1" indent="-514350">
              <a:buFont typeface="+mj-lt"/>
              <a:buAutoNum type="alphaLcPeriod"/>
            </a:pPr>
            <a:r>
              <a:rPr lang="en-SG" sz="2400" dirty="0"/>
              <a:t>The bus was late or Tom’s watch was slow.</a:t>
            </a:r>
          </a:p>
        </p:txBody>
      </p:sp>
      <p:sp>
        <p:nvSpPr>
          <p:cNvPr id="2" name="TextBox 1"/>
          <p:cNvSpPr txBox="1"/>
          <p:nvPr/>
        </p:nvSpPr>
        <p:spPr>
          <a:xfrm>
            <a:off x="1465894" y="3988018"/>
            <a:ext cx="7168439" cy="461665"/>
          </a:xfrm>
          <a:prstGeom prst="rect">
            <a:avLst/>
          </a:prstGeom>
          <a:solidFill>
            <a:schemeClr val="accent4">
              <a:lumMod val="40000"/>
              <a:lumOff val="60000"/>
            </a:schemeClr>
          </a:solidFill>
        </p:spPr>
        <p:txBody>
          <a:bodyPr wrap="square" rtlCol="0">
            <a:spAutoFit/>
          </a:bodyPr>
          <a:lstStyle/>
          <a:p>
            <a:r>
              <a:rPr lang="en-SG" sz="2400" dirty="0"/>
              <a:t>John is </a:t>
            </a:r>
            <a:r>
              <a:rPr lang="en-SG" sz="2400" dirty="0">
                <a:solidFill>
                  <a:srgbClr val="C00000"/>
                </a:solidFill>
              </a:rPr>
              <a:t>not</a:t>
            </a:r>
            <a:r>
              <a:rPr lang="en-SG" sz="2400" dirty="0"/>
              <a:t> 6 feet tall </a:t>
            </a:r>
            <a:r>
              <a:rPr lang="en-SG" sz="2400" dirty="0">
                <a:solidFill>
                  <a:srgbClr val="C00000"/>
                </a:solidFill>
              </a:rPr>
              <a:t>or </a:t>
            </a:r>
            <a:r>
              <a:rPr lang="en-SG" sz="2400" dirty="0"/>
              <a:t>he weighs </a:t>
            </a:r>
            <a:r>
              <a:rPr lang="en-SG" sz="2400" dirty="0">
                <a:solidFill>
                  <a:srgbClr val="C00000"/>
                </a:solidFill>
              </a:rPr>
              <a:t>less than </a:t>
            </a:r>
            <a:r>
              <a:rPr lang="en-SG" sz="2400" dirty="0"/>
              <a:t>200 pounds.</a:t>
            </a:r>
          </a:p>
        </p:txBody>
      </p:sp>
      <p:sp>
        <p:nvSpPr>
          <p:cNvPr id="17" name="TextBox 16"/>
          <p:cNvSpPr txBox="1"/>
          <p:nvPr/>
        </p:nvSpPr>
        <p:spPr>
          <a:xfrm>
            <a:off x="1465893" y="5203243"/>
            <a:ext cx="7168439" cy="461665"/>
          </a:xfrm>
          <a:prstGeom prst="rect">
            <a:avLst/>
          </a:prstGeom>
          <a:solidFill>
            <a:schemeClr val="accent4">
              <a:lumMod val="40000"/>
              <a:lumOff val="60000"/>
            </a:schemeClr>
          </a:solidFill>
        </p:spPr>
        <p:txBody>
          <a:bodyPr wrap="square" rtlCol="0">
            <a:spAutoFit/>
          </a:bodyPr>
          <a:lstStyle/>
          <a:p>
            <a:r>
              <a:rPr lang="en-SG" sz="2400" dirty="0"/>
              <a:t>The bus was </a:t>
            </a:r>
            <a:r>
              <a:rPr lang="en-SG" sz="2400" dirty="0">
                <a:solidFill>
                  <a:srgbClr val="C00000"/>
                </a:solidFill>
              </a:rPr>
              <a:t>not</a:t>
            </a:r>
            <a:r>
              <a:rPr lang="en-SG" sz="2400" dirty="0"/>
              <a:t> late </a:t>
            </a:r>
            <a:r>
              <a:rPr lang="en-SG" sz="2400" dirty="0">
                <a:solidFill>
                  <a:srgbClr val="C00000"/>
                </a:solidFill>
              </a:rPr>
              <a:t>and</a:t>
            </a:r>
            <a:r>
              <a:rPr lang="en-SG" sz="2400" dirty="0"/>
              <a:t> Tom’s watch </a:t>
            </a:r>
            <a:r>
              <a:rPr lang="en-SG" sz="2400" dirty="0">
                <a:solidFill>
                  <a:srgbClr val="C00000"/>
                </a:solidFill>
              </a:rPr>
              <a:t>was</a:t>
            </a:r>
            <a:r>
              <a:rPr lang="en-SG" sz="2400" dirty="0"/>
              <a:t> not slow.</a:t>
            </a:r>
          </a:p>
        </p:txBody>
      </p:sp>
      <p:sp>
        <p:nvSpPr>
          <p:cNvPr id="3" name="TextBox 2"/>
          <p:cNvSpPr txBox="1"/>
          <p:nvPr/>
        </p:nvSpPr>
        <p:spPr>
          <a:xfrm>
            <a:off x="817913" y="5793872"/>
            <a:ext cx="464695" cy="461665"/>
          </a:xfrm>
          <a:prstGeom prst="rect">
            <a:avLst/>
          </a:prstGeom>
          <a:noFill/>
        </p:spPr>
        <p:txBody>
          <a:bodyPr wrap="square" rtlCol="0">
            <a:spAutoFit/>
          </a:bodyPr>
          <a:lstStyle/>
          <a:p>
            <a:r>
              <a:rPr lang="en-SG" sz="2400" i="1" dirty="0"/>
              <a:t>or</a:t>
            </a:r>
          </a:p>
        </p:txBody>
      </p:sp>
      <p:sp>
        <p:nvSpPr>
          <p:cNvPr id="20" name="TextBox 19"/>
          <p:cNvSpPr txBox="1"/>
          <p:nvPr/>
        </p:nvSpPr>
        <p:spPr>
          <a:xfrm>
            <a:off x="1465892" y="5793873"/>
            <a:ext cx="7168439" cy="461665"/>
          </a:xfrm>
          <a:prstGeom prst="rect">
            <a:avLst/>
          </a:prstGeom>
          <a:solidFill>
            <a:schemeClr val="accent4">
              <a:lumMod val="40000"/>
              <a:lumOff val="60000"/>
            </a:schemeClr>
          </a:solidFill>
        </p:spPr>
        <p:txBody>
          <a:bodyPr wrap="square" rtlCol="0">
            <a:spAutoFit/>
          </a:bodyPr>
          <a:lstStyle/>
          <a:p>
            <a:r>
              <a:rPr lang="en-SG" sz="2400" dirty="0"/>
              <a:t>Neither was the bus late nor was Tom’s watch slow.</a:t>
            </a:r>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999270"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 name="TextBox 5">
            <a:extLst>
              <a:ext uri="{FF2B5EF4-FFF2-40B4-BE49-F238E27FC236}">
                <a16:creationId xmlns:a16="http://schemas.microsoft.com/office/drawing/2014/main" id="{42152D53-947F-45D1-862C-B249ADBA30C0}"/>
              </a:ext>
            </a:extLst>
          </p:cNvPr>
          <p:cNvSpPr txBox="1"/>
          <p:nvPr/>
        </p:nvSpPr>
        <p:spPr>
          <a:xfrm>
            <a:off x="5628640" y="1589609"/>
            <a:ext cx="3291840" cy="830997"/>
          </a:xfrm>
          <a:prstGeom prst="rect">
            <a:avLst/>
          </a:prstGeom>
          <a:solidFill>
            <a:schemeClr val="bg1">
              <a:lumMod val="85000"/>
            </a:schemeClr>
          </a:solidFill>
        </p:spPr>
        <p:txBody>
          <a:bodyPr wrap="square" rtlCol="0">
            <a:spAutoFit/>
          </a:bodyPr>
          <a:lstStyle/>
          <a:p>
            <a:r>
              <a:rPr lang="en-SG" sz="2400" dirty="0"/>
              <a:t>Can be extended to more than two variables.</a:t>
            </a:r>
          </a:p>
        </p:txBody>
      </p:sp>
    </p:spTree>
    <p:extLst>
      <p:ext uri="{BB962C8B-B14F-4D97-AF65-F5344CB8AC3E}">
        <p14:creationId xmlns:p14="http://schemas.microsoft.com/office/powerpoint/2010/main" val="379885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ssolv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dissolve">
                                      <p:cBhvr>
                                        <p:cTn id="2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animBg="1"/>
      <p:bldP spid="17" grpId="0" animBg="1"/>
      <p:bldP spid="3" grpId="0"/>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Logical Form and Logical Equivalence</a:t>
            </a:r>
            <a:r>
              <a:rPr lang="en-SG" sz="1200" dirty="0">
                <a:solidFill>
                  <a:schemeClr val="bg1"/>
                </a:solidFill>
              </a:rPr>
              <a:t>		Conditional Statements			Valid and Invalid Arguments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Tautologies and Contradictions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22</a:t>
            </a:fld>
            <a:endParaRPr lang="en-SG" dirty="0"/>
          </a:p>
        </p:txBody>
      </p:sp>
      <p:sp>
        <p:nvSpPr>
          <p:cNvPr id="15" name="TextBox 14"/>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2.1.5. Tautologies and Contradictions</a:t>
            </a:r>
            <a:endParaRPr lang="en-SG" sz="2000" dirty="0">
              <a:solidFill>
                <a:schemeClr val="bg1"/>
              </a:solidFill>
            </a:endParaRPr>
          </a:p>
        </p:txBody>
      </p:sp>
      <p:grpSp>
        <p:nvGrpSpPr>
          <p:cNvPr id="13" name="Group 12"/>
          <p:cNvGrpSpPr/>
          <p:nvPr/>
        </p:nvGrpSpPr>
        <p:grpSpPr>
          <a:xfrm>
            <a:off x="849819" y="1608649"/>
            <a:ext cx="7665531" cy="2276535"/>
            <a:chOff x="504109" y="4598517"/>
            <a:chExt cx="7665531" cy="2276535"/>
          </a:xfrm>
        </p:grpSpPr>
        <p:sp>
          <p:nvSpPr>
            <p:cNvPr id="16" name="Rectangle 15"/>
            <p:cNvSpPr/>
            <p:nvPr/>
          </p:nvSpPr>
          <p:spPr>
            <a:xfrm>
              <a:off x="504110" y="4598517"/>
              <a:ext cx="7665530" cy="2276535"/>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 name="Rectangle 16"/>
            <p:cNvSpPr/>
            <p:nvPr/>
          </p:nvSpPr>
          <p:spPr>
            <a:xfrm>
              <a:off x="504110" y="4598517"/>
              <a:ext cx="7665529"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8" name="TextBox 17"/>
            <p:cNvSpPr txBox="1"/>
            <p:nvPr/>
          </p:nvSpPr>
          <p:spPr>
            <a:xfrm>
              <a:off x="504109" y="4645644"/>
              <a:ext cx="7530617" cy="461665"/>
            </a:xfrm>
            <a:prstGeom prst="rect">
              <a:avLst/>
            </a:prstGeom>
            <a:noFill/>
          </p:spPr>
          <p:txBody>
            <a:bodyPr wrap="square" rtlCol="0">
              <a:spAutoFit/>
            </a:bodyPr>
            <a:lstStyle/>
            <a:p>
              <a:r>
                <a:rPr lang="en-SG" sz="2400" dirty="0">
                  <a:solidFill>
                    <a:schemeClr val="bg1"/>
                  </a:solidFill>
                </a:rPr>
                <a:t>Definition 2.1.7 (Tautology)</a:t>
              </a:r>
            </a:p>
          </p:txBody>
        </p:sp>
        <p:sp>
          <p:nvSpPr>
            <p:cNvPr id="20" name="TextBox 19"/>
            <p:cNvSpPr txBox="1"/>
            <p:nvPr/>
          </p:nvSpPr>
          <p:spPr>
            <a:xfrm>
              <a:off x="504110" y="5193984"/>
              <a:ext cx="7530618" cy="1569660"/>
            </a:xfrm>
            <a:prstGeom prst="rect">
              <a:avLst/>
            </a:prstGeom>
            <a:noFill/>
          </p:spPr>
          <p:txBody>
            <a:bodyPr wrap="square" rtlCol="0">
              <a:spAutoFit/>
            </a:bodyPr>
            <a:lstStyle/>
            <a:p>
              <a:pPr>
                <a:spcAft>
                  <a:spcPts val="600"/>
                </a:spcAft>
              </a:pPr>
              <a:r>
                <a:rPr lang="en-SG" sz="2400" dirty="0"/>
                <a:t>A </a:t>
              </a:r>
              <a:r>
                <a:rPr lang="en-SG" sz="2400" b="1" dirty="0"/>
                <a:t>tautology </a:t>
              </a:r>
              <a:r>
                <a:rPr lang="en-SG" sz="2400" dirty="0"/>
                <a:t>is a statement form that is </a:t>
              </a:r>
              <a:r>
                <a:rPr lang="en-SG" sz="2400" dirty="0">
                  <a:solidFill>
                    <a:srgbClr val="C00000"/>
                  </a:solidFill>
                </a:rPr>
                <a:t>always true </a:t>
              </a:r>
              <a:r>
                <a:rPr lang="en-SG" sz="2400" dirty="0"/>
                <a:t>regardless of the truth values of the individual statements substituted for its statement variables. A statement whose form is a tautology is a </a:t>
              </a:r>
              <a:r>
                <a:rPr lang="en-SG" sz="2400" b="1" dirty="0"/>
                <a:t>tautological statement</a:t>
              </a:r>
              <a:r>
                <a:rPr lang="en-SG" sz="2400" dirty="0"/>
                <a:t>.</a:t>
              </a:r>
            </a:p>
          </p:txBody>
        </p:sp>
      </p:grpSp>
      <p:grpSp>
        <p:nvGrpSpPr>
          <p:cNvPr id="23" name="Group 22"/>
          <p:cNvGrpSpPr/>
          <p:nvPr/>
        </p:nvGrpSpPr>
        <p:grpSpPr>
          <a:xfrm>
            <a:off x="849819" y="4145862"/>
            <a:ext cx="7665531" cy="2276535"/>
            <a:chOff x="504109" y="4598517"/>
            <a:chExt cx="7665531" cy="2276535"/>
          </a:xfrm>
        </p:grpSpPr>
        <p:sp>
          <p:nvSpPr>
            <p:cNvPr id="24" name="Rectangle 23"/>
            <p:cNvSpPr/>
            <p:nvPr/>
          </p:nvSpPr>
          <p:spPr>
            <a:xfrm>
              <a:off x="504110" y="4598517"/>
              <a:ext cx="7665530" cy="2276535"/>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5" name="Rectangle 24"/>
            <p:cNvSpPr/>
            <p:nvPr/>
          </p:nvSpPr>
          <p:spPr>
            <a:xfrm>
              <a:off x="504110" y="4598517"/>
              <a:ext cx="7665529"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6" name="TextBox 25"/>
            <p:cNvSpPr txBox="1"/>
            <p:nvPr/>
          </p:nvSpPr>
          <p:spPr>
            <a:xfrm>
              <a:off x="504109" y="4645644"/>
              <a:ext cx="7530617" cy="461665"/>
            </a:xfrm>
            <a:prstGeom prst="rect">
              <a:avLst/>
            </a:prstGeom>
            <a:noFill/>
          </p:spPr>
          <p:txBody>
            <a:bodyPr wrap="square" rtlCol="0">
              <a:spAutoFit/>
            </a:bodyPr>
            <a:lstStyle/>
            <a:p>
              <a:r>
                <a:rPr lang="en-SG" sz="2400" dirty="0">
                  <a:solidFill>
                    <a:schemeClr val="bg1"/>
                  </a:solidFill>
                </a:rPr>
                <a:t>Definition 2.1.8 (Contradiction)</a:t>
              </a:r>
            </a:p>
          </p:txBody>
        </p:sp>
        <p:sp>
          <p:nvSpPr>
            <p:cNvPr id="27" name="TextBox 26"/>
            <p:cNvSpPr txBox="1"/>
            <p:nvPr/>
          </p:nvSpPr>
          <p:spPr>
            <a:xfrm>
              <a:off x="504110" y="5193984"/>
              <a:ext cx="7530618" cy="1569660"/>
            </a:xfrm>
            <a:prstGeom prst="rect">
              <a:avLst/>
            </a:prstGeom>
            <a:noFill/>
          </p:spPr>
          <p:txBody>
            <a:bodyPr wrap="square" rtlCol="0">
              <a:spAutoFit/>
            </a:bodyPr>
            <a:lstStyle/>
            <a:p>
              <a:pPr>
                <a:spcAft>
                  <a:spcPts val="600"/>
                </a:spcAft>
              </a:pPr>
              <a:r>
                <a:rPr lang="en-SG" sz="2400" dirty="0"/>
                <a:t>A </a:t>
              </a:r>
              <a:r>
                <a:rPr lang="en-SG" sz="2400" b="1" dirty="0"/>
                <a:t>contradiction </a:t>
              </a:r>
              <a:r>
                <a:rPr lang="en-SG" sz="2400" dirty="0"/>
                <a:t>is a statement form that is </a:t>
              </a:r>
              <a:r>
                <a:rPr lang="en-SG" sz="2400" dirty="0">
                  <a:solidFill>
                    <a:srgbClr val="C00000"/>
                  </a:solidFill>
                </a:rPr>
                <a:t>always false </a:t>
              </a:r>
              <a:r>
                <a:rPr lang="en-SG" sz="2400" dirty="0"/>
                <a:t>regardless of the truth values of the individual statements substituted for its statement variables. A statement whose form is a contradiction is a </a:t>
              </a:r>
              <a:r>
                <a:rPr lang="en-SG" sz="2400" b="1" dirty="0"/>
                <a:t>contradictory statement</a:t>
              </a:r>
              <a:r>
                <a:rPr lang="en-SG" sz="2400" dirty="0"/>
                <a:t>.</a:t>
              </a:r>
            </a:p>
          </p:txBody>
        </p:sp>
      </p:grpSp>
      <p:sp>
        <p:nvSpPr>
          <p:cNvPr id="33" name="Oval 32"/>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191841"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043656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Logical Form and Logical Equivalence</a:t>
            </a:r>
            <a:r>
              <a:rPr lang="en-SG" sz="1200" dirty="0">
                <a:solidFill>
                  <a:schemeClr val="bg1"/>
                </a:solidFill>
              </a:rPr>
              <a:t>		Conditional Statements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Tautologies and Contradictions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23</a:t>
            </a:fld>
            <a:endParaRPr lang="en-SG" dirty="0"/>
          </a:p>
        </p:txBody>
      </p:sp>
      <p:sp>
        <p:nvSpPr>
          <p:cNvPr id="21" name="TextBox 20"/>
          <p:cNvSpPr txBox="1"/>
          <p:nvPr/>
        </p:nvSpPr>
        <p:spPr>
          <a:xfrm>
            <a:off x="501233" y="1012042"/>
            <a:ext cx="7563475" cy="954107"/>
          </a:xfrm>
          <a:prstGeom prst="rect">
            <a:avLst/>
          </a:prstGeom>
          <a:noFill/>
        </p:spPr>
        <p:txBody>
          <a:bodyPr wrap="square" rtlCol="0">
            <a:spAutoFit/>
          </a:bodyPr>
          <a:lstStyle/>
          <a:p>
            <a:pPr marL="285750" indent="-285750">
              <a:buFont typeface="Wingdings" panose="05000000000000000000" pitchFamily="2" charset="2"/>
              <a:buChar char="§"/>
            </a:pPr>
            <a:r>
              <a:rPr lang="en-SG" sz="2800" dirty="0"/>
              <a:t>Logical equivalence involving tautologies and contradictions</a:t>
            </a:r>
          </a:p>
        </p:txBody>
      </p:sp>
      <p:sp>
        <p:nvSpPr>
          <p:cNvPr id="2" name="TextBox 1"/>
          <p:cNvSpPr txBox="1"/>
          <p:nvPr/>
        </p:nvSpPr>
        <p:spPr>
          <a:xfrm>
            <a:off x="379882" y="1981739"/>
            <a:ext cx="7879698" cy="461665"/>
          </a:xfrm>
          <a:prstGeom prst="rect">
            <a:avLst/>
          </a:prstGeom>
          <a:noFill/>
        </p:spPr>
        <p:txBody>
          <a:bodyPr wrap="square" rtlCol="0">
            <a:spAutoFit/>
          </a:bodyPr>
          <a:lstStyle/>
          <a:p>
            <a:r>
              <a:rPr lang="en-SG" sz="2400" dirty="0"/>
              <a:t>Example: If </a:t>
            </a:r>
            <a:r>
              <a:rPr lang="en-SG" sz="2400" b="1" dirty="0"/>
              <a:t>t</a:t>
            </a:r>
            <a:r>
              <a:rPr lang="en-SG" sz="2400" dirty="0"/>
              <a:t> is a tautology and </a:t>
            </a:r>
            <a:r>
              <a:rPr lang="en-SG" sz="2400" b="1" dirty="0"/>
              <a:t>c</a:t>
            </a:r>
            <a:r>
              <a:rPr lang="en-SG" sz="2400" dirty="0"/>
              <a:t> is a contradiction, show that: </a:t>
            </a:r>
          </a:p>
        </p:txBody>
      </p:sp>
      <p:sp>
        <p:nvSpPr>
          <p:cNvPr id="22" name="TextBox 21"/>
          <p:cNvSpPr txBox="1"/>
          <p:nvPr/>
        </p:nvSpPr>
        <p:spPr>
          <a:xfrm>
            <a:off x="1903748" y="2512194"/>
            <a:ext cx="2308489" cy="523220"/>
          </a:xfrm>
          <a:prstGeom prst="rect">
            <a:avLst/>
          </a:prstGeom>
          <a:solidFill>
            <a:srgbClr val="0033CC"/>
          </a:solidFill>
        </p:spPr>
        <p:txBody>
          <a:bodyPr wrap="square" rtlCol="0">
            <a:spAutoFit/>
          </a:bodyPr>
          <a:lstStyle/>
          <a:p>
            <a:pPr algn="ctr"/>
            <a:r>
              <a:rPr lang="en-SG" sz="2800" i="1" dirty="0">
                <a:solidFill>
                  <a:schemeClr val="bg1"/>
                </a:solidFill>
              </a:rPr>
              <a:t>p </a:t>
            </a:r>
            <a:r>
              <a:rPr lang="en-SG" sz="2800" dirty="0">
                <a:solidFill>
                  <a:schemeClr val="bg1"/>
                </a:solidFill>
                <a:sym typeface="Symbol" panose="05050102010706020507" pitchFamily="18" charset="2"/>
              </a:rPr>
              <a:t> </a:t>
            </a:r>
            <a:r>
              <a:rPr lang="en-SG" sz="2800" b="1" dirty="0">
                <a:solidFill>
                  <a:schemeClr val="bg1"/>
                </a:solidFill>
              </a:rPr>
              <a:t>t</a:t>
            </a:r>
            <a:r>
              <a:rPr lang="en-SG" sz="2800" dirty="0">
                <a:solidFill>
                  <a:schemeClr val="bg1"/>
                </a:solidFill>
                <a:sym typeface="Symbol" panose="05050102010706020507" pitchFamily="18" charset="2"/>
              </a:rPr>
              <a:t>  </a:t>
            </a:r>
            <a:r>
              <a:rPr lang="en-SG" sz="2800" i="1" dirty="0">
                <a:solidFill>
                  <a:schemeClr val="bg1"/>
                </a:solidFill>
                <a:sym typeface="Symbol" panose="05050102010706020507" pitchFamily="18" charset="2"/>
              </a:rPr>
              <a:t>p</a:t>
            </a:r>
            <a:endParaRPr lang="en-SG" sz="2800" i="1" dirty="0">
              <a:solidFill>
                <a:schemeClr val="bg1"/>
              </a:solidFill>
            </a:endParaRPr>
          </a:p>
        </p:txBody>
      </p:sp>
      <p:sp>
        <p:nvSpPr>
          <p:cNvPr id="28" name="TextBox 27"/>
          <p:cNvSpPr txBox="1"/>
          <p:nvPr/>
        </p:nvSpPr>
        <p:spPr>
          <a:xfrm>
            <a:off x="4212237" y="2573748"/>
            <a:ext cx="944380" cy="461665"/>
          </a:xfrm>
          <a:prstGeom prst="rect">
            <a:avLst/>
          </a:prstGeom>
          <a:noFill/>
        </p:spPr>
        <p:txBody>
          <a:bodyPr wrap="square" rtlCol="0">
            <a:spAutoFit/>
          </a:bodyPr>
          <a:lstStyle/>
          <a:p>
            <a:pPr algn="ctr"/>
            <a:r>
              <a:rPr lang="en-SG" sz="2400" dirty="0"/>
              <a:t>and</a:t>
            </a:r>
          </a:p>
        </p:txBody>
      </p:sp>
      <p:sp>
        <p:nvSpPr>
          <p:cNvPr id="29" name="TextBox 28"/>
          <p:cNvSpPr txBox="1"/>
          <p:nvPr/>
        </p:nvSpPr>
        <p:spPr>
          <a:xfrm>
            <a:off x="5156617" y="2512194"/>
            <a:ext cx="2308489" cy="523220"/>
          </a:xfrm>
          <a:prstGeom prst="rect">
            <a:avLst/>
          </a:prstGeom>
          <a:solidFill>
            <a:srgbClr val="0033CC"/>
          </a:solidFill>
        </p:spPr>
        <p:txBody>
          <a:bodyPr wrap="square" rtlCol="0">
            <a:spAutoFit/>
          </a:bodyPr>
          <a:lstStyle/>
          <a:p>
            <a:pPr algn="ctr"/>
            <a:r>
              <a:rPr lang="en-SG" sz="2800" i="1" dirty="0">
                <a:solidFill>
                  <a:schemeClr val="bg1"/>
                </a:solidFill>
              </a:rPr>
              <a:t>p </a:t>
            </a:r>
            <a:r>
              <a:rPr lang="en-SG" sz="2800" dirty="0">
                <a:solidFill>
                  <a:schemeClr val="bg1"/>
                </a:solidFill>
                <a:sym typeface="Symbol" panose="05050102010706020507" pitchFamily="18" charset="2"/>
              </a:rPr>
              <a:t> </a:t>
            </a:r>
            <a:r>
              <a:rPr lang="en-SG" sz="2800" b="1" dirty="0">
                <a:solidFill>
                  <a:schemeClr val="bg1"/>
                </a:solidFill>
                <a:sym typeface="Symbol" panose="05050102010706020507" pitchFamily="18" charset="2"/>
              </a:rPr>
              <a:t>c</a:t>
            </a:r>
            <a:r>
              <a:rPr lang="en-SG" sz="2800" dirty="0">
                <a:solidFill>
                  <a:schemeClr val="bg1"/>
                </a:solidFill>
                <a:sym typeface="Symbol" panose="05050102010706020507" pitchFamily="18" charset="2"/>
              </a:rPr>
              <a:t>  </a:t>
            </a:r>
            <a:r>
              <a:rPr lang="en-SG" sz="2800" b="1" dirty="0">
                <a:solidFill>
                  <a:schemeClr val="bg1"/>
                </a:solidFill>
                <a:sym typeface="Symbol" panose="05050102010706020507" pitchFamily="18" charset="2"/>
              </a:rPr>
              <a:t>c</a:t>
            </a:r>
            <a:endParaRPr lang="en-SG" sz="2800" b="1" dirty="0">
              <a:solidFill>
                <a:schemeClr val="bg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168001928"/>
              </p:ext>
            </p:extLst>
          </p:nvPr>
        </p:nvGraphicFramePr>
        <p:xfrm>
          <a:off x="2128601" y="3461448"/>
          <a:ext cx="5058795" cy="1371600"/>
        </p:xfrm>
        <a:graphic>
          <a:graphicData uri="http://schemas.openxmlformats.org/drawingml/2006/table">
            <a:tbl>
              <a:tblPr firstRow="1" bandRow="1">
                <a:tableStyleId>{5C22544A-7EE6-4342-B048-85BDC9FD1C3A}</a:tableStyleId>
              </a:tblPr>
              <a:tblGrid>
                <a:gridCol w="665415">
                  <a:extLst>
                    <a:ext uri="{9D8B030D-6E8A-4147-A177-3AD203B41FA5}">
                      <a16:colId xmlns:a16="http://schemas.microsoft.com/office/drawing/2014/main" val="20000"/>
                    </a:ext>
                  </a:extLst>
                </a:gridCol>
                <a:gridCol w="665415">
                  <a:extLst>
                    <a:ext uri="{9D8B030D-6E8A-4147-A177-3AD203B41FA5}">
                      <a16:colId xmlns:a16="http://schemas.microsoft.com/office/drawing/2014/main" val="20001"/>
                    </a:ext>
                  </a:extLst>
                </a:gridCol>
                <a:gridCol w="665415">
                  <a:extLst>
                    <a:ext uri="{9D8B030D-6E8A-4147-A177-3AD203B41FA5}">
                      <a16:colId xmlns:a16="http://schemas.microsoft.com/office/drawing/2014/main" val="20002"/>
                    </a:ext>
                  </a:extLst>
                </a:gridCol>
                <a:gridCol w="1531275">
                  <a:extLst>
                    <a:ext uri="{9D8B030D-6E8A-4147-A177-3AD203B41FA5}">
                      <a16:colId xmlns:a16="http://schemas.microsoft.com/office/drawing/2014/main" val="20003"/>
                    </a:ext>
                  </a:extLst>
                </a:gridCol>
                <a:gridCol w="1531275">
                  <a:extLst>
                    <a:ext uri="{9D8B030D-6E8A-4147-A177-3AD203B41FA5}">
                      <a16:colId xmlns:a16="http://schemas.microsoft.com/office/drawing/2014/main" val="20004"/>
                    </a:ext>
                  </a:extLst>
                </a:gridCol>
              </a:tblGrid>
              <a:tr h="370840">
                <a:tc>
                  <a:txBody>
                    <a:bodyPr/>
                    <a:lstStyle/>
                    <a:p>
                      <a:pPr algn="ctr"/>
                      <a:r>
                        <a:rPr lang="en-SG" sz="2400" i="1" dirty="0"/>
                        <a:t>p</a:t>
                      </a:r>
                    </a:p>
                  </a:txBody>
                  <a:tcPr/>
                </a:tc>
                <a:tc>
                  <a:txBody>
                    <a:bodyPr/>
                    <a:lstStyle/>
                    <a:p>
                      <a:pPr algn="ctr"/>
                      <a:r>
                        <a:rPr lang="en-SG" sz="2400" dirty="0"/>
                        <a:t>t</a:t>
                      </a:r>
                    </a:p>
                  </a:txBody>
                  <a:tcPr/>
                </a:tc>
                <a:tc>
                  <a:txBody>
                    <a:bodyPr/>
                    <a:lstStyle/>
                    <a:p>
                      <a:pPr algn="ctr"/>
                      <a:r>
                        <a:rPr lang="en-SG" sz="2400" dirty="0"/>
                        <a:t>c</a:t>
                      </a:r>
                    </a:p>
                  </a:txBody>
                  <a:tcPr/>
                </a:tc>
                <a:tc>
                  <a:txBody>
                    <a:bodyPr/>
                    <a:lstStyle/>
                    <a:p>
                      <a:pPr algn="ctr"/>
                      <a:r>
                        <a:rPr lang="en-SG" sz="2400" i="1" dirty="0"/>
                        <a:t>p</a:t>
                      </a:r>
                      <a:r>
                        <a:rPr lang="en-SG" sz="2400" dirty="0"/>
                        <a:t> </a:t>
                      </a:r>
                      <a:r>
                        <a:rPr lang="en-SG" sz="2400" dirty="0">
                          <a:sym typeface="Symbol" panose="05050102010706020507" pitchFamily="18" charset="2"/>
                        </a:rPr>
                        <a:t></a:t>
                      </a:r>
                      <a:r>
                        <a:rPr lang="en-SG" sz="2400" dirty="0"/>
                        <a:t> 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400" i="1" dirty="0"/>
                        <a:t>p</a:t>
                      </a:r>
                      <a:r>
                        <a:rPr lang="en-SG" sz="2400" dirty="0"/>
                        <a:t> </a:t>
                      </a:r>
                      <a:r>
                        <a:rPr lang="en-SG" sz="2400" dirty="0">
                          <a:sym typeface="Symbol" panose="05050102010706020507" pitchFamily="18" charset="2"/>
                        </a:rPr>
                        <a:t></a:t>
                      </a:r>
                      <a:r>
                        <a:rPr lang="en-SG" sz="2400" dirty="0"/>
                        <a:t> c</a:t>
                      </a:r>
                    </a:p>
                  </a:txBody>
                  <a:tcPr/>
                </a:tc>
                <a:extLst>
                  <a:ext uri="{0D108BD9-81ED-4DB2-BD59-A6C34878D82A}">
                    <a16:rowId xmlns:a16="http://schemas.microsoft.com/office/drawing/2014/main" val="10000"/>
                  </a:ext>
                </a:extLst>
              </a:tr>
              <a:tr h="370840">
                <a:tc>
                  <a:txBody>
                    <a:bodyPr/>
                    <a:lstStyle/>
                    <a:p>
                      <a:pPr algn="ctr"/>
                      <a:r>
                        <a:rPr lang="en-SG" sz="2400" dirty="0"/>
                        <a:t>T</a:t>
                      </a:r>
                    </a:p>
                  </a:txBody>
                  <a:tcPr/>
                </a:tc>
                <a:tc>
                  <a:txBody>
                    <a:bodyPr/>
                    <a:lstStyle/>
                    <a:p>
                      <a:pPr algn="ctr"/>
                      <a:r>
                        <a:rPr lang="en-SG" sz="2400" dirty="0"/>
                        <a:t>T</a:t>
                      </a:r>
                    </a:p>
                  </a:txBody>
                  <a:tcPr/>
                </a:tc>
                <a:tc>
                  <a:txBody>
                    <a:bodyPr/>
                    <a:lstStyle/>
                    <a:p>
                      <a:pPr algn="ctr"/>
                      <a:r>
                        <a:rPr lang="en-SG" sz="2400" dirty="0"/>
                        <a:t>F</a:t>
                      </a:r>
                    </a:p>
                  </a:txBody>
                  <a:tcPr/>
                </a:tc>
                <a:tc>
                  <a:txBody>
                    <a:bodyPr/>
                    <a:lstStyle/>
                    <a:p>
                      <a:pPr algn="ctr"/>
                      <a:r>
                        <a:rPr lang="en-SG" sz="2400" dirty="0"/>
                        <a:t>T</a:t>
                      </a:r>
                    </a:p>
                  </a:txBody>
                  <a:tcPr/>
                </a:tc>
                <a:tc>
                  <a:txBody>
                    <a:bodyPr/>
                    <a:lstStyle/>
                    <a:p>
                      <a:pPr algn="ctr"/>
                      <a:r>
                        <a:rPr lang="en-SG" sz="2400" dirty="0"/>
                        <a:t>F</a:t>
                      </a:r>
                    </a:p>
                  </a:txBody>
                  <a:tcPr/>
                </a:tc>
                <a:extLst>
                  <a:ext uri="{0D108BD9-81ED-4DB2-BD59-A6C34878D82A}">
                    <a16:rowId xmlns:a16="http://schemas.microsoft.com/office/drawing/2014/main" val="10001"/>
                  </a:ext>
                </a:extLst>
              </a:tr>
              <a:tr h="370840">
                <a:tc>
                  <a:txBody>
                    <a:bodyPr/>
                    <a:lstStyle/>
                    <a:p>
                      <a:pPr algn="ctr"/>
                      <a:r>
                        <a:rPr lang="en-SG" sz="2400" dirty="0"/>
                        <a:t>F</a:t>
                      </a:r>
                    </a:p>
                  </a:txBody>
                  <a:tcPr/>
                </a:tc>
                <a:tc>
                  <a:txBody>
                    <a:bodyPr/>
                    <a:lstStyle/>
                    <a:p>
                      <a:pPr algn="ctr"/>
                      <a:r>
                        <a:rPr lang="en-SG" sz="2400" dirty="0"/>
                        <a:t>T</a:t>
                      </a:r>
                    </a:p>
                  </a:txBody>
                  <a:tcPr/>
                </a:tc>
                <a:tc>
                  <a:txBody>
                    <a:bodyPr/>
                    <a:lstStyle/>
                    <a:p>
                      <a:pPr algn="ctr"/>
                      <a:r>
                        <a:rPr lang="en-SG" sz="2400" dirty="0"/>
                        <a:t>F</a:t>
                      </a:r>
                    </a:p>
                  </a:txBody>
                  <a:tcPr/>
                </a:tc>
                <a:tc>
                  <a:txBody>
                    <a:bodyPr/>
                    <a:lstStyle/>
                    <a:p>
                      <a:pPr algn="ctr"/>
                      <a:r>
                        <a:rPr lang="en-SG" sz="2400" dirty="0"/>
                        <a:t>F</a:t>
                      </a:r>
                    </a:p>
                  </a:txBody>
                  <a:tcPr/>
                </a:tc>
                <a:tc>
                  <a:txBody>
                    <a:bodyPr/>
                    <a:lstStyle/>
                    <a:p>
                      <a:pPr algn="ctr"/>
                      <a:r>
                        <a:rPr lang="en-SG" sz="2400" dirty="0"/>
                        <a:t>F</a:t>
                      </a:r>
                    </a:p>
                  </a:txBody>
                  <a:tcPr/>
                </a:tc>
                <a:extLst>
                  <a:ext uri="{0D108BD9-81ED-4DB2-BD59-A6C34878D82A}">
                    <a16:rowId xmlns:a16="http://schemas.microsoft.com/office/drawing/2014/main" val="10002"/>
                  </a:ext>
                </a:extLst>
              </a:tr>
            </a:tbl>
          </a:graphicData>
        </a:graphic>
      </p:graphicFrame>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1191841"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 name="TextBox 5"/>
          <p:cNvSpPr txBox="1"/>
          <p:nvPr/>
        </p:nvSpPr>
        <p:spPr>
          <a:xfrm>
            <a:off x="1644208" y="5035296"/>
            <a:ext cx="5721650" cy="1200329"/>
          </a:xfrm>
          <a:prstGeom prst="rect">
            <a:avLst/>
          </a:prstGeom>
          <a:solidFill>
            <a:schemeClr val="accent6">
              <a:lumMod val="20000"/>
              <a:lumOff val="80000"/>
            </a:schemeClr>
          </a:solidFill>
        </p:spPr>
        <p:txBody>
          <a:bodyPr wrap="square" rtlCol="0">
            <a:spAutoFit/>
          </a:bodyPr>
          <a:lstStyle/>
          <a:p>
            <a:r>
              <a:rPr lang="en-US" sz="2400" dirty="0"/>
              <a:t>As </a:t>
            </a:r>
            <a:r>
              <a:rPr lang="en-US" sz="2400" b="1" dirty="0"/>
              <a:t>t</a:t>
            </a:r>
            <a:r>
              <a:rPr lang="en-US" sz="2400" dirty="0"/>
              <a:t> and </a:t>
            </a:r>
            <a:r>
              <a:rPr lang="en-US" sz="2400" b="1" dirty="0"/>
              <a:t>c</a:t>
            </a:r>
            <a:r>
              <a:rPr lang="en-US" sz="2400" dirty="0"/>
              <a:t> (used in the textbook) are hard to distinguished from statement variables, we will use </a:t>
            </a:r>
            <a:r>
              <a:rPr lang="en-US" sz="2400" b="1" dirty="0"/>
              <a:t>true</a:t>
            </a:r>
            <a:r>
              <a:rPr lang="en-US" sz="2400" dirty="0"/>
              <a:t> and </a:t>
            </a:r>
            <a:r>
              <a:rPr lang="en-US" sz="2400" b="1" dirty="0"/>
              <a:t>false</a:t>
            </a:r>
            <a:r>
              <a:rPr lang="en-US" sz="2400" dirty="0"/>
              <a:t> instead.</a:t>
            </a:r>
          </a:p>
        </p:txBody>
      </p:sp>
    </p:spTree>
    <p:extLst>
      <p:ext uri="{BB962C8B-B14F-4D97-AF65-F5344CB8AC3E}">
        <p14:creationId xmlns:p14="http://schemas.microsoft.com/office/powerpoint/2010/main" val="221039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Logical Form and Logical Equivalence</a:t>
            </a:r>
            <a:r>
              <a:rPr lang="en-SG" sz="1200" dirty="0">
                <a:solidFill>
                  <a:schemeClr val="bg1"/>
                </a:solidFill>
              </a:rPr>
              <a:t>		Conditional Statements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Summary of Logical Equivalences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24</a:t>
            </a:fld>
            <a:endParaRPr lang="en-SG" dirty="0"/>
          </a:p>
        </p:txBody>
      </p:sp>
      <p:sp>
        <p:nvSpPr>
          <p:cNvPr id="15" name="TextBox 14"/>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2.1.6. Summary of Logical Equivalences</a:t>
            </a:r>
            <a:endParaRPr lang="en-SG" sz="2000" dirty="0">
              <a:solidFill>
                <a:schemeClr val="bg1"/>
              </a:solidFill>
            </a:endParaRPr>
          </a:p>
        </p:txBody>
      </p:sp>
      <p:sp>
        <p:nvSpPr>
          <p:cNvPr id="21" name="Rectangle 20"/>
          <p:cNvSpPr/>
          <p:nvPr/>
        </p:nvSpPr>
        <p:spPr>
          <a:xfrm>
            <a:off x="849820" y="1608649"/>
            <a:ext cx="7665529"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TextBox 21"/>
          <p:cNvSpPr txBox="1"/>
          <p:nvPr/>
        </p:nvSpPr>
        <p:spPr>
          <a:xfrm>
            <a:off x="849819" y="1655776"/>
            <a:ext cx="7530617" cy="461665"/>
          </a:xfrm>
          <a:prstGeom prst="rect">
            <a:avLst/>
          </a:prstGeom>
          <a:noFill/>
        </p:spPr>
        <p:txBody>
          <a:bodyPr wrap="square" rtlCol="0">
            <a:spAutoFit/>
          </a:bodyPr>
          <a:lstStyle/>
          <a:p>
            <a:r>
              <a:rPr lang="en-SG" sz="2400" dirty="0">
                <a:solidFill>
                  <a:schemeClr val="bg1"/>
                </a:solidFill>
              </a:rPr>
              <a:t>Theorem 2.1.1 Logical Equivalences</a:t>
            </a:r>
          </a:p>
        </p:txBody>
      </p:sp>
      <p:sp>
        <p:nvSpPr>
          <p:cNvPr id="2" name="TextBox 1"/>
          <p:cNvSpPr txBox="1"/>
          <p:nvPr/>
        </p:nvSpPr>
        <p:spPr>
          <a:xfrm>
            <a:off x="849819" y="2235908"/>
            <a:ext cx="7665530" cy="830997"/>
          </a:xfrm>
          <a:prstGeom prst="rect">
            <a:avLst/>
          </a:prstGeom>
          <a:noFill/>
        </p:spPr>
        <p:txBody>
          <a:bodyPr wrap="square" rtlCol="0">
            <a:spAutoFit/>
          </a:bodyPr>
          <a:lstStyle/>
          <a:p>
            <a:r>
              <a:rPr lang="en-SG" sz="2400" dirty="0"/>
              <a:t>Given any statement variables </a:t>
            </a:r>
            <a:r>
              <a:rPr lang="en-SG" sz="2400" i="1" dirty="0"/>
              <a:t>p</a:t>
            </a:r>
            <a:r>
              <a:rPr lang="en-SG" sz="2400" dirty="0"/>
              <a:t>, </a:t>
            </a:r>
            <a:r>
              <a:rPr lang="en-SG" sz="2400" i="1" dirty="0"/>
              <a:t>q</a:t>
            </a:r>
            <a:r>
              <a:rPr lang="en-SG" sz="2400" dirty="0"/>
              <a:t> and </a:t>
            </a:r>
            <a:r>
              <a:rPr lang="en-SG" sz="2400" i="1" dirty="0"/>
              <a:t>r</a:t>
            </a:r>
            <a:r>
              <a:rPr lang="en-SG" sz="2400" dirty="0"/>
              <a:t>, a tautology </a:t>
            </a:r>
            <a:r>
              <a:rPr lang="en-SG" sz="2400" b="1" dirty="0"/>
              <a:t>true</a:t>
            </a:r>
            <a:r>
              <a:rPr lang="en-SG" sz="2400" dirty="0"/>
              <a:t> and a contradiction </a:t>
            </a:r>
            <a:r>
              <a:rPr lang="en-SG" sz="2400" b="1" dirty="0"/>
              <a:t>false</a:t>
            </a:r>
            <a:r>
              <a:rPr lang="en-SG" sz="2400" dirty="0"/>
              <a:t>:</a:t>
            </a:r>
          </a:p>
        </p:txBody>
      </p:sp>
      <p:graphicFrame>
        <p:nvGraphicFramePr>
          <p:cNvPr id="3" name="Table 2"/>
          <p:cNvGraphicFramePr>
            <a:graphicFrameLocks noGrp="1"/>
          </p:cNvGraphicFramePr>
          <p:nvPr>
            <p:extLst>
              <p:ext uri="{D42A27DB-BD31-4B8C-83A1-F6EECF244321}">
                <p14:modId xmlns:p14="http://schemas.microsoft.com/office/powerpoint/2010/main" val="597211910"/>
              </p:ext>
            </p:extLst>
          </p:nvPr>
        </p:nvGraphicFramePr>
        <p:xfrm>
          <a:off x="369739" y="3066905"/>
          <a:ext cx="8254454" cy="3234245"/>
        </p:xfrm>
        <a:graphic>
          <a:graphicData uri="http://schemas.openxmlformats.org/drawingml/2006/table">
            <a:tbl>
              <a:tblPr firstRow="1" bandRow="1">
                <a:tableStyleId>{5DA37D80-6434-44D0-A028-1B22A696006F}</a:tableStyleId>
              </a:tblPr>
              <a:tblGrid>
                <a:gridCol w="444578">
                  <a:extLst>
                    <a:ext uri="{9D8B030D-6E8A-4147-A177-3AD203B41FA5}">
                      <a16:colId xmlns:a16="http://schemas.microsoft.com/office/drawing/2014/main" val="20000"/>
                    </a:ext>
                  </a:extLst>
                </a:gridCol>
                <a:gridCol w="2338466">
                  <a:extLst>
                    <a:ext uri="{9D8B030D-6E8A-4147-A177-3AD203B41FA5}">
                      <a16:colId xmlns:a16="http://schemas.microsoft.com/office/drawing/2014/main" val="20001"/>
                    </a:ext>
                  </a:extLst>
                </a:gridCol>
                <a:gridCol w="2735705">
                  <a:extLst>
                    <a:ext uri="{9D8B030D-6E8A-4147-A177-3AD203B41FA5}">
                      <a16:colId xmlns:a16="http://schemas.microsoft.com/office/drawing/2014/main" val="20002"/>
                    </a:ext>
                  </a:extLst>
                </a:gridCol>
                <a:gridCol w="2735705">
                  <a:extLst>
                    <a:ext uri="{9D8B030D-6E8A-4147-A177-3AD203B41FA5}">
                      <a16:colId xmlns:a16="http://schemas.microsoft.com/office/drawing/2014/main" val="20003"/>
                    </a:ext>
                  </a:extLst>
                </a:gridCol>
              </a:tblGrid>
              <a:tr h="506641">
                <a:tc>
                  <a:txBody>
                    <a:bodyPr/>
                    <a:lstStyle/>
                    <a:p>
                      <a:pPr algn="ctr"/>
                      <a:r>
                        <a:rPr lang="en-SG" sz="2000" b="0" dirty="0"/>
                        <a:t>1</a:t>
                      </a:r>
                    </a:p>
                  </a:txBody>
                  <a:tcPr anchor="ctr">
                    <a:lnR w="12700" cap="flat" cmpd="sng" algn="ctr">
                      <a:solidFill>
                        <a:schemeClr val="accent4">
                          <a:lumMod val="60000"/>
                          <a:lumOff val="40000"/>
                        </a:schemeClr>
                      </a:solidFill>
                      <a:prstDash val="solid"/>
                      <a:round/>
                      <a:headEnd type="none" w="med" len="med"/>
                      <a:tailEnd type="none" w="med" len="med"/>
                    </a:lnR>
                    <a:lnB w="9525" cap="flat" cmpd="sng" algn="ctr">
                      <a:solidFill>
                        <a:schemeClr val="accent2">
                          <a:lumMod val="60000"/>
                          <a:lumOff val="40000"/>
                        </a:schemeClr>
                      </a:solidFill>
                      <a:prstDash val="solid"/>
                      <a:round/>
                      <a:headEnd type="none" w="med" len="med"/>
                      <a:tailEnd type="none" w="med" len="med"/>
                    </a:lnB>
                  </a:tcPr>
                </a:tc>
                <a:tc>
                  <a:txBody>
                    <a:bodyPr/>
                    <a:lstStyle/>
                    <a:p>
                      <a:r>
                        <a:rPr lang="en-SG" sz="2000" b="0" dirty="0"/>
                        <a:t>Commutative laws</a:t>
                      </a:r>
                    </a:p>
                  </a:txBody>
                  <a:tcPr anchor="ctr">
                    <a:lnL w="12700" cap="flat" cmpd="sng" algn="ctr">
                      <a:solidFill>
                        <a:schemeClr val="accent4">
                          <a:lumMod val="60000"/>
                          <a:lumOff val="40000"/>
                        </a:schemeClr>
                      </a:solidFill>
                      <a:prstDash val="solid"/>
                      <a:round/>
                      <a:headEnd type="none" w="med" len="med"/>
                      <a:tailEnd type="none" w="med" len="med"/>
                    </a:lnL>
                    <a:lnR w="9525" cap="flat" cmpd="sng" algn="ctr">
                      <a:solidFill>
                        <a:schemeClr val="accent2">
                          <a:lumMod val="40000"/>
                          <a:lumOff val="60000"/>
                        </a:schemeClr>
                      </a:solidFill>
                      <a:prstDash val="solid"/>
                      <a:round/>
                      <a:headEnd type="none" w="med" len="med"/>
                      <a:tailEnd type="none" w="med" len="med"/>
                    </a:lnR>
                    <a:lnB w="9525" cap="flat" cmpd="sng" algn="ctr">
                      <a:solidFill>
                        <a:schemeClr val="accent2">
                          <a:lumMod val="60000"/>
                          <a:lumOff val="40000"/>
                        </a:schemeClr>
                      </a:solidFill>
                      <a:prstDash val="solid"/>
                      <a:round/>
                      <a:headEnd type="none" w="med" len="med"/>
                      <a:tailEnd type="none" w="med" len="med"/>
                    </a:lnB>
                  </a:tcPr>
                </a:tc>
                <a:tc>
                  <a:txBody>
                    <a:bodyPr/>
                    <a:lstStyle/>
                    <a:p>
                      <a:r>
                        <a:rPr lang="en-SG" sz="2000" b="0" i="1" dirty="0"/>
                        <a:t>p</a:t>
                      </a:r>
                      <a:r>
                        <a:rPr lang="en-SG" sz="2000" b="0" dirty="0"/>
                        <a:t> </a:t>
                      </a:r>
                      <a:r>
                        <a:rPr lang="en-SG" sz="2000" b="0" dirty="0">
                          <a:sym typeface="Symbol" panose="05050102010706020507" pitchFamily="18" charset="2"/>
                        </a:rPr>
                        <a:t> </a:t>
                      </a:r>
                      <a:r>
                        <a:rPr lang="en-SG" sz="2000" b="0" i="1" dirty="0">
                          <a:sym typeface="Symbol" panose="05050102010706020507" pitchFamily="18" charset="2"/>
                        </a:rPr>
                        <a:t>q</a:t>
                      </a:r>
                      <a:r>
                        <a:rPr lang="en-SG" sz="2000" b="0" dirty="0">
                          <a:sym typeface="Symbol" panose="05050102010706020507" pitchFamily="18" charset="2"/>
                        </a:rPr>
                        <a:t>  </a:t>
                      </a:r>
                      <a:r>
                        <a:rPr lang="en-SG" sz="2000" b="0" i="1" dirty="0">
                          <a:sym typeface="Symbol" panose="05050102010706020507" pitchFamily="18" charset="2"/>
                        </a:rPr>
                        <a:t>q</a:t>
                      </a:r>
                      <a:r>
                        <a:rPr lang="en-SG" sz="2000" b="0" dirty="0">
                          <a:sym typeface="Symbol" panose="05050102010706020507" pitchFamily="18" charset="2"/>
                        </a:rPr>
                        <a:t>  </a:t>
                      </a:r>
                      <a:r>
                        <a:rPr lang="en-SG" sz="2000" b="0" i="1" dirty="0">
                          <a:sym typeface="Symbol" panose="05050102010706020507" pitchFamily="18" charset="2"/>
                        </a:rPr>
                        <a:t>p</a:t>
                      </a:r>
                      <a:endParaRPr lang="en-SG" sz="2000" b="0" i="1" dirty="0"/>
                    </a:p>
                  </a:txBody>
                  <a:tcPr anchor="ctr">
                    <a:lnL w="9525" cap="flat" cmpd="sng" algn="ctr">
                      <a:solidFill>
                        <a:schemeClr val="accent2">
                          <a:lumMod val="40000"/>
                          <a:lumOff val="60000"/>
                        </a:schemeClr>
                      </a:solidFill>
                      <a:prstDash val="solid"/>
                      <a:round/>
                      <a:headEnd type="none" w="med" len="med"/>
                      <a:tailEnd type="none" w="med" len="med"/>
                    </a:lnL>
                    <a:lnR w="9525" cap="flat" cmpd="sng" algn="ctr">
                      <a:solidFill>
                        <a:schemeClr val="accent2">
                          <a:lumMod val="40000"/>
                          <a:lumOff val="60000"/>
                        </a:schemeClr>
                      </a:solidFill>
                      <a:prstDash val="solid"/>
                      <a:round/>
                      <a:headEnd type="none" w="med" len="med"/>
                      <a:tailEnd type="none" w="med" len="med"/>
                    </a:lnR>
                    <a:lnB w="9525" cap="flat" cmpd="sng" algn="ctr">
                      <a:solidFill>
                        <a:schemeClr val="accent2">
                          <a:lumMod val="60000"/>
                          <a:lumOff val="4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2000" b="0" i="1" dirty="0"/>
                        <a:t>p</a:t>
                      </a:r>
                      <a:r>
                        <a:rPr lang="en-SG" sz="2000" b="0" dirty="0"/>
                        <a:t> </a:t>
                      </a:r>
                      <a:r>
                        <a:rPr lang="en-SG" sz="2000" b="0" dirty="0">
                          <a:sym typeface="Symbol" panose="05050102010706020507" pitchFamily="18" charset="2"/>
                        </a:rPr>
                        <a:t> </a:t>
                      </a:r>
                      <a:r>
                        <a:rPr lang="en-SG" sz="2000" b="0" i="1" dirty="0">
                          <a:sym typeface="Symbol" panose="05050102010706020507" pitchFamily="18" charset="2"/>
                        </a:rPr>
                        <a:t>q</a:t>
                      </a:r>
                      <a:r>
                        <a:rPr lang="en-SG" sz="2000" b="0" dirty="0">
                          <a:sym typeface="Symbol" panose="05050102010706020507" pitchFamily="18" charset="2"/>
                        </a:rPr>
                        <a:t>  </a:t>
                      </a:r>
                      <a:r>
                        <a:rPr lang="en-SG" sz="2000" b="0" i="1" dirty="0">
                          <a:sym typeface="Symbol" panose="05050102010706020507" pitchFamily="18" charset="2"/>
                        </a:rPr>
                        <a:t>q</a:t>
                      </a:r>
                      <a:r>
                        <a:rPr lang="en-SG" sz="2000" b="0" dirty="0">
                          <a:sym typeface="Symbol" panose="05050102010706020507" pitchFamily="18" charset="2"/>
                        </a:rPr>
                        <a:t>  </a:t>
                      </a:r>
                      <a:r>
                        <a:rPr lang="en-SG" sz="2000" b="0" i="1" dirty="0">
                          <a:sym typeface="Symbol" panose="05050102010706020507" pitchFamily="18" charset="2"/>
                        </a:rPr>
                        <a:t>p</a:t>
                      </a:r>
                      <a:endParaRPr lang="en-SG" sz="2000" b="0" i="1" dirty="0"/>
                    </a:p>
                  </a:txBody>
                  <a:tcPr anchor="ctr">
                    <a:lnL w="9525" cap="flat" cmpd="sng" algn="ctr">
                      <a:solidFill>
                        <a:schemeClr val="accent2">
                          <a:lumMod val="40000"/>
                          <a:lumOff val="60000"/>
                        </a:schemeClr>
                      </a:solidFill>
                      <a:prstDash val="solid"/>
                      <a:round/>
                      <a:headEnd type="none" w="med" len="med"/>
                      <a:tailEnd type="none" w="med" len="med"/>
                    </a:lnL>
                    <a:lnB w="9525"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506641">
                <a:tc>
                  <a:txBody>
                    <a:bodyPr/>
                    <a:lstStyle/>
                    <a:p>
                      <a:pPr algn="ctr"/>
                      <a:r>
                        <a:rPr lang="en-SG" sz="2000" dirty="0"/>
                        <a:t>2</a:t>
                      </a:r>
                    </a:p>
                  </a:txBody>
                  <a:tcPr anchor="ctr">
                    <a:lnR w="12700" cap="flat" cmpd="sng" algn="ctr">
                      <a:solidFill>
                        <a:schemeClr val="accent4">
                          <a:lumMod val="60000"/>
                          <a:lumOff val="4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r>
                        <a:rPr lang="en-SG" sz="2000" dirty="0"/>
                        <a:t>Associative laws</a:t>
                      </a:r>
                    </a:p>
                  </a:txBody>
                  <a:tcPr anchor="ctr">
                    <a:lnL w="12700" cap="flat" cmpd="sng" algn="ctr">
                      <a:solidFill>
                        <a:schemeClr val="accent4">
                          <a:lumMod val="60000"/>
                          <a:lumOff val="40000"/>
                        </a:schemeClr>
                      </a:solidFill>
                      <a:prstDash val="solid"/>
                      <a:round/>
                      <a:headEnd type="none" w="med" len="med"/>
                      <a:tailEnd type="none" w="med" len="med"/>
                    </a:lnL>
                    <a:lnR w="9525" cap="flat" cmpd="sng" algn="ctr">
                      <a:solidFill>
                        <a:schemeClr val="accent2">
                          <a:lumMod val="40000"/>
                          <a:lumOff val="6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r>
                        <a:rPr lang="en-SG" sz="2000" dirty="0"/>
                        <a:t>(</a:t>
                      </a:r>
                      <a:r>
                        <a:rPr lang="en-SG" sz="2000" b="0" i="1" dirty="0"/>
                        <a:t>p</a:t>
                      </a:r>
                      <a:r>
                        <a:rPr lang="en-SG" sz="2000" b="0" dirty="0"/>
                        <a:t> </a:t>
                      </a:r>
                      <a:r>
                        <a:rPr lang="en-SG" sz="2000" b="0" dirty="0">
                          <a:sym typeface="Symbol" panose="05050102010706020507" pitchFamily="18" charset="2"/>
                        </a:rPr>
                        <a:t> </a:t>
                      </a:r>
                      <a:r>
                        <a:rPr lang="en-SG" sz="2000" b="0" i="1" dirty="0">
                          <a:sym typeface="Symbol" panose="05050102010706020507" pitchFamily="18" charset="2"/>
                        </a:rPr>
                        <a:t>q</a:t>
                      </a:r>
                      <a:r>
                        <a:rPr lang="en-SG" sz="2000" dirty="0"/>
                        <a:t>)</a:t>
                      </a:r>
                      <a:r>
                        <a:rPr lang="en-SG" sz="2000" b="0" dirty="0">
                          <a:sym typeface="Symbol" panose="05050102010706020507" pitchFamily="18" charset="2"/>
                        </a:rPr>
                        <a:t> </a:t>
                      </a:r>
                      <a:r>
                        <a:rPr lang="en-SG" sz="2000" b="0" baseline="0" dirty="0">
                          <a:sym typeface="Symbol" panose="05050102010706020507" pitchFamily="18" charset="2"/>
                        </a:rPr>
                        <a:t> </a:t>
                      </a:r>
                      <a:r>
                        <a:rPr lang="en-SG" sz="2000" b="0" i="1" dirty="0">
                          <a:sym typeface="Symbol" panose="05050102010706020507" pitchFamily="18" charset="2"/>
                        </a:rPr>
                        <a:t>r</a:t>
                      </a:r>
                      <a:r>
                        <a:rPr lang="en-SG" sz="2000" b="0" dirty="0">
                          <a:sym typeface="Symbol" panose="05050102010706020507" pitchFamily="18" charset="2"/>
                        </a:rPr>
                        <a:t>  </a:t>
                      </a:r>
                      <a:r>
                        <a:rPr lang="en-SG" sz="2000" b="0" i="1" dirty="0"/>
                        <a:t>p</a:t>
                      </a:r>
                      <a:r>
                        <a:rPr lang="en-SG" sz="2000" b="0" dirty="0"/>
                        <a:t> </a:t>
                      </a:r>
                      <a:r>
                        <a:rPr lang="en-SG" sz="2000" b="0" dirty="0">
                          <a:sym typeface="Symbol" panose="05050102010706020507" pitchFamily="18" charset="2"/>
                        </a:rPr>
                        <a:t> (</a:t>
                      </a:r>
                      <a:r>
                        <a:rPr lang="en-SG" sz="2000" b="0" i="1" dirty="0">
                          <a:sym typeface="Symbol" panose="05050102010706020507" pitchFamily="18" charset="2"/>
                        </a:rPr>
                        <a:t>q</a:t>
                      </a:r>
                      <a:r>
                        <a:rPr lang="en-SG" sz="2000" b="0" dirty="0">
                          <a:sym typeface="Symbol" panose="05050102010706020507" pitchFamily="18" charset="2"/>
                        </a:rPr>
                        <a:t> </a:t>
                      </a:r>
                      <a:r>
                        <a:rPr lang="en-SG" sz="2000" b="0" baseline="0" dirty="0">
                          <a:sym typeface="Symbol" panose="05050102010706020507" pitchFamily="18" charset="2"/>
                        </a:rPr>
                        <a:t> </a:t>
                      </a:r>
                      <a:r>
                        <a:rPr lang="en-SG" sz="2000" b="0" i="1" dirty="0">
                          <a:sym typeface="Symbol" panose="05050102010706020507" pitchFamily="18" charset="2"/>
                        </a:rPr>
                        <a:t>r</a:t>
                      </a:r>
                      <a:r>
                        <a:rPr lang="en-SG" sz="2000" b="0" i="0" dirty="0">
                          <a:sym typeface="Symbol" panose="05050102010706020507" pitchFamily="18" charset="2"/>
                        </a:rPr>
                        <a:t>) </a:t>
                      </a:r>
                      <a:endParaRPr lang="en-SG" sz="2000" i="0" dirty="0"/>
                    </a:p>
                  </a:txBody>
                  <a:tcPr anchor="ctr">
                    <a:lnL w="9525" cap="flat" cmpd="sng" algn="ctr">
                      <a:solidFill>
                        <a:schemeClr val="accent2">
                          <a:lumMod val="40000"/>
                          <a:lumOff val="60000"/>
                        </a:schemeClr>
                      </a:solidFill>
                      <a:prstDash val="solid"/>
                      <a:round/>
                      <a:headEnd type="none" w="med" len="med"/>
                      <a:tailEnd type="none" w="med" len="med"/>
                    </a:lnL>
                    <a:lnR w="9525" cap="flat" cmpd="sng" algn="ctr">
                      <a:solidFill>
                        <a:schemeClr val="accent2">
                          <a:lumMod val="40000"/>
                          <a:lumOff val="6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2000" dirty="0"/>
                        <a:t>(</a:t>
                      </a:r>
                      <a:r>
                        <a:rPr lang="en-SG" sz="2000" b="0" i="1" dirty="0"/>
                        <a:t>p</a:t>
                      </a:r>
                      <a:r>
                        <a:rPr lang="en-SG" sz="2000" b="0" dirty="0"/>
                        <a:t> </a:t>
                      </a:r>
                      <a:r>
                        <a:rPr lang="en-SG" sz="2000" b="0" dirty="0">
                          <a:sym typeface="Symbol" panose="05050102010706020507" pitchFamily="18" charset="2"/>
                        </a:rPr>
                        <a:t> </a:t>
                      </a:r>
                      <a:r>
                        <a:rPr lang="en-SG" sz="2000" b="0" i="1" dirty="0">
                          <a:sym typeface="Symbol" panose="05050102010706020507" pitchFamily="18" charset="2"/>
                        </a:rPr>
                        <a:t>q</a:t>
                      </a:r>
                      <a:r>
                        <a:rPr lang="en-SG" sz="2000" dirty="0"/>
                        <a:t>)</a:t>
                      </a:r>
                      <a:r>
                        <a:rPr lang="en-SG" sz="2000" b="0" dirty="0">
                          <a:sym typeface="Symbol" panose="05050102010706020507" pitchFamily="18" charset="2"/>
                        </a:rPr>
                        <a:t> </a:t>
                      </a:r>
                      <a:r>
                        <a:rPr lang="en-SG" sz="2000" b="0" baseline="0" dirty="0">
                          <a:sym typeface="Symbol" panose="05050102010706020507" pitchFamily="18" charset="2"/>
                        </a:rPr>
                        <a:t> </a:t>
                      </a:r>
                      <a:r>
                        <a:rPr lang="en-SG" sz="2000" b="0" i="1" dirty="0">
                          <a:sym typeface="Symbol" panose="05050102010706020507" pitchFamily="18" charset="2"/>
                        </a:rPr>
                        <a:t>r</a:t>
                      </a:r>
                      <a:r>
                        <a:rPr lang="en-SG" sz="2000" b="0" dirty="0">
                          <a:sym typeface="Symbol" panose="05050102010706020507" pitchFamily="18" charset="2"/>
                        </a:rPr>
                        <a:t>  </a:t>
                      </a:r>
                      <a:r>
                        <a:rPr lang="en-SG" sz="2000" b="0" i="1" dirty="0"/>
                        <a:t>p</a:t>
                      </a:r>
                      <a:r>
                        <a:rPr lang="en-SG" sz="2000" b="0" dirty="0"/>
                        <a:t> </a:t>
                      </a:r>
                      <a:r>
                        <a:rPr lang="en-SG" sz="2000" b="0" dirty="0">
                          <a:sym typeface="Symbol" panose="05050102010706020507" pitchFamily="18" charset="2"/>
                        </a:rPr>
                        <a:t> (</a:t>
                      </a:r>
                      <a:r>
                        <a:rPr lang="en-SG" sz="2000" b="0" i="1" dirty="0">
                          <a:sym typeface="Symbol" panose="05050102010706020507" pitchFamily="18" charset="2"/>
                        </a:rPr>
                        <a:t>q</a:t>
                      </a:r>
                      <a:r>
                        <a:rPr lang="en-SG" sz="2000" b="0" dirty="0">
                          <a:sym typeface="Symbol" panose="05050102010706020507" pitchFamily="18" charset="2"/>
                        </a:rPr>
                        <a:t> </a:t>
                      </a:r>
                      <a:r>
                        <a:rPr lang="en-SG" sz="2000" b="0" baseline="0" dirty="0">
                          <a:sym typeface="Symbol" panose="05050102010706020507" pitchFamily="18" charset="2"/>
                        </a:rPr>
                        <a:t> </a:t>
                      </a:r>
                      <a:r>
                        <a:rPr lang="en-SG" sz="2000" b="0" i="1" dirty="0">
                          <a:sym typeface="Symbol" panose="05050102010706020507" pitchFamily="18" charset="2"/>
                        </a:rPr>
                        <a:t>r</a:t>
                      </a:r>
                      <a:r>
                        <a:rPr lang="en-SG" sz="2000" b="0" i="0" dirty="0">
                          <a:sym typeface="Symbol" panose="05050102010706020507" pitchFamily="18" charset="2"/>
                        </a:rPr>
                        <a:t>) </a:t>
                      </a:r>
                      <a:endParaRPr lang="en-SG" sz="2000" i="0" dirty="0"/>
                    </a:p>
                  </a:txBody>
                  <a:tcPr anchor="ctr">
                    <a:lnL w="9525" cap="flat" cmpd="sng" algn="ctr">
                      <a:solidFill>
                        <a:schemeClr val="accent2">
                          <a:lumMod val="40000"/>
                          <a:lumOff val="60000"/>
                        </a:schemeClr>
                      </a:solidFill>
                      <a:prstDash val="solid"/>
                      <a:round/>
                      <a:headEnd type="none" w="med" len="med"/>
                      <a:tailEnd type="none" w="med" len="med"/>
                    </a:lnL>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506641">
                <a:tc>
                  <a:txBody>
                    <a:bodyPr/>
                    <a:lstStyle/>
                    <a:p>
                      <a:pPr algn="ctr"/>
                      <a:r>
                        <a:rPr lang="en-SG" sz="2000" dirty="0"/>
                        <a:t>3</a:t>
                      </a:r>
                    </a:p>
                  </a:txBody>
                  <a:tcPr anchor="ctr">
                    <a:lnR w="12700" cap="flat" cmpd="sng" algn="ctr">
                      <a:solidFill>
                        <a:schemeClr val="accent4">
                          <a:lumMod val="60000"/>
                          <a:lumOff val="4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r>
                        <a:rPr lang="en-SG" sz="2000" dirty="0"/>
                        <a:t>Distributive</a:t>
                      </a:r>
                      <a:r>
                        <a:rPr lang="en-SG" sz="2000" baseline="0" dirty="0"/>
                        <a:t> laws</a:t>
                      </a:r>
                      <a:endParaRPr lang="en-SG" sz="2000" dirty="0"/>
                    </a:p>
                  </a:txBody>
                  <a:tcPr anchor="ctr">
                    <a:lnL w="12700" cap="flat" cmpd="sng" algn="ctr">
                      <a:solidFill>
                        <a:schemeClr val="accent4">
                          <a:lumMod val="60000"/>
                          <a:lumOff val="40000"/>
                        </a:schemeClr>
                      </a:solidFill>
                      <a:prstDash val="solid"/>
                      <a:round/>
                      <a:headEnd type="none" w="med" len="med"/>
                      <a:tailEnd type="none" w="med" len="med"/>
                    </a:lnL>
                    <a:lnR w="9525" cap="flat" cmpd="sng" algn="ctr">
                      <a:solidFill>
                        <a:schemeClr val="accent2">
                          <a:lumMod val="40000"/>
                          <a:lumOff val="6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r>
                        <a:rPr lang="en-SG" sz="2000" b="0" i="1" dirty="0"/>
                        <a:t>p</a:t>
                      </a:r>
                      <a:r>
                        <a:rPr lang="en-SG" sz="2000" b="0" dirty="0"/>
                        <a:t> </a:t>
                      </a:r>
                      <a:r>
                        <a:rPr lang="en-SG" sz="2000" b="0" dirty="0">
                          <a:sym typeface="Symbol" panose="05050102010706020507" pitchFamily="18" charset="2"/>
                        </a:rPr>
                        <a:t> (</a:t>
                      </a:r>
                      <a:r>
                        <a:rPr lang="en-SG" sz="2000" b="0" i="1" dirty="0">
                          <a:sym typeface="Symbol" panose="05050102010706020507" pitchFamily="18" charset="2"/>
                        </a:rPr>
                        <a:t>q</a:t>
                      </a:r>
                      <a:r>
                        <a:rPr lang="en-SG" sz="2000" b="0" dirty="0">
                          <a:sym typeface="Symbol" panose="05050102010706020507" pitchFamily="18" charset="2"/>
                        </a:rPr>
                        <a:t> </a:t>
                      </a:r>
                      <a:r>
                        <a:rPr lang="en-SG" sz="2000" b="0" baseline="0" dirty="0">
                          <a:sym typeface="Symbol" panose="05050102010706020507" pitchFamily="18" charset="2"/>
                        </a:rPr>
                        <a:t> </a:t>
                      </a:r>
                      <a:r>
                        <a:rPr lang="en-SG" sz="2000" b="0" i="1" dirty="0">
                          <a:sym typeface="Symbol" panose="05050102010706020507" pitchFamily="18" charset="2"/>
                        </a:rPr>
                        <a:t>r</a:t>
                      </a:r>
                      <a:r>
                        <a:rPr lang="en-SG" sz="2000" b="0" i="0" dirty="0">
                          <a:sym typeface="Symbol" panose="05050102010706020507" pitchFamily="18" charset="2"/>
                        </a:rPr>
                        <a:t>) </a:t>
                      </a:r>
                      <a:br>
                        <a:rPr lang="en-SG" sz="2000" b="0" i="0" dirty="0">
                          <a:sym typeface="Symbol" panose="05050102010706020507" pitchFamily="18" charset="2"/>
                        </a:rPr>
                      </a:br>
                      <a:r>
                        <a:rPr lang="en-SG" sz="2000" b="0" dirty="0">
                          <a:sym typeface="Symbol" panose="05050102010706020507" pitchFamily="18" charset="2"/>
                        </a:rPr>
                        <a:t> </a:t>
                      </a:r>
                      <a:r>
                        <a:rPr lang="en-SG" sz="2000" dirty="0"/>
                        <a:t>(</a:t>
                      </a:r>
                      <a:r>
                        <a:rPr lang="en-SG" sz="2000" b="0" i="1" dirty="0"/>
                        <a:t>p</a:t>
                      </a:r>
                      <a:r>
                        <a:rPr lang="en-SG" sz="2000" b="0" dirty="0"/>
                        <a:t> </a:t>
                      </a:r>
                      <a:r>
                        <a:rPr lang="en-SG" sz="2000" b="0" dirty="0">
                          <a:sym typeface="Symbol" panose="05050102010706020507" pitchFamily="18" charset="2"/>
                        </a:rPr>
                        <a:t> </a:t>
                      </a:r>
                      <a:r>
                        <a:rPr lang="en-SG" sz="2000" b="0" i="1" dirty="0">
                          <a:sym typeface="Symbol" panose="05050102010706020507" pitchFamily="18" charset="2"/>
                        </a:rPr>
                        <a:t>q</a:t>
                      </a:r>
                      <a:r>
                        <a:rPr lang="en-SG" sz="2000" dirty="0"/>
                        <a:t>)</a:t>
                      </a:r>
                      <a:r>
                        <a:rPr lang="en-SG" sz="2000" b="0" dirty="0">
                          <a:sym typeface="Symbol" panose="05050102010706020507" pitchFamily="18" charset="2"/>
                        </a:rPr>
                        <a:t>  </a:t>
                      </a:r>
                      <a:r>
                        <a:rPr lang="en-SG" sz="2000" dirty="0"/>
                        <a:t>(</a:t>
                      </a:r>
                      <a:r>
                        <a:rPr lang="en-SG" sz="2000" b="0" i="1" dirty="0"/>
                        <a:t>p</a:t>
                      </a:r>
                      <a:r>
                        <a:rPr lang="en-SG" sz="2000" b="0" dirty="0"/>
                        <a:t> </a:t>
                      </a:r>
                      <a:r>
                        <a:rPr lang="en-SG" sz="2000" b="0" dirty="0">
                          <a:sym typeface="Symbol" panose="05050102010706020507" pitchFamily="18" charset="2"/>
                        </a:rPr>
                        <a:t> </a:t>
                      </a:r>
                      <a:r>
                        <a:rPr lang="en-SG" sz="2000" b="0" i="1" dirty="0">
                          <a:sym typeface="Symbol" panose="05050102010706020507" pitchFamily="18" charset="2"/>
                        </a:rPr>
                        <a:t>r</a:t>
                      </a:r>
                      <a:r>
                        <a:rPr lang="en-SG" sz="2000" dirty="0"/>
                        <a:t>)</a:t>
                      </a:r>
                      <a:r>
                        <a:rPr lang="en-SG" sz="2000" b="0" dirty="0">
                          <a:sym typeface="Symbol" panose="05050102010706020507" pitchFamily="18" charset="2"/>
                        </a:rPr>
                        <a:t> </a:t>
                      </a:r>
                      <a:endParaRPr lang="en-SG" sz="2000" dirty="0"/>
                    </a:p>
                  </a:txBody>
                  <a:tcPr anchor="ctr">
                    <a:lnL w="9525" cap="flat" cmpd="sng" algn="ctr">
                      <a:solidFill>
                        <a:schemeClr val="accent2">
                          <a:lumMod val="40000"/>
                          <a:lumOff val="60000"/>
                        </a:schemeClr>
                      </a:solidFill>
                      <a:prstDash val="solid"/>
                      <a:round/>
                      <a:headEnd type="none" w="med" len="med"/>
                      <a:tailEnd type="none" w="med" len="med"/>
                    </a:lnL>
                    <a:lnR w="9525" cap="flat" cmpd="sng" algn="ctr">
                      <a:solidFill>
                        <a:schemeClr val="accent2">
                          <a:lumMod val="40000"/>
                          <a:lumOff val="6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2000" b="0" i="1" dirty="0"/>
                        <a:t>p</a:t>
                      </a:r>
                      <a:r>
                        <a:rPr lang="en-SG" sz="2000" b="0" dirty="0"/>
                        <a:t> </a:t>
                      </a:r>
                      <a:r>
                        <a:rPr lang="en-SG" sz="2000" b="0" dirty="0">
                          <a:sym typeface="Symbol" panose="05050102010706020507" pitchFamily="18" charset="2"/>
                        </a:rPr>
                        <a:t> (</a:t>
                      </a:r>
                      <a:r>
                        <a:rPr lang="en-SG" sz="2000" b="0" i="1" dirty="0">
                          <a:sym typeface="Symbol" panose="05050102010706020507" pitchFamily="18" charset="2"/>
                        </a:rPr>
                        <a:t>q</a:t>
                      </a:r>
                      <a:r>
                        <a:rPr lang="en-SG" sz="2000" b="0" dirty="0">
                          <a:sym typeface="Symbol" panose="05050102010706020507" pitchFamily="18" charset="2"/>
                        </a:rPr>
                        <a:t> </a:t>
                      </a:r>
                      <a:r>
                        <a:rPr lang="en-SG" sz="2000" b="0" baseline="0" dirty="0">
                          <a:sym typeface="Symbol" panose="05050102010706020507" pitchFamily="18" charset="2"/>
                        </a:rPr>
                        <a:t> </a:t>
                      </a:r>
                      <a:r>
                        <a:rPr lang="en-SG" sz="2000" b="0" i="1" dirty="0">
                          <a:sym typeface="Symbol" panose="05050102010706020507" pitchFamily="18" charset="2"/>
                        </a:rPr>
                        <a:t>r</a:t>
                      </a:r>
                      <a:r>
                        <a:rPr lang="en-SG" sz="2000" b="0" i="0" dirty="0">
                          <a:sym typeface="Symbol" panose="05050102010706020507" pitchFamily="18" charset="2"/>
                        </a:rPr>
                        <a:t>) </a:t>
                      </a:r>
                      <a:br>
                        <a:rPr lang="en-SG" sz="2000" b="0" i="0" dirty="0">
                          <a:sym typeface="Symbol" panose="05050102010706020507" pitchFamily="18" charset="2"/>
                        </a:rPr>
                      </a:br>
                      <a:r>
                        <a:rPr lang="en-SG" sz="2000" b="0" dirty="0">
                          <a:sym typeface="Symbol" panose="05050102010706020507" pitchFamily="18" charset="2"/>
                        </a:rPr>
                        <a:t> </a:t>
                      </a:r>
                      <a:r>
                        <a:rPr lang="en-SG" sz="2000" dirty="0"/>
                        <a:t>(</a:t>
                      </a:r>
                      <a:r>
                        <a:rPr lang="en-SG" sz="2000" b="0" i="1" dirty="0"/>
                        <a:t>p</a:t>
                      </a:r>
                      <a:r>
                        <a:rPr lang="en-SG" sz="2000" b="0" dirty="0"/>
                        <a:t> </a:t>
                      </a:r>
                      <a:r>
                        <a:rPr lang="en-SG" sz="2000" b="0" dirty="0">
                          <a:sym typeface="Symbol" panose="05050102010706020507" pitchFamily="18" charset="2"/>
                        </a:rPr>
                        <a:t> </a:t>
                      </a:r>
                      <a:r>
                        <a:rPr lang="en-SG" sz="2000" b="0" i="1" dirty="0">
                          <a:sym typeface="Symbol" panose="05050102010706020507" pitchFamily="18" charset="2"/>
                        </a:rPr>
                        <a:t>q</a:t>
                      </a:r>
                      <a:r>
                        <a:rPr lang="en-SG" sz="2000" dirty="0"/>
                        <a:t>)</a:t>
                      </a:r>
                      <a:r>
                        <a:rPr lang="en-SG" sz="2000" b="0" dirty="0">
                          <a:sym typeface="Symbol" panose="05050102010706020507" pitchFamily="18" charset="2"/>
                        </a:rPr>
                        <a:t>  </a:t>
                      </a:r>
                      <a:r>
                        <a:rPr lang="en-SG" sz="2000" dirty="0"/>
                        <a:t>(</a:t>
                      </a:r>
                      <a:r>
                        <a:rPr lang="en-SG" sz="2000" b="0" i="1" dirty="0"/>
                        <a:t>p</a:t>
                      </a:r>
                      <a:r>
                        <a:rPr lang="en-SG" sz="2000" b="0" dirty="0"/>
                        <a:t> </a:t>
                      </a:r>
                      <a:r>
                        <a:rPr lang="en-SG" sz="2000" b="0" dirty="0">
                          <a:sym typeface="Symbol" panose="05050102010706020507" pitchFamily="18" charset="2"/>
                        </a:rPr>
                        <a:t> </a:t>
                      </a:r>
                      <a:r>
                        <a:rPr lang="en-SG" sz="2000" b="0" i="1" dirty="0">
                          <a:sym typeface="Symbol" panose="05050102010706020507" pitchFamily="18" charset="2"/>
                        </a:rPr>
                        <a:t>r</a:t>
                      </a:r>
                      <a:r>
                        <a:rPr lang="en-SG" sz="2000" dirty="0"/>
                        <a:t>)</a:t>
                      </a:r>
                      <a:r>
                        <a:rPr lang="en-SG" sz="2000" b="0" dirty="0">
                          <a:sym typeface="Symbol" panose="05050102010706020507" pitchFamily="18" charset="2"/>
                        </a:rPr>
                        <a:t> </a:t>
                      </a:r>
                      <a:endParaRPr lang="en-SG" sz="2000" dirty="0"/>
                    </a:p>
                  </a:txBody>
                  <a:tcPr anchor="ctr">
                    <a:lnL w="9525" cap="flat" cmpd="sng" algn="ctr">
                      <a:solidFill>
                        <a:schemeClr val="accent2">
                          <a:lumMod val="40000"/>
                          <a:lumOff val="60000"/>
                        </a:schemeClr>
                      </a:solidFill>
                      <a:prstDash val="solid"/>
                      <a:round/>
                      <a:headEnd type="none" w="med" len="med"/>
                      <a:tailEnd type="none" w="med" len="med"/>
                    </a:lnL>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506641">
                <a:tc>
                  <a:txBody>
                    <a:bodyPr/>
                    <a:lstStyle/>
                    <a:p>
                      <a:pPr algn="ctr"/>
                      <a:r>
                        <a:rPr lang="en-SG" sz="2000" dirty="0"/>
                        <a:t>4</a:t>
                      </a:r>
                    </a:p>
                  </a:txBody>
                  <a:tcPr anchor="ctr">
                    <a:lnR w="12700" cap="flat" cmpd="sng" algn="ctr">
                      <a:solidFill>
                        <a:schemeClr val="accent4">
                          <a:lumMod val="60000"/>
                          <a:lumOff val="4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r>
                        <a:rPr lang="en-SG" sz="2000" dirty="0"/>
                        <a:t>Identity laws</a:t>
                      </a:r>
                    </a:p>
                  </a:txBody>
                  <a:tcPr anchor="ctr">
                    <a:lnL w="12700" cap="flat" cmpd="sng" algn="ctr">
                      <a:solidFill>
                        <a:schemeClr val="accent4">
                          <a:lumMod val="60000"/>
                          <a:lumOff val="40000"/>
                        </a:schemeClr>
                      </a:solidFill>
                      <a:prstDash val="solid"/>
                      <a:round/>
                      <a:headEnd type="none" w="med" len="med"/>
                      <a:tailEnd type="none" w="med" len="med"/>
                    </a:lnL>
                    <a:lnR w="9525" cap="flat" cmpd="sng" algn="ctr">
                      <a:solidFill>
                        <a:schemeClr val="accent2">
                          <a:lumMod val="40000"/>
                          <a:lumOff val="6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2000" b="0" i="1" dirty="0"/>
                        <a:t>p</a:t>
                      </a:r>
                      <a:r>
                        <a:rPr lang="en-SG" sz="2000" b="0" dirty="0"/>
                        <a:t> </a:t>
                      </a:r>
                      <a:r>
                        <a:rPr lang="en-SG" sz="2000" b="0" dirty="0">
                          <a:sym typeface="Symbol" panose="05050102010706020507" pitchFamily="18" charset="2"/>
                        </a:rPr>
                        <a:t> </a:t>
                      </a:r>
                      <a:r>
                        <a:rPr lang="en-SG" sz="2000" b="1" i="0" dirty="0">
                          <a:sym typeface="Symbol" panose="05050102010706020507" pitchFamily="18" charset="2"/>
                        </a:rPr>
                        <a:t>true</a:t>
                      </a:r>
                      <a:r>
                        <a:rPr lang="en-SG" sz="2000" b="0" dirty="0">
                          <a:sym typeface="Symbol" panose="05050102010706020507" pitchFamily="18" charset="2"/>
                        </a:rPr>
                        <a:t>  </a:t>
                      </a:r>
                      <a:r>
                        <a:rPr lang="en-SG" sz="2000" b="0" i="1" dirty="0">
                          <a:sym typeface="Symbol" panose="05050102010706020507" pitchFamily="18" charset="2"/>
                        </a:rPr>
                        <a:t>p</a:t>
                      </a:r>
                      <a:endParaRPr lang="en-SG" sz="2000" b="0" i="1" dirty="0"/>
                    </a:p>
                  </a:txBody>
                  <a:tcPr anchor="ctr">
                    <a:lnL w="9525" cap="flat" cmpd="sng" algn="ctr">
                      <a:solidFill>
                        <a:schemeClr val="accent2">
                          <a:lumMod val="40000"/>
                          <a:lumOff val="60000"/>
                        </a:schemeClr>
                      </a:solidFill>
                      <a:prstDash val="solid"/>
                      <a:round/>
                      <a:headEnd type="none" w="med" len="med"/>
                      <a:tailEnd type="none" w="med" len="med"/>
                    </a:lnL>
                    <a:lnR w="9525" cap="flat" cmpd="sng" algn="ctr">
                      <a:solidFill>
                        <a:schemeClr val="accent2">
                          <a:lumMod val="40000"/>
                          <a:lumOff val="6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2000" b="0" i="1" dirty="0"/>
                        <a:t>p</a:t>
                      </a:r>
                      <a:r>
                        <a:rPr lang="en-SG" sz="2000" b="0" dirty="0"/>
                        <a:t> </a:t>
                      </a:r>
                      <a:r>
                        <a:rPr lang="en-SG" sz="2000" b="0" dirty="0">
                          <a:sym typeface="Symbol" panose="05050102010706020507" pitchFamily="18" charset="2"/>
                        </a:rPr>
                        <a:t> </a:t>
                      </a:r>
                      <a:r>
                        <a:rPr lang="en-SG" sz="2000" b="1" i="0" dirty="0">
                          <a:sym typeface="Symbol" panose="05050102010706020507" pitchFamily="18" charset="2"/>
                        </a:rPr>
                        <a:t>false</a:t>
                      </a:r>
                      <a:r>
                        <a:rPr lang="en-SG" sz="2000" b="0" dirty="0">
                          <a:sym typeface="Symbol" panose="05050102010706020507" pitchFamily="18" charset="2"/>
                        </a:rPr>
                        <a:t>  </a:t>
                      </a:r>
                      <a:r>
                        <a:rPr lang="en-SG" sz="2000" b="0" i="1" dirty="0">
                          <a:sym typeface="Symbol" panose="05050102010706020507" pitchFamily="18" charset="2"/>
                        </a:rPr>
                        <a:t>p</a:t>
                      </a:r>
                      <a:endParaRPr lang="en-SG" sz="2000" b="0" i="1" dirty="0"/>
                    </a:p>
                  </a:txBody>
                  <a:tcPr anchor="ctr">
                    <a:lnL w="9525" cap="flat" cmpd="sng" algn="ctr">
                      <a:solidFill>
                        <a:schemeClr val="accent2">
                          <a:lumMod val="40000"/>
                          <a:lumOff val="60000"/>
                        </a:schemeClr>
                      </a:solidFill>
                      <a:prstDash val="solid"/>
                      <a:round/>
                      <a:headEnd type="none" w="med" len="med"/>
                      <a:tailEnd type="none" w="med" len="med"/>
                    </a:lnL>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506641">
                <a:tc>
                  <a:txBody>
                    <a:bodyPr/>
                    <a:lstStyle/>
                    <a:p>
                      <a:pPr algn="ctr"/>
                      <a:r>
                        <a:rPr lang="en-SG" sz="2000" dirty="0"/>
                        <a:t>5</a:t>
                      </a:r>
                    </a:p>
                  </a:txBody>
                  <a:tcPr anchor="ctr">
                    <a:lnR w="12700" cap="flat" cmpd="sng" algn="ctr">
                      <a:solidFill>
                        <a:schemeClr val="accent4">
                          <a:lumMod val="60000"/>
                          <a:lumOff val="4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r>
                        <a:rPr lang="en-SG" sz="2000" dirty="0"/>
                        <a:t>Negation</a:t>
                      </a:r>
                      <a:r>
                        <a:rPr lang="en-SG" sz="2000" baseline="0" dirty="0"/>
                        <a:t> laws</a:t>
                      </a:r>
                      <a:endParaRPr lang="en-SG" sz="2000" dirty="0"/>
                    </a:p>
                  </a:txBody>
                  <a:tcPr anchor="ctr">
                    <a:lnL w="12700" cap="flat" cmpd="sng" algn="ctr">
                      <a:solidFill>
                        <a:schemeClr val="accent4">
                          <a:lumMod val="60000"/>
                          <a:lumOff val="40000"/>
                        </a:schemeClr>
                      </a:solidFill>
                      <a:prstDash val="solid"/>
                      <a:round/>
                      <a:headEnd type="none" w="med" len="med"/>
                      <a:tailEnd type="none" w="med" len="med"/>
                    </a:lnL>
                    <a:lnR w="9525" cap="flat" cmpd="sng" algn="ctr">
                      <a:solidFill>
                        <a:schemeClr val="accent2">
                          <a:lumMod val="40000"/>
                          <a:lumOff val="6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2000" b="0" i="1" dirty="0"/>
                        <a:t>p</a:t>
                      </a:r>
                      <a:r>
                        <a:rPr lang="en-SG" sz="2000" b="0" dirty="0"/>
                        <a:t> </a:t>
                      </a:r>
                      <a:r>
                        <a:rPr lang="en-SG" sz="2000" b="0" dirty="0">
                          <a:sym typeface="Symbol" panose="05050102010706020507" pitchFamily="18" charset="2"/>
                        </a:rPr>
                        <a:t> ~</a:t>
                      </a:r>
                      <a:r>
                        <a:rPr lang="en-SG" sz="2000" b="0" i="1" dirty="0">
                          <a:sym typeface="Symbol" panose="05050102010706020507" pitchFamily="18" charset="2"/>
                        </a:rPr>
                        <a:t>p</a:t>
                      </a:r>
                      <a:r>
                        <a:rPr lang="en-SG" sz="2000" b="0" dirty="0">
                          <a:sym typeface="Symbol" panose="05050102010706020507" pitchFamily="18" charset="2"/>
                        </a:rPr>
                        <a:t>  </a:t>
                      </a:r>
                      <a:r>
                        <a:rPr lang="en-SG" sz="2000" b="1" i="0" dirty="0">
                          <a:sym typeface="Symbol" panose="05050102010706020507" pitchFamily="18" charset="2"/>
                        </a:rPr>
                        <a:t>true</a:t>
                      </a:r>
                      <a:endParaRPr lang="en-SG" sz="2000" b="1" i="0" dirty="0"/>
                    </a:p>
                  </a:txBody>
                  <a:tcPr anchor="ctr">
                    <a:lnL w="9525" cap="flat" cmpd="sng" algn="ctr">
                      <a:solidFill>
                        <a:schemeClr val="accent2">
                          <a:lumMod val="40000"/>
                          <a:lumOff val="60000"/>
                        </a:schemeClr>
                      </a:solidFill>
                      <a:prstDash val="solid"/>
                      <a:round/>
                      <a:headEnd type="none" w="med" len="med"/>
                      <a:tailEnd type="none" w="med" len="med"/>
                    </a:lnL>
                    <a:lnR w="9525" cap="flat" cmpd="sng" algn="ctr">
                      <a:solidFill>
                        <a:schemeClr val="accent2">
                          <a:lumMod val="40000"/>
                          <a:lumOff val="6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2000" b="0" i="1" dirty="0"/>
                        <a:t>p</a:t>
                      </a:r>
                      <a:r>
                        <a:rPr lang="en-SG" sz="2000" b="0" dirty="0"/>
                        <a:t> </a:t>
                      </a:r>
                      <a:r>
                        <a:rPr lang="en-SG" sz="2000" b="0" dirty="0">
                          <a:sym typeface="Symbol" panose="05050102010706020507" pitchFamily="18" charset="2"/>
                        </a:rPr>
                        <a:t> ~</a:t>
                      </a:r>
                      <a:r>
                        <a:rPr lang="en-SG" sz="2000" b="0" i="1" dirty="0">
                          <a:sym typeface="Symbol" panose="05050102010706020507" pitchFamily="18" charset="2"/>
                        </a:rPr>
                        <a:t>p</a:t>
                      </a:r>
                      <a:r>
                        <a:rPr lang="en-SG" sz="2000" b="0" dirty="0">
                          <a:sym typeface="Symbol" panose="05050102010706020507" pitchFamily="18" charset="2"/>
                        </a:rPr>
                        <a:t>  </a:t>
                      </a:r>
                      <a:r>
                        <a:rPr lang="en-SG" sz="2000" b="1" i="0" dirty="0">
                          <a:sym typeface="Symbol" panose="05050102010706020507" pitchFamily="18" charset="2"/>
                        </a:rPr>
                        <a:t>false</a:t>
                      </a:r>
                      <a:endParaRPr lang="en-SG" sz="2000" b="1" i="0" dirty="0"/>
                    </a:p>
                  </a:txBody>
                  <a:tcPr anchor="ctr">
                    <a:lnL w="9525" cap="flat" cmpd="sng" algn="ctr">
                      <a:solidFill>
                        <a:schemeClr val="accent2">
                          <a:lumMod val="40000"/>
                          <a:lumOff val="60000"/>
                        </a:schemeClr>
                      </a:solidFill>
                      <a:prstDash val="solid"/>
                      <a:round/>
                      <a:headEnd type="none" w="med" len="med"/>
                      <a:tailEnd type="none" w="med" len="med"/>
                    </a:lnL>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4"/>
                  </a:ext>
                </a:extLst>
              </a:tr>
              <a:tr h="506641">
                <a:tc>
                  <a:txBody>
                    <a:bodyPr/>
                    <a:lstStyle/>
                    <a:p>
                      <a:pPr algn="ctr"/>
                      <a:r>
                        <a:rPr lang="en-SG" sz="2000" dirty="0"/>
                        <a:t>6</a:t>
                      </a:r>
                    </a:p>
                  </a:txBody>
                  <a:tcPr anchor="ctr">
                    <a:lnR w="12700" cap="flat" cmpd="sng" algn="ctr">
                      <a:solidFill>
                        <a:schemeClr val="accent4">
                          <a:lumMod val="60000"/>
                          <a:lumOff val="4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tcPr>
                </a:tc>
                <a:tc>
                  <a:txBody>
                    <a:bodyPr/>
                    <a:lstStyle/>
                    <a:p>
                      <a:r>
                        <a:rPr lang="en-SG" sz="2000" dirty="0"/>
                        <a:t>Double negative law</a:t>
                      </a:r>
                    </a:p>
                  </a:txBody>
                  <a:tcPr anchor="ctr">
                    <a:lnL w="12700" cap="flat" cmpd="sng" algn="ctr">
                      <a:solidFill>
                        <a:schemeClr val="accent4">
                          <a:lumMod val="60000"/>
                          <a:lumOff val="40000"/>
                        </a:schemeClr>
                      </a:solidFill>
                      <a:prstDash val="solid"/>
                      <a:round/>
                      <a:headEnd type="none" w="med" len="med"/>
                      <a:tailEnd type="none" w="med" len="med"/>
                    </a:lnL>
                    <a:lnR w="9525" cap="flat" cmpd="sng" algn="ctr">
                      <a:solidFill>
                        <a:schemeClr val="accent2">
                          <a:lumMod val="40000"/>
                          <a:lumOff val="6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tcPr>
                </a:tc>
                <a:tc>
                  <a:txBody>
                    <a:bodyPr/>
                    <a:lstStyle/>
                    <a:p>
                      <a:r>
                        <a:rPr lang="en-SG" sz="2000" b="0" dirty="0">
                          <a:sym typeface="Symbol" panose="05050102010706020507" pitchFamily="18" charset="2"/>
                        </a:rPr>
                        <a:t>~(~</a:t>
                      </a:r>
                      <a:r>
                        <a:rPr lang="en-SG" sz="2000" b="0" i="1" dirty="0"/>
                        <a:t>p</a:t>
                      </a:r>
                      <a:r>
                        <a:rPr lang="en-SG" sz="2000" b="0" i="0" dirty="0"/>
                        <a:t>)</a:t>
                      </a:r>
                      <a:r>
                        <a:rPr lang="en-SG" sz="2000" b="0" i="1" dirty="0"/>
                        <a:t> </a:t>
                      </a:r>
                      <a:r>
                        <a:rPr lang="en-SG" sz="2000" b="0" dirty="0">
                          <a:sym typeface="Symbol" panose="05050102010706020507" pitchFamily="18" charset="2"/>
                        </a:rPr>
                        <a:t> </a:t>
                      </a:r>
                      <a:r>
                        <a:rPr lang="en-SG" sz="2000" b="0" i="1" dirty="0">
                          <a:sym typeface="Symbol" panose="05050102010706020507" pitchFamily="18" charset="2"/>
                        </a:rPr>
                        <a:t>p</a:t>
                      </a:r>
                      <a:endParaRPr lang="en-SG" sz="2000" dirty="0"/>
                    </a:p>
                  </a:txBody>
                  <a:tcPr anchor="ctr">
                    <a:lnL w="9525" cap="flat" cmpd="sng" algn="ctr">
                      <a:solidFill>
                        <a:schemeClr val="accent2">
                          <a:lumMod val="40000"/>
                          <a:lumOff val="60000"/>
                        </a:schemeClr>
                      </a:solidFill>
                      <a:prstDash val="solid"/>
                      <a:round/>
                      <a:headEnd type="none" w="med" len="med"/>
                      <a:tailEnd type="none" w="med" len="med"/>
                    </a:lnL>
                    <a:lnR w="9525" cap="flat" cmpd="sng" algn="ctr">
                      <a:solidFill>
                        <a:schemeClr val="accent2">
                          <a:lumMod val="40000"/>
                          <a:lumOff val="6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tcPr>
                </a:tc>
                <a:tc>
                  <a:txBody>
                    <a:bodyPr/>
                    <a:lstStyle/>
                    <a:p>
                      <a:endParaRPr lang="en-SG" sz="2000" dirty="0"/>
                    </a:p>
                  </a:txBody>
                  <a:tcPr anchor="ctr">
                    <a:lnL w="9525" cap="flat" cmpd="sng" algn="ctr">
                      <a:solidFill>
                        <a:schemeClr val="accent2">
                          <a:lumMod val="40000"/>
                          <a:lumOff val="60000"/>
                        </a:schemeClr>
                      </a:solidFill>
                      <a:prstDash val="solid"/>
                      <a:round/>
                      <a:headEnd type="none" w="med" len="med"/>
                      <a:tailEnd type="none" w="med" len="med"/>
                    </a:lnL>
                    <a:lnT w="9525" cap="flat" cmpd="sng" algn="ctr">
                      <a:solidFill>
                        <a:schemeClr val="accent2">
                          <a:lumMod val="60000"/>
                          <a:lumOff val="40000"/>
                        </a:schemeClr>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231738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Logical Form and Logical Equivalence</a:t>
            </a:r>
            <a:r>
              <a:rPr lang="en-SG" sz="1200" dirty="0">
                <a:solidFill>
                  <a:schemeClr val="bg1"/>
                </a:solidFill>
              </a:rPr>
              <a:t>		Conditional Statements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Summary of Logical Equivalences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25</a:t>
            </a:fld>
            <a:endParaRPr lang="en-SG" dirty="0"/>
          </a:p>
        </p:txBody>
      </p:sp>
      <p:sp>
        <p:nvSpPr>
          <p:cNvPr id="15" name="TextBox 14"/>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2.1.6. Summary of Logical Equivalences</a:t>
            </a:r>
            <a:endParaRPr lang="en-SG" sz="2000" dirty="0">
              <a:solidFill>
                <a:schemeClr val="bg1"/>
              </a:solidFill>
            </a:endParaRPr>
          </a:p>
        </p:txBody>
      </p:sp>
      <p:sp>
        <p:nvSpPr>
          <p:cNvPr id="21" name="Rectangle 20"/>
          <p:cNvSpPr/>
          <p:nvPr/>
        </p:nvSpPr>
        <p:spPr>
          <a:xfrm>
            <a:off x="849820" y="1608649"/>
            <a:ext cx="7665529"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TextBox 21"/>
          <p:cNvSpPr txBox="1"/>
          <p:nvPr/>
        </p:nvSpPr>
        <p:spPr>
          <a:xfrm>
            <a:off x="849819" y="1655776"/>
            <a:ext cx="7530617" cy="461665"/>
          </a:xfrm>
          <a:prstGeom prst="rect">
            <a:avLst/>
          </a:prstGeom>
          <a:noFill/>
        </p:spPr>
        <p:txBody>
          <a:bodyPr wrap="square" rtlCol="0">
            <a:spAutoFit/>
          </a:bodyPr>
          <a:lstStyle/>
          <a:p>
            <a:r>
              <a:rPr lang="en-SG" sz="2400" dirty="0">
                <a:solidFill>
                  <a:schemeClr val="bg1"/>
                </a:solidFill>
              </a:rPr>
              <a:t>Theorem 2.1.1 Logical Equivalences (continue)</a:t>
            </a:r>
          </a:p>
        </p:txBody>
      </p:sp>
      <p:sp>
        <p:nvSpPr>
          <p:cNvPr id="2" name="TextBox 1"/>
          <p:cNvSpPr txBox="1"/>
          <p:nvPr/>
        </p:nvSpPr>
        <p:spPr>
          <a:xfrm>
            <a:off x="849819" y="2235908"/>
            <a:ext cx="7665530" cy="830997"/>
          </a:xfrm>
          <a:prstGeom prst="rect">
            <a:avLst/>
          </a:prstGeom>
          <a:noFill/>
        </p:spPr>
        <p:txBody>
          <a:bodyPr wrap="square" rtlCol="0">
            <a:spAutoFit/>
          </a:bodyPr>
          <a:lstStyle/>
          <a:p>
            <a:r>
              <a:rPr lang="en-SG" sz="2400" dirty="0"/>
              <a:t>Given any statement variables </a:t>
            </a:r>
            <a:r>
              <a:rPr lang="en-SG" sz="2400" i="1" dirty="0"/>
              <a:t>p</a:t>
            </a:r>
            <a:r>
              <a:rPr lang="en-SG" sz="2400" dirty="0"/>
              <a:t>, </a:t>
            </a:r>
            <a:r>
              <a:rPr lang="en-SG" sz="2400" i="1" dirty="0"/>
              <a:t>q</a:t>
            </a:r>
            <a:r>
              <a:rPr lang="en-SG" sz="2400" dirty="0"/>
              <a:t> and </a:t>
            </a:r>
            <a:r>
              <a:rPr lang="en-SG" sz="2400" i="1" dirty="0"/>
              <a:t>r</a:t>
            </a:r>
            <a:r>
              <a:rPr lang="en-SG" sz="2400" dirty="0"/>
              <a:t>, a tautology </a:t>
            </a:r>
            <a:r>
              <a:rPr lang="en-SG" sz="2400" b="1" dirty="0"/>
              <a:t>true</a:t>
            </a:r>
            <a:r>
              <a:rPr lang="en-SG" sz="2400" dirty="0"/>
              <a:t> and a contradiction </a:t>
            </a:r>
            <a:r>
              <a:rPr lang="en-SG" sz="2400" b="1" dirty="0"/>
              <a:t>false</a:t>
            </a:r>
            <a:r>
              <a:rPr lang="en-SG" sz="2400" dirty="0"/>
              <a:t>:</a:t>
            </a:r>
            <a:endParaRPr lang="en-SG" sz="2400" b="1" dirty="0"/>
          </a:p>
        </p:txBody>
      </p:sp>
      <p:graphicFrame>
        <p:nvGraphicFramePr>
          <p:cNvPr id="3" name="Table 2"/>
          <p:cNvGraphicFramePr>
            <a:graphicFrameLocks noGrp="1"/>
          </p:cNvGraphicFramePr>
          <p:nvPr>
            <p:extLst>
              <p:ext uri="{D42A27DB-BD31-4B8C-83A1-F6EECF244321}">
                <p14:modId xmlns:p14="http://schemas.microsoft.com/office/powerpoint/2010/main" val="1675639361"/>
              </p:ext>
            </p:extLst>
          </p:nvPr>
        </p:nvGraphicFramePr>
        <p:xfrm>
          <a:off x="369739" y="3066905"/>
          <a:ext cx="8254454" cy="2922003"/>
        </p:xfrm>
        <a:graphic>
          <a:graphicData uri="http://schemas.openxmlformats.org/drawingml/2006/table">
            <a:tbl>
              <a:tblPr firstRow="1" bandRow="1">
                <a:tableStyleId>{5DA37D80-6434-44D0-A028-1B22A696006F}</a:tableStyleId>
              </a:tblPr>
              <a:tblGrid>
                <a:gridCol w="444578">
                  <a:extLst>
                    <a:ext uri="{9D8B030D-6E8A-4147-A177-3AD203B41FA5}">
                      <a16:colId xmlns:a16="http://schemas.microsoft.com/office/drawing/2014/main" val="20000"/>
                    </a:ext>
                  </a:extLst>
                </a:gridCol>
                <a:gridCol w="2338466">
                  <a:extLst>
                    <a:ext uri="{9D8B030D-6E8A-4147-A177-3AD203B41FA5}">
                      <a16:colId xmlns:a16="http://schemas.microsoft.com/office/drawing/2014/main" val="20001"/>
                    </a:ext>
                  </a:extLst>
                </a:gridCol>
                <a:gridCol w="2735705">
                  <a:extLst>
                    <a:ext uri="{9D8B030D-6E8A-4147-A177-3AD203B41FA5}">
                      <a16:colId xmlns:a16="http://schemas.microsoft.com/office/drawing/2014/main" val="20002"/>
                    </a:ext>
                  </a:extLst>
                </a:gridCol>
                <a:gridCol w="2735705">
                  <a:extLst>
                    <a:ext uri="{9D8B030D-6E8A-4147-A177-3AD203B41FA5}">
                      <a16:colId xmlns:a16="http://schemas.microsoft.com/office/drawing/2014/main" val="20003"/>
                    </a:ext>
                  </a:extLst>
                </a:gridCol>
              </a:tblGrid>
              <a:tr h="506641">
                <a:tc>
                  <a:txBody>
                    <a:bodyPr/>
                    <a:lstStyle/>
                    <a:p>
                      <a:pPr algn="ctr"/>
                      <a:r>
                        <a:rPr lang="en-SG" sz="2000" b="0" dirty="0"/>
                        <a:t>7</a:t>
                      </a:r>
                    </a:p>
                  </a:txBody>
                  <a:tcPr anchor="ctr">
                    <a:lnR w="12700" cap="flat" cmpd="sng" algn="ctr">
                      <a:solidFill>
                        <a:schemeClr val="accent4">
                          <a:lumMod val="60000"/>
                          <a:lumOff val="40000"/>
                        </a:schemeClr>
                      </a:solidFill>
                      <a:prstDash val="solid"/>
                      <a:round/>
                      <a:headEnd type="none" w="med" len="med"/>
                      <a:tailEnd type="none" w="med" len="med"/>
                    </a:lnR>
                    <a:lnB w="9525" cap="flat" cmpd="sng" algn="ctr">
                      <a:solidFill>
                        <a:schemeClr val="accent2">
                          <a:lumMod val="60000"/>
                          <a:lumOff val="40000"/>
                        </a:schemeClr>
                      </a:solidFill>
                      <a:prstDash val="solid"/>
                      <a:round/>
                      <a:headEnd type="none" w="med" len="med"/>
                      <a:tailEnd type="none" w="med" len="med"/>
                    </a:lnB>
                  </a:tcPr>
                </a:tc>
                <a:tc>
                  <a:txBody>
                    <a:bodyPr/>
                    <a:lstStyle/>
                    <a:p>
                      <a:r>
                        <a:rPr lang="en-SG" sz="2000" b="0" dirty="0"/>
                        <a:t>Idempotent laws</a:t>
                      </a:r>
                    </a:p>
                  </a:txBody>
                  <a:tcPr anchor="ctr">
                    <a:lnL w="12700" cap="flat" cmpd="sng" algn="ctr">
                      <a:solidFill>
                        <a:schemeClr val="accent4">
                          <a:lumMod val="60000"/>
                          <a:lumOff val="40000"/>
                        </a:schemeClr>
                      </a:solidFill>
                      <a:prstDash val="solid"/>
                      <a:round/>
                      <a:headEnd type="none" w="med" len="med"/>
                      <a:tailEnd type="none" w="med" len="med"/>
                    </a:lnL>
                    <a:lnR w="9525" cap="flat" cmpd="sng" algn="ctr">
                      <a:solidFill>
                        <a:schemeClr val="accent2">
                          <a:lumMod val="40000"/>
                          <a:lumOff val="60000"/>
                        </a:schemeClr>
                      </a:solidFill>
                      <a:prstDash val="solid"/>
                      <a:round/>
                      <a:headEnd type="none" w="med" len="med"/>
                      <a:tailEnd type="none" w="med" len="med"/>
                    </a:lnR>
                    <a:lnB w="9525" cap="flat" cmpd="sng" algn="ctr">
                      <a:solidFill>
                        <a:schemeClr val="accent2">
                          <a:lumMod val="60000"/>
                          <a:lumOff val="40000"/>
                        </a:schemeClr>
                      </a:solidFill>
                      <a:prstDash val="solid"/>
                      <a:round/>
                      <a:headEnd type="none" w="med" len="med"/>
                      <a:tailEnd type="none" w="med" len="med"/>
                    </a:lnB>
                  </a:tcPr>
                </a:tc>
                <a:tc>
                  <a:txBody>
                    <a:bodyPr/>
                    <a:lstStyle/>
                    <a:p>
                      <a:r>
                        <a:rPr lang="en-SG" sz="2000" b="0" i="1" dirty="0"/>
                        <a:t>p</a:t>
                      </a:r>
                      <a:r>
                        <a:rPr lang="en-SG" sz="2000" b="0" dirty="0"/>
                        <a:t> </a:t>
                      </a:r>
                      <a:r>
                        <a:rPr lang="en-SG" sz="2000" b="0" dirty="0">
                          <a:sym typeface="Symbol" panose="05050102010706020507" pitchFamily="18" charset="2"/>
                        </a:rPr>
                        <a:t> </a:t>
                      </a:r>
                      <a:r>
                        <a:rPr lang="en-SG" sz="2000" b="0" i="1" dirty="0">
                          <a:sym typeface="Symbol" panose="05050102010706020507" pitchFamily="18" charset="2"/>
                        </a:rPr>
                        <a:t>p</a:t>
                      </a:r>
                      <a:r>
                        <a:rPr lang="en-SG" sz="2000" b="0" dirty="0">
                          <a:sym typeface="Symbol" panose="05050102010706020507" pitchFamily="18" charset="2"/>
                        </a:rPr>
                        <a:t>  </a:t>
                      </a:r>
                      <a:r>
                        <a:rPr lang="en-SG" sz="2000" b="0" i="1" dirty="0">
                          <a:sym typeface="Symbol" panose="05050102010706020507" pitchFamily="18" charset="2"/>
                        </a:rPr>
                        <a:t>p</a:t>
                      </a:r>
                      <a:endParaRPr lang="en-SG" sz="2000" b="0" i="1" dirty="0"/>
                    </a:p>
                  </a:txBody>
                  <a:tcPr anchor="ctr">
                    <a:lnL w="9525" cap="flat" cmpd="sng" algn="ctr">
                      <a:solidFill>
                        <a:schemeClr val="accent2">
                          <a:lumMod val="40000"/>
                          <a:lumOff val="60000"/>
                        </a:schemeClr>
                      </a:solidFill>
                      <a:prstDash val="solid"/>
                      <a:round/>
                      <a:headEnd type="none" w="med" len="med"/>
                      <a:tailEnd type="none" w="med" len="med"/>
                    </a:lnL>
                    <a:lnR w="9525" cap="flat" cmpd="sng" algn="ctr">
                      <a:solidFill>
                        <a:schemeClr val="accent2">
                          <a:lumMod val="40000"/>
                          <a:lumOff val="60000"/>
                        </a:schemeClr>
                      </a:solidFill>
                      <a:prstDash val="solid"/>
                      <a:round/>
                      <a:headEnd type="none" w="med" len="med"/>
                      <a:tailEnd type="none" w="med" len="med"/>
                    </a:lnR>
                    <a:lnB w="9525" cap="flat" cmpd="sng" algn="ctr">
                      <a:solidFill>
                        <a:schemeClr val="accent2">
                          <a:lumMod val="60000"/>
                          <a:lumOff val="4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2000" b="0" i="1" dirty="0"/>
                        <a:t>p</a:t>
                      </a:r>
                      <a:r>
                        <a:rPr lang="en-SG" sz="2000" b="0" dirty="0"/>
                        <a:t> </a:t>
                      </a:r>
                      <a:r>
                        <a:rPr lang="en-SG" sz="2000" b="0" dirty="0">
                          <a:sym typeface="Symbol" panose="05050102010706020507" pitchFamily="18" charset="2"/>
                        </a:rPr>
                        <a:t> </a:t>
                      </a:r>
                      <a:r>
                        <a:rPr lang="en-SG" sz="2000" b="0" i="1" dirty="0">
                          <a:sym typeface="Symbol" panose="05050102010706020507" pitchFamily="18" charset="2"/>
                        </a:rPr>
                        <a:t>p</a:t>
                      </a:r>
                      <a:r>
                        <a:rPr lang="en-SG" sz="2000" b="0" dirty="0">
                          <a:sym typeface="Symbol" panose="05050102010706020507" pitchFamily="18" charset="2"/>
                        </a:rPr>
                        <a:t>  </a:t>
                      </a:r>
                      <a:r>
                        <a:rPr lang="en-SG" sz="2000" b="0" i="1" dirty="0">
                          <a:sym typeface="Symbol" panose="05050102010706020507" pitchFamily="18" charset="2"/>
                        </a:rPr>
                        <a:t>p</a:t>
                      </a:r>
                      <a:endParaRPr lang="en-SG" sz="2000" b="0" i="1" dirty="0"/>
                    </a:p>
                  </a:txBody>
                  <a:tcPr anchor="ctr">
                    <a:lnL w="9525" cap="flat" cmpd="sng" algn="ctr">
                      <a:solidFill>
                        <a:schemeClr val="accent2">
                          <a:lumMod val="40000"/>
                          <a:lumOff val="60000"/>
                        </a:schemeClr>
                      </a:solidFill>
                      <a:prstDash val="solid"/>
                      <a:round/>
                      <a:headEnd type="none" w="med" len="med"/>
                      <a:tailEnd type="none" w="med" len="med"/>
                    </a:lnL>
                    <a:lnB w="9525"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506641">
                <a:tc>
                  <a:txBody>
                    <a:bodyPr/>
                    <a:lstStyle/>
                    <a:p>
                      <a:pPr algn="ctr"/>
                      <a:r>
                        <a:rPr lang="en-SG" sz="2000" dirty="0"/>
                        <a:t>8</a:t>
                      </a:r>
                    </a:p>
                  </a:txBody>
                  <a:tcPr anchor="ctr">
                    <a:lnR w="12700" cap="flat" cmpd="sng" algn="ctr">
                      <a:solidFill>
                        <a:schemeClr val="accent4">
                          <a:lumMod val="60000"/>
                          <a:lumOff val="4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r>
                        <a:rPr lang="en-SG" sz="2000" dirty="0"/>
                        <a:t>Universal</a:t>
                      </a:r>
                      <a:r>
                        <a:rPr lang="en-SG" sz="2000" baseline="0" dirty="0"/>
                        <a:t> bound</a:t>
                      </a:r>
                      <a:r>
                        <a:rPr lang="en-SG" sz="2000" dirty="0"/>
                        <a:t> laws</a:t>
                      </a:r>
                    </a:p>
                  </a:txBody>
                  <a:tcPr anchor="ctr">
                    <a:lnL w="12700" cap="flat" cmpd="sng" algn="ctr">
                      <a:solidFill>
                        <a:schemeClr val="accent4">
                          <a:lumMod val="60000"/>
                          <a:lumOff val="40000"/>
                        </a:schemeClr>
                      </a:solidFill>
                      <a:prstDash val="solid"/>
                      <a:round/>
                      <a:headEnd type="none" w="med" len="med"/>
                      <a:tailEnd type="none" w="med" len="med"/>
                    </a:lnL>
                    <a:lnR w="9525" cap="flat" cmpd="sng" algn="ctr">
                      <a:solidFill>
                        <a:schemeClr val="accent2">
                          <a:lumMod val="40000"/>
                          <a:lumOff val="6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2000" b="0" i="1" dirty="0"/>
                        <a:t>p</a:t>
                      </a:r>
                      <a:r>
                        <a:rPr lang="en-SG" sz="2000" b="0" dirty="0"/>
                        <a:t> </a:t>
                      </a:r>
                      <a:r>
                        <a:rPr lang="en-SG" sz="2000" b="0" dirty="0">
                          <a:sym typeface="Symbol" panose="05050102010706020507" pitchFamily="18" charset="2"/>
                        </a:rPr>
                        <a:t> </a:t>
                      </a:r>
                      <a:r>
                        <a:rPr lang="en-SG" sz="2000" b="1" i="0" dirty="0">
                          <a:sym typeface="Symbol" panose="05050102010706020507" pitchFamily="18" charset="2"/>
                        </a:rPr>
                        <a:t>true</a:t>
                      </a:r>
                      <a:r>
                        <a:rPr lang="en-SG" sz="2000" b="0" dirty="0">
                          <a:sym typeface="Symbol" panose="05050102010706020507" pitchFamily="18" charset="2"/>
                        </a:rPr>
                        <a:t>  </a:t>
                      </a:r>
                      <a:r>
                        <a:rPr lang="en-SG" sz="2000" b="1" i="0" dirty="0">
                          <a:sym typeface="Symbol" panose="05050102010706020507" pitchFamily="18" charset="2"/>
                        </a:rPr>
                        <a:t>true</a:t>
                      </a:r>
                      <a:endParaRPr lang="en-SG" sz="2000" b="0" i="1" dirty="0"/>
                    </a:p>
                  </a:txBody>
                  <a:tcPr anchor="ctr">
                    <a:lnL w="9525" cap="flat" cmpd="sng" algn="ctr">
                      <a:solidFill>
                        <a:schemeClr val="accent2">
                          <a:lumMod val="40000"/>
                          <a:lumOff val="60000"/>
                        </a:schemeClr>
                      </a:solidFill>
                      <a:prstDash val="solid"/>
                      <a:round/>
                      <a:headEnd type="none" w="med" len="med"/>
                      <a:tailEnd type="none" w="med" len="med"/>
                    </a:lnL>
                    <a:lnR w="9525" cap="flat" cmpd="sng" algn="ctr">
                      <a:solidFill>
                        <a:schemeClr val="accent2">
                          <a:lumMod val="40000"/>
                          <a:lumOff val="6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2000" b="0" i="1" dirty="0"/>
                        <a:t>p</a:t>
                      </a:r>
                      <a:r>
                        <a:rPr lang="en-SG" sz="2000" b="0" dirty="0"/>
                        <a:t> </a:t>
                      </a:r>
                      <a:r>
                        <a:rPr lang="en-SG" sz="2000" b="0" dirty="0">
                          <a:sym typeface="Symbol" panose="05050102010706020507" pitchFamily="18" charset="2"/>
                        </a:rPr>
                        <a:t> </a:t>
                      </a:r>
                      <a:r>
                        <a:rPr lang="en-SG" sz="2000" b="1" i="0" dirty="0">
                          <a:sym typeface="Symbol" panose="05050102010706020507" pitchFamily="18" charset="2"/>
                        </a:rPr>
                        <a:t>false</a:t>
                      </a:r>
                      <a:r>
                        <a:rPr lang="en-SG" sz="2000" b="0" dirty="0">
                          <a:sym typeface="Symbol" panose="05050102010706020507" pitchFamily="18" charset="2"/>
                        </a:rPr>
                        <a:t>  </a:t>
                      </a:r>
                      <a:r>
                        <a:rPr lang="en-SG" sz="2000" b="1" i="0" dirty="0">
                          <a:sym typeface="Symbol" panose="05050102010706020507" pitchFamily="18" charset="2"/>
                        </a:rPr>
                        <a:t>false</a:t>
                      </a:r>
                      <a:endParaRPr lang="en-SG" sz="2000" b="0" i="1" dirty="0"/>
                    </a:p>
                  </a:txBody>
                  <a:tcPr anchor="ctr">
                    <a:lnL w="9525" cap="flat" cmpd="sng" algn="ctr">
                      <a:solidFill>
                        <a:schemeClr val="accent2">
                          <a:lumMod val="40000"/>
                          <a:lumOff val="60000"/>
                        </a:schemeClr>
                      </a:solidFill>
                      <a:prstDash val="solid"/>
                      <a:round/>
                      <a:headEnd type="none" w="med" len="med"/>
                      <a:tailEnd type="none" w="med" len="med"/>
                    </a:lnL>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506641">
                <a:tc>
                  <a:txBody>
                    <a:bodyPr/>
                    <a:lstStyle/>
                    <a:p>
                      <a:pPr algn="ctr"/>
                      <a:r>
                        <a:rPr lang="en-SG" sz="2000" dirty="0"/>
                        <a:t>9</a:t>
                      </a:r>
                    </a:p>
                  </a:txBody>
                  <a:tcPr anchor="ctr">
                    <a:lnR w="12700" cap="flat" cmpd="sng" algn="ctr">
                      <a:solidFill>
                        <a:schemeClr val="accent4">
                          <a:lumMod val="60000"/>
                          <a:lumOff val="4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r>
                        <a:rPr lang="en-SG" sz="2000" dirty="0"/>
                        <a:t>De Morgan’s </a:t>
                      </a:r>
                      <a:r>
                        <a:rPr lang="en-SG" sz="2000" baseline="0" dirty="0"/>
                        <a:t>laws</a:t>
                      </a:r>
                      <a:endParaRPr lang="en-SG" sz="2000" dirty="0"/>
                    </a:p>
                  </a:txBody>
                  <a:tcPr anchor="ctr">
                    <a:lnL w="12700" cap="flat" cmpd="sng" algn="ctr">
                      <a:solidFill>
                        <a:schemeClr val="accent4">
                          <a:lumMod val="60000"/>
                          <a:lumOff val="40000"/>
                        </a:schemeClr>
                      </a:solidFill>
                      <a:prstDash val="solid"/>
                      <a:round/>
                      <a:headEnd type="none" w="med" len="med"/>
                      <a:tailEnd type="none" w="med" len="med"/>
                    </a:lnL>
                    <a:lnR w="9525" cap="flat" cmpd="sng" algn="ctr">
                      <a:solidFill>
                        <a:schemeClr val="accent2">
                          <a:lumMod val="40000"/>
                          <a:lumOff val="6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r>
                        <a:rPr lang="en-SG" sz="2000" b="0" dirty="0">
                          <a:sym typeface="Symbol" panose="05050102010706020507" pitchFamily="18" charset="2"/>
                        </a:rPr>
                        <a:t>~(</a:t>
                      </a:r>
                      <a:r>
                        <a:rPr lang="en-SG" sz="2000" b="0" i="1" dirty="0">
                          <a:sym typeface="Symbol" panose="05050102010706020507" pitchFamily="18" charset="2"/>
                        </a:rPr>
                        <a:t>p</a:t>
                      </a:r>
                      <a:r>
                        <a:rPr lang="en-SG" sz="2000" b="0" dirty="0">
                          <a:sym typeface="Symbol" panose="05050102010706020507" pitchFamily="18" charset="2"/>
                        </a:rPr>
                        <a:t> </a:t>
                      </a:r>
                      <a:r>
                        <a:rPr lang="en-SG" sz="2000" b="0" baseline="0" dirty="0">
                          <a:sym typeface="Symbol" panose="05050102010706020507" pitchFamily="18" charset="2"/>
                        </a:rPr>
                        <a:t> </a:t>
                      </a:r>
                      <a:r>
                        <a:rPr lang="en-SG" sz="2000" b="0" i="1" dirty="0">
                          <a:sym typeface="Symbol" panose="05050102010706020507" pitchFamily="18" charset="2"/>
                        </a:rPr>
                        <a:t>q</a:t>
                      </a:r>
                      <a:r>
                        <a:rPr lang="en-SG" sz="2000" b="0" i="0" dirty="0">
                          <a:sym typeface="Symbol" panose="05050102010706020507" pitchFamily="18" charset="2"/>
                        </a:rPr>
                        <a:t>) </a:t>
                      </a:r>
                      <a:r>
                        <a:rPr lang="en-SG" sz="2000" b="0" dirty="0">
                          <a:sym typeface="Symbol" panose="05050102010706020507" pitchFamily="18" charset="2"/>
                        </a:rPr>
                        <a:t> </a:t>
                      </a:r>
                      <a:r>
                        <a:rPr lang="en-SG" sz="2000" dirty="0"/>
                        <a:t>~</a:t>
                      </a:r>
                      <a:r>
                        <a:rPr lang="en-SG" sz="2000" b="0" i="1" dirty="0"/>
                        <a:t>p</a:t>
                      </a:r>
                      <a:r>
                        <a:rPr lang="en-SG" sz="2000" b="0" dirty="0"/>
                        <a:t> </a:t>
                      </a:r>
                      <a:r>
                        <a:rPr lang="en-SG" sz="2000" b="0" dirty="0">
                          <a:sym typeface="Symbol" panose="05050102010706020507" pitchFamily="18" charset="2"/>
                        </a:rPr>
                        <a:t> ~</a:t>
                      </a:r>
                      <a:r>
                        <a:rPr lang="en-SG" sz="2000" b="0" i="1" dirty="0">
                          <a:sym typeface="Symbol" panose="05050102010706020507" pitchFamily="18" charset="2"/>
                        </a:rPr>
                        <a:t>q</a:t>
                      </a:r>
                      <a:r>
                        <a:rPr lang="en-SG" sz="2000" b="0" dirty="0">
                          <a:sym typeface="Symbol" panose="05050102010706020507" pitchFamily="18" charset="2"/>
                        </a:rPr>
                        <a:t> </a:t>
                      </a:r>
                      <a:endParaRPr lang="en-SG" sz="2000" dirty="0"/>
                    </a:p>
                  </a:txBody>
                  <a:tcPr anchor="ctr">
                    <a:lnL w="9525" cap="flat" cmpd="sng" algn="ctr">
                      <a:solidFill>
                        <a:schemeClr val="accent2">
                          <a:lumMod val="40000"/>
                          <a:lumOff val="60000"/>
                        </a:schemeClr>
                      </a:solidFill>
                      <a:prstDash val="solid"/>
                      <a:round/>
                      <a:headEnd type="none" w="med" len="med"/>
                      <a:tailEnd type="none" w="med" len="med"/>
                    </a:lnL>
                    <a:lnR w="9525" cap="flat" cmpd="sng" algn="ctr">
                      <a:solidFill>
                        <a:schemeClr val="accent2">
                          <a:lumMod val="40000"/>
                          <a:lumOff val="6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r>
                        <a:rPr lang="en-SG" sz="2000" b="0" dirty="0">
                          <a:sym typeface="Symbol" panose="05050102010706020507" pitchFamily="18" charset="2"/>
                        </a:rPr>
                        <a:t>~(</a:t>
                      </a:r>
                      <a:r>
                        <a:rPr lang="en-SG" sz="2000" b="0" i="1" dirty="0">
                          <a:sym typeface="Symbol" panose="05050102010706020507" pitchFamily="18" charset="2"/>
                        </a:rPr>
                        <a:t>p</a:t>
                      </a:r>
                      <a:r>
                        <a:rPr lang="en-SG" sz="2000" b="0" dirty="0">
                          <a:sym typeface="Symbol" panose="05050102010706020507" pitchFamily="18" charset="2"/>
                        </a:rPr>
                        <a:t> </a:t>
                      </a:r>
                      <a:r>
                        <a:rPr lang="en-SG" sz="2000" b="0" baseline="0" dirty="0">
                          <a:sym typeface="Symbol" panose="05050102010706020507" pitchFamily="18" charset="2"/>
                        </a:rPr>
                        <a:t> </a:t>
                      </a:r>
                      <a:r>
                        <a:rPr lang="en-SG" sz="2000" b="0" i="1" dirty="0">
                          <a:sym typeface="Symbol" panose="05050102010706020507" pitchFamily="18" charset="2"/>
                        </a:rPr>
                        <a:t>q</a:t>
                      </a:r>
                      <a:r>
                        <a:rPr lang="en-SG" sz="2000" b="0" i="0" dirty="0">
                          <a:sym typeface="Symbol" panose="05050102010706020507" pitchFamily="18" charset="2"/>
                        </a:rPr>
                        <a:t>) </a:t>
                      </a:r>
                      <a:r>
                        <a:rPr lang="en-SG" sz="2000" b="0" dirty="0">
                          <a:sym typeface="Symbol" panose="05050102010706020507" pitchFamily="18" charset="2"/>
                        </a:rPr>
                        <a:t> </a:t>
                      </a:r>
                      <a:r>
                        <a:rPr lang="en-SG" sz="2000" dirty="0"/>
                        <a:t>~</a:t>
                      </a:r>
                      <a:r>
                        <a:rPr lang="en-SG" sz="2000" b="0" i="1" dirty="0"/>
                        <a:t>p</a:t>
                      </a:r>
                      <a:r>
                        <a:rPr lang="en-SG" sz="2000" b="0" dirty="0"/>
                        <a:t> </a:t>
                      </a:r>
                      <a:r>
                        <a:rPr lang="en-SG" sz="2000" b="0" dirty="0">
                          <a:sym typeface="Symbol" panose="05050102010706020507" pitchFamily="18" charset="2"/>
                        </a:rPr>
                        <a:t> ~</a:t>
                      </a:r>
                      <a:r>
                        <a:rPr lang="en-SG" sz="2000" b="0" i="1" dirty="0">
                          <a:sym typeface="Symbol" panose="05050102010706020507" pitchFamily="18" charset="2"/>
                        </a:rPr>
                        <a:t>q</a:t>
                      </a:r>
                      <a:r>
                        <a:rPr lang="en-SG" sz="2000" b="0" dirty="0">
                          <a:sym typeface="Symbol" panose="05050102010706020507" pitchFamily="18" charset="2"/>
                        </a:rPr>
                        <a:t> </a:t>
                      </a:r>
                      <a:endParaRPr lang="en-SG" sz="2000" dirty="0"/>
                    </a:p>
                  </a:txBody>
                  <a:tcPr anchor="ctr">
                    <a:lnL w="9525" cap="flat" cmpd="sng" algn="ctr">
                      <a:solidFill>
                        <a:schemeClr val="accent2">
                          <a:lumMod val="40000"/>
                          <a:lumOff val="60000"/>
                        </a:schemeClr>
                      </a:solidFill>
                      <a:prstDash val="solid"/>
                      <a:round/>
                      <a:headEnd type="none" w="med" len="med"/>
                      <a:tailEnd type="none" w="med" len="med"/>
                    </a:lnL>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506641">
                <a:tc>
                  <a:txBody>
                    <a:bodyPr/>
                    <a:lstStyle/>
                    <a:p>
                      <a:pPr algn="ctr"/>
                      <a:r>
                        <a:rPr lang="en-SG" sz="2000" dirty="0"/>
                        <a:t>10</a:t>
                      </a:r>
                    </a:p>
                  </a:txBody>
                  <a:tcPr anchor="ctr">
                    <a:lnR w="12700" cap="flat" cmpd="sng" algn="ctr">
                      <a:solidFill>
                        <a:schemeClr val="accent4">
                          <a:lumMod val="60000"/>
                          <a:lumOff val="4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r>
                        <a:rPr lang="en-SG" sz="2000" dirty="0"/>
                        <a:t>Absorption</a:t>
                      </a:r>
                      <a:r>
                        <a:rPr lang="en-SG" sz="2000" baseline="0" dirty="0"/>
                        <a:t> laws</a:t>
                      </a:r>
                      <a:endParaRPr lang="en-SG" sz="2000" dirty="0"/>
                    </a:p>
                  </a:txBody>
                  <a:tcPr anchor="ctr">
                    <a:lnL w="12700" cap="flat" cmpd="sng" algn="ctr">
                      <a:solidFill>
                        <a:schemeClr val="accent4">
                          <a:lumMod val="60000"/>
                          <a:lumOff val="40000"/>
                        </a:schemeClr>
                      </a:solidFill>
                      <a:prstDash val="solid"/>
                      <a:round/>
                      <a:headEnd type="none" w="med" len="med"/>
                      <a:tailEnd type="none" w="med" len="med"/>
                    </a:lnL>
                    <a:lnR w="9525" cap="flat" cmpd="sng" algn="ctr">
                      <a:solidFill>
                        <a:schemeClr val="accent2">
                          <a:lumMod val="40000"/>
                          <a:lumOff val="6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2000" b="0" i="1" dirty="0"/>
                        <a:t>p</a:t>
                      </a:r>
                      <a:r>
                        <a:rPr lang="en-SG" sz="2000" b="0" dirty="0"/>
                        <a:t> </a:t>
                      </a:r>
                      <a:r>
                        <a:rPr lang="en-SG" sz="2000" b="0" dirty="0">
                          <a:sym typeface="Symbol" panose="05050102010706020507" pitchFamily="18" charset="2"/>
                        </a:rPr>
                        <a:t> (</a:t>
                      </a:r>
                      <a:r>
                        <a:rPr lang="en-SG" sz="2000" b="0" i="1" dirty="0">
                          <a:sym typeface="Symbol" panose="05050102010706020507" pitchFamily="18" charset="2"/>
                        </a:rPr>
                        <a:t>p</a:t>
                      </a:r>
                      <a:r>
                        <a:rPr lang="en-SG" sz="2000" b="0" dirty="0">
                          <a:sym typeface="Symbol" panose="05050102010706020507" pitchFamily="18" charset="2"/>
                        </a:rPr>
                        <a:t> </a:t>
                      </a:r>
                      <a:r>
                        <a:rPr lang="en-SG" sz="2000" b="0" baseline="0" dirty="0">
                          <a:sym typeface="Symbol" panose="05050102010706020507" pitchFamily="18" charset="2"/>
                        </a:rPr>
                        <a:t> </a:t>
                      </a:r>
                      <a:r>
                        <a:rPr lang="en-SG" sz="2000" b="0" i="1" dirty="0">
                          <a:sym typeface="Symbol" panose="05050102010706020507" pitchFamily="18" charset="2"/>
                        </a:rPr>
                        <a:t>q</a:t>
                      </a:r>
                      <a:r>
                        <a:rPr lang="en-SG" sz="2000" b="0" i="0" dirty="0">
                          <a:sym typeface="Symbol" panose="05050102010706020507" pitchFamily="18" charset="2"/>
                        </a:rPr>
                        <a:t>) </a:t>
                      </a:r>
                      <a:r>
                        <a:rPr lang="en-SG" sz="2000" b="0" dirty="0">
                          <a:sym typeface="Symbol" panose="05050102010706020507" pitchFamily="18" charset="2"/>
                        </a:rPr>
                        <a:t>  </a:t>
                      </a:r>
                      <a:r>
                        <a:rPr lang="en-SG" sz="2000" b="0" i="1" dirty="0">
                          <a:sym typeface="Symbol" panose="05050102010706020507" pitchFamily="18" charset="2"/>
                        </a:rPr>
                        <a:t>p</a:t>
                      </a:r>
                      <a:endParaRPr lang="en-SG" sz="2000" b="0" i="1" dirty="0"/>
                    </a:p>
                  </a:txBody>
                  <a:tcPr anchor="ctr">
                    <a:lnL w="9525" cap="flat" cmpd="sng" algn="ctr">
                      <a:solidFill>
                        <a:schemeClr val="accent2">
                          <a:lumMod val="40000"/>
                          <a:lumOff val="60000"/>
                        </a:schemeClr>
                      </a:solidFill>
                      <a:prstDash val="solid"/>
                      <a:round/>
                      <a:headEnd type="none" w="med" len="med"/>
                      <a:tailEnd type="none" w="med" len="med"/>
                    </a:lnL>
                    <a:lnR w="9525" cap="flat" cmpd="sng" algn="ctr">
                      <a:solidFill>
                        <a:schemeClr val="accent2">
                          <a:lumMod val="40000"/>
                          <a:lumOff val="6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2000" b="0" i="1" dirty="0"/>
                        <a:t>p</a:t>
                      </a:r>
                      <a:r>
                        <a:rPr lang="en-SG" sz="2000" b="0" dirty="0"/>
                        <a:t> </a:t>
                      </a:r>
                      <a:r>
                        <a:rPr lang="en-SG" sz="2000" b="0" dirty="0">
                          <a:sym typeface="Symbol" panose="05050102010706020507" pitchFamily="18" charset="2"/>
                        </a:rPr>
                        <a:t> (</a:t>
                      </a:r>
                      <a:r>
                        <a:rPr lang="en-SG" sz="2000" b="0" i="1" dirty="0">
                          <a:sym typeface="Symbol" panose="05050102010706020507" pitchFamily="18" charset="2"/>
                        </a:rPr>
                        <a:t>p</a:t>
                      </a:r>
                      <a:r>
                        <a:rPr lang="en-SG" sz="2000" b="0" dirty="0">
                          <a:sym typeface="Symbol" panose="05050102010706020507" pitchFamily="18" charset="2"/>
                        </a:rPr>
                        <a:t> </a:t>
                      </a:r>
                      <a:r>
                        <a:rPr lang="en-SG" sz="2000" b="0" baseline="0" dirty="0">
                          <a:sym typeface="Symbol" panose="05050102010706020507" pitchFamily="18" charset="2"/>
                        </a:rPr>
                        <a:t> </a:t>
                      </a:r>
                      <a:r>
                        <a:rPr lang="en-SG" sz="2000" b="0" i="1" dirty="0">
                          <a:sym typeface="Symbol" panose="05050102010706020507" pitchFamily="18" charset="2"/>
                        </a:rPr>
                        <a:t>q</a:t>
                      </a:r>
                      <a:r>
                        <a:rPr lang="en-SG" sz="2000" b="0" i="0" dirty="0">
                          <a:sym typeface="Symbol" panose="05050102010706020507" pitchFamily="18" charset="2"/>
                        </a:rPr>
                        <a:t>) </a:t>
                      </a:r>
                      <a:r>
                        <a:rPr lang="en-SG" sz="2000" b="0" dirty="0">
                          <a:sym typeface="Symbol" panose="05050102010706020507" pitchFamily="18" charset="2"/>
                        </a:rPr>
                        <a:t>  </a:t>
                      </a:r>
                      <a:r>
                        <a:rPr lang="en-SG" sz="2000" b="0" i="1" dirty="0">
                          <a:sym typeface="Symbol" panose="05050102010706020507" pitchFamily="18" charset="2"/>
                        </a:rPr>
                        <a:t>p</a:t>
                      </a:r>
                      <a:endParaRPr lang="en-SG" sz="2000" b="0" i="1" dirty="0"/>
                    </a:p>
                  </a:txBody>
                  <a:tcPr anchor="ctr">
                    <a:lnL w="9525" cap="flat" cmpd="sng" algn="ctr">
                      <a:solidFill>
                        <a:schemeClr val="accent2">
                          <a:lumMod val="40000"/>
                          <a:lumOff val="60000"/>
                        </a:schemeClr>
                      </a:solidFill>
                      <a:prstDash val="solid"/>
                      <a:round/>
                      <a:headEnd type="none" w="med" len="med"/>
                      <a:tailEnd type="none" w="med" len="med"/>
                    </a:lnL>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506641">
                <a:tc>
                  <a:txBody>
                    <a:bodyPr/>
                    <a:lstStyle/>
                    <a:p>
                      <a:pPr algn="ctr"/>
                      <a:r>
                        <a:rPr lang="en-SG" sz="2000" dirty="0"/>
                        <a:t>11</a:t>
                      </a:r>
                    </a:p>
                  </a:txBody>
                  <a:tcPr anchor="ctr">
                    <a:lnR w="12700" cap="flat" cmpd="sng" algn="ctr">
                      <a:solidFill>
                        <a:schemeClr val="accent4">
                          <a:lumMod val="60000"/>
                          <a:lumOff val="4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r>
                        <a:rPr lang="en-SG" sz="2000" dirty="0"/>
                        <a:t>Negation</a:t>
                      </a:r>
                      <a:r>
                        <a:rPr lang="en-SG" sz="2000" baseline="0" dirty="0"/>
                        <a:t> of </a:t>
                      </a:r>
                      <a:r>
                        <a:rPr lang="en-SG" sz="2000" b="1" i="0" baseline="0" dirty="0"/>
                        <a:t>true</a:t>
                      </a:r>
                      <a:r>
                        <a:rPr lang="en-SG" sz="2000" baseline="0" dirty="0"/>
                        <a:t> and </a:t>
                      </a:r>
                      <a:r>
                        <a:rPr lang="en-SG" sz="2000" b="1" baseline="0" dirty="0"/>
                        <a:t>false</a:t>
                      </a:r>
                      <a:endParaRPr lang="en-SG" sz="2000" b="1" dirty="0"/>
                    </a:p>
                  </a:txBody>
                  <a:tcPr anchor="ctr">
                    <a:lnL w="12700" cap="flat" cmpd="sng" algn="ctr">
                      <a:solidFill>
                        <a:schemeClr val="accent4">
                          <a:lumMod val="60000"/>
                          <a:lumOff val="40000"/>
                        </a:schemeClr>
                      </a:solidFill>
                      <a:prstDash val="solid"/>
                      <a:round/>
                      <a:headEnd type="none" w="med" len="med"/>
                      <a:tailEnd type="none" w="med" len="med"/>
                    </a:lnL>
                    <a:lnR w="9525" cap="flat" cmpd="sng" algn="ctr">
                      <a:solidFill>
                        <a:schemeClr val="accent2">
                          <a:lumMod val="40000"/>
                          <a:lumOff val="6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2000" b="0" dirty="0">
                          <a:sym typeface="Symbol" panose="05050102010706020507" pitchFamily="18" charset="2"/>
                        </a:rPr>
                        <a:t>~</a:t>
                      </a:r>
                      <a:r>
                        <a:rPr lang="en-SG" sz="2000" b="1" i="0" dirty="0">
                          <a:sym typeface="Symbol" panose="05050102010706020507" pitchFamily="18" charset="2"/>
                        </a:rPr>
                        <a:t>true</a:t>
                      </a:r>
                      <a:r>
                        <a:rPr lang="en-SG" sz="2000" b="0" dirty="0">
                          <a:sym typeface="Symbol" panose="05050102010706020507" pitchFamily="18" charset="2"/>
                        </a:rPr>
                        <a:t>  </a:t>
                      </a:r>
                      <a:r>
                        <a:rPr lang="en-SG" sz="2000" b="1" i="0" dirty="0">
                          <a:sym typeface="Symbol" panose="05050102010706020507" pitchFamily="18" charset="2"/>
                        </a:rPr>
                        <a:t>false</a:t>
                      </a:r>
                      <a:endParaRPr lang="en-SG" sz="2000" b="1" i="0" dirty="0"/>
                    </a:p>
                  </a:txBody>
                  <a:tcPr anchor="ctr">
                    <a:lnL w="9525" cap="flat" cmpd="sng" algn="ctr">
                      <a:solidFill>
                        <a:schemeClr val="accent2">
                          <a:lumMod val="40000"/>
                          <a:lumOff val="60000"/>
                        </a:schemeClr>
                      </a:solidFill>
                      <a:prstDash val="solid"/>
                      <a:round/>
                      <a:headEnd type="none" w="med" len="med"/>
                      <a:tailEnd type="none" w="med" len="med"/>
                    </a:lnL>
                    <a:lnR w="9525" cap="flat" cmpd="sng" algn="ctr">
                      <a:solidFill>
                        <a:schemeClr val="accent2">
                          <a:lumMod val="40000"/>
                          <a:lumOff val="60000"/>
                        </a:schemeClr>
                      </a:solidFill>
                      <a:prstDash val="solid"/>
                      <a:round/>
                      <a:headEnd type="none" w="med" len="med"/>
                      <a:tailEnd type="none" w="med" len="med"/>
                    </a:lnR>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2000" b="0" dirty="0">
                          <a:sym typeface="Symbol" panose="05050102010706020507" pitchFamily="18" charset="2"/>
                        </a:rPr>
                        <a:t>~</a:t>
                      </a:r>
                      <a:r>
                        <a:rPr lang="en-SG" sz="2000" b="1" i="0" dirty="0">
                          <a:sym typeface="Symbol" panose="05050102010706020507" pitchFamily="18" charset="2"/>
                        </a:rPr>
                        <a:t>false</a:t>
                      </a:r>
                      <a:r>
                        <a:rPr lang="en-SG" sz="2000" b="0" dirty="0">
                          <a:sym typeface="Symbol" panose="05050102010706020507" pitchFamily="18" charset="2"/>
                        </a:rPr>
                        <a:t>  </a:t>
                      </a:r>
                      <a:r>
                        <a:rPr lang="en-SG" sz="2000" b="1" i="0" dirty="0">
                          <a:sym typeface="Symbol" panose="05050102010706020507" pitchFamily="18" charset="2"/>
                        </a:rPr>
                        <a:t>true</a:t>
                      </a:r>
                      <a:endParaRPr lang="en-SG" sz="2000" b="1" i="0" dirty="0"/>
                    </a:p>
                  </a:txBody>
                  <a:tcPr anchor="ctr">
                    <a:lnL w="9525" cap="flat" cmpd="sng" algn="ctr">
                      <a:solidFill>
                        <a:schemeClr val="accent2">
                          <a:lumMod val="40000"/>
                          <a:lumOff val="60000"/>
                        </a:schemeClr>
                      </a:solidFill>
                      <a:prstDash val="solid"/>
                      <a:round/>
                      <a:headEnd type="none" w="med" len="med"/>
                      <a:tailEnd type="none" w="med" len="med"/>
                    </a:lnL>
                    <a:lnT w="9525" cap="flat" cmpd="sng" algn="ctr">
                      <a:solidFill>
                        <a:schemeClr val="accent2">
                          <a:lumMod val="60000"/>
                          <a:lumOff val="40000"/>
                        </a:schemeClr>
                      </a:solidFill>
                      <a:prstDash val="solid"/>
                      <a:round/>
                      <a:headEnd type="none" w="med" len="med"/>
                      <a:tailEnd type="none" w="med" len="med"/>
                    </a:lnT>
                    <a:lnB w="9525"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818307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Logical Form and Logical Equivalence</a:t>
            </a:r>
            <a:r>
              <a:rPr lang="en-SG" sz="1200" dirty="0">
                <a:solidFill>
                  <a:schemeClr val="bg1"/>
                </a:solidFill>
              </a:rPr>
              <a:t>		Conditional Statements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Simplifying Statement Forms: Quick Quiz</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26</a:t>
            </a:fld>
            <a:endParaRPr lang="en-SG" dirty="0"/>
          </a:p>
        </p:txBody>
      </p:sp>
      <p:sp>
        <p:nvSpPr>
          <p:cNvPr id="2" name="TextBox 1"/>
          <p:cNvSpPr txBox="1"/>
          <p:nvPr/>
        </p:nvSpPr>
        <p:spPr>
          <a:xfrm>
            <a:off x="636143" y="1009555"/>
            <a:ext cx="7563475" cy="954107"/>
          </a:xfrm>
          <a:prstGeom prst="rect">
            <a:avLst/>
          </a:prstGeom>
          <a:noFill/>
        </p:spPr>
        <p:txBody>
          <a:bodyPr wrap="square" rtlCol="0">
            <a:spAutoFit/>
          </a:bodyPr>
          <a:lstStyle/>
          <a:p>
            <a:pPr marL="285750" indent="-285750">
              <a:buFont typeface="Wingdings" panose="05000000000000000000" pitchFamily="2" charset="2"/>
              <a:buChar char="§"/>
            </a:pPr>
            <a:r>
              <a:rPr lang="en-SG" sz="2800" dirty="0"/>
              <a:t>Use the laws in Theorem 2.1.1 to verify the following logical equivalence:</a:t>
            </a:r>
          </a:p>
        </p:txBody>
      </p:sp>
      <p:sp>
        <p:nvSpPr>
          <p:cNvPr id="3" name="TextBox 2"/>
          <p:cNvSpPr txBox="1"/>
          <p:nvPr/>
        </p:nvSpPr>
        <p:spPr>
          <a:xfrm>
            <a:off x="1110161" y="2092516"/>
            <a:ext cx="3592287"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  (</a:t>
            </a: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  </a:t>
            </a:r>
            <a:r>
              <a:rPr lang="en-SG" sz="2800" i="1" dirty="0">
                <a:solidFill>
                  <a:schemeClr val="bg1"/>
                </a:solidFill>
                <a:sym typeface="Symbol" panose="05050102010706020507" pitchFamily="18" charset="2"/>
              </a:rPr>
              <a:t>p</a:t>
            </a:r>
            <a:r>
              <a:rPr lang="en-SG" sz="2800" dirty="0">
                <a:solidFill>
                  <a:schemeClr val="bg1"/>
                </a:solidFill>
                <a:sym typeface="Symbol" panose="05050102010706020507" pitchFamily="18" charset="2"/>
              </a:rPr>
              <a:t> </a:t>
            </a:r>
            <a:endParaRPr lang="en-SG" sz="2800" dirty="0">
              <a:solidFill>
                <a:schemeClr val="bg1"/>
              </a:solidFill>
            </a:endParaRPr>
          </a:p>
        </p:txBody>
      </p:sp>
      <p:sp>
        <p:nvSpPr>
          <p:cNvPr id="22" name="TextBox 21"/>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15" name="TextBox 14"/>
          <p:cNvSpPr txBox="1"/>
          <p:nvPr/>
        </p:nvSpPr>
        <p:spPr>
          <a:xfrm>
            <a:off x="140875" y="2947926"/>
            <a:ext cx="3682508" cy="523220"/>
          </a:xfrm>
          <a:prstGeom prst="rect">
            <a:avLst/>
          </a:prstGeom>
          <a:noFill/>
        </p:spPr>
        <p:txBody>
          <a:bodyPr wrap="square" rtlCol="0">
            <a:spAutoFit/>
          </a:bodyPr>
          <a:lstStyle/>
          <a:p>
            <a:pPr algn="ctr"/>
            <a:r>
              <a:rPr lang="en-SG" sz="2800" dirty="0"/>
              <a:t>~(~</a:t>
            </a:r>
            <a:r>
              <a:rPr lang="en-SG" sz="2800" i="1" dirty="0"/>
              <a:t>p</a:t>
            </a:r>
            <a:r>
              <a:rPr lang="en-SG" sz="2800" dirty="0"/>
              <a:t> </a:t>
            </a:r>
            <a:r>
              <a:rPr lang="en-SG" sz="2800" dirty="0">
                <a:sym typeface="Symbol" panose="05050102010706020507" pitchFamily="18" charset="2"/>
              </a:rPr>
              <a:t> </a:t>
            </a:r>
            <a:r>
              <a:rPr lang="en-SG" sz="2800" i="1" dirty="0">
                <a:sym typeface="Symbol" panose="05050102010706020507" pitchFamily="18" charset="2"/>
              </a:rPr>
              <a:t>q</a:t>
            </a:r>
            <a:r>
              <a:rPr lang="en-SG" sz="2800" dirty="0">
                <a:sym typeface="Symbol" panose="05050102010706020507" pitchFamily="18" charset="2"/>
              </a:rPr>
              <a:t>)  (</a:t>
            </a:r>
            <a:r>
              <a:rPr lang="en-SG" sz="2800" i="1" dirty="0"/>
              <a:t>p</a:t>
            </a:r>
            <a:r>
              <a:rPr lang="en-SG" sz="2800" dirty="0"/>
              <a:t> </a:t>
            </a:r>
            <a:r>
              <a:rPr lang="en-SG" sz="2800" dirty="0">
                <a:sym typeface="Symbol" panose="05050102010706020507" pitchFamily="18" charset="2"/>
              </a:rPr>
              <a:t> </a:t>
            </a:r>
            <a:r>
              <a:rPr lang="en-SG" sz="2800" i="1" dirty="0">
                <a:sym typeface="Symbol" panose="05050102010706020507" pitchFamily="18" charset="2"/>
              </a:rPr>
              <a:t>q</a:t>
            </a:r>
            <a:r>
              <a:rPr lang="en-SG" sz="2800" dirty="0">
                <a:sym typeface="Symbol" panose="05050102010706020507" pitchFamily="18" charset="2"/>
              </a:rPr>
              <a:t>)    </a:t>
            </a:r>
            <a:endParaRPr lang="en-SG" sz="2800" dirty="0"/>
          </a:p>
        </p:txBody>
      </p:sp>
      <p:sp>
        <p:nvSpPr>
          <p:cNvPr id="16" name="TextBox 15"/>
          <p:cNvSpPr txBox="1"/>
          <p:nvPr/>
        </p:nvSpPr>
        <p:spPr>
          <a:xfrm>
            <a:off x="3414398" y="2947926"/>
            <a:ext cx="3385203" cy="523220"/>
          </a:xfrm>
          <a:prstGeom prst="rect">
            <a:avLst/>
          </a:prstGeom>
          <a:noFill/>
        </p:spPr>
        <p:txBody>
          <a:bodyPr wrap="square" rtlCol="0">
            <a:spAutoFit/>
          </a:bodyPr>
          <a:lstStyle/>
          <a:p>
            <a:pPr algn="ctr"/>
            <a:r>
              <a:rPr lang="en-SG" sz="2800" dirty="0"/>
              <a:t>(~(~</a:t>
            </a:r>
            <a:r>
              <a:rPr lang="en-SG" sz="2800" i="1" dirty="0"/>
              <a:t>p</a:t>
            </a:r>
            <a:r>
              <a:rPr lang="en-SG" sz="2800" dirty="0"/>
              <a:t>) </a:t>
            </a:r>
            <a:r>
              <a:rPr lang="en-SG" sz="2800" dirty="0">
                <a:sym typeface="Symbol" panose="05050102010706020507" pitchFamily="18" charset="2"/>
              </a:rPr>
              <a:t> ~</a:t>
            </a:r>
            <a:r>
              <a:rPr lang="en-SG" sz="2800" i="1" dirty="0">
                <a:sym typeface="Symbol" panose="05050102010706020507" pitchFamily="18" charset="2"/>
              </a:rPr>
              <a:t>q</a:t>
            </a:r>
            <a:r>
              <a:rPr lang="en-SG" sz="2800" dirty="0">
                <a:sym typeface="Symbol" panose="05050102010706020507" pitchFamily="18" charset="2"/>
              </a:rPr>
              <a:t>)  (</a:t>
            </a:r>
            <a:r>
              <a:rPr lang="en-SG" sz="2800" i="1" dirty="0"/>
              <a:t>p</a:t>
            </a:r>
            <a:r>
              <a:rPr lang="en-SG" sz="2800" dirty="0"/>
              <a:t> </a:t>
            </a:r>
            <a:r>
              <a:rPr lang="en-SG" sz="2800" dirty="0">
                <a:sym typeface="Symbol" panose="05050102010706020507" pitchFamily="18" charset="2"/>
              </a:rPr>
              <a:t> </a:t>
            </a:r>
            <a:r>
              <a:rPr lang="en-SG" sz="2800" i="1" dirty="0">
                <a:sym typeface="Symbol" panose="05050102010706020507" pitchFamily="18" charset="2"/>
              </a:rPr>
              <a:t>q</a:t>
            </a:r>
            <a:r>
              <a:rPr lang="en-SG" sz="2800" dirty="0">
                <a:sym typeface="Symbol" panose="05050102010706020507" pitchFamily="18" charset="2"/>
              </a:rPr>
              <a:t>)</a:t>
            </a:r>
            <a:endParaRPr lang="en-SG" sz="2800" dirty="0"/>
          </a:p>
        </p:txBody>
      </p:sp>
      <p:sp>
        <p:nvSpPr>
          <p:cNvPr id="17" name="TextBox 16"/>
          <p:cNvSpPr txBox="1"/>
          <p:nvPr/>
        </p:nvSpPr>
        <p:spPr>
          <a:xfrm>
            <a:off x="3087112" y="3524933"/>
            <a:ext cx="3193766" cy="523220"/>
          </a:xfrm>
          <a:prstGeom prst="rect">
            <a:avLst/>
          </a:prstGeom>
          <a:noFill/>
        </p:spPr>
        <p:txBody>
          <a:bodyPr wrap="square" rtlCol="0">
            <a:spAutoFit/>
          </a:bodyPr>
          <a:lstStyle/>
          <a:p>
            <a:pPr algn="ctr"/>
            <a:r>
              <a:rPr lang="en-SG" sz="2800" dirty="0">
                <a:sym typeface="Symbol" panose="05050102010706020507" pitchFamily="18" charset="2"/>
              </a:rPr>
              <a:t> </a:t>
            </a:r>
            <a:r>
              <a:rPr lang="en-SG" sz="2800" dirty="0"/>
              <a:t>(</a:t>
            </a:r>
            <a:r>
              <a:rPr lang="en-SG" sz="2800" i="1" dirty="0"/>
              <a:t>p</a:t>
            </a:r>
            <a:r>
              <a:rPr lang="en-SG" sz="2800" dirty="0"/>
              <a:t> </a:t>
            </a:r>
            <a:r>
              <a:rPr lang="en-SG" sz="2800" dirty="0">
                <a:sym typeface="Symbol" panose="05050102010706020507" pitchFamily="18" charset="2"/>
              </a:rPr>
              <a:t> ~</a:t>
            </a:r>
            <a:r>
              <a:rPr lang="en-SG" sz="2800" i="1" dirty="0">
                <a:sym typeface="Symbol" panose="05050102010706020507" pitchFamily="18" charset="2"/>
              </a:rPr>
              <a:t>q</a:t>
            </a:r>
            <a:r>
              <a:rPr lang="en-SG" sz="2800" dirty="0">
                <a:sym typeface="Symbol" panose="05050102010706020507" pitchFamily="18" charset="2"/>
              </a:rPr>
              <a:t>)  (</a:t>
            </a:r>
            <a:r>
              <a:rPr lang="en-SG" sz="2800" i="1" dirty="0"/>
              <a:t>p</a:t>
            </a:r>
            <a:r>
              <a:rPr lang="en-SG" sz="2800" dirty="0"/>
              <a:t> </a:t>
            </a:r>
            <a:r>
              <a:rPr lang="en-SG" sz="2800" dirty="0">
                <a:sym typeface="Symbol" panose="05050102010706020507" pitchFamily="18" charset="2"/>
              </a:rPr>
              <a:t> </a:t>
            </a:r>
            <a:r>
              <a:rPr lang="en-SG" sz="2800" i="1" dirty="0">
                <a:sym typeface="Symbol" panose="05050102010706020507" pitchFamily="18" charset="2"/>
              </a:rPr>
              <a:t>q</a:t>
            </a:r>
            <a:r>
              <a:rPr lang="en-SG" sz="2800" dirty="0">
                <a:sym typeface="Symbol" panose="05050102010706020507" pitchFamily="18" charset="2"/>
              </a:rPr>
              <a:t>)</a:t>
            </a:r>
            <a:endParaRPr lang="en-SG" sz="2800" dirty="0"/>
          </a:p>
        </p:txBody>
      </p:sp>
      <p:sp>
        <p:nvSpPr>
          <p:cNvPr id="8" name="TextBox 7"/>
          <p:cNvSpPr txBox="1"/>
          <p:nvPr/>
        </p:nvSpPr>
        <p:spPr>
          <a:xfrm>
            <a:off x="6707679" y="3009481"/>
            <a:ext cx="1678898" cy="400110"/>
          </a:xfrm>
          <a:prstGeom prst="rect">
            <a:avLst/>
          </a:prstGeom>
          <a:solidFill>
            <a:schemeClr val="accent4">
              <a:lumMod val="40000"/>
              <a:lumOff val="60000"/>
            </a:schemeClr>
          </a:solidFill>
        </p:spPr>
        <p:txBody>
          <a:bodyPr wrap="square" rtlCol="0">
            <a:spAutoFit/>
          </a:bodyPr>
          <a:lstStyle/>
          <a:p>
            <a:r>
              <a:rPr lang="en-SG" sz="2000" dirty="0"/>
              <a:t>(De Morgan’s)</a:t>
            </a:r>
          </a:p>
        </p:txBody>
      </p:sp>
      <p:sp>
        <p:nvSpPr>
          <p:cNvPr id="20" name="TextBox 19"/>
          <p:cNvSpPr txBox="1"/>
          <p:nvPr/>
        </p:nvSpPr>
        <p:spPr>
          <a:xfrm>
            <a:off x="6707678" y="3586488"/>
            <a:ext cx="2131521" cy="400110"/>
          </a:xfrm>
          <a:prstGeom prst="rect">
            <a:avLst/>
          </a:prstGeom>
          <a:solidFill>
            <a:schemeClr val="accent4">
              <a:lumMod val="40000"/>
              <a:lumOff val="60000"/>
            </a:schemeClr>
          </a:solidFill>
        </p:spPr>
        <p:txBody>
          <a:bodyPr wrap="square" rtlCol="0">
            <a:spAutoFit/>
          </a:bodyPr>
          <a:lstStyle/>
          <a:p>
            <a:r>
              <a:rPr lang="en-SG" sz="2000" dirty="0"/>
              <a:t>(Double negative)</a:t>
            </a:r>
          </a:p>
        </p:txBody>
      </p:sp>
      <p:sp>
        <p:nvSpPr>
          <p:cNvPr id="21" name="TextBox 20"/>
          <p:cNvSpPr txBox="1"/>
          <p:nvPr/>
        </p:nvSpPr>
        <p:spPr>
          <a:xfrm>
            <a:off x="2922220" y="4102212"/>
            <a:ext cx="2744062" cy="523220"/>
          </a:xfrm>
          <a:prstGeom prst="rect">
            <a:avLst/>
          </a:prstGeom>
          <a:noFill/>
        </p:spPr>
        <p:txBody>
          <a:bodyPr wrap="square" rtlCol="0">
            <a:spAutoFit/>
          </a:bodyPr>
          <a:lstStyle/>
          <a:p>
            <a:pPr algn="ctr"/>
            <a:r>
              <a:rPr lang="en-SG" sz="2800" dirty="0">
                <a:sym typeface="Symbol" panose="05050102010706020507" pitchFamily="18" charset="2"/>
              </a:rPr>
              <a:t> </a:t>
            </a:r>
            <a:r>
              <a:rPr lang="en-SG" sz="2800" i="1" dirty="0"/>
              <a:t>p</a:t>
            </a:r>
            <a:r>
              <a:rPr lang="en-SG" sz="2800" dirty="0"/>
              <a:t> </a:t>
            </a:r>
            <a:r>
              <a:rPr lang="en-SG" sz="2800" dirty="0">
                <a:sym typeface="Symbol" panose="05050102010706020507" pitchFamily="18" charset="2"/>
              </a:rPr>
              <a:t> (~</a:t>
            </a:r>
            <a:r>
              <a:rPr lang="en-SG" sz="2800" i="1" dirty="0">
                <a:sym typeface="Symbol" panose="05050102010706020507" pitchFamily="18" charset="2"/>
              </a:rPr>
              <a:t>q</a:t>
            </a:r>
            <a:r>
              <a:rPr lang="en-SG" sz="2800" dirty="0">
                <a:sym typeface="Symbol" panose="05050102010706020507" pitchFamily="18" charset="2"/>
              </a:rPr>
              <a:t>  </a:t>
            </a:r>
            <a:r>
              <a:rPr lang="en-SG" sz="2800" i="1" dirty="0">
                <a:sym typeface="Symbol" panose="05050102010706020507" pitchFamily="18" charset="2"/>
              </a:rPr>
              <a:t>q</a:t>
            </a:r>
            <a:r>
              <a:rPr lang="en-SG" sz="2800" dirty="0">
                <a:sym typeface="Symbol" panose="05050102010706020507" pitchFamily="18" charset="2"/>
              </a:rPr>
              <a:t>)</a:t>
            </a:r>
            <a:endParaRPr lang="en-SG" sz="2800" dirty="0"/>
          </a:p>
        </p:txBody>
      </p:sp>
      <p:sp>
        <p:nvSpPr>
          <p:cNvPr id="23" name="TextBox 22"/>
          <p:cNvSpPr txBox="1"/>
          <p:nvPr/>
        </p:nvSpPr>
        <p:spPr>
          <a:xfrm>
            <a:off x="6707679" y="4163767"/>
            <a:ext cx="1639861" cy="400110"/>
          </a:xfrm>
          <a:prstGeom prst="rect">
            <a:avLst/>
          </a:prstGeom>
          <a:solidFill>
            <a:schemeClr val="accent4">
              <a:lumMod val="40000"/>
              <a:lumOff val="60000"/>
            </a:schemeClr>
          </a:solidFill>
        </p:spPr>
        <p:txBody>
          <a:bodyPr wrap="square" rtlCol="0">
            <a:spAutoFit/>
          </a:bodyPr>
          <a:lstStyle/>
          <a:p>
            <a:r>
              <a:rPr lang="en-SG" sz="2000" dirty="0"/>
              <a:t>(Distributive)</a:t>
            </a:r>
          </a:p>
        </p:txBody>
      </p:sp>
      <p:sp>
        <p:nvSpPr>
          <p:cNvPr id="26" name="TextBox 25"/>
          <p:cNvSpPr txBox="1"/>
          <p:nvPr/>
        </p:nvSpPr>
        <p:spPr>
          <a:xfrm>
            <a:off x="2922220" y="4669484"/>
            <a:ext cx="2744062" cy="523220"/>
          </a:xfrm>
          <a:prstGeom prst="rect">
            <a:avLst/>
          </a:prstGeom>
          <a:noFill/>
        </p:spPr>
        <p:txBody>
          <a:bodyPr wrap="square" rtlCol="0">
            <a:spAutoFit/>
          </a:bodyPr>
          <a:lstStyle/>
          <a:p>
            <a:pPr algn="ctr"/>
            <a:r>
              <a:rPr lang="en-SG" sz="2800" dirty="0">
                <a:sym typeface="Symbol" panose="05050102010706020507" pitchFamily="18" charset="2"/>
              </a:rPr>
              <a:t> </a:t>
            </a:r>
            <a:r>
              <a:rPr lang="en-SG" sz="2800" i="1" dirty="0"/>
              <a:t>p</a:t>
            </a:r>
            <a:r>
              <a:rPr lang="en-SG" sz="2800" dirty="0"/>
              <a:t> </a:t>
            </a:r>
            <a:r>
              <a:rPr lang="en-SG" sz="2800" dirty="0">
                <a:sym typeface="Symbol" panose="05050102010706020507" pitchFamily="18" charset="2"/>
              </a:rPr>
              <a:t> (</a:t>
            </a:r>
            <a:r>
              <a:rPr lang="en-SG" sz="2800" i="1" dirty="0">
                <a:sym typeface="Symbol" panose="05050102010706020507" pitchFamily="18" charset="2"/>
              </a:rPr>
              <a:t>q</a:t>
            </a:r>
            <a:r>
              <a:rPr lang="en-SG" sz="2800" dirty="0">
                <a:sym typeface="Symbol" panose="05050102010706020507" pitchFamily="18" charset="2"/>
              </a:rPr>
              <a:t>  ~</a:t>
            </a:r>
            <a:r>
              <a:rPr lang="en-SG" sz="2800" i="1" dirty="0">
                <a:sym typeface="Symbol" panose="05050102010706020507" pitchFamily="18" charset="2"/>
              </a:rPr>
              <a:t>q</a:t>
            </a:r>
            <a:r>
              <a:rPr lang="en-SG" sz="2800" dirty="0">
                <a:sym typeface="Symbol" panose="05050102010706020507" pitchFamily="18" charset="2"/>
              </a:rPr>
              <a:t>)</a:t>
            </a:r>
            <a:endParaRPr lang="en-SG" sz="2800" dirty="0"/>
          </a:p>
        </p:txBody>
      </p:sp>
      <p:sp>
        <p:nvSpPr>
          <p:cNvPr id="27" name="TextBox 26"/>
          <p:cNvSpPr txBox="1"/>
          <p:nvPr/>
        </p:nvSpPr>
        <p:spPr>
          <a:xfrm>
            <a:off x="6707679" y="4731039"/>
            <a:ext cx="1807671" cy="400110"/>
          </a:xfrm>
          <a:prstGeom prst="rect">
            <a:avLst/>
          </a:prstGeom>
          <a:solidFill>
            <a:schemeClr val="accent4">
              <a:lumMod val="40000"/>
              <a:lumOff val="60000"/>
            </a:schemeClr>
          </a:solidFill>
        </p:spPr>
        <p:txBody>
          <a:bodyPr wrap="square" rtlCol="0">
            <a:spAutoFit/>
          </a:bodyPr>
          <a:lstStyle/>
          <a:p>
            <a:r>
              <a:rPr lang="en-SG" sz="2000" dirty="0"/>
              <a:t>(Commutative)</a:t>
            </a:r>
          </a:p>
        </p:txBody>
      </p:sp>
      <p:sp>
        <p:nvSpPr>
          <p:cNvPr id="28" name="TextBox 27"/>
          <p:cNvSpPr txBox="1"/>
          <p:nvPr/>
        </p:nvSpPr>
        <p:spPr>
          <a:xfrm>
            <a:off x="2922220" y="5236960"/>
            <a:ext cx="2283764" cy="523220"/>
          </a:xfrm>
          <a:prstGeom prst="rect">
            <a:avLst/>
          </a:prstGeom>
          <a:noFill/>
        </p:spPr>
        <p:txBody>
          <a:bodyPr wrap="square" rtlCol="0">
            <a:spAutoFit/>
          </a:bodyPr>
          <a:lstStyle/>
          <a:p>
            <a:pPr algn="ctr"/>
            <a:r>
              <a:rPr lang="en-SG" sz="2800" dirty="0">
                <a:sym typeface="Symbol" panose="05050102010706020507" pitchFamily="18" charset="2"/>
              </a:rPr>
              <a:t> </a:t>
            </a:r>
            <a:r>
              <a:rPr lang="en-SG" sz="2800" i="1" dirty="0"/>
              <a:t>p</a:t>
            </a:r>
            <a:r>
              <a:rPr lang="en-SG" sz="2800" dirty="0"/>
              <a:t> </a:t>
            </a:r>
            <a:r>
              <a:rPr lang="en-SG" sz="2800" dirty="0">
                <a:sym typeface="Symbol" panose="05050102010706020507" pitchFamily="18" charset="2"/>
              </a:rPr>
              <a:t> </a:t>
            </a:r>
            <a:r>
              <a:rPr lang="en-SG" sz="2800" b="1" dirty="0">
                <a:sym typeface="Symbol" panose="05050102010706020507" pitchFamily="18" charset="2"/>
              </a:rPr>
              <a:t>false</a:t>
            </a:r>
            <a:endParaRPr lang="en-SG" sz="2800" b="1" dirty="0"/>
          </a:p>
        </p:txBody>
      </p:sp>
      <p:sp>
        <p:nvSpPr>
          <p:cNvPr id="29" name="TextBox 28"/>
          <p:cNvSpPr txBox="1"/>
          <p:nvPr/>
        </p:nvSpPr>
        <p:spPr>
          <a:xfrm>
            <a:off x="6707679" y="5298515"/>
            <a:ext cx="1639861" cy="400110"/>
          </a:xfrm>
          <a:prstGeom prst="rect">
            <a:avLst/>
          </a:prstGeom>
          <a:solidFill>
            <a:schemeClr val="accent4">
              <a:lumMod val="40000"/>
              <a:lumOff val="60000"/>
            </a:schemeClr>
          </a:solidFill>
        </p:spPr>
        <p:txBody>
          <a:bodyPr wrap="square" rtlCol="0">
            <a:spAutoFit/>
          </a:bodyPr>
          <a:lstStyle/>
          <a:p>
            <a:r>
              <a:rPr lang="en-SG" sz="2000" dirty="0"/>
              <a:t>(Negation)</a:t>
            </a:r>
          </a:p>
        </p:txBody>
      </p:sp>
      <p:sp>
        <p:nvSpPr>
          <p:cNvPr id="30" name="TextBox 29"/>
          <p:cNvSpPr txBox="1"/>
          <p:nvPr/>
        </p:nvSpPr>
        <p:spPr>
          <a:xfrm>
            <a:off x="2678159" y="5786236"/>
            <a:ext cx="1739721" cy="523220"/>
          </a:xfrm>
          <a:prstGeom prst="rect">
            <a:avLst/>
          </a:prstGeom>
          <a:noFill/>
        </p:spPr>
        <p:txBody>
          <a:bodyPr wrap="square" rtlCol="0">
            <a:spAutoFit/>
          </a:bodyPr>
          <a:lstStyle/>
          <a:p>
            <a:pPr algn="ctr"/>
            <a:r>
              <a:rPr lang="en-SG" sz="2800" dirty="0">
                <a:sym typeface="Symbol" panose="05050102010706020507" pitchFamily="18" charset="2"/>
              </a:rPr>
              <a:t> </a:t>
            </a:r>
            <a:r>
              <a:rPr lang="en-SG" sz="2800" i="1" dirty="0"/>
              <a:t>p</a:t>
            </a:r>
            <a:endParaRPr lang="en-SG" sz="2800" b="1" dirty="0"/>
          </a:p>
        </p:txBody>
      </p:sp>
      <p:sp>
        <p:nvSpPr>
          <p:cNvPr id="31" name="TextBox 30"/>
          <p:cNvSpPr txBox="1"/>
          <p:nvPr/>
        </p:nvSpPr>
        <p:spPr>
          <a:xfrm>
            <a:off x="6707678" y="5847791"/>
            <a:ext cx="1639861" cy="400110"/>
          </a:xfrm>
          <a:prstGeom prst="rect">
            <a:avLst/>
          </a:prstGeom>
          <a:solidFill>
            <a:schemeClr val="accent4">
              <a:lumMod val="40000"/>
              <a:lumOff val="60000"/>
            </a:schemeClr>
          </a:solidFill>
        </p:spPr>
        <p:txBody>
          <a:bodyPr wrap="square" rtlCol="0">
            <a:spAutoFit/>
          </a:bodyPr>
          <a:lstStyle/>
          <a:p>
            <a:r>
              <a:rPr lang="en-SG" sz="2000" dirty="0"/>
              <a:t>(Identity)</a:t>
            </a:r>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 name="TextBox 5">
            <a:extLst>
              <a:ext uri="{FF2B5EF4-FFF2-40B4-BE49-F238E27FC236}">
                <a16:creationId xmlns:a16="http://schemas.microsoft.com/office/drawing/2014/main" id="{33FEAA86-4708-4689-91D4-E14C83BD38FC}"/>
              </a:ext>
            </a:extLst>
          </p:cNvPr>
          <p:cNvSpPr txBox="1"/>
          <p:nvPr/>
        </p:nvSpPr>
        <p:spPr>
          <a:xfrm>
            <a:off x="5527040" y="1696720"/>
            <a:ext cx="3385203" cy="646331"/>
          </a:xfrm>
          <a:prstGeom prst="rect">
            <a:avLst/>
          </a:prstGeom>
          <a:solidFill>
            <a:schemeClr val="bg1">
              <a:lumMod val="85000"/>
            </a:schemeClr>
          </a:solidFill>
        </p:spPr>
        <p:txBody>
          <a:bodyPr wrap="square" rtlCol="0">
            <a:spAutoFit/>
          </a:bodyPr>
          <a:lstStyle/>
          <a:p>
            <a:r>
              <a:rPr lang="en-SG" dirty="0"/>
              <a:t>Remember to cite the law in every step in your workings.</a:t>
            </a:r>
          </a:p>
        </p:txBody>
      </p:sp>
      <p:pic>
        <p:nvPicPr>
          <p:cNvPr id="53" name="Picture 52">
            <a:extLst>
              <a:ext uri="{FF2B5EF4-FFF2-40B4-BE49-F238E27FC236}">
                <a16:creationId xmlns:a16="http://schemas.microsoft.com/office/drawing/2014/main" id="{84D797BF-9D3B-4337-A523-49BDEC918BC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9743"/>
          <a:stretch/>
        </p:blipFill>
        <p:spPr>
          <a:xfrm>
            <a:off x="7747558" y="501128"/>
            <a:ext cx="1396442" cy="917979"/>
          </a:xfrm>
          <a:prstGeom prst="rect">
            <a:avLst/>
          </a:prstGeom>
        </p:spPr>
      </p:pic>
    </p:spTree>
    <p:extLst>
      <p:ext uri="{BB962C8B-B14F-4D97-AF65-F5344CB8AC3E}">
        <p14:creationId xmlns:p14="http://schemas.microsoft.com/office/powerpoint/2010/main" val="1219915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dissolve">
                                      <p:cBhvr>
                                        <p:cTn id="21" dur="500"/>
                                        <p:tgtEl>
                                          <p:spTgt spid="17"/>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dissolve">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dissolve">
                                      <p:cBhvr>
                                        <p:cTn id="30" dur="500"/>
                                        <p:tgtEl>
                                          <p:spTgt spid="21"/>
                                        </p:tgtEl>
                                      </p:cBhvr>
                                    </p:animEffect>
                                  </p:childTnLst>
                                </p:cTn>
                              </p:par>
                            </p:childTnLst>
                          </p:cTn>
                        </p:par>
                        <p:par>
                          <p:cTn id="31" fill="hold">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dissolv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dissolve">
                                      <p:cBhvr>
                                        <p:cTn id="39" dur="500"/>
                                        <p:tgtEl>
                                          <p:spTgt spid="26"/>
                                        </p:tgtEl>
                                      </p:cBhvr>
                                    </p:animEffect>
                                  </p:childTnLst>
                                </p:cTn>
                              </p:par>
                            </p:childTnLst>
                          </p:cTn>
                        </p:par>
                        <p:par>
                          <p:cTn id="40" fill="hold">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dissolve">
                                      <p:cBhvr>
                                        <p:cTn id="43" dur="500"/>
                                        <p:tgtEl>
                                          <p:spTgt spid="27"/>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dissolve">
                                      <p:cBhvr>
                                        <p:cTn id="48" dur="500"/>
                                        <p:tgtEl>
                                          <p:spTgt spid="28"/>
                                        </p:tgtEl>
                                      </p:cBhvr>
                                    </p:animEffect>
                                  </p:childTnLst>
                                </p:cTn>
                              </p:par>
                            </p:childTnLst>
                          </p:cTn>
                        </p:par>
                        <p:par>
                          <p:cTn id="49" fill="hold">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dissolve">
                                      <p:cBhvr>
                                        <p:cTn id="52" dur="500"/>
                                        <p:tgtEl>
                                          <p:spTgt spid="29"/>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dissolve">
                                      <p:cBhvr>
                                        <p:cTn id="57" dur="500"/>
                                        <p:tgtEl>
                                          <p:spTgt spid="30"/>
                                        </p:tgtEl>
                                      </p:cBhvr>
                                    </p:animEffect>
                                  </p:childTnLst>
                                </p:cTn>
                              </p:par>
                            </p:childTnLst>
                          </p:cTn>
                        </p:par>
                        <p:par>
                          <p:cTn id="58" fill="hold">
                            <p:stCondLst>
                              <p:cond delay="500"/>
                            </p:stCondLst>
                            <p:childTnLst>
                              <p:par>
                                <p:cTn id="59" presetID="9" presetClass="entr" presetSubtype="0" fill="hold" grpId="0"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dissolve">
                                      <p:cBhvr>
                                        <p:cTn id="6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8" grpId="0" animBg="1"/>
      <p:bldP spid="20" grpId="0" animBg="1"/>
      <p:bldP spid="21" grpId="0"/>
      <p:bldP spid="23" grpId="0" animBg="1"/>
      <p:bldP spid="26" grpId="0"/>
      <p:bldP spid="27" grpId="0" animBg="1"/>
      <p:bldP spid="28" grpId="0"/>
      <p:bldP spid="29" grpId="0" animBg="1"/>
      <p:bldP spid="30" grpId="0"/>
      <p:bldP spid="3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27</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Rounded Rectangle 31"/>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itle 1"/>
          <p:cNvSpPr txBox="1">
            <a:spLocks/>
          </p:cNvSpPr>
          <p:nvPr/>
        </p:nvSpPr>
        <p:spPr>
          <a:xfrm>
            <a:off x="922086" y="2220685"/>
            <a:ext cx="7247642"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2.2 Conditional Statements</a:t>
            </a:r>
          </a:p>
        </p:txBody>
      </p:sp>
      <p:sp>
        <p:nvSpPr>
          <p:cNvPr id="34" name="Oval 33"/>
          <p:cNvSpPr/>
          <p:nvPr/>
        </p:nvSpPr>
        <p:spPr>
          <a:xfrm>
            <a:off x="3834963"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751083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Statements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28</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5" name="TextBox 14"/>
          <p:cNvSpPr txBox="1"/>
          <p:nvPr/>
        </p:nvSpPr>
        <p:spPr>
          <a:xfrm>
            <a:off x="379880" y="1673637"/>
            <a:ext cx="4058599" cy="830997"/>
          </a:xfrm>
          <a:prstGeom prst="rect">
            <a:avLst/>
          </a:prstGeom>
          <a:noFill/>
        </p:spPr>
        <p:txBody>
          <a:bodyPr wrap="square" rtlCol="0">
            <a:spAutoFit/>
          </a:bodyPr>
          <a:lstStyle/>
          <a:p>
            <a:r>
              <a:rPr lang="en-SG" sz="2400" dirty="0"/>
              <a:t>If </a:t>
            </a:r>
            <a:r>
              <a:rPr lang="en-SG" sz="2400" dirty="0">
                <a:solidFill>
                  <a:srgbClr val="000099"/>
                </a:solidFill>
              </a:rPr>
              <a:t>Jane is a math major </a:t>
            </a:r>
            <a:r>
              <a:rPr lang="en-SG" sz="2400" dirty="0"/>
              <a:t>or </a:t>
            </a:r>
            <a:r>
              <a:rPr lang="en-SG" sz="2400" dirty="0">
                <a:solidFill>
                  <a:srgbClr val="000099"/>
                </a:solidFill>
              </a:rPr>
              <a:t>Jane </a:t>
            </a:r>
          </a:p>
          <a:p>
            <a:r>
              <a:rPr lang="en-SG" sz="2400" dirty="0">
                <a:solidFill>
                  <a:srgbClr val="000099"/>
                </a:solidFill>
              </a:rPr>
              <a:t>   is a computer science major</a:t>
            </a:r>
            <a:r>
              <a:rPr lang="en-SG" sz="2400" dirty="0"/>
              <a:t>, </a:t>
            </a:r>
          </a:p>
        </p:txBody>
      </p:sp>
      <p:sp>
        <p:nvSpPr>
          <p:cNvPr id="17" name="TextBox 16"/>
          <p:cNvSpPr txBox="1"/>
          <p:nvPr/>
        </p:nvSpPr>
        <p:spPr>
          <a:xfrm>
            <a:off x="476756" y="3048347"/>
            <a:ext cx="3294082" cy="461665"/>
          </a:xfrm>
          <a:prstGeom prst="rect">
            <a:avLst/>
          </a:prstGeom>
          <a:noFill/>
        </p:spPr>
        <p:txBody>
          <a:bodyPr wrap="square" rtlCol="0">
            <a:spAutoFit/>
          </a:bodyPr>
          <a:lstStyle/>
          <a:p>
            <a:r>
              <a:rPr lang="en-SG" sz="2400" dirty="0"/>
              <a:t>If </a:t>
            </a:r>
            <a:r>
              <a:rPr lang="en-SG" sz="2400" dirty="0">
                <a:solidFill>
                  <a:schemeClr val="accent2">
                    <a:lumMod val="50000"/>
                  </a:schemeClr>
                </a:solidFill>
              </a:rPr>
              <a:t>4,686 is divisible by 6</a:t>
            </a:r>
            <a:r>
              <a:rPr lang="en-SG" sz="2400" dirty="0"/>
              <a:t>, </a:t>
            </a:r>
          </a:p>
        </p:txBody>
      </p:sp>
      <p:sp>
        <p:nvSpPr>
          <p:cNvPr id="18" name="TextBox 17"/>
          <p:cNvSpPr txBox="1"/>
          <p:nvPr/>
        </p:nvSpPr>
        <p:spPr>
          <a:xfrm>
            <a:off x="4839695" y="1858302"/>
            <a:ext cx="3906199" cy="461665"/>
          </a:xfrm>
          <a:prstGeom prst="rect">
            <a:avLst/>
          </a:prstGeom>
          <a:noFill/>
        </p:spPr>
        <p:txBody>
          <a:bodyPr wrap="square" rtlCol="0">
            <a:spAutoFit/>
          </a:bodyPr>
          <a:lstStyle/>
          <a:p>
            <a:r>
              <a:rPr lang="en-SG" sz="2400" dirty="0"/>
              <a:t>then </a:t>
            </a:r>
            <a:r>
              <a:rPr lang="en-SG" sz="2400" dirty="0">
                <a:solidFill>
                  <a:srgbClr val="000099"/>
                </a:solidFill>
              </a:rPr>
              <a:t>Jane will take MA1101R</a:t>
            </a:r>
            <a:r>
              <a:rPr lang="en-SG" sz="2400" dirty="0"/>
              <a:t>.</a:t>
            </a:r>
          </a:p>
        </p:txBody>
      </p:sp>
      <p:sp>
        <p:nvSpPr>
          <p:cNvPr id="20" name="TextBox 19"/>
          <p:cNvSpPr txBox="1"/>
          <p:nvPr/>
        </p:nvSpPr>
        <p:spPr>
          <a:xfrm>
            <a:off x="4839695" y="3048345"/>
            <a:ext cx="3698408" cy="461665"/>
          </a:xfrm>
          <a:prstGeom prst="rect">
            <a:avLst/>
          </a:prstGeom>
          <a:noFill/>
        </p:spPr>
        <p:txBody>
          <a:bodyPr wrap="square" rtlCol="0">
            <a:spAutoFit/>
          </a:bodyPr>
          <a:lstStyle/>
          <a:p>
            <a:r>
              <a:rPr lang="en-SG" sz="2400" dirty="0"/>
              <a:t>then </a:t>
            </a:r>
            <a:r>
              <a:rPr lang="en-SG" sz="2400" dirty="0">
                <a:solidFill>
                  <a:schemeClr val="accent2">
                    <a:lumMod val="50000"/>
                  </a:schemeClr>
                </a:solidFill>
              </a:rPr>
              <a:t>4,686 is divisible by 3</a:t>
            </a:r>
            <a:r>
              <a:rPr lang="en-SG" sz="2400" dirty="0"/>
              <a:t>.</a:t>
            </a:r>
          </a:p>
        </p:txBody>
      </p:sp>
      <p:sp>
        <p:nvSpPr>
          <p:cNvPr id="3" name="Rectangle 2"/>
          <p:cNvSpPr/>
          <p:nvPr/>
        </p:nvSpPr>
        <p:spPr>
          <a:xfrm>
            <a:off x="663368" y="1753024"/>
            <a:ext cx="3775111" cy="751610"/>
          </a:xfrm>
          <a:prstGeom prst="rect">
            <a:avLst/>
          </a:prstGeom>
          <a:solidFill>
            <a:schemeClr val="accent4">
              <a:lumMod val="60000"/>
              <a:lumOff val="40000"/>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796890" y="3048345"/>
            <a:ext cx="2758074" cy="461667"/>
          </a:xfrm>
          <a:prstGeom prst="rect">
            <a:avLst/>
          </a:prstGeom>
          <a:solidFill>
            <a:schemeClr val="accent4">
              <a:lumMod val="60000"/>
              <a:lumOff val="40000"/>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1542372" y="2504634"/>
            <a:ext cx="1733613" cy="461665"/>
          </a:xfrm>
          <a:prstGeom prst="rect">
            <a:avLst/>
          </a:prstGeom>
          <a:noFill/>
        </p:spPr>
        <p:txBody>
          <a:bodyPr wrap="square" rtlCol="0">
            <a:spAutoFit/>
          </a:bodyPr>
          <a:lstStyle/>
          <a:p>
            <a:pPr algn="ctr"/>
            <a:r>
              <a:rPr lang="en-US" sz="2400" i="1" dirty="0">
                <a:solidFill>
                  <a:srgbClr val="C00000"/>
                </a:solidFill>
              </a:rPr>
              <a:t>hypothesis</a:t>
            </a:r>
          </a:p>
        </p:txBody>
      </p:sp>
      <p:sp>
        <p:nvSpPr>
          <p:cNvPr id="24" name="Rectangle 23"/>
          <p:cNvSpPr/>
          <p:nvPr/>
        </p:nvSpPr>
        <p:spPr>
          <a:xfrm>
            <a:off x="5546389" y="1844802"/>
            <a:ext cx="3199506" cy="475165"/>
          </a:xfrm>
          <a:prstGeom prst="rect">
            <a:avLst/>
          </a:prstGeom>
          <a:solidFill>
            <a:schemeClr val="accent5">
              <a:lumMod val="40000"/>
              <a:lumOff val="60000"/>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5546388" y="3034845"/>
            <a:ext cx="2832502" cy="475165"/>
          </a:xfrm>
          <a:prstGeom prst="rect">
            <a:avLst/>
          </a:prstGeom>
          <a:solidFill>
            <a:schemeClr val="accent5">
              <a:lumMod val="40000"/>
              <a:lumOff val="60000"/>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5925987" y="2526701"/>
            <a:ext cx="1733613" cy="461665"/>
          </a:xfrm>
          <a:prstGeom prst="rect">
            <a:avLst/>
          </a:prstGeom>
          <a:noFill/>
        </p:spPr>
        <p:txBody>
          <a:bodyPr wrap="square" rtlCol="0">
            <a:spAutoFit/>
          </a:bodyPr>
          <a:lstStyle/>
          <a:p>
            <a:pPr algn="ctr"/>
            <a:r>
              <a:rPr lang="en-US" sz="2400" i="1" dirty="0">
                <a:solidFill>
                  <a:srgbClr val="C00000"/>
                </a:solidFill>
              </a:rPr>
              <a:t>conclusion</a:t>
            </a:r>
          </a:p>
        </p:txBody>
      </p:sp>
      <p:sp>
        <p:nvSpPr>
          <p:cNvPr id="27" name="TextBox 26"/>
          <p:cNvSpPr txBox="1"/>
          <p:nvPr/>
        </p:nvSpPr>
        <p:spPr>
          <a:xfrm>
            <a:off x="1842624" y="4475790"/>
            <a:ext cx="2087236" cy="523220"/>
          </a:xfrm>
          <a:prstGeom prst="rect">
            <a:avLst/>
          </a:prstGeom>
          <a:solidFill>
            <a:srgbClr val="0033CC"/>
          </a:solidFill>
        </p:spPr>
        <p:txBody>
          <a:bodyPr wrap="square" rtlCol="0">
            <a:spAutoFit/>
          </a:bodyPr>
          <a:lstStyle/>
          <a:p>
            <a:pPr algn="ctr"/>
            <a:r>
              <a:rPr lang="en-SG" sz="2800" dirty="0">
                <a:solidFill>
                  <a:schemeClr val="bg1"/>
                </a:solidFill>
              </a:rPr>
              <a:t>If </a:t>
            </a:r>
            <a:r>
              <a:rPr lang="en-SG" sz="2800" i="1" dirty="0">
                <a:solidFill>
                  <a:schemeClr val="bg1"/>
                </a:solidFill>
              </a:rPr>
              <a:t>p</a:t>
            </a:r>
            <a:r>
              <a:rPr lang="en-SG" sz="2800" dirty="0">
                <a:solidFill>
                  <a:schemeClr val="bg1"/>
                </a:solidFill>
                <a:sym typeface="Symbol" panose="05050102010706020507" pitchFamily="18" charset="2"/>
              </a:rPr>
              <a:t>, then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 </a:t>
            </a:r>
            <a:endParaRPr lang="en-SG" sz="2800" dirty="0">
              <a:solidFill>
                <a:schemeClr val="bg1"/>
              </a:solidFill>
            </a:endParaRPr>
          </a:p>
        </p:txBody>
      </p:sp>
      <p:sp>
        <p:nvSpPr>
          <p:cNvPr id="28" name="TextBox 27"/>
          <p:cNvSpPr txBox="1"/>
          <p:nvPr/>
        </p:nvSpPr>
        <p:spPr>
          <a:xfrm>
            <a:off x="4601663" y="4475790"/>
            <a:ext cx="2087236" cy="523220"/>
          </a:xfrm>
          <a:prstGeom prst="rect">
            <a:avLst/>
          </a:prstGeom>
          <a:solidFill>
            <a:srgbClr val="0033CC"/>
          </a:solidFill>
        </p:spPr>
        <p:txBody>
          <a:bodyPr wrap="square" rtlCol="0">
            <a:spAutoFit/>
          </a:bodyPr>
          <a:lstStyle/>
          <a:p>
            <a:pPr algn="ctr"/>
            <a:r>
              <a:rPr lang="en-SG" sz="2800" i="1" dirty="0">
                <a:solidFill>
                  <a:schemeClr val="bg1"/>
                </a:solidFill>
              </a:rPr>
              <a:t>p</a:t>
            </a:r>
            <a:r>
              <a:rPr lang="en-SG" sz="2800" dirty="0">
                <a:solidFill>
                  <a:schemeClr val="bg1"/>
                </a:solidFill>
                <a:sym typeface="Symbol" panose="05050102010706020507" pitchFamily="18" charset="2"/>
              </a:rPr>
              <a:t> </a:t>
            </a:r>
            <a:r>
              <a:rPr lang="en-SG" sz="2800" dirty="0">
                <a:solidFill>
                  <a:schemeClr val="bg1"/>
                </a:solidFill>
                <a:sym typeface="Symbol"/>
              </a:rPr>
              <a:t> </a:t>
            </a:r>
            <a:r>
              <a:rPr lang="en-SG" sz="2800" i="1" dirty="0">
                <a:solidFill>
                  <a:schemeClr val="bg1"/>
                </a:solidFill>
                <a:sym typeface="Symbol" panose="05050102010706020507" pitchFamily="18" charset="2"/>
              </a:rPr>
              <a:t>q</a:t>
            </a:r>
            <a:r>
              <a:rPr lang="en-SG" sz="2800" dirty="0">
                <a:solidFill>
                  <a:schemeClr val="bg1"/>
                </a:solidFill>
                <a:sym typeface="Symbol" panose="05050102010706020507" pitchFamily="18" charset="2"/>
              </a:rPr>
              <a:t> </a:t>
            </a:r>
            <a:endParaRPr lang="en-SG" sz="2800" dirty="0">
              <a:solidFill>
                <a:schemeClr val="bg1"/>
              </a:solidFill>
            </a:endParaRPr>
          </a:p>
        </p:txBody>
      </p:sp>
      <p:sp>
        <p:nvSpPr>
          <p:cNvPr id="7" name="TextBox 6"/>
          <p:cNvSpPr txBox="1"/>
          <p:nvPr/>
        </p:nvSpPr>
        <p:spPr>
          <a:xfrm>
            <a:off x="2368754" y="3862096"/>
            <a:ext cx="3769568" cy="523220"/>
          </a:xfrm>
          <a:prstGeom prst="rect">
            <a:avLst/>
          </a:prstGeom>
          <a:noFill/>
        </p:spPr>
        <p:txBody>
          <a:bodyPr wrap="square" rtlCol="0">
            <a:spAutoFit/>
          </a:bodyPr>
          <a:lstStyle/>
          <a:p>
            <a:pPr algn="ctr"/>
            <a:r>
              <a:rPr lang="en-US" sz="2800" dirty="0"/>
              <a:t>Conditional statement</a:t>
            </a:r>
          </a:p>
        </p:txBody>
      </p:sp>
      <p:sp>
        <p:nvSpPr>
          <p:cNvPr id="30" name="Oval 29"/>
          <p:cNvSpPr/>
          <p:nvPr/>
        </p:nvSpPr>
        <p:spPr>
          <a:xfrm>
            <a:off x="3834963"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2.2.1. Conditional Statements</a:t>
            </a:r>
            <a:endParaRPr lang="en-SG" sz="2000" dirty="0">
              <a:solidFill>
                <a:schemeClr val="bg1"/>
              </a:solidFill>
            </a:endParaRPr>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24653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dissolv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dissolve">
                                      <p:cBhvr>
                                        <p:cTn id="15" dur="500"/>
                                        <p:tgtEl>
                                          <p:spTgt spid="2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dissolve">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dissolve">
                                      <p:cBhvr>
                                        <p:cTn id="28" dur="5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dissolve">
                                      <p:cBhvr>
                                        <p:cTn id="33" dur="500"/>
                                        <p:tgtEl>
                                          <p:spTgt spid="7"/>
                                        </p:tgtEl>
                                      </p:cBhvr>
                                    </p:animEffect>
                                  </p:childTnLst>
                                </p:cTn>
                              </p:par>
                            </p:childTnLst>
                          </p:cTn>
                        </p:par>
                        <p:par>
                          <p:cTn id="34" fill="hold">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dissolve">
                                      <p:cBhvr>
                                        <p:cTn id="37" dur="500"/>
                                        <p:tgtEl>
                                          <p:spTgt spid="2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dissolve">
                                      <p:cBhvr>
                                        <p:cTn id="4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 grpId="0" animBg="1"/>
      <p:bldP spid="6" grpId="0"/>
      <p:bldP spid="24" grpId="0" animBg="1"/>
      <p:bldP spid="25" grpId="0" animBg="1"/>
      <p:bldP spid="26" grpId="0"/>
      <p:bldP spid="27" grpId="0" animBg="1"/>
      <p:bldP spid="28" grpId="0" animBg="1"/>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Statements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29</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3" name="Group 32"/>
          <p:cNvGrpSpPr/>
          <p:nvPr/>
        </p:nvGrpSpPr>
        <p:grpSpPr>
          <a:xfrm>
            <a:off x="1090037" y="1744285"/>
            <a:ext cx="1715381" cy="1169551"/>
            <a:chOff x="596641" y="1738369"/>
            <a:chExt cx="1715381" cy="1169551"/>
          </a:xfrm>
        </p:grpSpPr>
        <p:sp>
          <p:nvSpPr>
            <p:cNvPr id="46" name="TextBox 45"/>
            <p:cNvSpPr txBox="1"/>
            <p:nvPr/>
          </p:nvSpPr>
          <p:spPr>
            <a:xfrm>
              <a:off x="974360" y="1738369"/>
              <a:ext cx="877311" cy="769441"/>
            </a:xfrm>
            <a:prstGeom prst="rect">
              <a:avLst/>
            </a:prstGeom>
            <a:solidFill>
              <a:schemeClr val="accent4">
                <a:lumMod val="40000"/>
                <a:lumOff val="60000"/>
              </a:schemeClr>
            </a:solidFill>
          </p:spPr>
          <p:txBody>
            <a:bodyPr wrap="square" rtlCol="0">
              <a:spAutoFit/>
            </a:bodyPr>
            <a:lstStyle/>
            <a:p>
              <a:pPr algn="ctr"/>
              <a:r>
                <a:rPr lang="en-SG" sz="4400" dirty="0">
                  <a:sym typeface="Symbol"/>
                </a:rPr>
                <a:t></a:t>
              </a:r>
              <a:endParaRPr lang="en-SG" sz="4400" dirty="0"/>
            </a:p>
          </p:txBody>
        </p:sp>
        <p:sp>
          <p:nvSpPr>
            <p:cNvPr id="47" name="TextBox 46"/>
            <p:cNvSpPr txBox="1"/>
            <p:nvPr/>
          </p:nvSpPr>
          <p:spPr>
            <a:xfrm>
              <a:off x="596641" y="2507810"/>
              <a:ext cx="1715381" cy="400110"/>
            </a:xfrm>
            <a:prstGeom prst="rect">
              <a:avLst/>
            </a:prstGeom>
            <a:noFill/>
          </p:spPr>
          <p:txBody>
            <a:bodyPr wrap="square" rtlCol="0">
              <a:spAutoFit/>
            </a:bodyPr>
            <a:lstStyle/>
            <a:p>
              <a:pPr algn="ctr"/>
              <a:r>
                <a:rPr lang="en-SG" sz="2000" i="1" dirty="0"/>
                <a:t>if-then/implies</a:t>
              </a:r>
            </a:p>
          </p:txBody>
        </p:sp>
      </p:grpSp>
      <p:sp>
        <p:nvSpPr>
          <p:cNvPr id="48" name="TextBox 47"/>
          <p:cNvSpPr txBox="1"/>
          <p:nvPr/>
        </p:nvSpPr>
        <p:spPr>
          <a:xfrm>
            <a:off x="289114" y="986624"/>
            <a:ext cx="3908131" cy="523220"/>
          </a:xfrm>
          <a:prstGeom prst="rect">
            <a:avLst/>
          </a:prstGeom>
          <a:noFill/>
        </p:spPr>
        <p:txBody>
          <a:bodyPr wrap="square" rtlCol="0">
            <a:spAutoFit/>
          </a:bodyPr>
          <a:lstStyle/>
          <a:p>
            <a:r>
              <a:rPr lang="en-SG" sz="2800" dirty="0"/>
              <a:t>Logical connective:</a:t>
            </a:r>
          </a:p>
        </p:txBody>
      </p:sp>
      <p:sp>
        <p:nvSpPr>
          <p:cNvPr id="49" name="TextBox 48"/>
          <p:cNvSpPr txBox="1"/>
          <p:nvPr/>
        </p:nvSpPr>
        <p:spPr>
          <a:xfrm>
            <a:off x="4078130" y="1083958"/>
            <a:ext cx="2379134" cy="523220"/>
          </a:xfrm>
          <a:prstGeom prst="rect">
            <a:avLst/>
          </a:prstGeom>
          <a:noFill/>
        </p:spPr>
        <p:txBody>
          <a:bodyPr wrap="square" rtlCol="0">
            <a:spAutoFit/>
          </a:bodyPr>
          <a:lstStyle/>
          <a:p>
            <a:r>
              <a:rPr lang="en-SG" sz="2800" dirty="0"/>
              <a:t>Truth values:</a:t>
            </a:r>
          </a:p>
        </p:txBody>
      </p:sp>
      <p:graphicFrame>
        <p:nvGraphicFramePr>
          <p:cNvPr id="50" name="Table 49"/>
          <p:cNvGraphicFramePr>
            <a:graphicFrameLocks noGrp="1"/>
          </p:cNvGraphicFramePr>
          <p:nvPr>
            <p:extLst>
              <p:ext uri="{D42A27DB-BD31-4B8C-83A1-F6EECF244321}">
                <p14:modId xmlns:p14="http://schemas.microsoft.com/office/powerpoint/2010/main" val="463372166"/>
              </p:ext>
            </p:extLst>
          </p:nvPr>
        </p:nvGraphicFramePr>
        <p:xfrm>
          <a:off x="6330945" y="1139402"/>
          <a:ext cx="2338467" cy="2286000"/>
        </p:xfrm>
        <a:graphic>
          <a:graphicData uri="http://schemas.openxmlformats.org/drawingml/2006/table">
            <a:tbl>
              <a:tblPr firstRow="1" bandRow="1">
                <a:tableStyleId>{5C22544A-7EE6-4342-B048-85BDC9FD1C3A}</a:tableStyleId>
              </a:tblPr>
              <a:tblGrid>
                <a:gridCol w="648353">
                  <a:extLst>
                    <a:ext uri="{9D8B030D-6E8A-4147-A177-3AD203B41FA5}">
                      <a16:colId xmlns:a16="http://schemas.microsoft.com/office/drawing/2014/main" val="20000"/>
                    </a:ext>
                  </a:extLst>
                </a:gridCol>
                <a:gridCol w="662473">
                  <a:extLst>
                    <a:ext uri="{9D8B030D-6E8A-4147-A177-3AD203B41FA5}">
                      <a16:colId xmlns:a16="http://schemas.microsoft.com/office/drawing/2014/main" val="20001"/>
                    </a:ext>
                  </a:extLst>
                </a:gridCol>
                <a:gridCol w="1027641">
                  <a:extLst>
                    <a:ext uri="{9D8B030D-6E8A-4147-A177-3AD203B41FA5}">
                      <a16:colId xmlns:a16="http://schemas.microsoft.com/office/drawing/2014/main" val="20002"/>
                    </a:ext>
                  </a:extLst>
                </a:gridCol>
              </a:tblGrid>
              <a:tr h="370840">
                <a:tc>
                  <a:txBody>
                    <a:bodyPr/>
                    <a:lstStyle/>
                    <a:p>
                      <a:pPr algn="ctr"/>
                      <a:r>
                        <a:rPr lang="en-SG" sz="2400" i="1" dirty="0"/>
                        <a:t>p</a:t>
                      </a:r>
                    </a:p>
                  </a:txBody>
                  <a:tcPr/>
                </a:tc>
                <a:tc>
                  <a:txBody>
                    <a:bodyPr/>
                    <a:lstStyle/>
                    <a:p>
                      <a:pPr algn="ctr"/>
                      <a:r>
                        <a:rPr lang="en-SG" sz="2400" i="1" dirty="0"/>
                        <a:t>q</a:t>
                      </a:r>
                    </a:p>
                  </a:txBody>
                  <a:tcPr/>
                </a:tc>
                <a:tc>
                  <a:txBody>
                    <a:bodyPr/>
                    <a:lstStyle/>
                    <a:p>
                      <a:pPr algn="ctr"/>
                      <a:r>
                        <a:rPr lang="en-SG" sz="2400" i="1" dirty="0"/>
                        <a:t>p</a:t>
                      </a:r>
                      <a:r>
                        <a:rPr lang="en-SG" sz="2400" dirty="0"/>
                        <a:t> </a:t>
                      </a:r>
                      <a:r>
                        <a:rPr lang="en-SG" sz="2400" dirty="0">
                          <a:sym typeface="Symbol"/>
                        </a:rPr>
                        <a:t> </a:t>
                      </a:r>
                      <a:r>
                        <a:rPr lang="en-SG" sz="2400" i="1" dirty="0"/>
                        <a:t>q</a:t>
                      </a:r>
                    </a:p>
                  </a:txBody>
                  <a:tcPr/>
                </a:tc>
                <a:extLst>
                  <a:ext uri="{0D108BD9-81ED-4DB2-BD59-A6C34878D82A}">
                    <a16:rowId xmlns:a16="http://schemas.microsoft.com/office/drawing/2014/main" val="10000"/>
                  </a:ext>
                </a:extLst>
              </a:tr>
              <a:tr h="370840">
                <a:tc>
                  <a:txBody>
                    <a:bodyPr/>
                    <a:lstStyle/>
                    <a:p>
                      <a:pPr algn="ctr"/>
                      <a:r>
                        <a:rPr lang="en-SG" sz="2400" dirty="0"/>
                        <a:t>T</a:t>
                      </a:r>
                    </a:p>
                  </a:txBody>
                  <a:tcPr/>
                </a:tc>
                <a:tc>
                  <a:txBody>
                    <a:bodyPr/>
                    <a:lstStyle/>
                    <a:p>
                      <a:pPr algn="ctr"/>
                      <a:r>
                        <a:rPr lang="en-SG" sz="2400" dirty="0"/>
                        <a:t>T</a:t>
                      </a:r>
                    </a:p>
                  </a:txBody>
                  <a:tcPr/>
                </a:tc>
                <a:tc>
                  <a:txBody>
                    <a:bodyPr/>
                    <a:lstStyle/>
                    <a:p>
                      <a:pPr algn="ctr"/>
                      <a:r>
                        <a:rPr lang="en-SG" sz="2400" dirty="0"/>
                        <a:t>T</a:t>
                      </a:r>
                    </a:p>
                  </a:txBody>
                  <a:tcPr/>
                </a:tc>
                <a:extLst>
                  <a:ext uri="{0D108BD9-81ED-4DB2-BD59-A6C34878D82A}">
                    <a16:rowId xmlns:a16="http://schemas.microsoft.com/office/drawing/2014/main" val="10001"/>
                  </a:ext>
                </a:extLst>
              </a:tr>
              <a:tr h="370840">
                <a:tc>
                  <a:txBody>
                    <a:bodyPr/>
                    <a:lstStyle/>
                    <a:p>
                      <a:pPr algn="ctr"/>
                      <a:r>
                        <a:rPr lang="en-SG" sz="2400" dirty="0"/>
                        <a:t>T</a:t>
                      </a:r>
                    </a:p>
                  </a:txBody>
                  <a:tcPr/>
                </a:tc>
                <a:tc>
                  <a:txBody>
                    <a:bodyPr/>
                    <a:lstStyle/>
                    <a:p>
                      <a:pPr algn="ctr"/>
                      <a:r>
                        <a:rPr lang="en-SG" sz="2400" dirty="0"/>
                        <a:t>F</a:t>
                      </a:r>
                    </a:p>
                  </a:txBody>
                  <a:tcPr/>
                </a:tc>
                <a:tc>
                  <a:txBody>
                    <a:bodyPr/>
                    <a:lstStyle/>
                    <a:p>
                      <a:pPr algn="ctr"/>
                      <a:r>
                        <a:rPr lang="en-SG" sz="2400" dirty="0"/>
                        <a:t>F</a:t>
                      </a:r>
                    </a:p>
                  </a:txBody>
                  <a:tcPr/>
                </a:tc>
                <a:extLst>
                  <a:ext uri="{0D108BD9-81ED-4DB2-BD59-A6C34878D82A}">
                    <a16:rowId xmlns:a16="http://schemas.microsoft.com/office/drawing/2014/main" val="10002"/>
                  </a:ext>
                </a:extLst>
              </a:tr>
              <a:tr h="370840">
                <a:tc>
                  <a:txBody>
                    <a:bodyPr/>
                    <a:lstStyle/>
                    <a:p>
                      <a:pPr algn="ctr"/>
                      <a:r>
                        <a:rPr lang="en-SG" sz="2400" dirty="0"/>
                        <a:t>F</a:t>
                      </a:r>
                    </a:p>
                  </a:txBody>
                  <a:tcPr/>
                </a:tc>
                <a:tc>
                  <a:txBody>
                    <a:bodyPr/>
                    <a:lstStyle/>
                    <a:p>
                      <a:pPr algn="ctr"/>
                      <a:r>
                        <a:rPr lang="en-SG" sz="2400" dirty="0"/>
                        <a:t>T</a:t>
                      </a:r>
                    </a:p>
                  </a:txBody>
                  <a:tcPr/>
                </a:tc>
                <a:tc>
                  <a:txBody>
                    <a:bodyPr/>
                    <a:lstStyle/>
                    <a:p>
                      <a:pPr algn="ctr"/>
                      <a:r>
                        <a:rPr lang="en-SG" sz="2400" dirty="0"/>
                        <a:t>T</a:t>
                      </a:r>
                    </a:p>
                  </a:txBody>
                  <a:tcPr/>
                </a:tc>
                <a:extLst>
                  <a:ext uri="{0D108BD9-81ED-4DB2-BD59-A6C34878D82A}">
                    <a16:rowId xmlns:a16="http://schemas.microsoft.com/office/drawing/2014/main" val="10003"/>
                  </a:ext>
                </a:extLst>
              </a:tr>
              <a:tr h="370840">
                <a:tc>
                  <a:txBody>
                    <a:bodyPr/>
                    <a:lstStyle/>
                    <a:p>
                      <a:pPr algn="ctr"/>
                      <a:r>
                        <a:rPr lang="en-SG" sz="2400" dirty="0"/>
                        <a:t>F</a:t>
                      </a:r>
                    </a:p>
                  </a:txBody>
                  <a:tcPr/>
                </a:tc>
                <a:tc>
                  <a:txBody>
                    <a:bodyPr/>
                    <a:lstStyle/>
                    <a:p>
                      <a:pPr algn="ctr"/>
                      <a:r>
                        <a:rPr lang="en-SG" sz="2400" dirty="0"/>
                        <a:t>F</a:t>
                      </a:r>
                    </a:p>
                  </a:txBody>
                  <a:tcPr/>
                </a:tc>
                <a:tc>
                  <a:txBody>
                    <a:bodyPr/>
                    <a:lstStyle/>
                    <a:p>
                      <a:pPr algn="ctr"/>
                      <a:r>
                        <a:rPr lang="en-SG" sz="2400" dirty="0"/>
                        <a:t>T</a:t>
                      </a:r>
                    </a:p>
                  </a:txBody>
                  <a:tcPr/>
                </a:tc>
                <a:extLst>
                  <a:ext uri="{0D108BD9-81ED-4DB2-BD59-A6C34878D82A}">
                    <a16:rowId xmlns:a16="http://schemas.microsoft.com/office/drawing/2014/main" val="10004"/>
                  </a:ext>
                </a:extLst>
              </a:tr>
            </a:tbl>
          </a:graphicData>
        </a:graphic>
      </p:graphicFrame>
      <p:grpSp>
        <p:nvGrpSpPr>
          <p:cNvPr id="51" name="Group 50"/>
          <p:cNvGrpSpPr/>
          <p:nvPr/>
        </p:nvGrpSpPr>
        <p:grpSpPr>
          <a:xfrm>
            <a:off x="876703" y="3528701"/>
            <a:ext cx="7427542" cy="2688349"/>
            <a:chOff x="825278" y="4598517"/>
            <a:chExt cx="7427542" cy="2688349"/>
          </a:xfrm>
        </p:grpSpPr>
        <p:sp>
          <p:nvSpPr>
            <p:cNvPr id="52" name="Rectangle 51"/>
            <p:cNvSpPr/>
            <p:nvPr/>
          </p:nvSpPr>
          <p:spPr>
            <a:xfrm>
              <a:off x="825278" y="4598518"/>
              <a:ext cx="7427542" cy="268834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3" name="Rectangle 52"/>
            <p:cNvSpPr/>
            <p:nvPr/>
          </p:nvSpPr>
          <p:spPr>
            <a:xfrm>
              <a:off x="825278" y="4598517"/>
              <a:ext cx="7427542"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4" name="TextBox 53"/>
            <p:cNvSpPr txBox="1"/>
            <p:nvPr/>
          </p:nvSpPr>
          <p:spPr>
            <a:xfrm>
              <a:off x="870661" y="4645644"/>
              <a:ext cx="4474545" cy="461665"/>
            </a:xfrm>
            <a:prstGeom prst="rect">
              <a:avLst/>
            </a:prstGeom>
            <a:noFill/>
          </p:spPr>
          <p:txBody>
            <a:bodyPr wrap="square" rtlCol="0">
              <a:spAutoFit/>
            </a:bodyPr>
            <a:lstStyle/>
            <a:p>
              <a:r>
                <a:rPr lang="en-SG" sz="2400" dirty="0">
                  <a:solidFill>
                    <a:schemeClr val="bg1"/>
                  </a:solidFill>
                </a:rPr>
                <a:t>Definition 2.2.1 (Conditional)</a:t>
              </a:r>
            </a:p>
          </p:txBody>
        </p:sp>
        <p:sp>
          <p:nvSpPr>
            <p:cNvPr id="55" name="TextBox 54"/>
            <p:cNvSpPr txBox="1"/>
            <p:nvPr/>
          </p:nvSpPr>
          <p:spPr>
            <a:xfrm>
              <a:off x="870660" y="5193984"/>
              <a:ext cx="7382159" cy="2092881"/>
            </a:xfrm>
            <a:prstGeom prst="rect">
              <a:avLst/>
            </a:prstGeom>
            <a:noFill/>
          </p:spPr>
          <p:txBody>
            <a:bodyPr wrap="square" rtlCol="0">
              <a:spAutoFit/>
            </a:bodyPr>
            <a:lstStyle/>
            <a:p>
              <a:pPr>
                <a:spcAft>
                  <a:spcPts val="600"/>
                </a:spcAft>
              </a:pPr>
              <a:r>
                <a:rPr lang="en-SG" sz="2400" dirty="0"/>
                <a:t>If </a:t>
              </a:r>
              <a:r>
                <a:rPr lang="en-SG" sz="2400" i="1" dirty="0"/>
                <a:t>p</a:t>
              </a:r>
              <a:r>
                <a:rPr lang="en-SG" sz="2400" dirty="0"/>
                <a:t> and </a:t>
              </a:r>
              <a:r>
                <a:rPr lang="en-SG" sz="2400" i="1" dirty="0"/>
                <a:t>q</a:t>
              </a:r>
              <a:r>
                <a:rPr lang="en-SG" sz="2400" dirty="0"/>
                <a:t> are statement variables, the </a:t>
              </a:r>
              <a:r>
                <a:rPr lang="en-SG" sz="2400" b="1" dirty="0"/>
                <a:t>conditional</a:t>
              </a:r>
              <a:r>
                <a:rPr lang="en-SG" sz="2400" dirty="0"/>
                <a:t> of </a:t>
              </a:r>
              <a:r>
                <a:rPr lang="en-SG" sz="2400" i="1" dirty="0"/>
                <a:t>q</a:t>
              </a:r>
              <a:r>
                <a:rPr lang="en-SG" sz="2400" dirty="0"/>
                <a:t> by </a:t>
              </a:r>
              <a:r>
                <a:rPr lang="en-SG" sz="2400" i="1" dirty="0"/>
                <a:t>p</a:t>
              </a:r>
              <a:r>
                <a:rPr lang="en-SG" sz="2400" dirty="0"/>
                <a:t> is “if </a:t>
              </a:r>
              <a:r>
                <a:rPr lang="en-SG" sz="2400" i="1" dirty="0"/>
                <a:t>p</a:t>
              </a:r>
              <a:r>
                <a:rPr lang="en-SG" sz="2400" dirty="0"/>
                <a:t> then </a:t>
              </a:r>
              <a:r>
                <a:rPr lang="en-SG" sz="2400" i="1" dirty="0"/>
                <a:t>q</a:t>
              </a:r>
              <a:r>
                <a:rPr lang="en-SG" sz="2400" dirty="0"/>
                <a:t>” or “</a:t>
              </a:r>
              <a:r>
                <a:rPr lang="en-SG" sz="2400" i="1" dirty="0"/>
                <a:t>p</a:t>
              </a:r>
              <a:r>
                <a:rPr lang="en-SG" sz="2400" dirty="0"/>
                <a:t> implies </a:t>
              </a:r>
              <a:r>
                <a:rPr lang="en-SG" sz="2400" i="1" dirty="0"/>
                <a:t>q</a:t>
              </a:r>
              <a:r>
                <a:rPr lang="en-SG" sz="2400" dirty="0"/>
                <a:t>”, denoted </a:t>
              </a:r>
              <a:r>
                <a:rPr lang="en-SG" sz="2400" i="1" dirty="0"/>
                <a:t>p</a:t>
              </a:r>
              <a:r>
                <a:rPr lang="en-SG" sz="2400" dirty="0"/>
                <a:t> </a:t>
              </a:r>
              <a:r>
                <a:rPr lang="en-SG" sz="2400" dirty="0">
                  <a:sym typeface="Symbol"/>
                </a:rPr>
                <a:t></a:t>
              </a:r>
              <a:r>
                <a:rPr lang="en-SG" sz="2400" dirty="0">
                  <a:sym typeface="Symbol" panose="05050102010706020507" pitchFamily="18" charset="2"/>
                </a:rPr>
                <a:t> </a:t>
              </a:r>
              <a:r>
                <a:rPr lang="en-SG" sz="2400" i="1" dirty="0"/>
                <a:t>q</a:t>
              </a:r>
              <a:r>
                <a:rPr lang="en-SG" sz="2400" dirty="0"/>
                <a:t>.</a:t>
              </a:r>
            </a:p>
            <a:p>
              <a:pPr>
                <a:spcAft>
                  <a:spcPts val="600"/>
                </a:spcAft>
              </a:pPr>
              <a:r>
                <a:rPr lang="en-SG" sz="2400" dirty="0"/>
                <a:t>It is false when </a:t>
              </a:r>
              <a:r>
                <a:rPr lang="en-SG" sz="2400" i="1" dirty="0"/>
                <a:t>p</a:t>
              </a:r>
              <a:r>
                <a:rPr lang="en-SG" sz="2400" dirty="0"/>
                <a:t> is true and </a:t>
              </a:r>
              <a:r>
                <a:rPr lang="en-SG" sz="2400" i="1" dirty="0"/>
                <a:t>q</a:t>
              </a:r>
              <a:r>
                <a:rPr lang="en-SG" sz="2400" dirty="0"/>
                <a:t> is false; otherwise it is true.</a:t>
              </a:r>
            </a:p>
            <a:p>
              <a:pPr>
                <a:spcAft>
                  <a:spcPts val="600"/>
                </a:spcAft>
              </a:pPr>
              <a:r>
                <a:rPr lang="en-SG" sz="2400" dirty="0"/>
                <a:t>We called </a:t>
              </a:r>
              <a:r>
                <a:rPr lang="en-SG" sz="2400" i="1" dirty="0"/>
                <a:t>p</a:t>
              </a:r>
              <a:r>
                <a:rPr lang="en-SG" sz="2400" dirty="0"/>
                <a:t> the </a:t>
              </a:r>
              <a:r>
                <a:rPr lang="en-SG" sz="2400" dirty="0">
                  <a:solidFill>
                    <a:srgbClr val="C00000"/>
                  </a:solidFill>
                </a:rPr>
                <a:t>hypothesis</a:t>
              </a:r>
              <a:r>
                <a:rPr lang="en-SG" sz="2400" dirty="0"/>
                <a:t> (or </a:t>
              </a:r>
              <a:r>
                <a:rPr lang="en-SG" sz="2400" dirty="0">
                  <a:solidFill>
                    <a:srgbClr val="C00000"/>
                  </a:solidFill>
                </a:rPr>
                <a:t>antecedent</a:t>
              </a:r>
              <a:r>
                <a:rPr lang="en-SG" sz="2400" dirty="0"/>
                <a:t>) of the conditional and </a:t>
              </a:r>
              <a:r>
                <a:rPr lang="en-SG" sz="2400" i="1" dirty="0"/>
                <a:t>q</a:t>
              </a:r>
              <a:r>
                <a:rPr lang="en-SG" sz="2400" dirty="0"/>
                <a:t> the </a:t>
              </a:r>
              <a:r>
                <a:rPr lang="en-SG" sz="2400" dirty="0">
                  <a:solidFill>
                    <a:srgbClr val="C00000"/>
                  </a:solidFill>
                </a:rPr>
                <a:t>conclusion</a:t>
              </a:r>
              <a:r>
                <a:rPr lang="en-SG" sz="2400" dirty="0"/>
                <a:t> (or </a:t>
              </a:r>
              <a:r>
                <a:rPr lang="en-SG" sz="2400" dirty="0">
                  <a:solidFill>
                    <a:srgbClr val="C00000"/>
                  </a:solidFill>
                </a:rPr>
                <a:t>consequent</a:t>
              </a:r>
              <a:r>
                <a:rPr lang="en-SG" sz="2400" dirty="0"/>
                <a:t>).</a:t>
              </a:r>
            </a:p>
          </p:txBody>
        </p:sp>
      </p:grpSp>
      <p:sp>
        <p:nvSpPr>
          <p:cNvPr id="32" name="Oval 31"/>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866294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dissolve">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6" name="TextBox 5"/>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Logical Form and Logical Equivalence		Conditional Statements			Valid and Invalid Arguments	</a:t>
            </a:r>
            <a:endParaRPr lang="en-SG" sz="1050" dirty="0">
              <a:solidFill>
                <a:schemeClr val="bg1"/>
              </a:solidFill>
            </a:endParaRPr>
          </a:p>
        </p:txBody>
      </p:sp>
      <p:sp>
        <p:nvSpPr>
          <p:cNvPr id="10" name="TextBox 9"/>
          <p:cNvSpPr txBox="1"/>
          <p:nvPr/>
        </p:nvSpPr>
        <p:spPr>
          <a:xfrm>
            <a:off x="0" y="485733"/>
            <a:ext cx="9144000" cy="27699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3</a:t>
            </a:fld>
            <a:endParaRPr lang="en-SG" dirty="0"/>
          </a:p>
        </p:txBody>
      </p:sp>
      <p:sp>
        <p:nvSpPr>
          <p:cNvPr id="19" name="Oval 18"/>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TextBox 36"/>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2. The Logic of Compound Statements</a:t>
            </a:r>
            <a:endParaRPr lang="en-SG" sz="1100" dirty="0">
              <a:solidFill>
                <a:schemeClr val="bg1"/>
              </a:solidFill>
            </a:endParaRPr>
          </a:p>
        </p:txBody>
      </p:sp>
      <p:sp>
        <p:nvSpPr>
          <p:cNvPr id="2" name="TextBox 1"/>
          <p:cNvSpPr txBox="1"/>
          <p:nvPr/>
        </p:nvSpPr>
        <p:spPr>
          <a:xfrm>
            <a:off x="324355" y="895739"/>
            <a:ext cx="8530395" cy="461665"/>
          </a:xfrm>
          <a:prstGeom prst="rect">
            <a:avLst/>
          </a:prstGeom>
          <a:noFill/>
        </p:spPr>
        <p:txBody>
          <a:bodyPr wrap="square" rtlCol="0">
            <a:spAutoFit/>
          </a:bodyPr>
          <a:lstStyle/>
          <a:p>
            <a:r>
              <a:rPr lang="en-US" sz="2400" dirty="0">
                <a:solidFill>
                  <a:srgbClr val="C00000"/>
                </a:solidFill>
              </a:rPr>
              <a:t>At the end of this lecture, you should be able to solve this puzzle:</a:t>
            </a:r>
          </a:p>
        </p:txBody>
      </p:sp>
      <p:sp>
        <p:nvSpPr>
          <p:cNvPr id="38" name="TextBox 37"/>
          <p:cNvSpPr txBox="1"/>
          <p:nvPr/>
        </p:nvSpPr>
        <p:spPr>
          <a:xfrm>
            <a:off x="369739" y="1551023"/>
            <a:ext cx="8485012" cy="4047262"/>
          </a:xfrm>
          <a:prstGeom prst="rect">
            <a:avLst/>
          </a:prstGeom>
          <a:noFill/>
        </p:spPr>
        <p:txBody>
          <a:bodyPr wrap="square" rtlCol="0">
            <a:spAutoFit/>
          </a:bodyPr>
          <a:lstStyle/>
          <a:p>
            <a:pPr marL="514350" indent="-514350">
              <a:spcAft>
                <a:spcPts val="600"/>
              </a:spcAft>
              <a:buClr>
                <a:schemeClr val="tx1"/>
              </a:buClr>
              <a:buFont typeface="Wingdings" panose="05000000000000000000" pitchFamily="2" charset="2"/>
              <a:buChar char="§"/>
            </a:pPr>
            <a:r>
              <a:rPr lang="en-US" sz="2400" dirty="0"/>
              <a:t>You are about to leave for school in the morning and discover that you don’t have your glasses. You know the following statements are true:</a:t>
            </a:r>
          </a:p>
          <a:p>
            <a:pPr marL="971550" lvl="1" indent="-514350">
              <a:spcAft>
                <a:spcPts val="600"/>
              </a:spcAft>
              <a:buClr>
                <a:schemeClr val="tx1"/>
              </a:buClr>
              <a:buFont typeface="+mj-lt"/>
              <a:buAutoNum type="alphaLcPeriod"/>
            </a:pPr>
            <a:r>
              <a:rPr lang="en-US" sz="2000" dirty="0">
                <a:solidFill>
                  <a:srgbClr val="0000FF"/>
                </a:solidFill>
              </a:rPr>
              <a:t>If I was reading the newspaper in the kitchen, then my glasses are on the kitchen table.</a:t>
            </a:r>
          </a:p>
          <a:p>
            <a:pPr marL="971550" lvl="1" indent="-514350">
              <a:spcAft>
                <a:spcPts val="600"/>
              </a:spcAft>
              <a:buClr>
                <a:schemeClr val="tx1"/>
              </a:buClr>
              <a:buFont typeface="+mj-lt"/>
              <a:buAutoNum type="alphaLcPeriod"/>
            </a:pPr>
            <a:r>
              <a:rPr lang="en-US" sz="2000" dirty="0">
                <a:solidFill>
                  <a:srgbClr val="006600"/>
                </a:solidFill>
              </a:rPr>
              <a:t>If my glasses are on the kitchen table, then I saw them at breakfast.</a:t>
            </a:r>
          </a:p>
          <a:p>
            <a:pPr marL="971550" lvl="1" indent="-514350">
              <a:spcAft>
                <a:spcPts val="600"/>
              </a:spcAft>
              <a:buClr>
                <a:schemeClr val="tx1"/>
              </a:buClr>
              <a:buFont typeface="+mj-lt"/>
              <a:buAutoNum type="alphaLcPeriod"/>
            </a:pPr>
            <a:r>
              <a:rPr lang="en-US" sz="2000" dirty="0">
                <a:solidFill>
                  <a:srgbClr val="0000FF"/>
                </a:solidFill>
              </a:rPr>
              <a:t>I did not see my glasses at breakfast.</a:t>
            </a:r>
          </a:p>
          <a:p>
            <a:pPr marL="971550" lvl="1" indent="-514350">
              <a:spcAft>
                <a:spcPts val="600"/>
              </a:spcAft>
              <a:buClr>
                <a:schemeClr val="tx1"/>
              </a:buClr>
              <a:buFont typeface="+mj-lt"/>
              <a:buAutoNum type="alphaLcPeriod"/>
            </a:pPr>
            <a:r>
              <a:rPr lang="en-US" sz="2000" dirty="0">
                <a:solidFill>
                  <a:srgbClr val="006600"/>
                </a:solidFill>
              </a:rPr>
              <a:t>I was reading the newspaper in the living room or I was reading the newspaper in the kitchen.</a:t>
            </a:r>
          </a:p>
          <a:p>
            <a:pPr marL="971550" lvl="1" indent="-514350">
              <a:spcAft>
                <a:spcPts val="600"/>
              </a:spcAft>
              <a:buClr>
                <a:schemeClr val="tx1"/>
              </a:buClr>
              <a:buFont typeface="+mj-lt"/>
              <a:buAutoNum type="alphaLcPeriod"/>
            </a:pPr>
            <a:r>
              <a:rPr lang="en-US" sz="2000" dirty="0">
                <a:solidFill>
                  <a:srgbClr val="0000FF"/>
                </a:solidFill>
              </a:rPr>
              <a:t>If I was reading the newspaper in the living room then my glasses are on the coffee table.</a:t>
            </a:r>
          </a:p>
        </p:txBody>
      </p:sp>
      <p:sp>
        <p:nvSpPr>
          <p:cNvPr id="39" name="TextBox 38"/>
          <p:cNvSpPr txBox="1"/>
          <p:nvPr/>
        </p:nvSpPr>
        <p:spPr>
          <a:xfrm>
            <a:off x="2230699" y="5730026"/>
            <a:ext cx="3886551" cy="461665"/>
          </a:xfrm>
          <a:prstGeom prst="rect">
            <a:avLst/>
          </a:prstGeom>
          <a:solidFill>
            <a:schemeClr val="accent4">
              <a:lumMod val="40000"/>
              <a:lumOff val="60000"/>
            </a:schemeClr>
          </a:solidFill>
        </p:spPr>
        <p:txBody>
          <a:bodyPr wrap="square" rtlCol="0">
            <a:spAutoFit/>
          </a:bodyPr>
          <a:lstStyle/>
          <a:p>
            <a:pPr algn="ctr"/>
            <a:r>
              <a:rPr lang="en-US" sz="2400" dirty="0"/>
              <a:t>So, where are your glasses?</a:t>
            </a:r>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588" y="5486318"/>
            <a:ext cx="1776637" cy="949083"/>
          </a:xfrm>
          <a:prstGeom prst="rect">
            <a:avLst/>
          </a:prstGeom>
        </p:spPr>
      </p:pic>
    </p:spTree>
    <p:extLst>
      <p:ext uri="{BB962C8B-B14F-4D97-AF65-F5344CB8AC3E}">
        <p14:creationId xmlns:p14="http://schemas.microsoft.com/office/powerpoint/2010/main" val="368291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dissolve">
                                      <p:cBhvr>
                                        <p:cTn id="12" dur="500"/>
                                        <p:tgtEl>
                                          <p:spTgt spid="39"/>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dissolve">
                                      <p:cBhvr>
                                        <p:cTn id="1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Statements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30</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TextBox 31"/>
          <p:cNvSpPr txBox="1"/>
          <p:nvPr/>
        </p:nvSpPr>
        <p:spPr>
          <a:xfrm>
            <a:off x="437621" y="1079903"/>
            <a:ext cx="6597662" cy="3293209"/>
          </a:xfrm>
          <a:prstGeom prst="rect">
            <a:avLst/>
          </a:prstGeom>
          <a:noFill/>
        </p:spPr>
        <p:txBody>
          <a:bodyPr wrap="square" rtlCol="0">
            <a:spAutoFit/>
          </a:bodyPr>
          <a:lstStyle/>
          <a:p>
            <a:pPr marL="285750" indent="-285750">
              <a:buFont typeface="Wingdings" panose="05000000000000000000" pitchFamily="2" charset="2"/>
              <a:buChar char="§"/>
            </a:pPr>
            <a:r>
              <a:rPr lang="en-SG" sz="2800" dirty="0"/>
              <a:t>A conditional statement that is true by virtue of the fact that its hypothesis is false is often called </a:t>
            </a:r>
            <a:r>
              <a:rPr lang="en-SG" sz="2800" dirty="0">
                <a:solidFill>
                  <a:srgbClr val="C00000"/>
                </a:solidFill>
              </a:rPr>
              <a:t>vacuously true </a:t>
            </a:r>
            <a:r>
              <a:rPr lang="en-SG" sz="2800" dirty="0"/>
              <a:t>or </a:t>
            </a:r>
            <a:r>
              <a:rPr lang="en-SG" sz="2800" dirty="0">
                <a:solidFill>
                  <a:srgbClr val="C00000"/>
                </a:solidFill>
              </a:rPr>
              <a:t>true by default</a:t>
            </a:r>
            <a:r>
              <a:rPr lang="en-SG" sz="2800" dirty="0"/>
              <a:t>.</a:t>
            </a:r>
          </a:p>
          <a:p>
            <a:pPr marL="742950" lvl="1" indent="-285750">
              <a:buFont typeface="Wingdings" panose="05000000000000000000" pitchFamily="2" charset="2"/>
              <a:buChar char="§"/>
            </a:pPr>
            <a:r>
              <a:rPr lang="en-SG" sz="2400" dirty="0"/>
              <a:t>“If you show up for work Monday morning, then you will get the job” is vacuously true if you do NOT show up for work Monday morning.</a:t>
            </a:r>
          </a:p>
        </p:txBody>
      </p:sp>
      <p:graphicFrame>
        <p:nvGraphicFramePr>
          <p:cNvPr id="56" name="Table 55"/>
          <p:cNvGraphicFramePr>
            <a:graphicFrameLocks noGrp="1"/>
          </p:cNvGraphicFramePr>
          <p:nvPr>
            <p:extLst>
              <p:ext uri="{D42A27DB-BD31-4B8C-83A1-F6EECF244321}">
                <p14:modId xmlns:p14="http://schemas.microsoft.com/office/powerpoint/2010/main" val="2357238035"/>
              </p:ext>
            </p:extLst>
          </p:nvPr>
        </p:nvGraphicFramePr>
        <p:xfrm>
          <a:off x="7239817" y="2025945"/>
          <a:ext cx="1670180" cy="1676400"/>
        </p:xfrm>
        <a:graphic>
          <a:graphicData uri="http://schemas.openxmlformats.org/drawingml/2006/table">
            <a:tbl>
              <a:tblPr firstRow="1" bandRow="1">
                <a:tableStyleId>{5C22544A-7EE6-4342-B048-85BDC9FD1C3A}</a:tableStyleId>
              </a:tblPr>
              <a:tblGrid>
                <a:gridCol w="410969">
                  <a:extLst>
                    <a:ext uri="{9D8B030D-6E8A-4147-A177-3AD203B41FA5}">
                      <a16:colId xmlns:a16="http://schemas.microsoft.com/office/drawing/2014/main" val="20000"/>
                    </a:ext>
                  </a:extLst>
                </a:gridCol>
                <a:gridCol w="436130">
                  <a:extLst>
                    <a:ext uri="{9D8B030D-6E8A-4147-A177-3AD203B41FA5}">
                      <a16:colId xmlns:a16="http://schemas.microsoft.com/office/drawing/2014/main" val="20001"/>
                    </a:ext>
                  </a:extLst>
                </a:gridCol>
                <a:gridCol w="823081">
                  <a:extLst>
                    <a:ext uri="{9D8B030D-6E8A-4147-A177-3AD203B41FA5}">
                      <a16:colId xmlns:a16="http://schemas.microsoft.com/office/drawing/2014/main" val="20002"/>
                    </a:ext>
                  </a:extLst>
                </a:gridCol>
              </a:tblGrid>
              <a:tr h="317027">
                <a:tc>
                  <a:txBody>
                    <a:bodyPr/>
                    <a:lstStyle/>
                    <a:p>
                      <a:pPr algn="ctr"/>
                      <a:r>
                        <a:rPr lang="en-SG" sz="1600" i="1" dirty="0"/>
                        <a:t>p</a:t>
                      </a:r>
                    </a:p>
                  </a:txBody>
                  <a:tcPr/>
                </a:tc>
                <a:tc>
                  <a:txBody>
                    <a:bodyPr/>
                    <a:lstStyle/>
                    <a:p>
                      <a:pPr algn="ctr"/>
                      <a:r>
                        <a:rPr lang="en-SG" sz="1600" i="1" dirty="0"/>
                        <a:t>q</a:t>
                      </a:r>
                    </a:p>
                  </a:txBody>
                  <a:tcPr/>
                </a:tc>
                <a:tc>
                  <a:txBody>
                    <a:bodyPr/>
                    <a:lstStyle/>
                    <a:p>
                      <a:pPr algn="ctr"/>
                      <a:r>
                        <a:rPr lang="en-SG" sz="1600" i="1" dirty="0"/>
                        <a:t>p</a:t>
                      </a:r>
                      <a:r>
                        <a:rPr lang="en-SG" sz="1600" dirty="0"/>
                        <a:t> </a:t>
                      </a:r>
                      <a:r>
                        <a:rPr lang="en-SG" sz="1600" dirty="0">
                          <a:sym typeface="Symbol"/>
                        </a:rPr>
                        <a:t> </a:t>
                      </a:r>
                      <a:r>
                        <a:rPr lang="en-SG" sz="1600" i="1" dirty="0"/>
                        <a:t>q</a:t>
                      </a:r>
                    </a:p>
                  </a:txBody>
                  <a:tcPr/>
                </a:tc>
                <a:extLst>
                  <a:ext uri="{0D108BD9-81ED-4DB2-BD59-A6C34878D82A}">
                    <a16:rowId xmlns:a16="http://schemas.microsoft.com/office/drawing/2014/main" val="10000"/>
                  </a:ext>
                </a:extLst>
              </a:tr>
              <a:tr h="317027">
                <a:tc>
                  <a:txBody>
                    <a:bodyPr/>
                    <a:lstStyle/>
                    <a:p>
                      <a:pPr algn="ctr"/>
                      <a:r>
                        <a:rPr lang="en-SG" sz="1600" dirty="0"/>
                        <a:t>T</a:t>
                      </a:r>
                    </a:p>
                  </a:txBody>
                  <a:tcPr/>
                </a:tc>
                <a:tc>
                  <a:txBody>
                    <a:bodyPr/>
                    <a:lstStyle/>
                    <a:p>
                      <a:pPr algn="ctr"/>
                      <a:r>
                        <a:rPr lang="en-SG" sz="1600" dirty="0"/>
                        <a:t>T</a:t>
                      </a:r>
                    </a:p>
                  </a:txBody>
                  <a:tcPr/>
                </a:tc>
                <a:tc>
                  <a:txBody>
                    <a:bodyPr/>
                    <a:lstStyle/>
                    <a:p>
                      <a:pPr algn="ctr"/>
                      <a:r>
                        <a:rPr lang="en-SG" sz="1600" dirty="0"/>
                        <a:t>T</a:t>
                      </a:r>
                    </a:p>
                  </a:txBody>
                  <a:tcPr/>
                </a:tc>
                <a:extLst>
                  <a:ext uri="{0D108BD9-81ED-4DB2-BD59-A6C34878D82A}">
                    <a16:rowId xmlns:a16="http://schemas.microsoft.com/office/drawing/2014/main" val="10001"/>
                  </a:ext>
                </a:extLst>
              </a:tr>
              <a:tr h="317027">
                <a:tc>
                  <a:txBody>
                    <a:bodyPr/>
                    <a:lstStyle/>
                    <a:p>
                      <a:pPr algn="ctr"/>
                      <a:r>
                        <a:rPr lang="en-SG" sz="1600" dirty="0"/>
                        <a:t>T</a:t>
                      </a:r>
                    </a:p>
                  </a:txBody>
                  <a:tcPr/>
                </a:tc>
                <a:tc>
                  <a:txBody>
                    <a:bodyPr/>
                    <a:lstStyle/>
                    <a:p>
                      <a:pPr algn="ctr"/>
                      <a:r>
                        <a:rPr lang="en-SG" sz="1600" dirty="0"/>
                        <a:t>F</a:t>
                      </a:r>
                    </a:p>
                  </a:txBody>
                  <a:tcPr/>
                </a:tc>
                <a:tc>
                  <a:txBody>
                    <a:bodyPr/>
                    <a:lstStyle/>
                    <a:p>
                      <a:pPr algn="ctr"/>
                      <a:r>
                        <a:rPr lang="en-SG" sz="1600" dirty="0"/>
                        <a:t>F</a:t>
                      </a:r>
                    </a:p>
                  </a:txBody>
                  <a:tcPr/>
                </a:tc>
                <a:extLst>
                  <a:ext uri="{0D108BD9-81ED-4DB2-BD59-A6C34878D82A}">
                    <a16:rowId xmlns:a16="http://schemas.microsoft.com/office/drawing/2014/main" val="10002"/>
                  </a:ext>
                </a:extLst>
              </a:tr>
              <a:tr h="317027">
                <a:tc>
                  <a:txBody>
                    <a:bodyPr/>
                    <a:lstStyle/>
                    <a:p>
                      <a:pPr algn="ctr"/>
                      <a:r>
                        <a:rPr lang="en-SG" sz="1600" dirty="0"/>
                        <a:t>F</a:t>
                      </a:r>
                    </a:p>
                  </a:txBody>
                  <a:tcPr/>
                </a:tc>
                <a:tc>
                  <a:txBody>
                    <a:bodyPr/>
                    <a:lstStyle/>
                    <a:p>
                      <a:pPr algn="ctr"/>
                      <a:r>
                        <a:rPr lang="en-SG" sz="1600" dirty="0"/>
                        <a:t>T</a:t>
                      </a:r>
                    </a:p>
                  </a:txBody>
                  <a:tcPr/>
                </a:tc>
                <a:tc>
                  <a:txBody>
                    <a:bodyPr/>
                    <a:lstStyle/>
                    <a:p>
                      <a:pPr algn="ctr"/>
                      <a:r>
                        <a:rPr lang="en-SG" sz="1600" dirty="0"/>
                        <a:t>T</a:t>
                      </a:r>
                    </a:p>
                  </a:txBody>
                  <a:tcPr/>
                </a:tc>
                <a:extLst>
                  <a:ext uri="{0D108BD9-81ED-4DB2-BD59-A6C34878D82A}">
                    <a16:rowId xmlns:a16="http://schemas.microsoft.com/office/drawing/2014/main" val="10003"/>
                  </a:ext>
                </a:extLst>
              </a:tr>
              <a:tr h="317027">
                <a:tc>
                  <a:txBody>
                    <a:bodyPr/>
                    <a:lstStyle/>
                    <a:p>
                      <a:pPr algn="ctr"/>
                      <a:r>
                        <a:rPr lang="en-SG" sz="1600" dirty="0"/>
                        <a:t>F</a:t>
                      </a:r>
                    </a:p>
                  </a:txBody>
                  <a:tcPr/>
                </a:tc>
                <a:tc>
                  <a:txBody>
                    <a:bodyPr/>
                    <a:lstStyle/>
                    <a:p>
                      <a:pPr algn="ctr"/>
                      <a:r>
                        <a:rPr lang="en-SG" sz="1600" dirty="0"/>
                        <a:t>F</a:t>
                      </a:r>
                    </a:p>
                  </a:txBody>
                  <a:tcPr/>
                </a:tc>
                <a:tc>
                  <a:txBody>
                    <a:bodyPr/>
                    <a:lstStyle/>
                    <a:p>
                      <a:pPr algn="ctr"/>
                      <a:r>
                        <a:rPr lang="en-SG" sz="1600" dirty="0"/>
                        <a:t>T</a:t>
                      </a:r>
                    </a:p>
                  </a:txBody>
                  <a:tcPr/>
                </a:tc>
                <a:extLst>
                  <a:ext uri="{0D108BD9-81ED-4DB2-BD59-A6C34878D82A}">
                    <a16:rowId xmlns:a16="http://schemas.microsoft.com/office/drawing/2014/main" val="10004"/>
                  </a:ext>
                </a:extLst>
              </a:tr>
            </a:tbl>
          </a:graphicData>
        </a:graphic>
      </p:graphicFrame>
      <p:sp>
        <p:nvSpPr>
          <p:cNvPr id="57" name="TextBox 56"/>
          <p:cNvSpPr txBox="1"/>
          <p:nvPr/>
        </p:nvSpPr>
        <p:spPr>
          <a:xfrm>
            <a:off x="437621" y="4526009"/>
            <a:ext cx="8155873" cy="1384995"/>
          </a:xfrm>
          <a:prstGeom prst="rect">
            <a:avLst/>
          </a:prstGeom>
          <a:noFill/>
        </p:spPr>
        <p:txBody>
          <a:bodyPr wrap="square" rtlCol="0">
            <a:spAutoFit/>
          </a:bodyPr>
          <a:lstStyle/>
          <a:p>
            <a:pPr marL="285750" indent="-285750">
              <a:buFont typeface="Wingdings" panose="05000000000000000000" pitchFamily="2" charset="2"/>
              <a:buChar char="§"/>
            </a:pPr>
            <a:r>
              <a:rPr lang="en-SG" sz="2800" dirty="0"/>
              <a:t>In general, when the “if” part of an if-then statement is false, the statement as a whole is said to be true, regardless of whether the conclusion is true or false.</a:t>
            </a:r>
          </a:p>
        </p:txBody>
      </p:sp>
      <p:sp>
        <p:nvSpPr>
          <p:cNvPr id="23" name="Oval 22"/>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33" name="Picture 32">
            <a:extLst>
              <a:ext uri="{FF2B5EF4-FFF2-40B4-BE49-F238E27FC236}">
                <a16:creationId xmlns:a16="http://schemas.microsoft.com/office/drawing/2014/main" id="{92A948F3-8400-4A31-ACA1-628947666F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7147" y="906369"/>
            <a:ext cx="1017689" cy="848074"/>
          </a:xfrm>
          <a:prstGeom prst="rect">
            <a:avLst/>
          </a:prstGeom>
        </p:spPr>
      </p:pic>
    </p:spTree>
    <p:extLst>
      <p:ext uri="{BB962C8B-B14F-4D97-AF65-F5344CB8AC3E}">
        <p14:creationId xmlns:p14="http://schemas.microsoft.com/office/powerpoint/2010/main" val="30346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Statements: Example #1</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31</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TextBox 56"/>
          <p:cNvSpPr txBox="1"/>
          <p:nvPr/>
        </p:nvSpPr>
        <p:spPr>
          <a:xfrm>
            <a:off x="624511" y="3194433"/>
            <a:ext cx="5593364" cy="1077218"/>
          </a:xfrm>
          <a:prstGeom prst="rect">
            <a:avLst/>
          </a:prstGeom>
          <a:noFill/>
        </p:spPr>
        <p:txBody>
          <a:bodyPr wrap="square" rtlCol="0">
            <a:spAutoFit/>
          </a:bodyPr>
          <a:lstStyle/>
          <a:p>
            <a:pPr marL="285750" indent="-285750">
              <a:buFont typeface="Wingdings" panose="05000000000000000000" pitchFamily="2" charset="2"/>
              <a:buChar char="§"/>
            </a:pPr>
            <a:r>
              <a:rPr lang="en-SG" sz="3200" dirty="0"/>
              <a:t>Strange as it may seem, the </a:t>
            </a:r>
            <a:br>
              <a:rPr lang="en-SG" sz="3200" dirty="0"/>
            </a:br>
            <a:r>
              <a:rPr lang="en-SG" sz="3200" dirty="0">
                <a:solidFill>
                  <a:srgbClr val="C00000"/>
                </a:solidFill>
              </a:rPr>
              <a:t>statement as a whole is true!</a:t>
            </a:r>
          </a:p>
        </p:txBody>
      </p:sp>
      <p:sp>
        <p:nvSpPr>
          <p:cNvPr id="23" name="TextBox 22"/>
          <p:cNvSpPr txBox="1"/>
          <p:nvPr/>
        </p:nvSpPr>
        <p:spPr>
          <a:xfrm>
            <a:off x="754134" y="986624"/>
            <a:ext cx="7761215" cy="954107"/>
          </a:xfrm>
          <a:prstGeom prst="rect">
            <a:avLst/>
          </a:prstGeom>
          <a:solidFill>
            <a:schemeClr val="accent4">
              <a:lumMod val="20000"/>
              <a:lumOff val="80000"/>
            </a:schemeClr>
          </a:solidFill>
        </p:spPr>
        <p:txBody>
          <a:bodyPr wrap="square" rtlCol="0">
            <a:spAutoFit/>
          </a:bodyPr>
          <a:lstStyle/>
          <a:p>
            <a:r>
              <a:rPr lang="en-SG" sz="2800" dirty="0"/>
              <a:t>Example #1: </a:t>
            </a:r>
          </a:p>
          <a:p>
            <a:r>
              <a:rPr lang="en-SG" sz="2800" dirty="0"/>
              <a:t>A Conditional Statement with a False Hypothesis</a:t>
            </a:r>
          </a:p>
        </p:txBody>
      </p:sp>
      <p:sp>
        <p:nvSpPr>
          <p:cNvPr id="24" name="TextBox 23"/>
          <p:cNvSpPr txBox="1"/>
          <p:nvPr/>
        </p:nvSpPr>
        <p:spPr>
          <a:xfrm>
            <a:off x="2311608" y="2290277"/>
            <a:ext cx="3906267" cy="523220"/>
          </a:xfrm>
          <a:prstGeom prst="rect">
            <a:avLst/>
          </a:prstGeom>
          <a:solidFill>
            <a:srgbClr val="0033CC"/>
          </a:solidFill>
        </p:spPr>
        <p:txBody>
          <a:bodyPr wrap="square" rtlCol="0">
            <a:spAutoFit/>
          </a:bodyPr>
          <a:lstStyle/>
          <a:p>
            <a:pPr algn="ctr"/>
            <a:r>
              <a:rPr lang="en-SG" sz="2800" dirty="0">
                <a:solidFill>
                  <a:schemeClr val="bg1"/>
                </a:solidFill>
              </a:rPr>
              <a:t>If 0 = 1</a:t>
            </a:r>
            <a:r>
              <a:rPr lang="en-SG" sz="2800" dirty="0">
                <a:solidFill>
                  <a:schemeClr val="bg1"/>
                </a:solidFill>
                <a:sym typeface="Symbol" panose="05050102010706020507" pitchFamily="18" charset="2"/>
              </a:rPr>
              <a:t>, then 1 = 2 </a:t>
            </a:r>
            <a:endParaRPr lang="en-SG" sz="2800" dirty="0">
              <a:solidFill>
                <a:schemeClr val="bg1"/>
              </a:solidFill>
            </a:endParaRPr>
          </a:p>
        </p:txBody>
      </p:sp>
      <p:sp>
        <p:nvSpPr>
          <p:cNvPr id="25" name="Oval 24"/>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7" name="Picture 6">
            <a:extLst>
              <a:ext uri="{FF2B5EF4-FFF2-40B4-BE49-F238E27FC236}">
                <a16:creationId xmlns:a16="http://schemas.microsoft.com/office/drawing/2014/main" id="{1AB3B61F-B09D-43FA-835D-4FE895B1639E}"/>
              </a:ext>
            </a:extLst>
          </p:cNvPr>
          <p:cNvPicPr>
            <a:picLocks noChangeAspect="1"/>
          </p:cNvPicPr>
          <p:nvPr/>
        </p:nvPicPr>
        <p:blipFill rotWithShape="1">
          <a:blip r:embed="rId3">
            <a:extLst>
              <a:ext uri="{28A0092B-C50C-407E-A947-70E740481C1C}">
                <a14:useLocalDpi xmlns:a14="http://schemas.microsoft.com/office/drawing/2010/main" val="0"/>
              </a:ext>
            </a:extLst>
          </a:blip>
          <a:srcRect l="9540" r="9516"/>
          <a:stretch/>
        </p:blipFill>
        <p:spPr>
          <a:xfrm>
            <a:off x="5689600" y="2972847"/>
            <a:ext cx="2825750" cy="3061111"/>
          </a:xfrm>
          <a:prstGeom prst="rect">
            <a:avLst/>
          </a:prstGeom>
        </p:spPr>
      </p:pic>
      <p:sp>
        <p:nvSpPr>
          <p:cNvPr id="46" name="TextBox 45">
            <a:extLst>
              <a:ext uri="{FF2B5EF4-FFF2-40B4-BE49-F238E27FC236}">
                <a16:creationId xmlns:a16="http://schemas.microsoft.com/office/drawing/2014/main" id="{C9F5517B-A489-4482-B706-DF13D33E02FF}"/>
              </a:ext>
            </a:extLst>
          </p:cNvPr>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Tree>
    <p:extLst>
      <p:ext uri="{BB962C8B-B14F-4D97-AF65-F5344CB8AC3E}">
        <p14:creationId xmlns:p14="http://schemas.microsoft.com/office/powerpoint/2010/main" val="3316312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dissolve">
                                      <p:cBhvr>
                                        <p:cTn id="12" dur="500"/>
                                        <p:tgtEl>
                                          <p:spTgt spid="57"/>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2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Statements: Order of Operations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32</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5" name="Group 24"/>
          <p:cNvGrpSpPr/>
          <p:nvPr/>
        </p:nvGrpSpPr>
        <p:grpSpPr>
          <a:xfrm>
            <a:off x="1705287" y="2180242"/>
            <a:ext cx="877311" cy="1203279"/>
            <a:chOff x="974360" y="1738369"/>
            <a:chExt cx="877311" cy="1203279"/>
          </a:xfrm>
        </p:grpSpPr>
        <p:sp>
          <p:nvSpPr>
            <p:cNvPr id="26" name="TextBox 25"/>
            <p:cNvSpPr txBox="1"/>
            <p:nvPr/>
          </p:nvSpPr>
          <p:spPr>
            <a:xfrm>
              <a:off x="974360" y="1738369"/>
              <a:ext cx="877311" cy="769441"/>
            </a:xfrm>
            <a:prstGeom prst="rect">
              <a:avLst/>
            </a:prstGeom>
            <a:solidFill>
              <a:schemeClr val="accent4">
                <a:lumMod val="40000"/>
                <a:lumOff val="60000"/>
              </a:schemeClr>
            </a:solidFill>
          </p:spPr>
          <p:txBody>
            <a:bodyPr wrap="square" rtlCol="0">
              <a:spAutoFit/>
            </a:bodyPr>
            <a:lstStyle/>
            <a:p>
              <a:pPr algn="ctr"/>
              <a:r>
                <a:rPr lang="en-SG" sz="4400" dirty="0"/>
                <a:t>~</a:t>
              </a:r>
            </a:p>
          </p:txBody>
        </p:sp>
        <p:sp>
          <p:nvSpPr>
            <p:cNvPr id="27" name="TextBox 26"/>
            <p:cNvSpPr txBox="1"/>
            <p:nvPr/>
          </p:nvSpPr>
          <p:spPr>
            <a:xfrm>
              <a:off x="974360" y="2418428"/>
              <a:ext cx="877311" cy="523220"/>
            </a:xfrm>
            <a:prstGeom prst="rect">
              <a:avLst/>
            </a:prstGeom>
            <a:noFill/>
          </p:spPr>
          <p:txBody>
            <a:bodyPr wrap="square" rtlCol="0">
              <a:spAutoFit/>
            </a:bodyPr>
            <a:lstStyle/>
            <a:p>
              <a:pPr algn="ctr"/>
              <a:r>
                <a:rPr lang="en-SG" sz="2800" i="1" dirty="0"/>
                <a:t>not</a:t>
              </a:r>
            </a:p>
          </p:txBody>
        </p:sp>
      </p:grpSp>
      <p:grpSp>
        <p:nvGrpSpPr>
          <p:cNvPr id="28" name="Group 27"/>
          <p:cNvGrpSpPr/>
          <p:nvPr/>
        </p:nvGrpSpPr>
        <p:grpSpPr>
          <a:xfrm>
            <a:off x="3257699" y="2180242"/>
            <a:ext cx="884007" cy="1203279"/>
            <a:chOff x="4010667" y="1738369"/>
            <a:chExt cx="884007" cy="1203279"/>
          </a:xfrm>
        </p:grpSpPr>
        <p:sp>
          <p:nvSpPr>
            <p:cNvPr id="29" name="TextBox 28"/>
            <p:cNvSpPr txBox="1"/>
            <p:nvPr/>
          </p:nvSpPr>
          <p:spPr>
            <a:xfrm>
              <a:off x="4017363" y="1738369"/>
              <a:ext cx="877311" cy="769441"/>
            </a:xfrm>
            <a:prstGeom prst="rect">
              <a:avLst/>
            </a:prstGeom>
            <a:solidFill>
              <a:schemeClr val="accent4">
                <a:lumMod val="40000"/>
                <a:lumOff val="60000"/>
              </a:schemeClr>
            </a:solidFill>
          </p:spPr>
          <p:txBody>
            <a:bodyPr wrap="square" rtlCol="0">
              <a:spAutoFit/>
            </a:bodyPr>
            <a:lstStyle/>
            <a:p>
              <a:pPr algn="ctr"/>
              <a:r>
                <a:rPr lang="en-SG" sz="4400" dirty="0">
                  <a:sym typeface="Symbol" panose="05050102010706020507" pitchFamily="18" charset="2"/>
                </a:rPr>
                <a:t></a:t>
              </a:r>
              <a:endParaRPr lang="en-SG" sz="4400" dirty="0"/>
            </a:p>
          </p:txBody>
        </p:sp>
        <p:sp>
          <p:nvSpPr>
            <p:cNvPr id="32" name="TextBox 31"/>
            <p:cNvSpPr txBox="1"/>
            <p:nvPr/>
          </p:nvSpPr>
          <p:spPr>
            <a:xfrm>
              <a:off x="4010667" y="2418428"/>
              <a:ext cx="877311" cy="523220"/>
            </a:xfrm>
            <a:prstGeom prst="rect">
              <a:avLst/>
            </a:prstGeom>
            <a:noFill/>
          </p:spPr>
          <p:txBody>
            <a:bodyPr wrap="square" rtlCol="0">
              <a:spAutoFit/>
            </a:bodyPr>
            <a:lstStyle/>
            <a:p>
              <a:pPr algn="ctr"/>
              <a:r>
                <a:rPr lang="en-SG" sz="2800" i="1" dirty="0"/>
                <a:t>and</a:t>
              </a:r>
            </a:p>
          </p:txBody>
        </p:sp>
      </p:grpSp>
      <p:grpSp>
        <p:nvGrpSpPr>
          <p:cNvPr id="33" name="Group 32"/>
          <p:cNvGrpSpPr/>
          <p:nvPr/>
        </p:nvGrpSpPr>
        <p:grpSpPr>
          <a:xfrm>
            <a:off x="4537511" y="2180242"/>
            <a:ext cx="877311" cy="1203279"/>
            <a:chOff x="6895474" y="1738369"/>
            <a:chExt cx="877311" cy="1203279"/>
          </a:xfrm>
        </p:grpSpPr>
        <p:sp>
          <p:nvSpPr>
            <p:cNvPr id="46" name="TextBox 45"/>
            <p:cNvSpPr txBox="1"/>
            <p:nvPr/>
          </p:nvSpPr>
          <p:spPr>
            <a:xfrm>
              <a:off x="6895474" y="1738369"/>
              <a:ext cx="877311" cy="769441"/>
            </a:xfrm>
            <a:prstGeom prst="rect">
              <a:avLst/>
            </a:prstGeom>
            <a:solidFill>
              <a:schemeClr val="accent4">
                <a:lumMod val="40000"/>
                <a:lumOff val="60000"/>
              </a:schemeClr>
            </a:solidFill>
          </p:spPr>
          <p:txBody>
            <a:bodyPr wrap="square" rtlCol="0">
              <a:spAutoFit/>
            </a:bodyPr>
            <a:lstStyle/>
            <a:p>
              <a:pPr algn="ctr"/>
              <a:r>
                <a:rPr lang="en-SG" sz="4400" dirty="0">
                  <a:sym typeface="Symbol" panose="05050102010706020507" pitchFamily="18" charset="2"/>
                </a:rPr>
                <a:t></a:t>
              </a:r>
              <a:endParaRPr lang="en-SG" sz="4400" dirty="0"/>
            </a:p>
          </p:txBody>
        </p:sp>
        <p:sp>
          <p:nvSpPr>
            <p:cNvPr id="47" name="TextBox 46"/>
            <p:cNvSpPr txBox="1"/>
            <p:nvPr/>
          </p:nvSpPr>
          <p:spPr>
            <a:xfrm>
              <a:off x="6895474" y="2418428"/>
              <a:ext cx="877311" cy="523220"/>
            </a:xfrm>
            <a:prstGeom prst="rect">
              <a:avLst/>
            </a:prstGeom>
            <a:noFill/>
          </p:spPr>
          <p:txBody>
            <a:bodyPr wrap="square" rtlCol="0">
              <a:spAutoFit/>
            </a:bodyPr>
            <a:lstStyle/>
            <a:p>
              <a:pPr algn="ctr"/>
              <a:r>
                <a:rPr lang="en-SG" sz="2800" i="1" dirty="0"/>
                <a:t>or</a:t>
              </a:r>
            </a:p>
          </p:txBody>
        </p:sp>
      </p:grpSp>
      <p:sp>
        <p:nvSpPr>
          <p:cNvPr id="48" name="TextBox 47"/>
          <p:cNvSpPr txBox="1"/>
          <p:nvPr/>
        </p:nvSpPr>
        <p:spPr>
          <a:xfrm>
            <a:off x="311227" y="1337204"/>
            <a:ext cx="3908131" cy="523220"/>
          </a:xfrm>
          <a:prstGeom prst="rect">
            <a:avLst/>
          </a:prstGeom>
          <a:noFill/>
        </p:spPr>
        <p:txBody>
          <a:bodyPr wrap="square" rtlCol="0">
            <a:spAutoFit/>
          </a:bodyPr>
          <a:lstStyle/>
          <a:p>
            <a:r>
              <a:rPr lang="en-SG" sz="2800" dirty="0"/>
              <a:t>Order of operations:</a:t>
            </a:r>
          </a:p>
        </p:txBody>
      </p:sp>
      <p:grpSp>
        <p:nvGrpSpPr>
          <p:cNvPr id="49" name="Group 48"/>
          <p:cNvGrpSpPr/>
          <p:nvPr/>
        </p:nvGrpSpPr>
        <p:grpSpPr>
          <a:xfrm>
            <a:off x="6033709" y="2180242"/>
            <a:ext cx="1715381" cy="1149817"/>
            <a:chOff x="596641" y="1738369"/>
            <a:chExt cx="1715381" cy="1149817"/>
          </a:xfrm>
        </p:grpSpPr>
        <p:sp>
          <p:nvSpPr>
            <p:cNvPr id="50" name="TextBox 49"/>
            <p:cNvSpPr txBox="1"/>
            <p:nvPr/>
          </p:nvSpPr>
          <p:spPr>
            <a:xfrm>
              <a:off x="974360" y="1738369"/>
              <a:ext cx="877311" cy="769441"/>
            </a:xfrm>
            <a:prstGeom prst="rect">
              <a:avLst/>
            </a:prstGeom>
            <a:solidFill>
              <a:schemeClr val="accent4">
                <a:lumMod val="40000"/>
                <a:lumOff val="60000"/>
              </a:schemeClr>
            </a:solidFill>
          </p:spPr>
          <p:txBody>
            <a:bodyPr wrap="square" rtlCol="0">
              <a:spAutoFit/>
            </a:bodyPr>
            <a:lstStyle/>
            <a:p>
              <a:pPr algn="ctr"/>
              <a:r>
                <a:rPr lang="en-SG" sz="4400" dirty="0">
                  <a:sym typeface="Symbol"/>
                </a:rPr>
                <a:t></a:t>
              </a:r>
              <a:endParaRPr lang="en-SG" sz="4400" dirty="0"/>
            </a:p>
          </p:txBody>
        </p:sp>
        <p:sp>
          <p:nvSpPr>
            <p:cNvPr id="51" name="TextBox 50"/>
            <p:cNvSpPr txBox="1"/>
            <p:nvPr/>
          </p:nvSpPr>
          <p:spPr>
            <a:xfrm>
              <a:off x="596641" y="2488076"/>
              <a:ext cx="1715381" cy="400110"/>
            </a:xfrm>
            <a:prstGeom prst="rect">
              <a:avLst/>
            </a:prstGeom>
            <a:noFill/>
          </p:spPr>
          <p:txBody>
            <a:bodyPr wrap="square" rtlCol="0">
              <a:spAutoFit/>
            </a:bodyPr>
            <a:lstStyle/>
            <a:p>
              <a:pPr algn="ctr"/>
              <a:r>
                <a:rPr lang="en-SG" sz="2000" i="1" dirty="0"/>
                <a:t>if-then/implies</a:t>
              </a:r>
            </a:p>
          </p:txBody>
        </p:sp>
      </p:grpSp>
      <p:grpSp>
        <p:nvGrpSpPr>
          <p:cNvPr id="7" name="Group 6"/>
          <p:cNvGrpSpPr/>
          <p:nvPr/>
        </p:nvGrpSpPr>
        <p:grpSpPr>
          <a:xfrm>
            <a:off x="170267" y="3311049"/>
            <a:ext cx="2749881" cy="1802171"/>
            <a:chOff x="170267" y="3311049"/>
            <a:chExt cx="2749881" cy="1802171"/>
          </a:xfrm>
        </p:grpSpPr>
        <p:sp>
          <p:nvSpPr>
            <p:cNvPr id="52" name="TextBox 51"/>
            <p:cNvSpPr txBox="1"/>
            <p:nvPr/>
          </p:nvSpPr>
          <p:spPr>
            <a:xfrm>
              <a:off x="170267" y="4590000"/>
              <a:ext cx="2749881" cy="523220"/>
            </a:xfrm>
            <a:prstGeom prst="rect">
              <a:avLst/>
            </a:prstGeom>
            <a:noFill/>
          </p:spPr>
          <p:txBody>
            <a:bodyPr wrap="square" rtlCol="0">
              <a:spAutoFit/>
            </a:bodyPr>
            <a:lstStyle/>
            <a:p>
              <a:pPr algn="ctr"/>
              <a:r>
                <a:rPr lang="en-SG" sz="2800" dirty="0">
                  <a:sym typeface="Symbol" panose="05050102010706020507" pitchFamily="18" charset="2"/>
                </a:rPr>
                <a:t>Performed first</a:t>
              </a:r>
              <a:endParaRPr lang="en-SG" sz="2800" dirty="0"/>
            </a:p>
          </p:txBody>
        </p:sp>
        <p:cxnSp>
          <p:nvCxnSpPr>
            <p:cNvPr id="3" name="Straight Arrow Connector 2"/>
            <p:cNvCxnSpPr>
              <a:stCxn id="52" idx="0"/>
            </p:cNvCxnSpPr>
            <p:nvPr/>
          </p:nvCxnSpPr>
          <p:spPr>
            <a:xfrm flipV="1">
              <a:off x="1545208" y="3311049"/>
              <a:ext cx="514377" cy="1278951"/>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3012368" y="3328513"/>
            <a:ext cx="2749881" cy="957058"/>
            <a:chOff x="3012368" y="3328513"/>
            <a:chExt cx="2749881" cy="957058"/>
          </a:xfrm>
        </p:grpSpPr>
        <p:sp>
          <p:nvSpPr>
            <p:cNvPr id="53" name="TextBox 52"/>
            <p:cNvSpPr txBox="1"/>
            <p:nvPr/>
          </p:nvSpPr>
          <p:spPr>
            <a:xfrm>
              <a:off x="3012368" y="3762351"/>
              <a:ext cx="2749881" cy="523220"/>
            </a:xfrm>
            <a:prstGeom prst="rect">
              <a:avLst/>
            </a:prstGeom>
            <a:noFill/>
          </p:spPr>
          <p:txBody>
            <a:bodyPr wrap="square" rtlCol="0">
              <a:spAutoFit/>
            </a:bodyPr>
            <a:lstStyle/>
            <a:p>
              <a:pPr algn="ctr"/>
              <a:r>
                <a:rPr lang="en-SG" sz="2800" dirty="0">
                  <a:sym typeface="Symbol" panose="05050102010706020507" pitchFamily="18" charset="2"/>
                </a:rPr>
                <a:t>Coequal in order</a:t>
              </a:r>
              <a:endParaRPr lang="en-SG" sz="2800" dirty="0"/>
            </a:p>
          </p:txBody>
        </p:sp>
        <p:sp>
          <p:nvSpPr>
            <p:cNvPr id="6" name="Left Brace 5"/>
            <p:cNvSpPr/>
            <p:nvPr/>
          </p:nvSpPr>
          <p:spPr>
            <a:xfrm rot="16200000">
              <a:off x="4200901" y="2313257"/>
              <a:ext cx="254833" cy="2285346"/>
            </a:xfrm>
            <a:prstGeom prst="leftBrace">
              <a:avLst>
                <a:gd name="adj1" fmla="val 43958"/>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grpSp>
      <p:grpSp>
        <p:nvGrpSpPr>
          <p:cNvPr id="9" name="Group 8"/>
          <p:cNvGrpSpPr/>
          <p:nvPr/>
        </p:nvGrpSpPr>
        <p:grpSpPr>
          <a:xfrm>
            <a:off x="5913798" y="3328514"/>
            <a:ext cx="2749881" cy="1784706"/>
            <a:chOff x="5913798" y="3328514"/>
            <a:chExt cx="2749881" cy="1784706"/>
          </a:xfrm>
        </p:grpSpPr>
        <p:sp>
          <p:nvSpPr>
            <p:cNvPr id="54" name="TextBox 53"/>
            <p:cNvSpPr txBox="1"/>
            <p:nvPr/>
          </p:nvSpPr>
          <p:spPr>
            <a:xfrm>
              <a:off x="5913798" y="4590000"/>
              <a:ext cx="2749881" cy="523220"/>
            </a:xfrm>
            <a:prstGeom prst="rect">
              <a:avLst/>
            </a:prstGeom>
            <a:noFill/>
          </p:spPr>
          <p:txBody>
            <a:bodyPr wrap="square" rtlCol="0">
              <a:spAutoFit/>
            </a:bodyPr>
            <a:lstStyle/>
            <a:p>
              <a:pPr algn="ctr"/>
              <a:r>
                <a:rPr lang="en-SG" sz="2800" dirty="0">
                  <a:sym typeface="Symbol" panose="05050102010706020507" pitchFamily="18" charset="2"/>
                </a:rPr>
                <a:t>Performed last</a:t>
              </a:r>
              <a:endParaRPr lang="en-SG" sz="2800" dirty="0"/>
            </a:p>
          </p:txBody>
        </p:sp>
        <p:cxnSp>
          <p:nvCxnSpPr>
            <p:cNvPr id="55" name="Straight Arrow Connector 54"/>
            <p:cNvCxnSpPr/>
            <p:nvPr/>
          </p:nvCxnSpPr>
          <p:spPr>
            <a:xfrm flipH="1" flipV="1">
              <a:off x="6845932" y="3328514"/>
              <a:ext cx="514377" cy="1278951"/>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grpSp>
      <p:sp>
        <p:nvSpPr>
          <p:cNvPr id="56" name="Oval 5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820859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Statements: Example #2</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33</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TextBox 22"/>
          <p:cNvSpPr txBox="1"/>
          <p:nvPr/>
        </p:nvSpPr>
        <p:spPr>
          <a:xfrm>
            <a:off x="754134" y="986624"/>
            <a:ext cx="6636017" cy="523220"/>
          </a:xfrm>
          <a:prstGeom prst="rect">
            <a:avLst/>
          </a:prstGeom>
          <a:solidFill>
            <a:schemeClr val="accent4">
              <a:lumMod val="20000"/>
              <a:lumOff val="80000"/>
            </a:schemeClr>
          </a:solidFill>
        </p:spPr>
        <p:txBody>
          <a:bodyPr wrap="square" rtlCol="0">
            <a:spAutoFit/>
          </a:bodyPr>
          <a:lstStyle/>
          <a:p>
            <a:r>
              <a:rPr lang="en-SG" sz="2800" dirty="0"/>
              <a:t>Example #2: Truth Table for </a:t>
            </a:r>
            <a:r>
              <a:rPr lang="en-SG" sz="2800" i="1" dirty="0"/>
              <a:t>p</a:t>
            </a:r>
            <a:r>
              <a:rPr lang="en-SG" sz="2800" dirty="0"/>
              <a:t> </a:t>
            </a:r>
            <a:r>
              <a:rPr lang="en-SG" sz="2800" dirty="0">
                <a:sym typeface="Symbol" panose="05050102010706020507" pitchFamily="18" charset="2"/>
              </a:rPr>
              <a:t></a:t>
            </a:r>
            <a:r>
              <a:rPr lang="en-SG" sz="2800" dirty="0"/>
              <a:t> ~</a:t>
            </a:r>
            <a:r>
              <a:rPr lang="en-SG" sz="2800" i="1" dirty="0"/>
              <a:t>q </a:t>
            </a:r>
            <a:r>
              <a:rPr lang="en-SG" sz="2800" dirty="0">
                <a:sym typeface="Symbol" panose="05050102010706020507" pitchFamily="18" charset="2"/>
              </a:rPr>
              <a:t></a:t>
            </a:r>
            <a:r>
              <a:rPr lang="en-SG" sz="2800" dirty="0"/>
              <a:t> ~</a:t>
            </a:r>
            <a:r>
              <a:rPr lang="en-SG" sz="2800" i="1" dirty="0"/>
              <a:t>p</a:t>
            </a:r>
          </a:p>
        </p:txBody>
      </p:sp>
      <p:sp>
        <p:nvSpPr>
          <p:cNvPr id="24" name="TextBox 23"/>
          <p:cNvSpPr txBox="1"/>
          <p:nvPr/>
        </p:nvSpPr>
        <p:spPr>
          <a:xfrm>
            <a:off x="1191842" y="2090529"/>
            <a:ext cx="2643122" cy="523220"/>
          </a:xfrm>
          <a:prstGeom prst="rect">
            <a:avLst/>
          </a:prstGeom>
          <a:solidFill>
            <a:srgbClr val="0033CC"/>
          </a:solidFill>
        </p:spPr>
        <p:txBody>
          <a:bodyPr wrap="square" rtlCol="0">
            <a:spAutoFit/>
          </a:bodyPr>
          <a:lstStyle/>
          <a:p>
            <a:pPr algn="ct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q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p</a:t>
            </a:r>
          </a:p>
        </p:txBody>
      </p:sp>
      <p:sp>
        <p:nvSpPr>
          <p:cNvPr id="25" name="TextBox 24"/>
          <p:cNvSpPr txBox="1"/>
          <p:nvPr/>
        </p:nvSpPr>
        <p:spPr>
          <a:xfrm>
            <a:off x="4702448" y="2081567"/>
            <a:ext cx="2853368"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q</a:t>
            </a:r>
            <a:r>
              <a:rPr lang="en-SG" sz="2800" dirty="0">
                <a:solidFill>
                  <a:schemeClr val="bg1"/>
                </a:solidFill>
              </a:rPr>
              <a:t>))</a:t>
            </a:r>
            <a:r>
              <a:rPr lang="en-SG" sz="2800" i="1"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p</a:t>
            </a:r>
            <a:r>
              <a:rPr lang="en-SG" sz="2800" dirty="0">
                <a:solidFill>
                  <a:schemeClr val="bg1"/>
                </a:solidFill>
              </a:rPr>
              <a:t>)</a:t>
            </a:r>
          </a:p>
        </p:txBody>
      </p:sp>
      <p:sp>
        <p:nvSpPr>
          <p:cNvPr id="2" name="TextBox 1"/>
          <p:cNvSpPr txBox="1"/>
          <p:nvPr/>
        </p:nvSpPr>
        <p:spPr>
          <a:xfrm>
            <a:off x="3875723" y="2048458"/>
            <a:ext cx="785966" cy="523220"/>
          </a:xfrm>
          <a:prstGeom prst="rect">
            <a:avLst/>
          </a:prstGeom>
          <a:noFill/>
        </p:spPr>
        <p:txBody>
          <a:bodyPr wrap="square" rtlCol="0">
            <a:spAutoFit/>
          </a:bodyPr>
          <a:lstStyle/>
          <a:p>
            <a:pPr algn="ctr"/>
            <a:r>
              <a:rPr lang="en-SG" sz="2800" b="1" dirty="0">
                <a:sym typeface="Symbol" panose="05050102010706020507" pitchFamily="18" charset="2"/>
              </a:rPr>
              <a:t></a:t>
            </a:r>
            <a:endParaRPr lang="en-SG" sz="2800" b="1" dirty="0"/>
          </a:p>
        </p:txBody>
      </p:sp>
      <p:graphicFrame>
        <p:nvGraphicFramePr>
          <p:cNvPr id="3" name="Table 2"/>
          <p:cNvGraphicFramePr>
            <a:graphicFrameLocks noGrp="1"/>
          </p:cNvGraphicFramePr>
          <p:nvPr>
            <p:extLst>
              <p:ext uri="{D42A27DB-BD31-4B8C-83A1-F6EECF244321}">
                <p14:modId xmlns:p14="http://schemas.microsoft.com/office/powerpoint/2010/main" val="863373874"/>
              </p:ext>
            </p:extLst>
          </p:nvPr>
        </p:nvGraphicFramePr>
        <p:xfrm>
          <a:off x="659568" y="3342050"/>
          <a:ext cx="7330190" cy="2286000"/>
        </p:xfrm>
        <a:graphic>
          <a:graphicData uri="http://schemas.openxmlformats.org/drawingml/2006/table">
            <a:tbl>
              <a:tblPr firstRow="1" bandRow="1">
                <a:tableStyleId>{5C22544A-7EE6-4342-B048-85BDC9FD1C3A}</a:tableStyleId>
              </a:tblPr>
              <a:tblGrid>
                <a:gridCol w="786983">
                  <a:extLst>
                    <a:ext uri="{9D8B030D-6E8A-4147-A177-3AD203B41FA5}">
                      <a16:colId xmlns:a16="http://schemas.microsoft.com/office/drawing/2014/main" val="20000"/>
                    </a:ext>
                  </a:extLst>
                </a:gridCol>
                <a:gridCol w="786983">
                  <a:extLst>
                    <a:ext uri="{9D8B030D-6E8A-4147-A177-3AD203B41FA5}">
                      <a16:colId xmlns:a16="http://schemas.microsoft.com/office/drawing/2014/main" val="20001"/>
                    </a:ext>
                  </a:extLst>
                </a:gridCol>
                <a:gridCol w="1109273">
                  <a:extLst>
                    <a:ext uri="{9D8B030D-6E8A-4147-A177-3AD203B41FA5}">
                      <a16:colId xmlns:a16="http://schemas.microsoft.com/office/drawing/2014/main" val="20002"/>
                    </a:ext>
                  </a:extLst>
                </a:gridCol>
                <a:gridCol w="1019331">
                  <a:extLst>
                    <a:ext uri="{9D8B030D-6E8A-4147-A177-3AD203B41FA5}">
                      <a16:colId xmlns:a16="http://schemas.microsoft.com/office/drawing/2014/main" val="20003"/>
                    </a:ext>
                  </a:extLst>
                </a:gridCol>
                <a:gridCol w="1547515">
                  <a:extLst>
                    <a:ext uri="{9D8B030D-6E8A-4147-A177-3AD203B41FA5}">
                      <a16:colId xmlns:a16="http://schemas.microsoft.com/office/drawing/2014/main" val="20004"/>
                    </a:ext>
                  </a:extLst>
                </a:gridCol>
                <a:gridCol w="2080105">
                  <a:extLst>
                    <a:ext uri="{9D8B030D-6E8A-4147-A177-3AD203B41FA5}">
                      <a16:colId xmlns:a16="http://schemas.microsoft.com/office/drawing/2014/main" val="20005"/>
                    </a:ext>
                  </a:extLst>
                </a:gridCol>
              </a:tblGrid>
              <a:tr h="457200">
                <a:tc>
                  <a:txBody>
                    <a:bodyPr/>
                    <a:lstStyle/>
                    <a:p>
                      <a:pPr algn="ctr"/>
                      <a:r>
                        <a:rPr lang="en-SG" sz="2400" i="1" dirty="0"/>
                        <a:t>p</a:t>
                      </a:r>
                    </a:p>
                  </a:txBody>
                  <a:tcPr/>
                </a:tc>
                <a:tc>
                  <a:txBody>
                    <a:bodyPr/>
                    <a:lstStyle/>
                    <a:p>
                      <a:pPr algn="ctr"/>
                      <a:r>
                        <a:rPr lang="en-SG" sz="2400" i="1" dirty="0"/>
                        <a:t>q</a:t>
                      </a:r>
                    </a:p>
                  </a:txBody>
                  <a:tcPr/>
                </a:tc>
                <a:tc>
                  <a:txBody>
                    <a:bodyPr/>
                    <a:lstStyle/>
                    <a:p>
                      <a:pPr algn="ctr"/>
                      <a:r>
                        <a:rPr lang="en-SG" sz="2400" dirty="0"/>
                        <a:t>~</a:t>
                      </a:r>
                      <a:r>
                        <a:rPr lang="en-SG" sz="2400" i="1" dirty="0"/>
                        <a:t>p</a:t>
                      </a:r>
                    </a:p>
                  </a:txBody>
                  <a:tcPr/>
                </a:tc>
                <a:tc>
                  <a:txBody>
                    <a:bodyPr/>
                    <a:lstStyle/>
                    <a:p>
                      <a:pPr algn="ctr"/>
                      <a:r>
                        <a:rPr lang="en-SG" sz="2400" dirty="0"/>
                        <a:t>~</a:t>
                      </a:r>
                      <a:r>
                        <a:rPr lang="en-SG" sz="2400" i="1" dirty="0"/>
                        <a:t>q</a:t>
                      </a:r>
                    </a:p>
                  </a:txBody>
                  <a:tcPr/>
                </a:tc>
                <a:tc>
                  <a:txBody>
                    <a:bodyPr/>
                    <a:lstStyle/>
                    <a:p>
                      <a:pPr algn="ctr"/>
                      <a:r>
                        <a:rPr lang="en-SG" sz="2400" i="1" dirty="0"/>
                        <a:t>p</a:t>
                      </a:r>
                      <a:r>
                        <a:rPr lang="en-SG" sz="2400" dirty="0"/>
                        <a:t> </a:t>
                      </a:r>
                      <a:r>
                        <a:rPr lang="en-SG" sz="2400" dirty="0">
                          <a:sym typeface="Symbol" panose="05050102010706020507" pitchFamily="18" charset="2"/>
                        </a:rPr>
                        <a:t> ~</a:t>
                      </a:r>
                      <a:r>
                        <a:rPr lang="en-SG" sz="2400" i="1" dirty="0">
                          <a:sym typeface="Symbol" panose="05050102010706020507" pitchFamily="18" charset="2"/>
                        </a:rPr>
                        <a:t>q</a:t>
                      </a:r>
                      <a:endParaRPr lang="en-SG" sz="2400"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400" i="1" dirty="0"/>
                        <a:t>p</a:t>
                      </a:r>
                      <a:r>
                        <a:rPr lang="en-SG" sz="2400" dirty="0"/>
                        <a:t> </a:t>
                      </a:r>
                      <a:r>
                        <a:rPr lang="en-SG" sz="2400" dirty="0">
                          <a:sym typeface="Symbol" panose="05050102010706020507" pitchFamily="18" charset="2"/>
                        </a:rPr>
                        <a:t> ~</a:t>
                      </a:r>
                      <a:r>
                        <a:rPr lang="en-SG" sz="2400" i="1" dirty="0">
                          <a:sym typeface="Symbol" panose="05050102010706020507" pitchFamily="18" charset="2"/>
                        </a:rPr>
                        <a:t>q </a:t>
                      </a:r>
                      <a:r>
                        <a:rPr lang="en-SG" sz="2400" i="0" dirty="0">
                          <a:sym typeface="Symbol" panose="05050102010706020507" pitchFamily="18" charset="2"/>
                        </a:rPr>
                        <a:t></a:t>
                      </a:r>
                      <a:r>
                        <a:rPr lang="en-SG" sz="2400" i="1" dirty="0">
                          <a:sym typeface="Symbol" panose="05050102010706020507" pitchFamily="18" charset="2"/>
                        </a:rPr>
                        <a:t> </a:t>
                      </a:r>
                      <a:r>
                        <a:rPr lang="en-SG" sz="2400" dirty="0"/>
                        <a:t>~</a:t>
                      </a:r>
                      <a:r>
                        <a:rPr lang="en-SG" sz="2400" i="1" dirty="0"/>
                        <a:t>p</a:t>
                      </a:r>
                    </a:p>
                  </a:txBody>
                  <a:tcPr/>
                </a:tc>
                <a:extLst>
                  <a:ext uri="{0D108BD9-81ED-4DB2-BD59-A6C34878D82A}">
                    <a16:rowId xmlns:a16="http://schemas.microsoft.com/office/drawing/2014/main" val="10000"/>
                  </a:ext>
                </a:extLst>
              </a:tr>
              <a:tr h="457200">
                <a:tc>
                  <a:txBody>
                    <a:bodyPr/>
                    <a:lstStyle/>
                    <a:p>
                      <a:pPr algn="ctr"/>
                      <a:r>
                        <a:rPr lang="en-SG" sz="2400" dirty="0"/>
                        <a:t>T</a:t>
                      </a:r>
                    </a:p>
                  </a:txBody>
                  <a:tcPr/>
                </a:tc>
                <a:tc>
                  <a:txBody>
                    <a:bodyPr/>
                    <a:lstStyle/>
                    <a:p>
                      <a:pPr algn="ctr"/>
                      <a:r>
                        <a:rPr lang="en-SG" sz="2400" dirty="0"/>
                        <a:t>T</a:t>
                      </a:r>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extLst>
                  <a:ext uri="{0D108BD9-81ED-4DB2-BD59-A6C34878D82A}">
                    <a16:rowId xmlns:a16="http://schemas.microsoft.com/office/drawing/2014/main" val="10001"/>
                  </a:ext>
                </a:extLst>
              </a:tr>
              <a:tr h="457200">
                <a:tc>
                  <a:txBody>
                    <a:bodyPr/>
                    <a:lstStyle/>
                    <a:p>
                      <a:pPr algn="ctr"/>
                      <a:r>
                        <a:rPr lang="en-SG" sz="2400" dirty="0"/>
                        <a:t>T</a:t>
                      </a:r>
                    </a:p>
                  </a:txBody>
                  <a:tcPr/>
                </a:tc>
                <a:tc>
                  <a:txBody>
                    <a:bodyPr/>
                    <a:lstStyle/>
                    <a:p>
                      <a:pPr algn="ctr"/>
                      <a:r>
                        <a:rPr lang="en-SG" sz="2400" dirty="0"/>
                        <a:t>F</a:t>
                      </a:r>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extLst>
                  <a:ext uri="{0D108BD9-81ED-4DB2-BD59-A6C34878D82A}">
                    <a16:rowId xmlns:a16="http://schemas.microsoft.com/office/drawing/2014/main" val="10002"/>
                  </a:ext>
                </a:extLst>
              </a:tr>
              <a:tr h="457200">
                <a:tc>
                  <a:txBody>
                    <a:bodyPr/>
                    <a:lstStyle/>
                    <a:p>
                      <a:pPr algn="ctr"/>
                      <a:r>
                        <a:rPr lang="en-SG" sz="2400" dirty="0"/>
                        <a:t>F</a:t>
                      </a:r>
                    </a:p>
                  </a:txBody>
                  <a:tcPr/>
                </a:tc>
                <a:tc>
                  <a:txBody>
                    <a:bodyPr/>
                    <a:lstStyle/>
                    <a:p>
                      <a:pPr algn="ctr"/>
                      <a:r>
                        <a:rPr lang="en-SG" sz="2400" dirty="0"/>
                        <a:t>T</a:t>
                      </a:r>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extLst>
                  <a:ext uri="{0D108BD9-81ED-4DB2-BD59-A6C34878D82A}">
                    <a16:rowId xmlns:a16="http://schemas.microsoft.com/office/drawing/2014/main" val="10003"/>
                  </a:ext>
                </a:extLst>
              </a:tr>
              <a:tr h="457200">
                <a:tc>
                  <a:txBody>
                    <a:bodyPr/>
                    <a:lstStyle/>
                    <a:p>
                      <a:pPr algn="ctr"/>
                      <a:r>
                        <a:rPr lang="en-SG" sz="2400" dirty="0"/>
                        <a:t>F</a:t>
                      </a:r>
                    </a:p>
                  </a:txBody>
                  <a:tcPr/>
                </a:tc>
                <a:tc>
                  <a:txBody>
                    <a:bodyPr/>
                    <a:lstStyle/>
                    <a:p>
                      <a:pPr algn="ctr"/>
                      <a:r>
                        <a:rPr lang="en-SG" sz="2400" dirty="0"/>
                        <a:t>F</a:t>
                      </a:r>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extLst>
                  <a:ext uri="{0D108BD9-81ED-4DB2-BD59-A6C34878D82A}">
                    <a16:rowId xmlns:a16="http://schemas.microsoft.com/office/drawing/2014/main" val="10004"/>
                  </a:ext>
                </a:extLst>
              </a:tr>
            </a:tbl>
          </a:graphicData>
        </a:graphic>
      </p:graphicFrame>
      <p:sp>
        <p:nvSpPr>
          <p:cNvPr id="26" name="TextBox 25"/>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6" name="TextBox 5"/>
          <p:cNvSpPr txBox="1"/>
          <p:nvPr/>
        </p:nvSpPr>
        <p:spPr>
          <a:xfrm>
            <a:off x="2611658" y="3822492"/>
            <a:ext cx="494675" cy="1800493"/>
          </a:xfrm>
          <a:prstGeom prst="rect">
            <a:avLst/>
          </a:prstGeom>
          <a:noFill/>
        </p:spPr>
        <p:txBody>
          <a:bodyPr wrap="square" rtlCol="0">
            <a:spAutoFit/>
          </a:bodyPr>
          <a:lstStyle/>
          <a:p>
            <a:pPr algn="ctr">
              <a:spcAft>
                <a:spcPts val="600"/>
              </a:spcAft>
            </a:pPr>
            <a:r>
              <a:rPr lang="en-SG" sz="2400" b="1" dirty="0">
                <a:solidFill>
                  <a:schemeClr val="accent5">
                    <a:lumMod val="75000"/>
                  </a:schemeClr>
                </a:solidFill>
              </a:rPr>
              <a:t>F</a:t>
            </a:r>
          </a:p>
          <a:p>
            <a:pPr algn="ctr">
              <a:spcAft>
                <a:spcPts val="600"/>
              </a:spcAft>
            </a:pPr>
            <a:r>
              <a:rPr lang="en-SG" sz="2400" b="1" dirty="0">
                <a:solidFill>
                  <a:schemeClr val="accent5">
                    <a:lumMod val="75000"/>
                  </a:schemeClr>
                </a:solidFill>
              </a:rPr>
              <a:t>F</a:t>
            </a:r>
          </a:p>
          <a:p>
            <a:pPr algn="ctr">
              <a:spcAft>
                <a:spcPts val="600"/>
              </a:spcAft>
            </a:pPr>
            <a:r>
              <a:rPr lang="en-SG" sz="2400" b="1" dirty="0">
                <a:solidFill>
                  <a:schemeClr val="accent5">
                    <a:lumMod val="75000"/>
                  </a:schemeClr>
                </a:solidFill>
              </a:rPr>
              <a:t>T</a:t>
            </a:r>
          </a:p>
          <a:p>
            <a:pPr algn="ctr">
              <a:spcAft>
                <a:spcPts val="600"/>
              </a:spcAft>
            </a:pPr>
            <a:r>
              <a:rPr lang="en-SG" sz="2400" b="1" dirty="0">
                <a:solidFill>
                  <a:schemeClr val="accent5">
                    <a:lumMod val="75000"/>
                  </a:schemeClr>
                </a:solidFill>
              </a:rPr>
              <a:t>T</a:t>
            </a:r>
          </a:p>
        </p:txBody>
      </p:sp>
      <p:sp>
        <p:nvSpPr>
          <p:cNvPr id="28" name="TextBox 27"/>
          <p:cNvSpPr txBox="1"/>
          <p:nvPr/>
        </p:nvSpPr>
        <p:spPr>
          <a:xfrm>
            <a:off x="3678392" y="3822492"/>
            <a:ext cx="494675" cy="1800493"/>
          </a:xfrm>
          <a:prstGeom prst="rect">
            <a:avLst/>
          </a:prstGeom>
          <a:noFill/>
        </p:spPr>
        <p:txBody>
          <a:bodyPr wrap="square" rtlCol="0">
            <a:spAutoFit/>
          </a:bodyPr>
          <a:lstStyle/>
          <a:p>
            <a:pPr algn="ctr">
              <a:spcAft>
                <a:spcPts val="600"/>
              </a:spcAft>
            </a:pPr>
            <a:r>
              <a:rPr lang="en-SG" sz="2400" b="1" dirty="0">
                <a:solidFill>
                  <a:schemeClr val="accent4">
                    <a:lumMod val="75000"/>
                  </a:schemeClr>
                </a:solidFill>
              </a:rPr>
              <a:t>F</a:t>
            </a:r>
          </a:p>
          <a:p>
            <a:pPr algn="ctr">
              <a:spcAft>
                <a:spcPts val="600"/>
              </a:spcAft>
            </a:pPr>
            <a:r>
              <a:rPr lang="en-SG" sz="2400" b="1" dirty="0">
                <a:solidFill>
                  <a:schemeClr val="accent4">
                    <a:lumMod val="75000"/>
                  </a:schemeClr>
                </a:solidFill>
              </a:rPr>
              <a:t>T</a:t>
            </a:r>
          </a:p>
          <a:p>
            <a:pPr algn="ctr">
              <a:spcAft>
                <a:spcPts val="600"/>
              </a:spcAft>
            </a:pPr>
            <a:r>
              <a:rPr lang="en-SG" sz="2400" b="1" dirty="0">
                <a:solidFill>
                  <a:schemeClr val="accent4">
                    <a:lumMod val="75000"/>
                  </a:schemeClr>
                </a:solidFill>
              </a:rPr>
              <a:t>F</a:t>
            </a:r>
          </a:p>
          <a:p>
            <a:pPr algn="ctr">
              <a:spcAft>
                <a:spcPts val="600"/>
              </a:spcAft>
            </a:pPr>
            <a:r>
              <a:rPr lang="en-SG" sz="2400" b="1" dirty="0">
                <a:solidFill>
                  <a:schemeClr val="accent4">
                    <a:lumMod val="75000"/>
                  </a:schemeClr>
                </a:solidFill>
              </a:rPr>
              <a:t>T</a:t>
            </a:r>
          </a:p>
        </p:txBody>
      </p:sp>
      <p:sp>
        <p:nvSpPr>
          <p:cNvPr id="29" name="TextBox 28"/>
          <p:cNvSpPr txBox="1"/>
          <p:nvPr/>
        </p:nvSpPr>
        <p:spPr>
          <a:xfrm>
            <a:off x="4869174" y="3822491"/>
            <a:ext cx="494675" cy="1800493"/>
          </a:xfrm>
          <a:prstGeom prst="rect">
            <a:avLst/>
          </a:prstGeom>
          <a:noFill/>
        </p:spPr>
        <p:txBody>
          <a:bodyPr wrap="square" rtlCol="0">
            <a:spAutoFit/>
          </a:bodyPr>
          <a:lstStyle/>
          <a:p>
            <a:pPr algn="ctr">
              <a:spcAft>
                <a:spcPts val="600"/>
              </a:spcAft>
            </a:pPr>
            <a:r>
              <a:rPr lang="en-SG" sz="2400" b="1" dirty="0">
                <a:solidFill>
                  <a:schemeClr val="accent6">
                    <a:lumMod val="75000"/>
                  </a:schemeClr>
                </a:solidFill>
              </a:rPr>
              <a:t>T</a:t>
            </a:r>
          </a:p>
          <a:p>
            <a:pPr algn="ctr">
              <a:spcAft>
                <a:spcPts val="600"/>
              </a:spcAft>
            </a:pPr>
            <a:r>
              <a:rPr lang="en-SG" sz="2400" b="1" dirty="0">
                <a:solidFill>
                  <a:schemeClr val="accent6">
                    <a:lumMod val="75000"/>
                  </a:schemeClr>
                </a:solidFill>
              </a:rPr>
              <a:t>T</a:t>
            </a:r>
          </a:p>
          <a:p>
            <a:pPr algn="ctr">
              <a:spcAft>
                <a:spcPts val="600"/>
              </a:spcAft>
            </a:pPr>
            <a:r>
              <a:rPr lang="en-SG" sz="2400" b="1" dirty="0">
                <a:solidFill>
                  <a:schemeClr val="accent6">
                    <a:lumMod val="75000"/>
                  </a:schemeClr>
                </a:solidFill>
              </a:rPr>
              <a:t>F</a:t>
            </a:r>
          </a:p>
          <a:p>
            <a:pPr algn="ctr">
              <a:spcAft>
                <a:spcPts val="600"/>
              </a:spcAft>
            </a:pPr>
            <a:r>
              <a:rPr lang="en-SG" sz="2400" b="1" dirty="0">
                <a:solidFill>
                  <a:schemeClr val="accent6">
                    <a:lumMod val="75000"/>
                  </a:schemeClr>
                </a:solidFill>
              </a:rPr>
              <a:t>T</a:t>
            </a:r>
          </a:p>
        </p:txBody>
      </p:sp>
      <p:sp>
        <p:nvSpPr>
          <p:cNvPr id="7" name="TextBox 6"/>
          <p:cNvSpPr txBox="1"/>
          <p:nvPr/>
        </p:nvSpPr>
        <p:spPr>
          <a:xfrm>
            <a:off x="6507967" y="3822491"/>
            <a:ext cx="554636" cy="461665"/>
          </a:xfrm>
          <a:prstGeom prst="rect">
            <a:avLst/>
          </a:prstGeom>
          <a:noFill/>
        </p:spPr>
        <p:txBody>
          <a:bodyPr wrap="square" rtlCol="0">
            <a:spAutoFit/>
          </a:bodyPr>
          <a:lstStyle/>
          <a:p>
            <a:pPr algn="ctr"/>
            <a:r>
              <a:rPr lang="en-SG" sz="2400" b="1" dirty="0">
                <a:solidFill>
                  <a:srgbClr val="FF0000"/>
                </a:solidFill>
              </a:rPr>
              <a:t>F</a:t>
            </a:r>
          </a:p>
        </p:txBody>
      </p:sp>
      <p:sp>
        <p:nvSpPr>
          <p:cNvPr id="32" name="TextBox 31"/>
          <p:cNvSpPr txBox="1"/>
          <p:nvPr/>
        </p:nvSpPr>
        <p:spPr>
          <a:xfrm>
            <a:off x="6507967" y="4274141"/>
            <a:ext cx="554636" cy="461665"/>
          </a:xfrm>
          <a:prstGeom prst="rect">
            <a:avLst/>
          </a:prstGeom>
          <a:noFill/>
        </p:spPr>
        <p:txBody>
          <a:bodyPr wrap="square" rtlCol="0">
            <a:spAutoFit/>
          </a:bodyPr>
          <a:lstStyle/>
          <a:p>
            <a:pPr algn="ctr"/>
            <a:r>
              <a:rPr lang="en-SG" sz="2400" b="1" dirty="0">
                <a:solidFill>
                  <a:srgbClr val="FF0000"/>
                </a:solidFill>
              </a:rPr>
              <a:t>F</a:t>
            </a:r>
          </a:p>
        </p:txBody>
      </p:sp>
      <p:sp>
        <p:nvSpPr>
          <p:cNvPr id="33" name="TextBox 32"/>
          <p:cNvSpPr txBox="1"/>
          <p:nvPr/>
        </p:nvSpPr>
        <p:spPr>
          <a:xfrm>
            <a:off x="6507967" y="4737956"/>
            <a:ext cx="554636" cy="461665"/>
          </a:xfrm>
          <a:prstGeom prst="rect">
            <a:avLst/>
          </a:prstGeom>
          <a:noFill/>
        </p:spPr>
        <p:txBody>
          <a:bodyPr wrap="square" rtlCol="0">
            <a:spAutoFit/>
          </a:bodyPr>
          <a:lstStyle/>
          <a:p>
            <a:pPr algn="ctr"/>
            <a:r>
              <a:rPr lang="en-SG" sz="2400" b="1" dirty="0">
                <a:solidFill>
                  <a:srgbClr val="FF0000"/>
                </a:solidFill>
              </a:rPr>
              <a:t>T</a:t>
            </a:r>
          </a:p>
        </p:txBody>
      </p:sp>
      <p:sp>
        <p:nvSpPr>
          <p:cNvPr id="46" name="TextBox 45"/>
          <p:cNvSpPr txBox="1"/>
          <p:nvPr/>
        </p:nvSpPr>
        <p:spPr>
          <a:xfrm>
            <a:off x="6507967" y="5161319"/>
            <a:ext cx="554636" cy="461665"/>
          </a:xfrm>
          <a:prstGeom prst="rect">
            <a:avLst/>
          </a:prstGeom>
          <a:noFill/>
        </p:spPr>
        <p:txBody>
          <a:bodyPr wrap="square" rtlCol="0">
            <a:spAutoFit/>
          </a:bodyPr>
          <a:lstStyle/>
          <a:p>
            <a:pPr algn="ctr"/>
            <a:r>
              <a:rPr lang="en-SG" sz="2400" b="1" dirty="0">
                <a:solidFill>
                  <a:srgbClr val="FF0000"/>
                </a:solidFill>
              </a:rPr>
              <a:t>T</a:t>
            </a:r>
          </a:p>
        </p:txBody>
      </p:sp>
      <p:sp>
        <p:nvSpPr>
          <p:cNvPr id="8" name="TextBox 7"/>
          <p:cNvSpPr txBox="1"/>
          <p:nvPr/>
        </p:nvSpPr>
        <p:spPr>
          <a:xfrm>
            <a:off x="4341926" y="2903824"/>
            <a:ext cx="1549208" cy="461665"/>
          </a:xfrm>
          <a:prstGeom prst="rect">
            <a:avLst/>
          </a:prstGeom>
          <a:noFill/>
        </p:spPr>
        <p:txBody>
          <a:bodyPr wrap="square" rtlCol="0">
            <a:spAutoFit/>
          </a:bodyPr>
          <a:lstStyle/>
          <a:p>
            <a:pPr algn="ctr"/>
            <a:r>
              <a:rPr lang="en-SG" sz="2400" i="1" dirty="0"/>
              <a:t>hypothesis</a:t>
            </a:r>
          </a:p>
        </p:txBody>
      </p:sp>
      <p:sp>
        <p:nvSpPr>
          <p:cNvPr id="9" name="Rectangle 8"/>
          <p:cNvSpPr/>
          <p:nvPr/>
        </p:nvSpPr>
        <p:spPr>
          <a:xfrm>
            <a:off x="2112316" y="2903824"/>
            <a:ext cx="1493358" cy="461665"/>
          </a:xfrm>
          <a:prstGeom prst="rect">
            <a:avLst/>
          </a:prstGeom>
        </p:spPr>
        <p:txBody>
          <a:bodyPr wrap="none">
            <a:spAutoFit/>
          </a:bodyPr>
          <a:lstStyle/>
          <a:p>
            <a:pPr algn="ctr"/>
            <a:r>
              <a:rPr lang="en-SG" sz="2400" i="1" dirty="0"/>
              <a:t>conclusion</a:t>
            </a:r>
          </a:p>
        </p:txBody>
      </p:sp>
      <p:sp>
        <p:nvSpPr>
          <p:cNvPr id="47" name="Oval 4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01647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up)">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dissolv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dissolve">
                                      <p:cBhvr>
                                        <p:cTn id="35" dur="500"/>
                                        <p:tgtEl>
                                          <p:spTgt spid="32"/>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dissolve">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dissolve">
                                      <p:cBhvr>
                                        <p:cTn id="4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P spid="29" grpId="0"/>
      <p:bldP spid="7" grpId="0"/>
      <p:bldP spid="32" grpId="0"/>
      <p:bldP spid="33" grpId="0"/>
      <p:bldP spid="46" grpId="0"/>
      <p:bldP spid="8"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Statements: Example #3</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34</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TextBox 22"/>
          <p:cNvSpPr txBox="1"/>
          <p:nvPr/>
        </p:nvSpPr>
        <p:spPr>
          <a:xfrm>
            <a:off x="225661" y="1003351"/>
            <a:ext cx="4039081" cy="523220"/>
          </a:xfrm>
          <a:prstGeom prst="rect">
            <a:avLst/>
          </a:prstGeom>
          <a:solidFill>
            <a:schemeClr val="accent4">
              <a:lumMod val="20000"/>
              <a:lumOff val="80000"/>
            </a:schemeClr>
          </a:solidFill>
        </p:spPr>
        <p:txBody>
          <a:bodyPr wrap="square" rtlCol="0">
            <a:spAutoFit/>
          </a:bodyPr>
          <a:lstStyle/>
          <a:p>
            <a:r>
              <a:rPr lang="en-SG" sz="2800" dirty="0"/>
              <a:t>Example #3: Show that</a:t>
            </a:r>
            <a:endParaRPr lang="en-SG" sz="2800" i="1" dirty="0"/>
          </a:p>
        </p:txBody>
      </p:sp>
      <p:sp>
        <p:nvSpPr>
          <p:cNvPr id="24" name="TextBox 23"/>
          <p:cNvSpPr txBox="1"/>
          <p:nvPr/>
        </p:nvSpPr>
        <p:spPr>
          <a:xfrm>
            <a:off x="1520660" y="1619005"/>
            <a:ext cx="2643122" cy="523220"/>
          </a:xfrm>
          <a:prstGeom prst="rect">
            <a:avLst/>
          </a:prstGeom>
          <a:solidFill>
            <a:srgbClr val="0033CC"/>
          </a:solidFill>
        </p:spPr>
        <p:txBody>
          <a:bodyPr wrap="square" rtlCol="0">
            <a:spAutoFit/>
          </a:bodyPr>
          <a:lstStyle/>
          <a:p>
            <a:pPr algn="ct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q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r</a:t>
            </a:r>
          </a:p>
        </p:txBody>
      </p:sp>
      <p:sp>
        <p:nvSpPr>
          <p:cNvPr id="25" name="TextBox 24"/>
          <p:cNvSpPr txBox="1"/>
          <p:nvPr/>
        </p:nvSpPr>
        <p:spPr>
          <a:xfrm>
            <a:off x="5031266" y="1610043"/>
            <a:ext cx="2853368"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r</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q</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r</a:t>
            </a:r>
            <a:r>
              <a:rPr lang="en-SG" sz="2800" dirty="0">
                <a:solidFill>
                  <a:schemeClr val="bg1"/>
                </a:solidFill>
              </a:rPr>
              <a:t>)</a:t>
            </a:r>
          </a:p>
        </p:txBody>
      </p:sp>
      <p:sp>
        <p:nvSpPr>
          <p:cNvPr id="2" name="TextBox 1"/>
          <p:cNvSpPr txBox="1"/>
          <p:nvPr/>
        </p:nvSpPr>
        <p:spPr>
          <a:xfrm>
            <a:off x="4204541" y="1576934"/>
            <a:ext cx="785966" cy="523220"/>
          </a:xfrm>
          <a:prstGeom prst="rect">
            <a:avLst/>
          </a:prstGeom>
          <a:noFill/>
        </p:spPr>
        <p:txBody>
          <a:bodyPr wrap="square" rtlCol="0">
            <a:spAutoFit/>
          </a:bodyPr>
          <a:lstStyle/>
          <a:p>
            <a:pPr algn="ctr"/>
            <a:r>
              <a:rPr lang="en-SG" sz="2800" b="1" dirty="0">
                <a:sym typeface="Symbol" panose="05050102010706020507" pitchFamily="18" charset="2"/>
              </a:rPr>
              <a:t></a:t>
            </a:r>
            <a:endParaRPr lang="en-SG" sz="2800" b="1" dirty="0"/>
          </a:p>
        </p:txBody>
      </p:sp>
      <p:graphicFrame>
        <p:nvGraphicFramePr>
          <p:cNvPr id="3" name="Table 2"/>
          <p:cNvGraphicFramePr>
            <a:graphicFrameLocks noGrp="1"/>
          </p:cNvGraphicFramePr>
          <p:nvPr>
            <p:extLst>
              <p:ext uri="{D42A27DB-BD31-4B8C-83A1-F6EECF244321}">
                <p14:modId xmlns:p14="http://schemas.microsoft.com/office/powerpoint/2010/main" val="2631310414"/>
              </p:ext>
            </p:extLst>
          </p:nvPr>
        </p:nvGraphicFramePr>
        <p:xfrm>
          <a:off x="247093" y="2234659"/>
          <a:ext cx="8642075" cy="4114800"/>
        </p:xfrm>
        <a:graphic>
          <a:graphicData uri="http://schemas.openxmlformats.org/drawingml/2006/table">
            <a:tbl>
              <a:tblPr firstRow="1" bandRow="1">
                <a:tableStyleId>{5C22544A-7EE6-4342-B048-85BDC9FD1C3A}</a:tableStyleId>
              </a:tblPr>
              <a:tblGrid>
                <a:gridCol w="538776">
                  <a:extLst>
                    <a:ext uri="{9D8B030D-6E8A-4147-A177-3AD203B41FA5}">
                      <a16:colId xmlns:a16="http://schemas.microsoft.com/office/drawing/2014/main" val="20000"/>
                    </a:ext>
                  </a:extLst>
                </a:gridCol>
                <a:gridCol w="538776">
                  <a:extLst>
                    <a:ext uri="{9D8B030D-6E8A-4147-A177-3AD203B41FA5}">
                      <a16:colId xmlns:a16="http://schemas.microsoft.com/office/drawing/2014/main" val="20001"/>
                    </a:ext>
                  </a:extLst>
                </a:gridCol>
                <a:gridCol w="538776">
                  <a:extLst>
                    <a:ext uri="{9D8B030D-6E8A-4147-A177-3AD203B41FA5}">
                      <a16:colId xmlns:a16="http://schemas.microsoft.com/office/drawing/2014/main" val="20002"/>
                    </a:ext>
                  </a:extLst>
                </a:gridCol>
                <a:gridCol w="950245">
                  <a:extLst>
                    <a:ext uri="{9D8B030D-6E8A-4147-A177-3AD203B41FA5}">
                      <a16:colId xmlns:a16="http://schemas.microsoft.com/office/drawing/2014/main" val="20003"/>
                    </a:ext>
                  </a:extLst>
                </a:gridCol>
                <a:gridCol w="950245">
                  <a:extLst>
                    <a:ext uri="{9D8B030D-6E8A-4147-A177-3AD203B41FA5}">
                      <a16:colId xmlns:a16="http://schemas.microsoft.com/office/drawing/2014/main" val="20004"/>
                    </a:ext>
                  </a:extLst>
                </a:gridCol>
                <a:gridCol w="950245">
                  <a:extLst>
                    <a:ext uri="{9D8B030D-6E8A-4147-A177-3AD203B41FA5}">
                      <a16:colId xmlns:a16="http://schemas.microsoft.com/office/drawing/2014/main" val="20005"/>
                    </a:ext>
                  </a:extLst>
                </a:gridCol>
                <a:gridCol w="1581713">
                  <a:extLst>
                    <a:ext uri="{9D8B030D-6E8A-4147-A177-3AD203B41FA5}">
                      <a16:colId xmlns:a16="http://schemas.microsoft.com/office/drawing/2014/main" val="20006"/>
                    </a:ext>
                  </a:extLst>
                </a:gridCol>
                <a:gridCol w="2593299">
                  <a:extLst>
                    <a:ext uri="{9D8B030D-6E8A-4147-A177-3AD203B41FA5}">
                      <a16:colId xmlns:a16="http://schemas.microsoft.com/office/drawing/2014/main" val="20007"/>
                    </a:ext>
                  </a:extLst>
                </a:gridCol>
              </a:tblGrid>
              <a:tr h="457200">
                <a:tc>
                  <a:txBody>
                    <a:bodyPr/>
                    <a:lstStyle/>
                    <a:p>
                      <a:pPr algn="ctr"/>
                      <a:r>
                        <a:rPr lang="en-SG" sz="2400" i="1" dirty="0"/>
                        <a:t>p</a:t>
                      </a:r>
                    </a:p>
                  </a:txBody>
                  <a:tcPr/>
                </a:tc>
                <a:tc>
                  <a:txBody>
                    <a:bodyPr/>
                    <a:lstStyle/>
                    <a:p>
                      <a:pPr algn="ctr"/>
                      <a:r>
                        <a:rPr lang="en-SG" sz="2400" i="1" dirty="0"/>
                        <a:t>q</a:t>
                      </a:r>
                    </a:p>
                  </a:txBody>
                  <a:tcPr/>
                </a:tc>
                <a:tc>
                  <a:txBody>
                    <a:bodyPr/>
                    <a:lstStyle/>
                    <a:p>
                      <a:pPr algn="ctr"/>
                      <a:r>
                        <a:rPr lang="en-SG" sz="2400" i="1" dirty="0"/>
                        <a:t>r</a:t>
                      </a:r>
                    </a:p>
                  </a:txBody>
                  <a:tcPr/>
                </a:tc>
                <a:tc>
                  <a:txBody>
                    <a:bodyPr/>
                    <a:lstStyle/>
                    <a:p>
                      <a:pPr algn="ctr"/>
                      <a:r>
                        <a:rPr lang="en-SG" sz="2400" i="1" dirty="0"/>
                        <a:t>p</a:t>
                      </a:r>
                      <a:r>
                        <a:rPr lang="en-SG" sz="2400" dirty="0"/>
                        <a:t> </a:t>
                      </a:r>
                      <a:r>
                        <a:rPr lang="en-SG" sz="2400" dirty="0">
                          <a:sym typeface="Symbol" panose="05050102010706020507" pitchFamily="18" charset="2"/>
                        </a:rPr>
                        <a:t> </a:t>
                      </a:r>
                      <a:r>
                        <a:rPr lang="en-SG" sz="2400" i="1" dirty="0">
                          <a:sym typeface="Symbol" panose="05050102010706020507" pitchFamily="18" charset="2"/>
                        </a:rPr>
                        <a:t>q</a:t>
                      </a:r>
                      <a:endParaRPr lang="en-SG" sz="2400"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400" i="1" dirty="0"/>
                        <a:t>p</a:t>
                      </a:r>
                      <a:r>
                        <a:rPr lang="en-SG" sz="2400" dirty="0"/>
                        <a:t> </a:t>
                      </a:r>
                      <a:r>
                        <a:rPr lang="en-SG" sz="2400" dirty="0">
                          <a:sym typeface="Symbol" panose="05050102010706020507" pitchFamily="18" charset="2"/>
                        </a:rPr>
                        <a:t></a:t>
                      </a:r>
                      <a:r>
                        <a:rPr lang="en-SG" sz="2400" baseline="0" dirty="0">
                          <a:sym typeface="Symbol" panose="05050102010706020507" pitchFamily="18" charset="2"/>
                        </a:rPr>
                        <a:t> </a:t>
                      </a:r>
                      <a:r>
                        <a:rPr lang="en-SG" sz="2400" i="1" dirty="0">
                          <a:sym typeface="Symbol" panose="05050102010706020507" pitchFamily="18" charset="2"/>
                        </a:rPr>
                        <a:t>r</a:t>
                      </a:r>
                      <a:endParaRPr lang="en-SG" sz="2400"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400" i="1" dirty="0"/>
                        <a:t>q</a:t>
                      </a:r>
                      <a:r>
                        <a:rPr lang="en-SG" sz="2400" dirty="0"/>
                        <a:t> </a:t>
                      </a:r>
                      <a:r>
                        <a:rPr lang="en-SG" sz="2400" dirty="0">
                          <a:sym typeface="Symbol" panose="05050102010706020507" pitchFamily="18" charset="2"/>
                        </a:rPr>
                        <a:t></a:t>
                      </a:r>
                      <a:r>
                        <a:rPr lang="en-SG" sz="2400" baseline="0" dirty="0">
                          <a:sym typeface="Symbol" panose="05050102010706020507" pitchFamily="18" charset="2"/>
                        </a:rPr>
                        <a:t> </a:t>
                      </a:r>
                      <a:r>
                        <a:rPr lang="en-SG" sz="2400" i="1" dirty="0">
                          <a:sym typeface="Symbol" panose="05050102010706020507" pitchFamily="18" charset="2"/>
                        </a:rPr>
                        <a:t>r</a:t>
                      </a:r>
                      <a:endParaRPr lang="en-SG" sz="2400"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400" i="1" dirty="0"/>
                        <a:t>p</a:t>
                      </a:r>
                      <a:r>
                        <a:rPr lang="en-SG" sz="2400" dirty="0"/>
                        <a:t> </a:t>
                      </a:r>
                      <a:r>
                        <a:rPr lang="en-SG" sz="2400" dirty="0">
                          <a:sym typeface="Symbol" panose="05050102010706020507" pitchFamily="18" charset="2"/>
                        </a:rPr>
                        <a:t> </a:t>
                      </a:r>
                      <a:r>
                        <a:rPr lang="en-SG" sz="2400" i="1" dirty="0">
                          <a:sym typeface="Symbol" panose="05050102010706020507" pitchFamily="18" charset="2"/>
                        </a:rPr>
                        <a:t>q</a:t>
                      </a:r>
                      <a:r>
                        <a:rPr lang="en-SG" sz="2400" dirty="0"/>
                        <a:t> </a:t>
                      </a:r>
                      <a:r>
                        <a:rPr lang="en-SG" sz="2400" dirty="0">
                          <a:sym typeface="Symbol" panose="05050102010706020507" pitchFamily="18" charset="2"/>
                        </a:rPr>
                        <a:t></a:t>
                      </a:r>
                      <a:r>
                        <a:rPr lang="en-SG" sz="2400" baseline="0" dirty="0">
                          <a:sym typeface="Symbol" panose="05050102010706020507" pitchFamily="18" charset="2"/>
                        </a:rPr>
                        <a:t> </a:t>
                      </a:r>
                      <a:r>
                        <a:rPr lang="en-SG" sz="2400" i="1" dirty="0">
                          <a:sym typeface="Symbol" panose="05050102010706020507" pitchFamily="18" charset="2"/>
                        </a:rPr>
                        <a:t>r</a:t>
                      </a:r>
                      <a:endParaRPr lang="en-SG" sz="2400"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400" i="0" dirty="0"/>
                        <a:t>(</a:t>
                      </a:r>
                      <a:r>
                        <a:rPr lang="en-SG" sz="2400" i="1" dirty="0"/>
                        <a:t>p</a:t>
                      </a:r>
                      <a:r>
                        <a:rPr lang="en-SG" sz="2400" dirty="0"/>
                        <a:t> </a:t>
                      </a:r>
                      <a:r>
                        <a:rPr lang="en-SG" sz="2400" dirty="0">
                          <a:sym typeface="Symbol" panose="05050102010706020507" pitchFamily="18" charset="2"/>
                        </a:rPr>
                        <a:t></a:t>
                      </a:r>
                      <a:r>
                        <a:rPr lang="en-SG" sz="2400" baseline="0" dirty="0">
                          <a:sym typeface="Symbol" panose="05050102010706020507" pitchFamily="18" charset="2"/>
                        </a:rPr>
                        <a:t> </a:t>
                      </a:r>
                      <a:r>
                        <a:rPr lang="en-SG" sz="2400" i="1" dirty="0">
                          <a:sym typeface="Symbol" panose="05050102010706020507" pitchFamily="18" charset="2"/>
                        </a:rPr>
                        <a:t>r</a:t>
                      </a:r>
                      <a:r>
                        <a:rPr lang="en-SG" sz="2400" i="0" dirty="0">
                          <a:sym typeface="Symbol" panose="05050102010706020507" pitchFamily="18" charset="2"/>
                        </a:rPr>
                        <a:t>)</a:t>
                      </a:r>
                      <a:r>
                        <a:rPr lang="en-SG" sz="2400" dirty="0"/>
                        <a:t> </a:t>
                      </a:r>
                      <a:r>
                        <a:rPr lang="en-SG" sz="2400" dirty="0">
                          <a:sym typeface="Symbol" panose="05050102010706020507" pitchFamily="18" charset="2"/>
                        </a:rPr>
                        <a:t> (</a:t>
                      </a:r>
                      <a:r>
                        <a:rPr lang="en-SG" sz="2400" i="1" dirty="0"/>
                        <a:t>q</a:t>
                      </a:r>
                      <a:r>
                        <a:rPr lang="en-SG" sz="2400" dirty="0"/>
                        <a:t> </a:t>
                      </a:r>
                      <a:r>
                        <a:rPr lang="en-SG" sz="2400" dirty="0">
                          <a:sym typeface="Symbol" panose="05050102010706020507" pitchFamily="18" charset="2"/>
                        </a:rPr>
                        <a:t></a:t>
                      </a:r>
                      <a:r>
                        <a:rPr lang="en-SG" sz="2400" baseline="0" dirty="0">
                          <a:sym typeface="Symbol" panose="05050102010706020507" pitchFamily="18" charset="2"/>
                        </a:rPr>
                        <a:t> </a:t>
                      </a:r>
                      <a:r>
                        <a:rPr lang="en-SG" sz="2400" i="1" dirty="0">
                          <a:sym typeface="Symbol" panose="05050102010706020507" pitchFamily="18" charset="2"/>
                        </a:rPr>
                        <a:t>r</a:t>
                      </a:r>
                      <a:r>
                        <a:rPr lang="en-SG" sz="2400" i="0" dirty="0">
                          <a:sym typeface="Symbol" panose="05050102010706020507" pitchFamily="18" charset="2"/>
                        </a:rPr>
                        <a:t>)</a:t>
                      </a:r>
                      <a:endParaRPr lang="en-SG" sz="2400" i="0" dirty="0"/>
                    </a:p>
                  </a:txBody>
                  <a:tcPr/>
                </a:tc>
                <a:extLst>
                  <a:ext uri="{0D108BD9-81ED-4DB2-BD59-A6C34878D82A}">
                    <a16:rowId xmlns:a16="http://schemas.microsoft.com/office/drawing/2014/main" val="10000"/>
                  </a:ext>
                </a:extLst>
              </a:tr>
              <a:tr h="457200">
                <a:tc>
                  <a:txBody>
                    <a:bodyPr/>
                    <a:lstStyle/>
                    <a:p>
                      <a:pPr algn="ctr"/>
                      <a:r>
                        <a:rPr lang="en-SG" sz="2400" dirty="0"/>
                        <a:t>T</a:t>
                      </a:r>
                    </a:p>
                  </a:txBody>
                  <a:tcPr/>
                </a:tc>
                <a:tc>
                  <a:txBody>
                    <a:bodyPr/>
                    <a:lstStyle/>
                    <a:p>
                      <a:pPr algn="ctr"/>
                      <a:r>
                        <a:rPr lang="en-SG" sz="2400" dirty="0"/>
                        <a:t>T</a:t>
                      </a:r>
                    </a:p>
                  </a:txBody>
                  <a:tcPr/>
                </a:tc>
                <a:tc>
                  <a:txBody>
                    <a:bodyPr/>
                    <a:lstStyle/>
                    <a:p>
                      <a:pPr algn="ctr"/>
                      <a:r>
                        <a:rPr lang="en-SG" sz="2400" dirty="0"/>
                        <a:t>T</a:t>
                      </a:r>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extLst>
                  <a:ext uri="{0D108BD9-81ED-4DB2-BD59-A6C34878D82A}">
                    <a16:rowId xmlns:a16="http://schemas.microsoft.com/office/drawing/2014/main" val="10001"/>
                  </a:ext>
                </a:extLst>
              </a:tr>
              <a:tr h="457200">
                <a:tc>
                  <a:txBody>
                    <a:bodyPr/>
                    <a:lstStyle/>
                    <a:p>
                      <a:pPr algn="ctr"/>
                      <a:r>
                        <a:rPr lang="en-SG" sz="2400" dirty="0"/>
                        <a:t>T</a:t>
                      </a:r>
                    </a:p>
                  </a:txBody>
                  <a:tcPr/>
                </a:tc>
                <a:tc>
                  <a:txBody>
                    <a:bodyPr/>
                    <a:lstStyle/>
                    <a:p>
                      <a:pPr algn="ctr"/>
                      <a:r>
                        <a:rPr lang="en-SG" sz="2400" dirty="0"/>
                        <a:t>T</a:t>
                      </a:r>
                    </a:p>
                  </a:txBody>
                  <a:tcPr/>
                </a:tc>
                <a:tc>
                  <a:txBody>
                    <a:bodyPr/>
                    <a:lstStyle/>
                    <a:p>
                      <a:pPr algn="ctr"/>
                      <a:r>
                        <a:rPr lang="en-SG" sz="2400" dirty="0"/>
                        <a:t>F</a:t>
                      </a:r>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extLst>
                  <a:ext uri="{0D108BD9-81ED-4DB2-BD59-A6C34878D82A}">
                    <a16:rowId xmlns:a16="http://schemas.microsoft.com/office/drawing/2014/main" val="10002"/>
                  </a:ext>
                </a:extLst>
              </a:tr>
              <a:tr h="457200">
                <a:tc>
                  <a:txBody>
                    <a:bodyPr/>
                    <a:lstStyle/>
                    <a:p>
                      <a:pPr algn="ctr"/>
                      <a:r>
                        <a:rPr lang="en-SG" sz="2400" dirty="0"/>
                        <a:t>T</a:t>
                      </a:r>
                    </a:p>
                  </a:txBody>
                  <a:tcPr/>
                </a:tc>
                <a:tc>
                  <a:txBody>
                    <a:bodyPr/>
                    <a:lstStyle/>
                    <a:p>
                      <a:pPr algn="ctr"/>
                      <a:r>
                        <a:rPr lang="en-SG" sz="2400" dirty="0"/>
                        <a:t>F</a:t>
                      </a:r>
                    </a:p>
                  </a:txBody>
                  <a:tcPr/>
                </a:tc>
                <a:tc>
                  <a:txBody>
                    <a:bodyPr/>
                    <a:lstStyle/>
                    <a:p>
                      <a:pPr algn="ctr"/>
                      <a:r>
                        <a:rPr lang="en-SG" sz="2400" dirty="0"/>
                        <a:t>T</a:t>
                      </a:r>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extLst>
                  <a:ext uri="{0D108BD9-81ED-4DB2-BD59-A6C34878D82A}">
                    <a16:rowId xmlns:a16="http://schemas.microsoft.com/office/drawing/2014/main" val="10003"/>
                  </a:ext>
                </a:extLst>
              </a:tr>
              <a:tr h="457200">
                <a:tc>
                  <a:txBody>
                    <a:bodyPr/>
                    <a:lstStyle/>
                    <a:p>
                      <a:pPr algn="ctr"/>
                      <a:r>
                        <a:rPr lang="en-SG" sz="2400" dirty="0"/>
                        <a:t>T</a:t>
                      </a:r>
                    </a:p>
                  </a:txBody>
                  <a:tcPr/>
                </a:tc>
                <a:tc>
                  <a:txBody>
                    <a:bodyPr/>
                    <a:lstStyle/>
                    <a:p>
                      <a:pPr algn="ctr"/>
                      <a:r>
                        <a:rPr lang="en-SG" sz="2400" dirty="0"/>
                        <a:t>F</a:t>
                      </a:r>
                    </a:p>
                  </a:txBody>
                  <a:tcPr/>
                </a:tc>
                <a:tc>
                  <a:txBody>
                    <a:bodyPr/>
                    <a:lstStyle/>
                    <a:p>
                      <a:pPr algn="ctr"/>
                      <a:r>
                        <a:rPr lang="en-SG" sz="2400" dirty="0"/>
                        <a:t>F</a:t>
                      </a:r>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extLst>
                  <a:ext uri="{0D108BD9-81ED-4DB2-BD59-A6C34878D82A}">
                    <a16:rowId xmlns:a16="http://schemas.microsoft.com/office/drawing/2014/main" val="10004"/>
                  </a:ext>
                </a:extLst>
              </a:tr>
              <a:tr h="457200">
                <a:tc>
                  <a:txBody>
                    <a:bodyPr/>
                    <a:lstStyle/>
                    <a:p>
                      <a:pPr algn="ctr"/>
                      <a:r>
                        <a:rPr lang="en-SG" sz="2400" dirty="0"/>
                        <a:t>F</a:t>
                      </a:r>
                    </a:p>
                  </a:txBody>
                  <a:tcPr/>
                </a:tc>
                <a:tc>
                  <a:txBody>
                    <a:bodyPr/>
                    <a:lstStyle/>
                    <a:p>
                      <a:pPr algn="ctr"/>
                      <a:r>
                        <a:rPr lang="en-SG" sz="2400" dirty="0"/>
                        <a:t>T</a:t>
                      </a:r>
                    </a:p>
                  </a:txBody>
                  <a:tcPr/>
                </a:tc>
                <a:tc>
                  <a:txBody>
                    <a:bodyPr/>
                    <a:lstStyle/>
                    <a:p>
                      <a:pPr algn="ctr"/>
                      <a:r>
                        <a:rPr lang="en-SG" sz="2400" dirty="0"/>
                        <a:t>T</a:t>
                      </a:r>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extLst>
                  <a:ext uri="{0D108BD9-81ED-4DB2-BD59-A6C34878D82A}">
                    <a16:rowId xmlns:a16="http://schemas.microsoft.com/office/drawing/2014/main" val="10005"/>
                  </a:ext>
                </a:extLst>
              </a:tr>
              <a:tr h="457200">
                <a:tc>
                  <a:txBody>
                    <a:bodyPr/>
                    <a:lstStyle/>
                    <a:p>
                      <a:pPr algn="ctr"/>
                      <a:r>
                        <a:rPr lang="en-SG" sz="2400" dirty="0"/>
                        <a:t>F</a:t>
                      </a:r>
                    </a:p>
                  </a:txBody>
                  <a:tcPr/>
                </a:tc>
                <a:tc>
                  <a:txBody>
                    <a:bodyPr/>
                    <a:lstStyle/>
                    <a:p>
                      <a:pPr algn="ctr"/>
                      <a:r>
                        <a:rPr lang="en-SG" sz="2400" dirty="0"/>
                        <a:t>T</a:t>
                      </a:r>
                    </a:p>
                  </a:txBody>
                  <a:tcPr/>
                </a:tc>
                <a:tc>
                  <a:txBody>
                    <a:bodyPr/>
                    <a:lstStyle/>
                    <a:p>
                      <a:pPr algn="ctr"/>
                      <a:r>
                        <a:rPr lang="en-SG" sz="2400" dirty="0"/>
                        <a:t>F</a:t>
                      </a:r>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extLst>
                  <a:ext uri="{0D108BD9-81ED-4DB2-BD59-A6C34878D82A}">
                    <a16:rowId xmlns:a16="http://schemas.microsoft.com/office/drawing/2014/main" val="10006"/>
                  </a:ext>
                </a:extLst>
              </a:tr>
              <a:tr h="457200">
                <a:tc>
                  <a:txBody>
                    <a:bodyPr/>
                    <a:lstStyle/>
                    <a:p>
                      <a:pPr algn="ctr"/>
                      <a:r>
                        <a:rPr lang="en-SG" sz="2400" dirty="0"/>
                        <a:t>F</a:t>
                      </a:r>
                    </a:p>
                  </a:txBody>
                  <a:tcPr/>
                </a:tc>
                <a:tc>
                  <a:txBody>
                    <a:bodyPr/>
                    <a:lstStyle/>
                    <a:p>
                      <a:pPr algn="ctr"/>
                      <a:r>
                        <a:rPr lang="en-SG" sz="2400" dirty="0"/>
                        <a:t>F</a:t>
                      </a:r>
                    </a:p>
                  </a:txBody>
                  <a:tcPr/>
                </a:tc>
                <a:tc>
                  <a:txBody>
                    <a:bodyPr/>
                    <a:lstStyle/>
                    <a:p>
                      <a:pPr algn="ctr"/>
                      <a:r>
                        <a:rPr lang="en-SG" sz="2400" dirty="0"/>
                        <a:t>T</a:t>
                      </a:r>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extLst>
                  <a:ext uri="{0D108BD9-81ED-4DB2-BD59-A6C34878D82A}">
                    <a16:rowId xmlns:a16="http://schemas.microsoft.com/office/drawing/2014/main" val="10007"/>
                  </a:ext>
                </a:extLst>
              </a:tr>
              <a:tr h="457200">
                <a:tc>
                  <a:txBody>
                    <a:bodyPr/>
                    <a:lstStyle/>
                    <a:p>
                      <a:pPr algn="ctr"/>
                      <a:r>
                        <a:rPr lang="en-SG" sz="2400" dirty="0"/>
                        <a:t>F</a:t>
                      </a:r>
                    </a:p>
                  </a:txBody>
                  <a:tcPr/>
                </a:tc>
                <a:tc>
                  <a:txBody>
                    <a:bodyPr/>
                    <a:lstStyle/>
                    <a:p>
                      <a:pPr algn="ctr"/>
                      <a:r>
                        <a:rPr lang="en-SG" sz="2400" dirty="0"/>
                        <a:t>F</a:t>
                      </a:r>
                    </a:p>
                  </a:txBody>
                  <a:tcPr/>
                </a:tc>
                <a:tc>
                  <a:txBody>
                    <a:bodyPr/>
                    <a:lstStyle/>
                    <a:p>
                      <a:pPr algn="ctr"/>
                      <a:r>
                        <a:rPr lang="en-SG" sz="2400" dirty="0"/>
                        <a:t>F</a:t>
                      </a:r>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tc>
                  <a:txBody>
                    <a:bodyPr/>
                    <a:lstStyle/>
                    <a:p>
                      <a:pPr algn="ctr"/>
                      <a:endParaRPr lang="en-SG" sz="2400" dirty="0"/>
                    </a:p>
                  </a:txBody>
                  <a:tcPr/>
                </a:tc>
                <a:extLst>
                  <a:ext uri="{0D108BD9-81ED-4DB2-BD59-A6C34878D82A}">
                    <a16:rowId xmlns:a16="http://schemas.microsoft.com/office/drawing/2014/main" val="10008"/>
                  </a:ext>
                </a:extLst>
              </a:tr>
            </a:tbl>
          </a:graphicData>
        </a:graphic>
      </p:graphicFrame>
      <p:sp>
        <p:nvSpPr>
          <p:cNvPr id="26" name="TextBox 25"/>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6" name="TextBox 5"/>
          <p:cNvSpPr txBox="1"/>
          <p:nvPr/>
        </p:nvSpPr>
        <p:spPr>
          <a:xfrm>
            <a:off x="2156881" y="2680986"/>
            <a:ext cx="494675" cy="3675365"/>
          </a:xfrm>
          <a:prstGeom prst="rect">
            <a:avLst/>
          </a:prstGeom>
          <a:noFill/>
        </p:spPr>
        <p:txBody>
          <a:bodyPr wrap="square" rtlCol="0">
            <a:spAutoFit/>
          </a:bodyPr>
          <a:lstStyle/>
          <a:p>
            <a:pPr algn="ctr">
              <a:spcAft>
                <a:spcPts val="650"/>
              </a:spcAft>
            </a:pPr>
            <a:r>
              <a:rPr lang="en-SG" sz="2400" b="1" dirty="0">
                <a:solidFill>
                  <a:schemeClr val="accent5">
                    <a:lumMod val="75000"/>
                  </a:schemeClr>
                </a:solidFill>
              </a:rPr>
              <a:t>T</a:t>
            </a:r>
          </a:p>
          <a:p>
            <a:pPr algn="ctr">
              <a:spcAft>
                <a:spcPts val="650"/>
              </a:spcAft>
            </a:pPr>
            <a:r>
              <a:rPr lang="en-SG" sz="2400" b="1" dirty="0">
                <a:solidFill>
                  <a:schemeClr val="accent5">
                    <a:lumMod val="75000"/>
                  </a:schemeClr>
                </a:solidFill>
              </a:rPr>
              <a:t>T</a:t>
            </a:r>
          </a:p>
          <a:p>
            <a:pPr algn="ctr">
              <a:spcAft>
                <a:spcPts val="650"/>
              </a:spcAft>
            </a:pPr>
            <a:r>
              <a:rPr lang="en-SG" sz="2400" b="1" dirty="0">
                <a:solidFill>
                  <a:schemeClr val="accent5">
                    <a:lumMod val="75000"/>
                  </a:schemeClr>
                </a:solidFill>
              </a:rPr>
              <a:t>T</a:t>
            </a:r>
          </a:p>
          <a:p>
            <a:pPr algn="ctr">
              <a:spcAft>
                <a:spcPts val="650"/>
              </a:spcAft>
            </a:pPr>
            <a:r>
              <a:rPr lang="en-SG" sz="2400" b="1" dirty="0">
                <a:solidFill>
                  <a:schemeClr val="accent5">
                    <a:lumMod val="75000"/>
                  </a:schemeClr>
                </a:solidFill>
              </a:rPr>
              <a:t>T</a:t>
            </a:r>
          </a:p>
          <a:p>
            <a:pPr algn="ctr">
              <a:spcAft>
                <a:spcPts val="650"/>
              </a:spcAft>
            </a:pPr>
            <a:r>
              <a:rPr lang="en-SG" sz="2400" b="1" dirty="0">
                <a:solidFill>
                  <a:schemeClr val="accent5">
                    <a:lumMod val="75000"/>
                  </a:schemeClr>
                </a:solidFill>
              </a:rPr>
              <a:t>T</a:t>
            </a:r>
          </a:p>
          <a:p>
            <a:pPr algn="ctr">
              <a:spcAft>
                <a:spcPts val="650"/>
              </a:spcAft>
            </a:pPr>
            <a:r>
              <a:rPr lang="en-SG" sz="2400" b="1" dirty="0">
                <a:solidFill>
                  <a:schemeClr val="accent5">
                    <a:lumMod val="75000"/>
                  </a:schemeClr>
                </a:solidFill>
              </a:rPr>
              <a:t>T</a:t>
            </a:r>
          </a:p>
          <a:p>
            <a:pPr algn="ctr">
              <a:spcAft>
                <a:spcPts val="650"/>
              </a:spcAft>
            </a:pPr>
            <a:r>
              <a:rPr lang="en-SG" sz="2400" b="1" dirty="0">
                <a:solidFill>
                  <a:schemeClr val="accent5">
                    <a:lumMod val="75000"/>
                  </a:schemeClr>
                </a:solidFill>
              </a:rPr>
              <a:t>F</a:t>
            </a:r>
          </a:p>
          <a:p>
            <a:pPr algn="ctr">
              <a:spcAft>
                <a:spcPts val="650"/>
              </a:spcAft>
            </a:pPr>
            <a:r>
              <a:rPr lang="en-SG" sz="2400" b="1" dirty="0">
                <a:solidFill>
                  <a:schemeClr val="accent5">
                    <a:lumMod val="75000"/>
                  </a:schemeClr>
                </a:solidFill>
              </a:rPr>
              <a:t>F</a:t>
            </a:r>
          </a:p>
        </p:txBody>
      </p:sp>
      <p:sp>
        <p:nvSpPr>
          <p:cNvPr id="28" name="TextBox 27"/>
          <p:cNvSpPr txBox="1"/>
          <p:nvPr/>
        </p:nvSpPr>
        <p:spPr>
          <a:xfrm>
            <a:off x="2988663" y="2689877"/>
            <a:ext cx="494675" cy="3675365"/>
          </a:xfrm>
          <a:prstGeom prst="rect">
            <a:avLst/>
          </a:prstGeom>
          <a:noFill/>
        </p:spPr>
        <p:txBody>
          <a:bodyPr wrap="square" rtlCol="0">
            <a:spAutoFit/>
          </a:bodyPr>
          <a:lstStyle/>
          <a:p>
            <a:pPr algn="ctr">
              <a:spcAft>
                <a:spcPts val="650"/>
              </a:spcAft>
            </a:pPr>
            <a:r>
              <a:rPr lang="en-SG" sz="2400" b="1" dirty="0">
                <a:solidFill>
                  <a:schemeClr val="accent4">
                    <a:lumMod val="75000"/>
                  </a:schemeClr>
                </a:solidFill>
              </a:rPr>
              <a:t>T</a:t>
            </a:r>
          </a:p>
          <a:p>
            <a:pPr algn="ctr">
              <a:spcAft>
                <a:spcPts val="650"/>
              </a:spcAft>
            </a:pPr>
            <a:r>
              <a:rPr lang="en-SG" sz="2400" b="1" dirty="0">
                <a:solidFill>
                  <a:schemeClr val="accent4">
                    <a:lumMod val="75000"/>
                  </a:schemeClr>
                </a:solidFill>
              </a:rPr>
              <a:t>F</a:t>
            </a:r>
          </a:p>
          <a:p>
            <a:pPr algn="ctr">
              <a:spcAft>
                <a:spcPts val="650"/>
              </a:spcAft>
            </a:pPr>
            <a:r>
              <a:rPr lang="en-SG" sz="2400" b="1" dirty="0">
                <a:solidFill>
                  <a:schemeClr val="accent4">
                    <a:lumMod val="75000"/>
                  </a:schemeClr>
                </a:solidFill>
              </a:rPr>
              <a:t>T</a:t>
            </a:r>
          </a:p>
          <a:p>
            <a:pPr algn="ctr">
              <a:spcAft>
                <a:spcPts val="650"/>
              </a:spcAft>
            </a:pPr>
            <a:r>
              <a:rPr lang="en-SG" sz="2400" b="1" dirty="0">
                <a:solidFill>
                  <a:schemeClr val="accent4">
                    <a:lumMod val="75000"/>
                  </a:schemeClr>
                </a:solidFill>
              </a:rPr>
              <a:t>F</a:t>
            </a:r>
          </a:p>
          <a:p>
            <a:pPr algn="ctr">
              <a:spcAft>
                <a:spcPts val="650"/>
              </a:spcAft>
            </a:pPr>
            <a:r>
              <a:rPr lang="en-SG" sz="2400" b="1" dirty="0">
                <a:solidFill>
                  <a:schemeClr val="accent4">
                    <a:lumMod val="75000"/>
                  </a:schemeClr>
                </a:solidFill>
              </a:rPr>
              <a:t>T</a:t>
            </a:r>
          </a:p>
          <a:p>
            <a:pPr algn="ctr">
              <a:spcAft>
                <a:spcPts val="650"/>
              </a:spcAft>
            </a:pPr>
            <a:r>
              <a:rPr lang="en-SG" sz="2400" b="1" dirty="0">
                <a:solidFill>
                  <a:schemeClr val="accent4">
                    <a:lumMod val="75000"/>
                  </a:schemeClr>
                </a:solidFill>
              </a:rPr>
              <a:t>T</a:t>
            </a:r>
          </a:p>
          <a:p>
            <a:pPr algn="ctr">
              <a:spcAft>
                <a:spcPts val="650"/>
              </a:spcAft>
            </a:pPr>
            <a:r>
              <a:rPr lang="en-SG" sz="2400" b="1" dirty="0">
                <a:solidFill>
                  <a:schemeClr val="accent4">
                    <a:lumMod val="75000"/>
                  </a:schemeClr>
                </a:solidFill>
              </a:rPr>
              <a:t>T</a:t>
            </a:r>
          </a:p>
          <a:p>
            <a:pPr algn="ctr">
              <a:spcAft>
                <a:spcPts val="650"/>
              </a:spcAft>
            </a:pPr>
            <a:r>
              <a:rPr lang="en-SG" sz="2400" b="1" dirty="0">
                <a:solidFill>
                  <a:schemeClr val="accent4">
                    <a:lumMod val="75000"/>
                  </a:schemeClr>
                </a:solidFill>
              </a:rPr>
              <a:t>T</a:t>
            </a:r>
          </a:p>
        </p:txBody>
      </p:sp>
      <p:sp>
        <p:nvSpPr>
          <p:cNvPr id="29" name="TextBox 28"/>
          <p:cNvSpPr txBox="1"/>
          <p:nvPr/>
        </p:nvSpPr>
        <p:spPr>
          <a:xfrm>
            <a:off x="3925730" y="2689877"/>
            <a:ext cx="494675" cy="3675365"/>
          </a:xfrm>
          <a:prstGeom prst="rect">
            <a:avLst/>
          </a:prstGeom>
          <a:noFill/>
        </p:spPr>
        <p:txBody>
          <a:bodyPr wrap="square" rtlCol="0">
            <a:spAutoFit/>
          </a:bodyPr>
          <a:lstStyle/>
          <a:p>
            <a:pPr algn="ctr">
              <a:spcAft>
                <a:spcPts val="650"/>
              </a:spcAft>
            </a:pPr>
            <a:r>
              <a:rPr lang="en-SG" sz="2400" b="1" dirty="0">
                <a:solidFill>
                  <a:schemeClr val="accent6">
                    <a:lumMod val="75000"/>
                  </a:schemeClr>
                </a:solidFill>
              </a:rPr>
              <a:t>T</a:t>
            </a:r>
          </a:p>
          <a:p>
            <a:pPr algn="ctr">
              <a:spcAft>
                <a:spcPts val="650"/>
              </a:spcAft>
            </a:pPr>
            <a:r>
              <a:rPr lang="en-SG" sz="2400" b="1" dirty="0">
                <a:solidFill>
                  <a:schemeClr val="accent6">
                    <a:lumMod val="75000"/>
                  </a:schemeClr>
                </a:solidFill>
              </a:rPr>
              <a:t>F</a:t>
            </a:r>
          </a:p>
          <a:p>
            <a:pPr algn="ctr">
              <a:spcAft>
                <a:spcPts val="650"/>
              </a:spcAft>
            </a:pPr>
            <a:r>
              <a:rPr lang="en-SG" sz="2400" b="1" dirty="0">
                <a:solidFill>
                  <a:schemeClr val="accent6">
                    <a:lumMod val="75000"/>
                  </a:schemeClr>
                </a:solidFill>
              </a:rPr>
              <a:t>T</a:t>
            </a:r>
          </a:p>
          <a:p>
            <a:pPr algn="ctr">
              <a:spcAft>
                <a:spcPts val="650"/>
              </a:spcAft>
            </a:pPr>
            <a:r>
              <a:rPr lang="en-SG" sz="2400" b="1" dirty="0">
                <a:solidFill>
                  <a:schemeClr val="accent6">
                    <a:lumMod val="75000"/>
                  </a:schemeClr>
                </a:solidFill>
              </a:rPr>
              <a:t>T</a:t>
            </a:r>
          </a:p>
          <a:p>
            <a:pPr algn="ctr">
              <a:spcAft>
                <a:spcPts val="650"/>
              </a:spcAft>
            </a:pPr>
            <a:r>
              <a:rPr lang="en-SG" sz="2400" b="1" dirty="0">
                <a:solidFill>
                  <a:schemeClr val="accent6">
                    <a:lumMod val="75000"/>
                  </a:schemeClr>
                </a:solidFill>
              </a:rPr>
              <a:t>T</a:t>
            </a:r>
          </a:p>
          <a:p>
            <a:pPr algn="ctr">
              <a:spcAft>
                <a:spcPts val="650"/>
              </a:spcAft>
            </a:pPr>
            <a:r>
              <a:rPr lang="en-SG" sz="2400" b="1" dirty="0">
                <a:solidFill>
                  <a:schemeClr val="accent6">
                    <a:lumMod val="75000"/>
                  </a:schemeClr>
                </a:solidFill>
              </a:rPr>
              <a:t>F</a:t>
            </a:r>
          </a:p>
          <a:p>
            <a:pPr algn="ctr">
              <a:spcAft>
                <a:spcPts val="650"/>
              </a:spcAft>
            </a:pPr>
            <a:r>
              <a:rPr lang="en-SG" sz="2400" b="1" dirty="0">
                <a:solidFill>
                  <a:schemeClr val="accent6">
                    <a:lumMod val="75000"/>
                  </a:schemeClr>
                </a:solidFill>
              </a:rPr>
              <a:t>T</a:t>
            </a:r>
          </a:p>
          <a:p>
            <a:pPr algn="ctr">
              <a:spcAft>
                <a:spcPts val="650"/>
              </a:spcAft>
            </a:pPr>
            <a:r>
              <a:rPr lang="en-SG" sz="2400" b="1" dirty="0">
                <a:solidFill>
                  <a:schemeClr val="accent6">
                    <a:lumMod val="75000"/>
                  </a:schemeClr>
                </a:solidFill>
              </a:rPr>
              <a:t>T</a:t>
            </a:r>
          </a:p>
        </p:txBody>
      </p:sp>
      <p:sp>
        <p:nvSpPr>
          <p:cNvPr id="47" name="TextBox 46"/>
          <p:cNvSpPr txBox="1"/>
          <p:nvPr/>
        </p:nvSpPr>
        <p:spPr>
          <a:xfrm>
            <a:off x="5273545" y="2680985"/>
            <a:ext cx="494675" cy="3675365"/>
          </a:xfrm>
          <a:prstGeom prst="rect">
            <a:avLst/>
          </a:prstGeom>
          <a:noFill/>
        </p:spPr>
        <p:txBody>
          <a:bodyPr wrap="square" rtlCol="0">
            <a:spAutoFit/>
          </a:bodyPr>
          <a:lstStyle/>
          <a:p>
            <a:pPr algn="ctr">
              <a:spcAft>
                <a:spcPts val="650"/>
              </a:spcAft>
            </a:pPr>
            <a:r>
              <a:rPr lang="en-SG" sz="2400" b="1" dirty="0">
                <a:solidFill>
                  <a:srgbClr val="990099"/>
                </a:solidFill>
              </a:rPr>
              <a:t>T</a:t>
            </a:r>
          </a:p>
          <a:p>
            <a:pPr algn="ctr">
              <a:spcAft>
                <a:spcPts val="650"/>
              </a:spcAft>
            </a:pPr>
            <a:r>
              <a:rPr lang="en-SG" sz="2400" b="1" dirty="0">
                <a:solidFill>
                  <a:srgbClr val="990099"/>
                </a:solidFill>
              </a:rPr>
              <a:t>F</a:t>
            </a:r>
          </a:p>
          <a:p>
            <a:pPr algn="ctr">
              <a:spcAft>
                <a:spcPts val="650"/>
              </a:spcAft>
            </a:pPr>
            <a:r>
              <a:rPr lang="en-SG" sz="2400" b="1" dirty="0">
                <a:solidFill>
                  <a:srgbClr val="990099"/>
                </a:solidFill>
              </a:rPr>
              <a:t>T</a:t>
            </a:r>
          </a:p>
          <a:p>
            <a:pPr algn="ctr">
              <a:spcAft>
                <a:spcPts val="650"/>
              </a:spcAft>
            </a:pPr>
            <a:r>
              <a:rPr lang="en-SG" sz="2400" b="1" dirty="0">
                <a:solidFill>
                  <a:srgbClr val="990099"/>
                </a:solidFill>
              </a:rPr>
              <a:t>F</a:t>
            </a:r>
          </a:p>
          <a:p>
            <a:pPr algn="ctr">
              <a:spcAft>
                <a:spcPts val="650"/>
              </a:spcAft>
            </a:pPr>
            <a:r>
              <a:rPr lang="en-SG" sz="2400" b="1" dirty="0">
                <a:solidFill>
                  <a:srgbClr val="990099"/>
                </a:solidFill>
              </a:rPr>
              <a:t>T</a:t>
            </a:r>
          </a:p>
          <a:p>
            <a:pPr algn="ctr">
              <a:spcAft>
                <a:spcPts val="650"/>
              </a:spcAft>
            </a:pPr>
            <a:r>
              <a:rPr lang="en-SG" sz="2400" b="1" dirty="0">
                <a:solidFill>
                  <a:srgbClr val="990099"/>
                </a:solidFill>
              </a:rPr>
              <a:t>F</a:t>
            </a:r>
          </a:p>
          <a:p>
            <a:pPr algn="ctr">
              <a:spcAft>
                <a:spcPts val="650"/>
              </a:spcAft>
            </a:pPr>
            <a:r>
              <a:rPr lang="en-SG" sz="2400" b="1" dirty="0">
                <a:solidFill>
                  <a:srgbClr val="990099"/>
                </a:solidFill>
              </a:rPr>
              <a:t>T</a:t>
            </a:r>
          </a:p>
          <a:p>
            <a:pPr algn="ctr">
              <a:spcAft>
                <a:spcPts val="650"/>
              </a:spcAft>
            </a:pPr>
            <a:r>
              <a:rPr lang="en-SG" sz="2400" b="1" dirty="0">
                <a:solidFill>
                  <a:srgbClr val="990099"/>
                </a:solidFill>
              </a:rPr>
              <a:t>T</a:t>
            </a:r>
          </a:p>
        </p:txBody>
      </p:sp>
      <p:sp>
        <p:nvSpPr>
          <p:cNvPr id="48" name="TextBox 47"/>
          <p:cNvSpPr txBox="1"/>
          <p:nvPr/>
        </p:nvSpPr>
        <p:spPr>
          <a:xfrm>
            <a:off x="7311090" y="2680984"/>
            <a:ext cx="494675" cy="3675365"/>
          </a:xfrm>
          <a:prstGeom prst="rect">
            <a:avLst/>
          </a:prstGeom>
          <a:noFill/>
        </p:spPr>
        <p:txBody>
          <a:bodyPr wrap="square" rtlCol="0">
            <a:spAutoFit/>
          </a:bodyPr>
          <a:lstStyle/>
          <a:p>
            <a:pPr algn="ctr">
              <a:spcAft>
                <a:spcPts val="650"/>
              </a:spcAft>
            </a:pPr>
            <a:r>
              <a:rPr lang="en-SG" sz="2400" b="1" dirty="0">
                <a:solidFill>
                  <a:srgbClr val="FF0000"/>
                </a:solidFill>
              </a:rPr>
              <a:t>T</a:t>
            </a:r>
          </a:p>
          <a:p>
            <a:pPr algn="ctr">
              <a:spcAft>
                <a:spcPts val="650"/>
              </a:spcAft>
            </a:pPr>
            <a:r>
              <a:rPr lang="en-SG" sz="2400" b="1" dirty="0">
                <a:solidFill>
                  <a:srgbClr val="FF0000"/>
                </a:solidFill>
              </a:rPr>
              <a:t>F</a:t>
            </a:r>
          </a:p>
          <a:p>
            <a:pPr algn="ctr">
              <a:spcAft>
                <a:spcPts val="650"/>
              </a:spcAft>
            </a:pPr>
            <a:r>
              <a:rPr lang="en-SG" sz="2400" b="1" dirty="0">
                <a:solidFill>
                  <a:srgbClr val="FF0000"/>
                </a:solidFill>
              </a:rPr>
              <a:t>T</a:t>
            </a:r>
          </a:p>
          <a:p>
            <a:pPr algn="ctr">
              <a:spcAft>
                <a:spcPts val="650"/>
              </a:spcAft>
            </a:pPr>
            <a:r>
              <a:rPr lang="en-SG" sz="2400" b="1" dirty="0">
                <a:solidFill>
                  <a:srgbClr val="FF0000"/>
                </a:solidFill>
              </a:rPr>
              <a:t>F</a:t>
            </a:r>
          </a:p>
          <a:p>
            <a:pPr algn="ctr">
              <a:spcAft>
                <a:spcPts val="650"/>
              </a:spcAft>
            </a:pPr>
            <a:r>
              <a:rPr lang="en-SG" sz="2400" b="1" dirty="0">
                <a:solidFill>
                  <a:srgbClr val="FF0000"/>
                </a:solidFill>
              </a:rPr>
              <a:t>T</a:t>
            </a:r>
          </a:p>
          <a:p>
            <a:pPr algn="ctr">
              <a:spcAft>
                <a:spcPts val="650"/>
              </a:spcAft>
            </a:pPr>
            <a:r>
              <a:rPr lang="en-SG" sz="2400" b="1" dirty="0">
                <a:solidFill>
                  <a:srgbClr val="FF0000"/>
                </a:solidFill>
              </a:rPr>
              <a:t>F</a:t>
            </a:r>
          </a:p>
          <a:p>
            <a:pPr algn="ctr">
              <a:spcAft>
                <a:spcPts val="650"/>
              </a:spcAft>
            </a:pPr>
            <a:r>
              <a:rPr lang="en-SG" sz="2400" b="1" dirty="0">
                <a:solidFill>
                  <a:srgbClr val="FF0000"/>
                </a:solidFill>
              </a:rPr>
              <a:t>T</a:t>
            </a:r>
          </a:p>
          <a:p>
            <a:pPr algn="ctr">
              <a:spcAft>
                <a:spcPts val="650"/>
              </a:spcAft>
            </a:pPr>
            <a:r>
              <a:rPr lang="en-SG" sz="2400" b="1" dirty="0">
                <a:solidFill>
                  <a:srgbClr val="FF0000"/>
                </a:solidFill>
              </a:rPr>
              <a:t>T</a:t>
            </a:r>
          </a:p>
        </p:txBody>
      </p:sp>
      <p:sp>
        <p:nvSpPr>
          <p:cNvPr id="32" name="Oval 31"/>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58591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up)">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wipe(up)">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up)">
                                      <p:cBhvr>
                                        <p:cTn id="2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P spid="29" grpId="0"/>
      <p:bldP spid="47" grpId="0"/>
      <p:bldP spid="4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	</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 Representation of If-Then as Or: Implication Law</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35</a:t>
            </a:fld>
            <a:endParaRPr lang="en-SG" dirty="0"/>
          </a:p>
        </p:txBody>
      </p:sp>
      <p:sp>
        <p:nvSpPr>
          <p:cNvPr id="15" name="TextBox 14"/>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2.2.2. Representation of If-Then as Or: Implication Law</a:t>
            </a:r>
            <a:endParaRPr lang="en-SG" sz="2000" dirty="0">
              <a:solidFill>
                <a:schemeClr val="bg1"/>
              </a:solidFill>
            </a:endParaRPr>
          </a:p>
        </p:txBody>
      </p:sp>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987363"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TextBox 34"/>
          <p:cNvSpPr txBox="1"/>
          <p:nvPr/>
        </p:nvSpPr>
        <p:spPr>
          <a:xfrm>
            <a:off x="356611" y="1679143"/>
            <a:ext cx="8158739" cy="523220"/>
          </a:xfrm>
          <a:prstGeom prst="rect">
            <a:avLst/>
          </a:prstGeom>
          <a:noFill/>
        </p:spPr>
        <p:txBody>
          <a:bodyPr wrap="square" rtlCol="0">
            <a:spAutoFit/>
          </a:bodyPr>
          <a:lstStyle/>
          <a:p>
            <a:r>
              <a:rPr lang="en-SG" sz="2800" dirty="0"/>
              <a:t>Rewrite the following statement in </a:t>
            </a:r>
            <a:r>
              <a:rPr lang="en-SG" sz="2800" i="1" dirty="0"/>
              <a:t>if-then</a:t>
            </a:r>
            <a:r>
              <a:rPr lang="en-SG" sz="2800" dirty="0"/>
              <a:t> form:</a:t>
            </a:r>
          </a:p>
        </p:txBody>
      </p:sp>
      <p:sp>
        <p:nvSpPr>
          <p:cNvPr id="36" name="TextBox 35"/>
          <p:cNvSpPr txBox="1"/>
          <p:nvPr/>
        </p:nvSpPr>
        <p:spPr>
          <a:xfrm>
            <a:off x="831319" y="2333892"/>
            <a:ext cx="7393999" cy="523220"/>
          </a:xfrm>
          <a:prstGeom prst="rect">
            <a:avLst/>
          </a:prstGeom>
          <a:solidFill>
            <a:schemeClr val="accent4">
              <a:lumMod val="40000"/>
              <a:lumOff val="60000"/>
            </a:schemeClr>
          </a:solidFill>
        </p:spPr>
        <p:txBody>
          <a:bodyPr wrap="square" rtlCol="0">
            <a:spAutoFit/>
          </a:bodyPr>
          <a:lstStyle/>
          <a:p>
            <a:r>
              <a:rPr lang="en-SG" sz="2800" dirty="0"/>
              <a:t>Either you get to work on time or you are fired.</a:t>
            </a:r>
          </a:p>
        </p:txBody>
      </p:sp>
      <p:sp>
        <p:nvSpPr>
          <p:cNvPr id="37" name="TextBox 36"/>
          <p:cNvSpPr txBox="1"/>
          <p:nvPr/>
        </p:nvSpPr>
        <p:spPr>
          <a:xfrm>
            <a:off x="415123" y="3325249"/>
            <a:ext cx="5965320" cy="954107"/>
          </a:xfrm>
          <a:prstGeom prst="rect">
            <a:avLst/>
          </a:prstGeom>
          <a:noFill/>
        </p:spPr>
        <p:txBody>
          <a:bodyPr wrap="square" rtlCol="0">
            <a:spAutoFit/>
          </a:bodyPr>
          <a:lstStyle/>
          <a:p>
            <a:r>
              <a:rPr lang="en-SG" sz="2800" dirty="0"/>
              <a:t>Let ~</a:t>
            </a:r>
            <a:r>
              <a:rPr lang="en-SG" sz="2800" i="1" dirty="0"/>
              <a:t>p</a:t>
            </a:r>
            <a:r>
              <a:rPr lang="en-SG" sz="2800" dirty="0"/>
              <a:t> be “You get to work on time”</a:t>
            </a:r>
          </a:p>
          <a:p>
            <a:r>
              <a:rPr lang="en-SG" sz="2800" dirty="0"/>
              <a:t>and </a:t>
            </a:r>
            <a:r>
              <a:rPr lang="en-SG" sz="2800" i="1" dirty="0"/>
              <a:t>q</a:t>
            </a:r>
            <a:r>
              <a:rPr lang="en-SG" sz="2800" dirty="0"/>
              <a:t> be “You are fired”.</a:t>
            </a:r>
          </a:p>
        </p:txBody>
      </p:sp>
      <p:sp>
        <p:nvSpPr>
          <p:cNvPr id="38" name="TextBox 37"/>
          <p:cNvSpPr txBox="1"/>
          <p:nvPr/>
        </p:nvSpPr>
        <p:spPr>
          <a:xfrm>
            <a:off x="6258517" y="3541299"/>
            <a:ext cx="2076014"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q</a:t>
            </a:r>
          </a:p>
        </p:txBody>
      </p:sp>
      <p:sp>
        <p:nvSpPr>
          <p:cNvPr id="39" name="TextBox 38"/>
          <p:cNvSpPr txBox="1"/>
          <p:nvPr/>
        </p:nvSpPr>
        <p:spPr>
          <a:xfrm>
            <a:off x="415122" y="4440323"/>
            <a:ext cx="6750175" cy="523220"/>
          </a:xfrm>
          <a:prstGeom prst="rect">
            <a:avLst/>
          </a:prstGeom>
          <a:noFill/>
        </p:spPr>
        <p:txBody>
          <a:bodyPr wrap="square" rtlCol="0">
            <a:spAutoFit/>
          </a:bodyPr>
          <a:lstStyle/>
          <a:p>
            <a:r>
              <a:rPr lang="en-SG" sz="2800" dirty="0"/>
              <a:t>Also, </a:t>
            </a:r>
            <a:r>
              <a:rPr lang="en-SG" sz="2800" i="1" dirty="0"/>
              <a:t>p</a:t>
            </a:r>
            <a:r>
              <a:rPr lang="en-SG" sz="2800" dirty="0"/>
              <a:t> is “You do not get to work on time”. </a:t>
            </a:r>
          </a:p>
        </p:txBody>
      </p:sp>
      <p:sp>
        <p:nvSpPr>
          <p:cNvPr id="40" name="TextBox 39"/>
          <p:cNvSpPr txBox="1"/>
          <p:nvPr/>
        </p:nvSpPr>
        <p:spPr>
          <a:xfrm>
            <a:off x="812877" y="5025866"/>
            <a:ext cx="7393999" cy="523220"/>
          </a:xfrm>
          <a:prstGeom prst="rect">
            <a:avLst/>
          </a:prstGeom>
          <a:solidFill>
            <a:schemeClr val="accent4">
              <a:lumMod val="40000"/>
              <a:lumOff val="60000"/>
            </a:schemeClr>
          </a:solidFill>
        </p:spPr>
        <p:txBody>
          <a:bodyPr wrap="square" rtlCol="0">
            <a:spAutoFit/>
          </a:bodyPr>
          <a:lstStyle/>
          <a:p>
            <a:r>
              <a:rPr lang="en-SG" sz="2800" dirty="0"/>
              <a:t>If you do not get to work on time, you are fired.</a:t>
            </a:r>
          </a:p>
        </p:txBody>
      </p:sp>
      <p:sp>
        <p:nvSpPr>
          <p:cNvPr id="41" name="TextBox 40"/>
          <p:cNvSpPr txBox="1"/>
          <p:nvPr/>
        </p:nvSpPr>
        <p:spPr>
          <a:xfrm>
            <a:off x="3135968" y="5691108"/>
            <a:ext cx="2076014" cy="523220"/>
          </a:xfrm>
          <a:prstGeom prst="rect">
            <a:avLst/>
          </a:prstGeom>
          <a:solidFill>
            <a:srgbClr val="0033CC"/>
          </a:solidFill>
        </p:spPr>
        <p:txBody>
          <a:bodyPr wrap="square" rtlCol="0">
            <a:spAutoFit/>
          </a:bodyPr>
          <a:lstStyle/>
          <a:p>
            <a:pPr algn="ct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q</a:t>
            </a:r>
          </a:p>
        </p:txBody>
      </p:sp>
      <p:sp>
        <p:nvSpPr>
          <p:cNvPr id="42" name="Oval 41"/>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94412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dissolve">
                                      <p:cBhvr>
                                        <p:cTn id="11" dur="500"/>
                                        <p:tgtEl>
                                          <p:spTgt spid="3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dissolve">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dissolve">
                                      <p:cBhvr>
                                        <p:cTn id="21" dur="500"/>
                                        <p:tgtEl>
                                          <p:spTgt spid="40"/>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dissolve">
                                      <p:cBhvr>
                                        <p:cTn id="2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animBg="1"/>
      <p:bldP spid="39" grpId="0"/>
      <p:bldP spid="40" grpId="0" animBg="1"/>
      <p:bldP spid="4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	</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 Representation of If-Then as Or: Implication Law</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36</a:t>
            </a:fld>
            <a:endParaRPr lang="en-SG" dirty="0"/>
          </a:p>
        </p:txBody>
      </p:sp>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987363"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TextBox 37"/>
          <p:cNvSpPr txBox="1"/>
          <p:nvPr/>
        </p:nvSpPr>
        <p:spPr>
          <a:xfrm>
            <a:off x="6258517" y="3541299"/>
            <a:ext cx="2076014"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q</a:t>
            </a:r>
          </a:p>
        </p:txBody>
      </p:sp>
      <p:sp>
        <p:nvSpPr>
          <p:cNvPr id="41" name="TextBox 40"/>
          <p:cNvSpPr txBox="1"/>
          <p:nvPr/>
        </p:nvSpPr>
        <p:spPr>
          <a:xfrm>
            <a:off x="3135968" y="5691108"/>
            <a:ext cx="2076014" cy="523220"/>
          </a:xfrm>
          <a:prstGeom prst="rect">
            <a:avLst/>
          </a:prstGeom>
          <a:solidFill>
            <a:srgbClr val="0033CC"/>
          </a:solidFill>
        </p:spPr>
        <p:txBody>
          <a:bodyPr wrap="square" rtlCol="0">
            <a:spAutoFit/>
          </a:bodyPr>
          <a:lstStyle/>
          <a:p>
            <a:pPr algn="ct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q</a:t>
            </a:r>
          </a:p>
        </p:txBody>
      </p:sp>
      <p:graphicFrame>
        <p:nvGraphicFramePr>
          <p:cNvPr id="22" name="Table 21"/>
          <p:cNvGraphicFramePr>
            <a:graphicFrameLocks noGrp="1"/>
          </p:cNvGraphicFramePr>
          <p:nvPr>
            <p:extLst>
              <p:ext uri="{D42A27DB-BD31-4B8C-83A1-F6EECF244321}">
                <p14:modId xmlns:p14="http://schemas.microsoft.com/office/powerpoint/2010/main" val="2710067679"/>
              </p:ext>
            </p:extLst>
          </p:nvPr>
        </p:nvGraphicFramePr>
        <p:xfrm>
          <a:off x="1449334" y="2398299"/>
          <a:ext cx="2338467" cy="2286000"/>
        </p:xfrm>
        <a:graphic>
          <a:graphicData uri="http://schemas.openxmlformats.org/drawingml/2006/table">
            <a:tbl>
              <a:tblPr firstRow="1" bandRow="1">
                <a:tableStyleId>{5C22544A-7EE6-4342-B048-85BDC9FD1C3A}</a:tableStyleId>
              </a:tblPr>
              <a:tblGrid>
                <a:gridCol w="648353">
                  <a:extLst>
                    <a:ext uri="{9D8B030D-6E8A-4147-A177-3AD203B41FA5}">
                      <a16:colId xmlns:a16="http://schemas.microsoft.com/office/drawing/2014/main" val="20000"/>
                    </a:ext>
                  </a:extLst>
                </a:gridCol>
                <a:gridCol w="662473">
                  <a:extLst>
                    <a:ext uri="{9D8B030D-6E8A-4147-A177-3AD203B41FA5}">
                      <a16:colId xmlns:a16="http://schemas.microsoft.com/office/drawing/2014/main" val="20001"/>
                    </a:ext>
                  </a:extLst>
                </a:gridCol>
                <a:gridCol w="1027641">
                  <a:extLst>
                    <a:ext uri="{9D8B030D-6E8A-4147-A177-3AD203B41FA5}">
                      <a16:colId xmlns:a16="http://schemas.microsoft.com/office/drawing/2014/main" val="20002"/>
                    </a:ext>
                  </a:extLst>
                </a:gridCol>
              </a:tblGrid>
              <a:tr h="370840">
                <a:tc>
                  <a:txBody>
                    <a:bodyPr/>
                    <a:lstStyle/>
                    <a:p>
                      <a:pPr algn="ctr"/>
                      <a:r>
                        <a:rPr lang="en-SG" sz="2400" i="1" dirty="0"/>
                        <a:t>p</a:t>
                      </a:r>
                    </a:p>
                  </a:txBody>
                  <a:tcPr/>
                </a:tc>
                <a:tc>
                  <a:txBody>
                    <a:bodyPr/>
                    <a:lstStyle/>
                    <a:p>
                      <a:pPr algn="ctr"/>
                      <a:r>
                        <a:rPr lang="en-SG" sz="2400" i="1" dirty="0"/>
                        <a:t>q</a:t>
                      </a:r>
                    </a:p>
                  </a:txBody>
                  <a:tcPr/>
                </a:tc>
                <a:tc>
                  <a:txBody>
                    <a:bodyPr/>
                    <a:lstStyle/>
                    <a:p>
                      <a:pPr algn="ctr"/>
                      <a:r>
                        <a:rPr lang="en-SG" sz="2400" i="1" dirty="0"/>
                        <a:t>p</a:t>
                      </a:r>
                      <a:r>
                        <a:rPr lang="en-SG" sz="2400" dirty="0"/>
                        <a:t> </a:t>
                      </a:r>
                      <a:r>
                        <a:rPr lang="en-SG" sz="2400" dirty="0">
                          <a:sym typeface="Symbol"/>
                        </a:rPr>
                        <a:t> </a:t>
                      </a:r>
                      <a:r>
                        <a:rPr lang="en-SG" sz="2400" i="1" dirty="0"/>
                        <a:t>q</a:t>
                      </a:r>
                    </a:p>
                  </a:txBody>
                  <a:tcPr/>
                </a:tc>
                <a:extLst>
                  <a:ext uri="{0D108BD9-81ED-4DB2-BD59-A6C34878D82A}">
                    <a16:rowId xmlns:a16="http://schemas.microsoft.com/office/drawing/2014/main" val="10000"/>
                  </a:ext>
                </a:extLst>
              </a:tr>
              <a:tr h="370840">
                <a:tc>
                  <a:txBody>
                    <a:bodyPr/>
                    <a:lstStyle/>
                    <a:p>
                      <a:pPr algn="ctr"/>
                      <a:r>
                        <a:rPr lang="en-SG" sz="2400" dirty="0"/>
                        <a:t>T</a:t>
                      </a:r>
                    </a:p>
                  </a:txBody>
                  <a:tcPr/>
                </a:tc>
                <a:tc>
                  <a:txBody>
                    <a:bodyPr/>
                    <a:lstStyle/>
                    <a:p>
                      <a:pPr algn="ctr"/>
                      <a:r>
                        <a:rPr lang="en-SG" sz="2400" dirty="0"/>
                        <a:t>T</a:t>
                      </a:r>
                    </a:p>
                  </a:txBody>
                  <a:tcPr/>
                </a:tc>
                <a:tc>
                  <a:txBody>
                    <a:bodyPr/>
                    <a:lstStyle/>
                    <a:p>
                      <a:pPr algn="ctr"/>
                      <a:r>
                        <a:rPr lang="en-SG" sz="2400" dirty="0"/>
                        <a:t>T</a:t>
                      </a:r>
                    </a:p>
                  </a:txBody>
                  <a:tcPr/>
                </a:tc>
                <a:extLst>
                  <a:ext uri="{0D108BD9-81ED-4DB2-BD59-A6C34878D82A}">
                    <a16:rowId xmlns:a16="http://schemas.microsoft.com/office/drawing/2014/main" val="10001"/>
                  </a:ext>
                </a:extLst>
              </a:tr>
              <a:tr h="370840">
                <a:tc>
                  <a:txBody>
                    <a:bodyPr/>
                    <a:lstStyle/>
                    <a:p>
                      <a:pPr algn="ctr"/>
                      <a:r>
                        <a:rPr lang="en-SG" sz="2400" dirty="0"/>
                        <a:t>T</a:t>
                      </a:r>
                    </a:p>
                  </a:txBody>
                  <a:tcPr/>
                </a:tc>
                <a:tc>
                  <a:txBody>
                    <a:bodyPr/>
                    <a:lstStyle/>
                    <a:p>
                      <a:pPr algn="ctr"/>
                      <a:r>
                        <a:rPr lang="en-SG" sz="2400" dirty="0"/>
                        <a:t>F</a:t>
                      </a:r>
                    </a:p>
                  </a:txBody>
                  <a:tcPr/>
                </a:tc>
                <a:tc>
                  <a:txBody>
                    <a:bodyPr/>
                    <a:lstStyle/>
                    <a:p>
                      <a:pPr algn="ctr"/>
                      <a:r>
                        <a:rPr lang="en-SG" sz="2400" dirty="0"/>
                        <a:t>F</a:t>
                      </a:r>
                    </a:p>
                  </a:txBody>
                  <a:tcPr/>
                </a:tc>
                <a:extLst>
                  <a:ext uri="{0D108BD9-81ED-4DB2-BD59-A6C34878D82A}">
                    <a16:rowId xmlns:a16="http://schemas.microsoft.com/office/drawing/2014/main" val="10002"/>
                  </a:ext>
                </a:extLst>
              </a:tr>
              <a:tr h="370840">
                <a:tc>
                  <a:txBody>
                    <a:bodyPr/>
                    <a:lstStyle/>
                    <a:p>
                      <a:pPr algn="ctr"/>
                      <a:r>
                        <a:rPr lang="en-SG" sz="2400" dirty="0"/>
                        <a:t>F</a:t>
                      </a:r>
                    </a:p>
                  </a:txBody>
                  <a:tcPr/>
                </a:tc>
                <a:tc>
                  <a:txBody>
                    <a:bodyPr/>
                    <a:lstStyle/>
                    <a:p>
                      <a:pPr algn="ctr"/>
                      <a:r>
                        <a:rPr lang="en-SG" sz="2400" dirty="0"/>
                        <a:t>T</a:t>
                      </a:r>
                    </a:p>
                  </a:txBody>
                  <a:tcPr/>
                </a:tc>
                <a:tc>
                  <a:txBody>
                    <a:bodyPr/>
                    <a:lstStyle/>
                    <a:p>
                      <a:pPr algn="ctr"/>
                      <a:r>
                        <a:rPr lang="en-SG" sz="2400" dirty="0"/>
                        <a:t>T</a:t>
                      </a:r>
                    </a:p>
                  </a:txBody>
                  <a:tcPr/>
                </a:tc>
                <a:extLst>
                  <a:ext uri="{0D108BD9-81ED-4DB2-BD59-A6C34878D82A}">
                    <a16:rowId xmlns:a16="http://schemas.microsoft.com/office/drawing/2014/main" val="10003"/>
                  </a:ext>
                </a:extLst>
              </a:tr>
              <a:tr h="370840">
                <a:tc>
                  <a:txBody>
                    <a:bodyPr/>
                    <a:lstStyle/>
                    <a:p>
                      <a:pPr algn="ctr"/>
                      <a:r>
                        <a:rPr lang="en-SG" sz="2400" dirty="0"/>
                        <a:t>F</a:t>
                      </a:r>
                    </a:p>
                  </a:txBody>
                  <a:tcPr/>
                </a:tc>
                <a:tc>
                  <a:txBody>
                    <a:bodyPr/>
                    <a:lstStyle/>
                    <a:p>
                      <a:pPr algn="ctr"/>
                      <a:r>
                        <a:rPr lang="en-SG" sz="2400" dirty="0"/>
                        <a:t>F</a:t>
                      </a:r>
                    </a:p>
                  </a:txBody>
                  <a:tcPr/>
                </a:tc>
                <a:tc>
                  <a:txBody>
                    <a:bodyPr/>
                    <a:lstStyle/>
                    <a:p>
                      <a:pPr algn="ctr"/>
                      <a:r>
                        <a:rPr lang="en-SG" sz="2400" dirty="0"/>
                        <a:t>T</a:t>
                      </a:r>
                    </a:p>
                  </a:txBody>
                  <a:tcPr/>
                </a:tc>
                <a:extLst>
                  <a:ext uri="{0D108BD9-81ED-4DB2-BD59-A6C34878D82A}">
                    <a16:rowId xmlns:a16="http://schemas.microsoft.com/office/drawing/2014/main" val="10004"/>
                  </a:ext>
                </a:extLst>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3673063857"/>
              </p:ext>
            </p:extLst>
          </p:nvPr>
        </p:nvGraphicFramePr>
        <p:xfrm>
          <a:off x="6176883" y="2398299"/>
          <a:ext cx="2338467" cy="2286000"/>
        </p:xfrm>
        <a:graphic>
          <a:graphicData uri="http://schemas.openxmlformats.org/drawingml/2006/table">
            <a:tbl>
              <a:tblPr firstRow="1" bandRow="1">
                <a:tableStyleId>{5C22544A-7EE6-4342-B048-85BDC9FD1C3A}</a:tableStyleId>
              </a:tblPr>
              <a:tblGrid>
                <a:gridCol w="648353">
                  <a:extLst>
                    <a:ext uri="{9D8B030D-6E8A-4147-A177-3AD203B41FA5}">
                      <a16:colId xmlns:a16="http://schemas.microsoft.com/office/drawing/2014/main" val="20000"/>
                    </a:ext>
                  </a:extLst>
                </a:gridCol>
                <a:gridCol w="662473">
                  <a:extLst>
                    <a:ext uri="{9D8B030D-6E8A-4147-A177-3AD203B41FA5}">
                      <a16:colId xmlns:a16="http://schemas.microsoft.com/office/drawing/2014/main" val="20001"/>
                    </a:ext>
                  </a:extLst>
                </a:gridCol>
                <a:gridCol w="1027641">
                  <a:extLst>
                    <a:ext uri="{9D8B030D-6E8A-4147-A177-3AD203B41FA5}">
                      <a16:colId xmlns:a16="http://schemas.microsoft.com/office/drawing/2014/main" val="20002"/>
                    </a:ext>
                  </a:extLst>
                </a:gridCol>
              </a:tblGrid>
              <a:tr h="370840">
                <a:tc>
                  <a:txBody>
                    <a:bodyPr/>
                    <a:lstStyle/>
                    <a:p>
                      <a:pPr algn="ctr"/>
                      <a:r>
                        <a:rPr lang="en-SG" sz="2400" i="1" dirty="0"/>
                        <a:t>p</a:t>
                      </a:r>
                    </a:p>
                  </a:txBody>
                  <a:tcPr/>
                </a:tc>
                <a:tc>
                  <a:txBody>
                    <a:bodyPr/>
                    <a:lstStyle/>
                    <a:p>
                      <a:pPr algn="ctr"/>
                      <a:r>
                        <a:rPr lang="en-SG" sz="2400" i="1" dirty="0"/>
                        <a:t>q</a:t>
                      </a:r>
                    </a:p>
                  </a:txBody>
                  <a:tcPr/>
                </a:tc>
                <a:tc>
                  <a:txBody>
                    <a:bodyPr/>
                    <a:lstStyle/>
                    <a:p>
                      <a:pPr algn="ctr"/>
                      <a:r>
                        <a:rPr lang="en-SG" sz="2400" i="1" dirty="0"/>
                        <a:t>~p</a:t>
                      </a:r>
                      <a:r>
                        <a:rPr lang="en-SG" sz="2400" dirty="0"/>
                        <a:t> </a:t>
                      </a:r>
                      <a:r>
                        <a:rPr lang="en-SG" sz="2400" dirty="0">
                          <a:sym typeface="Symbol" panose="05050102010706020507" pitchFamily="18" charset="2"/>
                        </a:rPr>
                        <a:t></a:t>
                      </a:r>
                      <a:r>
                        <a:rPr lang="en-SG" sz="2400" dirty="0">
                          <a:sym typeface="Symbol"/>
                        </a:rPr>
                        <a:t> </a:t>
                      </a:r>
                      <a:r>
                        <a:rPr lang="en-SG" sz="2400" i="1" dirty="0"/>
                        <a:t>q</a:t>
                      </a:r>
                    </a:p>
                  </a:txBody>
                  <a:tcPr/>
                </a:tc>
                <a:extLst>
                  <a:ext uri="{0D108BD9-81ED-4DB2-BD59-A6C34878D82A}">
                    <a16:rowId xmlns:a16="http://schemas.microsoft.com/office/drawing/2014/main" val="10000"/>
                  </a:ext>
                </a:extLst>
              </a:tr>
              <a:tr h="370840">
                <a:tc>
                  <a:txBody>
                    <a:bodyPr/>
                    <a:lstStyle/>
                    <a:p>
                      <a:pPr algn="ctr"/>
                      <a:r>
                        <a:rPr lang="en-SG" sz="2400" dirty="0"/>
                        <a:t>T</a:t>
                      </a:r>
                    </a:p>
                  </a:txBody>
                  <a:tcPr/>
                </a:tc>
                <a:tc>
                  <a:txBody>
                    <a:bodyPr/>
                    <a:lstStyle/>
                    <a:p>
                      <a:pPr algn="ctr"/>
                      <a:r>
                        <a:rPr lang="en-SG" sz="2400" dirty="0"/>
                        <a:t>T</a:t>
                      </a:r>
                    </a:p>
                  </a:txBody>
                  <a:tcPr/>
                </a:tc>
                <a:tc>
                  <a:txBody>
                    <a:bodyPr/>
                    <a:lstStyle/>
                    <a:p>
                      <a:pPr algn="ctr"/>
                      <a:r>
                        <a:rPr lang="en-SG" sz="2400" dirty="0"/>
                        <a:t>T</a:t>
                      </a:r>
                    </a:p>
                  </a:txBody>
                  <a:tcPr/>
                </a:tc>
                <a:extLst>
                  <a:ext uri="{0D108BD9-81ED-4DB2-BD59-A6C34878D82A}">
                    <a16:rowId xmlns:a16="http://schemas.microsoft.com/office/drawing/2014/main" val="10001"/>
                  </a:ext>
                </a:extLst>
              </a:tr>
              <a:tr h="370840">
                <a:tc>
                  <a:txBody>
                    <a:bodyPr/>
                    <a:lstStyle/>
                    <a:p>
                      <a:pPr algn="ctr"/>
                      <a:r>
                        <a:rPr lang="en-SG" sz="2400" dirty="0"/>
                        <a:t>T</a:t>
                      </a:r>
                    </a:p>
                  </a:txBody>
                  <a:tcPr/>
                </a:tc>
                <a:tc>
                  <a:txBody>
                    <a:bodyPr/>
                    <a:lstStyle/>
                    <a:p>
                      <a:pPr algn="ctr"/>
                      <a:r>
                        <a:rPr lang="en-SG" sz="2400" dirty="0"/>
                        <a:t>F</a:t>
                      </a:r>
                    </a:p>
                  </a:txBody>
                  <a:tcPr/>
                </a:tc>
                <a:tc>
                  <a:txBody>
                    <a:bodyPr/>
                    <a:lstStyle/>
                    <a:p>
                      <a:pPr algn="ctr"/>
                      <a:r>
                        <a:rPr lang="en-SG" sz="2400" dirty="0"/>
                        <a:t>F</a:t>
                      </a:r>
                    </a:p>
                  </a:txBody>
                  <a:tcPr/>
                </a:tc>
                <a:extLst>
                  <a:ext uri="{0D108BD9-81ED-4DB2-BD59-A6C34878D82A}">
                    <a16:rowId xmlns:a16="http://schemas.microsoft.com/office/drawing/2014/main" val="10002"/>
                  </a:ext>
                </a:extLst>
              </a:tr>
              <a:tr h="370840">
                <a:tc>
                  <a:txBody>
                    <a:bodyPr/>
                    <a:lstStyle/>
                    <a:p>
                      <a:pPr algn="ctr"/>
                      <a:r>
                        <a:rPr lang="en-SG" sz="2400" dirty="0"/>
                        <a:t>F</a:t>
                      </a:r>
                    </a:p>
                  </a:txBody>
                  <a:tcPr/>
                </a:tc>
                <a:tc>
                  <a:txBody>
                    <a:bodyPr/>
                    <a:lstStyle/>
                    <a:p>
                      <a:pPr algn="ctr"/>
                      <a:r>
                        <a:rPr lang="en-SG" sz="2400" dirty="0"/>
                        <a:t>T</a:t>
                      </a:r>
                    </a:p>
                  </a:txBody>
                  <a:tcPr/>
                </a:tc>
                <a:tc>
                  <a:txBody>
                    <a:bodyPr/>
                    <a:lstStyle/>
                    <a:p>
                      <a:pPr algn="ctr"/>
                      <a:r>
                        <a:rPr lang="en-SG" sz="2400" dirty="0"/>
                        <a:t>T</a:t>
                      </a:r>
                    </a:p>
                  </a:txBody>
                  <a:tcPr/>
                </a:tc>
                <a:extLst>
                  <a:ext uri="{0D108BD9-81ED-4DB2-BD59-A6C34878D82A}">
                    <a16:rowId xmlns:a16="http://schemas.microsoft.com/office/drawing/2014/main" val="10003"/>
                  </a:ext>
                </a:extLst>
              </a:tr>
              <a:tr h="370840">
                <a:tc>
                  <a:txBody>
                    <a:bodyPr/>
                    <a:lstStyle/>
                    <a:p>
                      <a:pPr algn="ctr"/>
                      <a:r>
                        <a:rPr lang="en-SG" sz="2400" dirty="0"/>
                        <a:t>F</a:t>
                      </a:r>
                    </a:p>
                  </a:txBody>
                  <a:tcPr/>
                </a:tc>
                <a:tc>
                  <a:txBody>
                    <a:bodyPr/>
                    <a:lstStyle/>
                    <a:p>
                      <a:pPr algn="ctr"/>
                      <a:r>
                        <a:rPr lang="en-SG" sz="2400" dirty="0"/>
                        <a:t>F</a:t>
                      </a:r>
                    </a:p>
                  </a:txBody>
                  <a:tcPr/>
                </a:tc>
                <a:tc>
                  <a:txBody>
                    <a:bodyPr/>
                    <a:lstStyle/>
                    <a:p>
                      <a:pPr algn="ctr"/>
                      <a:r>
                        <a:rPr lang="en-SG" sz="2400" dirty="0"/>
                        <a:t>T</a:t>
                      </a:r>
                    </a:p>
                  </a:txBody>
                  <a:tcPr/>
                </a:tc>
                <a:extLst>
                  <a:ext uri="{0D108BD9-81ED-4DB2-BD59-A6C34878D82A}">
                    <a16:rowId xmlns:a16="http://schemas.microsoft.com/office/drawing/2014/main" val="10004"/>
                  </a:ext>
                </a:extLst>
              </a:tr>
            </a:tbl>
          </a:graphicData>
        </a:graphic>
      </p:graphicFrame>
      <p:sp>
        <p:nvSpPr>
          <p:cNvPr id="36" name="Oval 3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a:extLst>
              <a:ext uri="{FF2B5EF4-FFF2-40B4-BE49-F238E27FC236}">
                <a16:creationId xmlns:a16="http://schemas.microsoft.com/office/drawing/2014/main" id="{4DF5CE6D-CB7C-4636-B5CE-A8A77024B257}"/>
              </a:ext>
            </a:extLst>
          </p:cNvPr>
          <p:cNvSpPr txBox="1"/>
          <p:nvPr/>
        </p:nvSpPr>
        <p:spPr>
          <a:xfrm>
            <a:off x="4348382" y="1118562"/>
            <a:ext cx="863600" cy="1107996"/>
          </a:xfrm>
          <a:prstGeom prst="rect">
            <a:avLst/>
          </a:prstGeom>
          <a:noFill/>
        </p:spPr>
        <p:txBody>
          <a:bodyPr wrap="square" rtlCol="0">
            <a:spAutoFit/>
          </a:bodyPr>
          <a:lstStyle/>
          <a:p>
            <a:pPr algn="ctr"/>
            <a:r>
              <a:rPr lang="en-SG" sz="6600" dirty="0">
                <a:sym typeface="Symbol" panose="05050102010706020507" pitchFamily="18" charset="2"/>
              </a:rPr>
              <a:t></a:t>
            </a:r>
            <a:endParaRPr lang="en-SG" sz="6600" dirty="0"/>
          </a:p>
        </p:txBody>
      </p:sp>
      <p:sp>
        <p:nvSpPr>
          <p:cNvPr id="45" name="TextBox 44">
            <a:extLst>
              <a:ext uri="{FF2B5EF4-FFF2-40B4-BE49-F238E27FC236}">
                <a16:creationId xmlns:a16="http://schemas.microsoft.com/office/drawing/2014/main" id="{58344D0F-1AD7-4AE4-8514-601600042E52}"/>
              </a:ext>
            </a:extLst>
          </p:cNvPr>
          <p:cNvSpPr txBox="1"/>
          <p:nvPr/>
        </p:nvSpPr>
        <p:spPr>
          <a:xfrm>
            <a:off x="3282757" y="4727941"/>
            <a:ext cx="3354368" cy="646331"/>
          </a:xfrm>
          <a:prstGeom prst="rect">
            <a:avLst/>
          </a:prstGeom>
          <a:noFill/>
        </p:spPr>
        <p:txBody>
          <a:bodyPr wrap="square" rtlCol="0">
            <a:spAutoFit/>
          </a:bodyPr>
          <a:lstStyle/>
          <a:p>
            <a:pPr algn="ctr"/>
            <a:r>
              <a:rPr lang="en-SG" sz="3600" dirty="0">
                <a:solidFill>
                  <a:srgbClr val="C00000"/>
                </a:solidFill>
                <a:sym typeface="Symbol" panose="05050102010706020507" pitchFamily="18" charset="2"/>
              </a:rPr>
              <a:t>Implication law</a:t>
            </a:r>
            <a:endParaRPr lang="en-SG" sz="3600" dirty="0">
              <a:solidFill>
                <a:srgbClr val="C00000"/>
              </a:solidFill>
            </a:endParaRPr>
          </a:p>
        </p:txBody>
      </p:sp>
    </p:spTree>
    <p:extLst>
      <p:ext uri="{BB962C8B-B14F-4D97-AF65-F5344CB8AC3E}">
        <p14:creationId xmlns:p14="http://schemas.microsoft.com/office/powerpoint/2010/main" val="392964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3.33333E-6 1.85185E-6 L 0.00052 -0.34468 " pathEditMode="relative" rAng="0" ptsTypes="AA">
                                      <p:cBhvr>
                                        <p:cTn id="6" dur="2000" fill="hold"/>
                                        <p:tgtEl>
                                          <p:spTgt spid="38"/>
                                        </p:tgtEl>
                                        <p:attrNameLst>
                                          <p:attrName>ppt_x</p:attrName>
                                          <p:attrName>ppt_y</p:attrName>
                                        </p:attrNameLst>
                                      </p:cBhvr>
                                      <p:rCtr x="17" y="-17245"/>
                                    </p:animMotion>
                                  </p:childTnLst>
                                </p:cTn>
                              </p:par>
                              <p:par>
                                <p:cTn id="7" presetID="42" presetClass="path" presetSubtype="0" accel="50000" decel="50000" fill="hold" grpId="0" nodeType="withEffect">
                                  <p:stCondLst>
                                    <p:cond delay="0"/>
                                  </p:stCondLst>
                                  <p:childTnLst>
                                    <p:animMotion origin="layout" path="M -3.61111E-6 4.44444E-6 L -0.17118 -0.66922 " pathEditMode="relative" rAng="0" ptsTypes="AA">
                                      <p:cBhvr>
                                        <p:cTn id="8" dur="2000" fill="hold"/>
                                        <p:tgtEl>
                                          <p:spTgt spid="41"/>
                                        </p:tgtEl>
                                        <p:attrNameLst>
                                          <p:attrName>ppt_x</p:attrName>
                                          <p:attrName>ppt_y</p:attrName>
                                        </p:attrNameLst>
                                      </p:cBhvr>
                                      <p:rCtr x="-8559" y="-33472"/>
                                    </p:animMotion>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up)">
                                      <p:cBhvr>
                                        <p:cTn id="13" dur="500"/>
                                        <p:tgtEl>
                                          <p:spTgt spid="22"/>
                                        </p:tgtEl>
                                      </p:cBhvr>
                                    </p:animEffect>
                                  </p:childTnLst>
                                </p:cTn>
                              </p:par>
                              <p:par>
                                <p:cTn id="14" presetID="22" presetClass="entr" presetSubtype="1"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up)">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ssolv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dissolve">
                                      <p:cBhvr>
                                        <p:cTn id="2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1" grpId="0" animBg="1"/>
      <p:bldP spid="2" grpId="0"/>
      <p:bldP spid="4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	</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Negation of a Conditional Statement</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37</a:t>
            </a:fld>
            <a:endParaRPr lang="en-SG" dirty="0"/>
          </a:p>
        </p:txBody>
      </p:sp>
      <p:sp>
        <p:nvSpPr>
          <p:cNvPr id="15" name="TextBox 14"/>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2.2.3. Negation of a Conditional Statement</a:t>
            </a:r>
            <a:endParaRPr lang="en-SG" sz="2000" dirty="0">
              <a:solidFill>
                <a:schemeClr val="bg1"/>
              </a:solidFill>
            </a:endParaRPr>
          </a:p>
        </p:txBody>
      </p:sp>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173975"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TextBox 34"/>
          <p:cNvSpPr txBox="1"/>
          <p:nvPr/>
        </p:nvSpPr>
        <p:spPr>
          <a:xfrm>
            <a:off x="356611" y="1679143"/>
            <a:ext cx="8158739" cy="523220"/>
          </a:xfrm>
          <a:prstGeom prst="rect">
            <a:avLst/>
          </a:prstGeom>
          <a:noFill/>
        </p:spPr>
        <p:txBody>
          <a:bodyPr wrap="square" rtlCol="0">
            <a:spAutoFit/>
          </a:bodyPr>
          <a:lstStyle/>
          <a:p>
            <a:r>
              <a:rPr lang="en-SG" sz="2800" dirty="0"/>
              <a:t>In previous slide, we have shown the </a:t>
            </a:r>
            <a:r>
              <a:rPr lang="en-SG" sz="2800" dirty="0">
                <a:solidFill>
                  <a:srgbClr val="C00000"/>
                </a:solidFill>
              </a:rPr>
              <a:t>Implication Law</a:t>
            </a:r>
          </a:p>
        </p:txBody>
      </p:sp>
      <p:grpSp>
        <p:nvGrpSpPr>
          <p:cNvPr id="2" name="Group 1"/>
          <p:cNvGrpSpPr/>
          <p:nvPr/>
        </p:nvGrpSpPr>
        <p:grpSpPr>
          <a:xfrm>
            <a:off x="1795367" y="2301107"/>
            <a:ext cx="4757215" cy="590106"/>
            <a:chOff x="2278740" y="2301107"/>
            <a:chExt cx="4757215" cy="590106"/>
          </a:xfrm>
        </p:grpSpPr>
        <p:sp>
          <p:nvSpPr>
            <p:cNvPr id="38" name="TextBox 37"/>
            <p:cNvSpPr txBox="1"/>
            <p:nvPr/>
          </p:nvSpPr>
          <p:spPr>
            <a:xfrm>
              <a:off x="4959941" y="2367993"/>
              <a:ext cx="2076014"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q</a:t>
              </a:r>
            </a:p>
          </p:txBody>
        </p:sp>
        <p:sp>
          <p:nvSpPr>
            <p:cNvPr id="41" name="TextBox 40"/>
            <p:cNvSpPr txBox="1"/>
            <p:nvPr/>
          </p:nvSpPr>
          <p:spPr>
            <a:xfrm>
              <a:off x="2278740" y="2344228"/>
              <a:ext cx="2076014" cy="523220"/>
            </a:xfrm>
            <a:prstGeom prst="rect">
              <a:avLst/>
            </a:prstGeom>
            <a:solidFill>
              <a:srgbClr val="0033CC"/>
            </a:solidFill>
          </p:spPr>
          <p:txBody>
            <a:bodyPr wrap="square" rtlCol="0">
              <a:spAutoFit/>
            </a:bodyPr>
            <a:lstStyle/>
            <a:p>
              <a:pPr algn="ct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q</a:t>
              </a:r>
            </a:p>
          </p:txBody>
        </p:sp>
        <p:sp>
          <p:nvSpPr>
            <p:cNvPr id="42" name="TextBox 41"/>
            <p:cNvSpPr txBox="1"/>
            <p:nvPr/>
          </p:nvSpPr>
          <p:spPr>
            <a:xfrm>
              <a:off x="4244911" y="2301107"/>
              <a:ext cx="785966" cy="523220"/>
            </a:xfrm>
            <a:prstGeom prst="rect">
              <a:avLst/>
            </a:prstGeom>
            <a:noFill/>
          </p:spPr>
          <p:txBody>
            <a:bodyPr wrap="square" rtlCol="0">
              <a:spAutoFit/>
            </a:bodyPr>
            <a:lstStyle/>
            <a:p>
              <a:pPr algn="ctr"/>
              <a:r>
                <a:rPr lang="en-SG" sz="2800" b="1" dirty="0">
                  <a:sym typeface="Symbol" panose="05050102010706020507" pitchFamily="18" charset="2"/>
                </a:rPr>
                <a:t></a:t>
              </a:r>
              <a:endParaRPr lang="en-SG" sz="2800" b="1" dirty="0"/>
            </a:p>
          </p:txBody>
        </p:sp>
      </p:grpSp>
      <p:sp>
        <p:nvSpPr>
          <p:cNvPr id="43" name="TextBox 42"/>
          <p:cNvSpPr txBox="1"/>
          <p:nvPr/>
        </p:nvSpPr>
        <p:spPr>
          <a:xfrm>
            <a:off x="831319" y="3599763"/>
            <a:ext cx="7697159" cy="523220"/>
          </a:xfrm>
          <a:prstGeom prst="rect">
            <a:avLst/>
          </a:prstGeom>
          <a:noFill/>
        </p:spPr>
        <p:txBody>
          <a:bodyPr wrap="square" rtlCol="0">
            <a:spAutoFit/>
          </a:bodyPr>
          <a:lstStyle/>
          <a:p>
            <a:r>
              <a:rPr lang="en-SG" sz="2800" dirty="0"/>
              <a:t>~(</a:t>
            </a:r>
            <a:r>
              <a:rPr lang="en-SG" sz="2800" i="1" dirty="0"/>
              <a:t>p</a:t>
            </a:r>
            <a:r>
              <a:rPr lang="en-SG" sz="2800" dirty="0"/>
              <a:t> </a:t>
            </a:r>
            <a:r>
              <a:rPr lang="en-SG" sz="2800" dirty="0">
                <a:sym typeface="Symbol" panose="05050102010706020507" pitchFamily="18" charset="2"/>
              </a:rPr>
              <a:t> </a:t>
            </a:r>
            <a:r>
              <a:rPr lang="en-SG" sz="2800" i="1" dirty="0">
                <a:sym typeface="Symbol" panose="05050102010706020507" pitchFamily="18" charset="2"/>
              </a:rPr>
              <a:t>q</a:t>
            </a:r>
            <a:r>
              <a:rPr lang="en-SG" sz="2800" dirty="0">
                <a:sym typeface="Symbol" panose="05050102010706020507" pitchFamily="18" charset="2"/>
              </a:rPr>
              <a:t>)  ~(~</a:t>
            </a:r>
            <a:r>
              <a:rPr lang="en-SG" sz="2800" i="1" dirty="0">
                <a:sym typeface="Symbol" panose="05050102010706020507" pitchFamily="18" charset="2"/>
              </a:rPr>
              <a:t>p</a:t>
            </a:r>
            <a:r>
              <a:rPr lang="en-SG" sz="2800" dirty="0">
                <a:sym typeface="Symbol" panose="05050102010706020507" pitchFamily="18" charset="2"/>
              </a:rPr>
              <a:t> v </a:t>
            </a:r>
            <a:r>
              <a:rPr lang="en-SG" sz="2800" i="1" dirty="0">
                <a:sym typeface="Symbol" panose="05050102010706020507" pitchFamily="18" charset="2"/>
              </a:rPr>
              <a:t>q</a:t>
            </a:r>
            <a:r>
              <a:rPr lang="en-SG" sz="2800" dirty="0">
                <a:sym typeface="Symbol" panose="05050102010706020507" pitchFamily="18" charset="2"/>
              </a:rPr>
              <a:t>)  ~(~</a:t>
            </a:r>
            <a:r>
              <a:rPr lang="en-SG" sz="2800" i="1" dirty="0">
                <a:sym typeface="Symbol" panose="05050102010706020507" pitchFamily="18" charset="2"/>
              </a:rPr>
              <a:t>p</a:t>
            </a:r>
            <a:r>
              <a:rPr lang="en-SG" sz="2800" dirty="0">
                <a:sym typeface="Symbol" panose="05050102010706020507" pitchFamily="18" charset="2"/>
              </a:rPr>
              <a:t>)  ~</a:t>
            </a:r>
            <a:r>
              <a:rPr lang="en-SG" sz="2800" i="1" dirty="0">
                <a:sym typeface="Symbol" panose="05050102010706020507" pitchFamily="18" charset="2"/>
              </a:rPr>
              <a:t>q</a:t>
            </a:r>
            <a:r>
              <a:rPr lang="en-SG" sz="2800" dirty="0">
                <a:sym typeface="Symbol" panose="05050102010706020507" pitchFamily="18" charset="2"/>
              </a:rPr>
              <a:t>  </a:t>
            </a:r>
            <a:r>
              <a:rPr lang="en-SG" sz="2800" i="1" dirty="0">
                <a:sym typeface="Symbol" panose="05050102010706020507" pitchFamily="18" charset="2"/>
              </a:rPr>
              <a:t>p</a:t>
            </a:r>
            <a:r>
              <a:rPr lang="en-SG" sz="2800" dirty="0">
                <a:sym typeface="Symbol" panose="05050102010706020507" pitchFamily="18" charset="2"/>
              </a:rPr>
              <a:t>  ~</a:t>
            </a:r>
            <a:r>
              <a:rPr lang="en-SG" sz="2800" i="1" dirty="0">
                <a:sym typeface="Symbol" panose="05050102010706020507" pitchFamily="18" charset="2"/>
              </a:rPr>
              <a:t>q</a:t>
            </a:r>
            <a:r>
              <a:rPr lang="en-SG" sz="2800" dirty="0">
                <a:sym typeface="Symbol" panose="05050102010706020507" pitchFamily="18" charset="2"/>
              </a:rPr>
              <a:t> </a:t>
            </a:r>
            <a:endParaRPr lang="en-SG" sz="2800" dirty="0"/>
          </a:p>
        </p:txBody>
      </p:sp>
      <p:grpSp>
        <p:nvGrpSpPr>
          <p:cNvPr id="3" name="Group 2"/>
          <p:cNvGrpSpPr/>
          <p:nvPr/>
        </p:nvGrpSpPr>
        <p:grpSpPr>
          <a:xfrm>
            <a:off x="1795367" y="4930277"/>
            <a:ext cx="4757215" cy="590106"/>
            <a:chOff x="2278740" y="4403901"/>
            <a:chExt cx="4757215" cy="590106"/>
          </a:xfrm>
        </p:grpSpPr>
        <p:sp>
          <p:nvSpPr>
            <p:cNvPr id="44" name="TextBox 43"/>
            <p:cNvSpPr txBox="1"/>
            <p:nvPr/>
          </p:nvSpPr>
          <p:spPr>
            <a:xfrm>
              <a:off x="4959941" y="4470787"/>
              <a:ext cx="2076014" cy="523220"/>
            </a:xfrm>
            <a:prstGeom prst="rect">
              <a:avLst/>
            </a:prstGeom>
            <a:solidFill>
              <a:srgbClr val="0033CC"/>
            </a:solidFill>
          </p:spPr>
          <p:txBody>
            <a:bodyPr wrap="square" rtlCol="0">
              <a:spAutoFit/>
            </a:bodyPr>
            <a:lstStyle/>
            <a:p>
              <a:pPr algn="ct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q</a:t>
              </a:r>
            </a:p>
          </p:txBody>
        </p:sp>
        <p:sp>
          <p:nvSpPr>
            <p:cNvPr id="45" name="TextBox 44"/>
            <p:cNvSpPr txBox="1"/>
            <p:nvPr/>
          </p:nvSpPr>
          <p:spPr>
            <a:xfrm>
              <a:off x="2278740" y="4447022"/>
              <a:ext cx="2076014"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q</a:t>
              </a:r>
              <a:r>
                <a:rPr lang="en-SG" sz="2800" dirty="0">
                  <a:solidFill>
                    <a:schemeClr val="bg1"/>
                  </a:solidFill>
                </a:rPr>
                <a:t>)</a:t>
              </a:r>
            </a:p>
          </p:txBody>
        </p:sp>
        <p:sp>
          <p:nvSpPr>
            <p:cNvPr id="46" name="TextBox 45"/>
            <p:cNvSpPr txBox="1"/>
            <p:nvPr/>
          </p:nvSpPr>
          <p:spPr>
            <a:xfrm>
              <a:off x="4244911" y="4403901"/>
              <a:ext cx="785966" cy="523220"/>
            </a:xfrm>
            <a:prstGeom prst="rect">
              <a:avLst/>
            </a:prstGeom>
            <a:noFill/>
          </p:spPr>
          <p:txBody>
            <a:bodyPr wrap="square" rtlCol="0">
              <a:spAutoFit/>
            </a:bodyPr>
            <a:lstStyle/>
            <a:p>
              <a:pPr algn="ctr"/>
              <a:r>
                <a:rPr lang="en-SG" sz="2800" b="1" dirty="0">
                  <a:sym typeface="Symbol" panose="05050102010706020507" pitchFamily="18" charset="2"/>
                </a:rPr>
                <a:t></a:t>
              </a:r>
              <a:endParaRPr lang="en-SG" sz="2800" b="1" dirty="0"/>
            </a:p>
          </p:txBody>
        </p:sp>
      </p:grpSp>
      <p:sp>
        <p:nvSpPr>
          <p:cNvPr id="36" name="Oval 3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TextBox 49">
            <a:extLst>
              <a:ext uri="{FF2B5EF4-FFF2-40B4-BE49-F238E27FC236}">
                <a16:creationId xmlns:a16="http://schemas.microsoft.com/office/drawing/2014/main" id="{0F2AD98E-47BA-408B-B7C1-BCDEF1BEEFC0}"/>
              </a:ext>
            </a:extLst>
          </p:cNvPr>
          <p:cNvSpPr txBox="1"/>
          <p:nvPr/>
        </p:nvSpPr>
        <p:spPr>
          <a:xfrm>
            <a:off x="324356" y="3092633"/>
            <a:ext cx="8158739" cy="523220"/>
          </a:xfrm>
          <a:prstGeom prst="rect">
            <a:avLst/>
          </a:prstGeom>
          <a:noFill/>
        </p:spPr>
        <p:txBody>
          <a:bodyPr wrap="square" rtlCol="0">
            <a:spAutoFit/>
          </a:bodyPr>
          <a:lstStyle/>
          <a:p>
            <a:r>
              <a:rPr lang="en-SG" sz="2800" dirty="0"/>
              <a:t>Hence, negation of a conditional statement:</a:t>
            </a:r>
          </a:p>
        </p:txBody>
      </p:sp>
      <p:sp>
        <p:nvSpPr>
          <p:cNvPr id="7" name="TextBox 6">
            <a:extLst>
              <a:ext uri="{FF2B5EF4-FFF2-40B4-BE49-F238E27FC236}">
                <a16:creationId xmlns:a16="http://schemas.microsoft.com/office/drawing/2014/main" id="{FE592072-78BA-4B03-B131-181032B4F1BF}"/>
              </a:ext>
            </a:extLst>
          </p:cNvPr>
          <p:cNvSpPr txBox="1"/>
          <p:nvPr/>
        </p:nvSpPr>
        <p:spPr>
          <a:xfrm>
            <a:off x="2611120" y="4042353"/>
            <a:ext cx="1314610" cy="646331"/>
          </a:xfrm>
          <a:prstGeom prst="rect">
            <a:avLst/>
          </a:prstGeom>
          <a:noFill/>
        </p:spPr>
        <p:txBody>
          <a:bodyPr wrap="square" rtlCol="0">
            <a:spAutoFit/>
          </a:bodyPr>
          <a:lstStyle/>
          <a:p>
            <a:r>
              <a:rPr lang="en-SG" dirty="0">
                <a:solidFill>
                  <a:srgbClr val="006600"/>
                </a:solidFill>
              </a:rPr>
              <a:t>Implication law</a:t>
            </a:r>
          </a:p>
        </p:txBody>
      </p:sp>
      <p:sp>
        <p:nvSpPr>
          <p:cNvPr id="51" name="TextBox 50">
            <a:extLst>
              <a:ext uri="{FF2B5EF4-FFF2-40B4-BE49-F238E27FC236}">
                <a16:creationId xmlns:a16="http://schemas.microsoft.com/office/drawing/2014/main" id="{1CDD013F-B79D-421E-AA26-01B1E1DBA1B1}"/>
              </a:ext>
            </a:extLst>
          </p:cNvPr>
          <p:cNvSpPr txBox="1"/>
          <p:nvPr/>
        </p:nvSpPr>
        <p:spPr>
          <a:xfrm>
            <a:off x="4255189" y="4042353"/>
            <a:ext cx="1450342" cy="646331"/>
          </a:xfrm>
          <a:prstGeom prst="rect">
            <a:avLst/>
          </a:prstGeom>
          <a:noFill/>
        </p:spPr>
        <p:txBody>
          <a:bodyPr wrap="square" rtlCol="0">
            <a:spAutoFit/>
          </a:bodyPr>
          <a:lstStyle/>
          <a:p>
            <a:r>
              <a:rPr lang="en-SG" dirty="0">
                <a:solidFill>
                  <a:srgbClr val="006600"/>
                </a:solidFill>
              </a:rPr>
              <a:t>De Morgan’s law</a:t>
            </a:r>
          </a:p>
        </p:txBody>
      </p:sp>
      <p:sp>
        <p:nvSpPr>
          <p:cNvPr id="52" name="TextBox 51">
            <a:extLst>
              <a:ext uri="{FF2B5EF4-FFF2-40B4-BE49-F238E27FC236}">
                <a16:creationId xmlns:a16="http://schemas.microsoft.com/office/drawing/2014/main" id="{DB3E339C-E4AB-41F5-87EE-64642A91CA72}"/>
              </a:ext>
            </a:extLst>
          </p:cNvPr>
          <p:cNvSpPr txBox="1"/>
          <p:nvPr/>
        </p:nvSpPr>
        <p:spPr>
          <a:xfrm>
            <a:off x="5915516" y="4042353"/>
            <a:ext cx="1450342" cy="646331"/>
          </a:xfrm>
          <a:prstGeom prst="rect">
            <a:avLst/>
          </a:prstGeom>
          <a:noFill/>
        </p:spPr>
        <p:txBody>
          <a:bodyPr wrap="square" rtlCol="0">
            <a:spAutoFit/>
          </a:bodyPr>
          <a:lstStyle/>
          <a:p>
            <a:r>
              <a:rPr lang="en-SG" dirty="0">
                <a:solidFill>
                  <a:srgbClr val="006600"/>
                </a:solidFill>
              </a:rPr>
              <a:t>Double negation law</a:t>
            </a:r>
          </a:p>
        </p:txBody>
      </p:sp>
    </p:spTree>
    <p:extLst>
      <p:ext uri="{BB962C8B-B14F-4D97-AF65-F5344CB8AC3E}">
        <p14:creationId xmlns:p14="http://schemas.microsoft.com/office/powerpoint/2010/main" val="28935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dissolve">
                                      <p:cBhvr>
                                        <p:cTn id="11" dur="500"/>
                                        <p:tgtEl>
                                          <p:spTgt spid="43"/>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dissolve">
                                      <p:cBhvr>
                                        <p:cTn id="18" dur="500"/>
                                        <p:tgtEl>
                                          <p:spTgt spid="51"/>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dissolve">
                                      <p:cBhvr>
                                        <p:cTn id="21" dur="500"/>
                                        <p:tgtEl>
                                          <p:spTgt spid="52"/>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dissolv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50" grpId="0"/>
      <p:bldP spid="7" grpId="0"/>
      <p:bldP spid="51" grpId="0"/>
      <p:bldP spid="5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	</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Negation of a Conditional Statement: Quick Quiz</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38</a:t>
            </a:fld>
            <a:endParaRPr lang="en-SG" dirty="0"/>
          </a:p>
        </p:txBody>
      </p:sp>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173975"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466134" y="1287555"/>
            <a:ext cx="8269019" cy="2400657"/>
          </a:xfrm>
          <a:prstGeom prst="rect">
            <a:avLst/>
          </a:prstGeom>
          <a:noFill/>
        </p:spPr>
        <p:txBody>
          <a:bodyPr wrap="square" rtlCol="0">
            <a:spAutoFit/>
          </a:bodyPr>
          <a:lstStyle/>
          <a:p>
            <a:pPr marL="285750" indent="-285750">
              <a:spcBef>
                <a:spcPts val="1200"/>
              </a:spcBef>
              <a:buFont typeface="Wingdings" panose="05000000000000000000" pitchFamily="2" charset="2"/>
              <a:buChar char="§"/>
            </a:pPr>
            <a:r>
              <a:rPr lang="en-SG" sz="2800" dirty="0">
                <a:sym typeface="Symbol" panose="05050102010706020507" pitchFamily="18" charset="2"/>
              </a:rPr>
              <a:t>Write </a:t>
            </a:r>
            <a:r>
              <a:rPr lang="en-SG" sz="2800" dirty="0">
                <a:solidFill>
                  <a:srgbClr val="0033CC"/>
                </a:solidFill>
                <a:sym typeface="Symbol" panose="05050102010706020507" pitchFamily="18" charset="2"/>
              </a:rPr>
              <a:t>negation </a:t>
            </a:r>
            <a:r>
              <a:rPr lang="en-SG" sz="2800" dirty="0">
                <a:sym typeface="Symbol" panose="05050102010706020507" pitchFamily="18" charset="2"/>
              </a:rPr>
              <a:t>for each of the following statements:</a:t>
            </a:r>
            <a:endParaRPr lang="en-SG" sz="2400" dirty="0">
              <a:sym typeface="Symbol" panose="05050102010706020507" pitchFamily="18" charset="2"/>
            </a:endParaRPr>
          </a:p>
          <a:p>
            <a:pPr marL="914400" lvl="1" indent="-457200">
              <a:spcBef>
                <a:spcPts val="1200"/>
              </a:spcBef>
              <a:buFont typeface="+mj-lt"/>
              <a:buAutoNum type="alphaLcPeriod"/>
            </a:pPr>
            <a:r>
              <a:rPr lang="en-SG" sz="2400" dirty="0">
                <a:sym typeface="Symbol" panose="05050102010706020507" pitchFamily="18" charset="2"/>
              </a:rPr>
              <a:t>If my car is in the repair shop, then I cannot get to class.</a:t>
            </a:r>
          </a:p>
          <a:p>
            <a:pPr marL="914400" lvl="1" indent="-457200">
              <a:spcBef>
                <a:spcPts val="3600"/>
              </a:spcBef>
              <a:buFont typeface="+mj-lt"/>
              <a:buAutoNum type="alphaLcPeriod"/>
            </a:pPr>
            <a:endParaRPr lang="en-SG" sz="2400" dirty="0">
              <a:sym typeface="Symbol" panose="05050102010706020507" pitchFamily="18" charset="2"/>
            </a:endParaRPr>
          </a:p>
          <a:p>
            <a:pPr marL="914400" lvl="1" indent="-457200">
              <a:spcBef>
                <a:spcPts val="1200"/>
              </a:spcBef>
              <a:buFont typeface="+mj-lt"/>
              <a:buAutoNum type="alphaLcPeriod"/>
            </a:pPr>
            <a:r>
              <a:rPr lang="en-SG" sz="2400" dirty="0">
                <a:sym typeface="Symbol" panose="05050102010706020507" pitchFamily="18" charset="2"/>
              </a:rPr>
              <a:t>If Sara lives in Athens, then she lives in Greece.</a:t>
            </a:r>
            <a:endParaRPr lang="en-SG" sz="2400" dirty="0"/>
          </a:p>
        </p:txBody>
      </p:sp>
      <p:sp>
        <p:nvSpPr>
          <p:cNvPr id="37" name="TextBox 36"/>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39" name="TextBox 38"/>
          <p:cNvSpPr txBox="1"/>
          <p:nvPr/>
        </p:nvSpPr>
        <p:spPr>
          <a:xfrm>
            <a:off x="1339456" y="2376686"/>
            <a:ext cx="7168439" cy="461665"/>
          </a:xfrm>
          <a:prstGeom prst="rect">
            <a:avLst/>
          </a:prstGeom>
          <a:solidFill>
            <a:schemeClr val="accent4">
              <a:lumMod val="40000"/>
              <a:lumOff val="60000"/>
            </a:schemeClr>
          </a:solidFill>
        </p:spPr>
        <p:txBody>
          <a:bodyPr wrap="square" rtlCol="0">
            <a:spAutoFit/>
          </a:bodyPr>
          <a:lstStyle/>
          <a:p>
            <a:r>
              <a:rPr lang="en-SG" sz="2400" dirty="0"/>
              <a:t>My car is in the repair shop and I can get to class.</a:t>
            </a:r>
          </a:p>
        </p:txBody>
      </p:sp>
      <p:sp>
        <p:nvSpPr>
          <p:cNvPr id="40" name="TextBox 39"/>
          <p:cNvSpPr txBox="1"/>
          <p:nvPr/>
        </p:nvSpPr>
        <p:spPr>
          <a:xfrm>
            <a:off x="1339455" y="3742485"/>
            <a:ext cx="7168439" cy="461665"/>
          </a:xfrm>
          <a:prstGeom prst="rect">
            <a:avLst/>
          </a:prstGeom>
          <a:solidFill>
            <a:schemeClr val="accent4">
              <a:lumMod val="40000"/>
              <a:lumOff val="60000"/>
            </a:schemeClr>
          </a:solidFill>
        </p:spPr>
        <p:txBody>
          <a:bodyPr wrap="square" rtlCol="0">
            <a:spAutoFit/>
          </a:bodyPr>
          <a:lstStyle/>
          <a:p>
            <a:r>
              <a:rPr lang="en-SG" sz="2400" dirty="0"/>
              <a:t>Sara lives in Athens and she does not live in Greece.</a:t>
            </a:r>
          </a:p>
        </p:txBody>
      </p:sp>
      <p:sp>
        <p:nvSpPr>
          <p:cNvPr id="35" name="Oval 34"/>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46" name="Picture 45">
            <a:extLst>
              <a:ext uri="{FF2B5EF4-FFF2-40B4-BE49-F238E27FC236}">
                <a16:creationId xmlns:a16="http://schemas.microsoft.com/office/drawing/2014/main" id="{7883D45C-758F-426A-92D8-32D0FDBD013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9743"/>
          <a:stretch/>
        </p:blipFill>
        <p:spPr>
          <a:xfrm>
            <a:off x="7747558" y="495197"/>
            <a:ext cx="1396442" cy="917979"/>
          </a:xfrm>
          <a:prstGeom prst="rect">
            <a:avLst/>
          </a:prstGeom>
        </p:spPr>
      </p:pic>
    </p:spTree>
    <p:extLst>
      <p:ext uri="{BB962C8B-B14F-4D97-AF65-F5344CB8AC3E}">
        <p14:creationId xmlns:p14="http://schemas.microsoft.com/office/powerpoint/2010/main" val="1253753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dissolve">
                                      <p:cBhvr>
                                        <p:cTn id="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	</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Contrapositive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39</a:t>
            </a:fld>
            <a:endParaRPr lang="en-SG" dirty="0"/>
          </a:p>
        </p:txBody>
      </p:sp>
      <p:sp>
        <p:nvSpPr>
          <p:cNvPr id="15" name="TextBox 14"/>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2.2.4. Contrapositive of a Conditional Statement</a:t>
            </a:r>
            <a:endParaRPr lang="en-SG" sz="2000" dirty="0">
              <a:solidFill>
                <a:schemeClr val="bg1"/>
              </a:solidFill>
            </a:endParaRPr>
          </a:p>
        </p:txBody>
      </p:sp>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34192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6" name="Group 35"/>
          <p:cNvGrpSpPr/>
          <p:nvPr/>
        </p:nvGrpSpPr>
        <p:grpSpPr>
          <a:xfrm>
            <a:off x="796106" y="1616865"/>
            <a:ext cx="7427542" cy="2825769"/>
            <a:chOff x="825278" y="4598517"/>
            <a:chExt cx="7427542" cy="2688349"/>
          </a:xfrm>
        </p:grpSpPr>
        <p:sp>
          <p:nvSpPr>
            <p:cNvPr id="37" name="Rectangle 36"/>
            <p:cNvSpPr/>
            <p:nvPr/>
          </p:nvSpPr>
          <p:spPr>
            <a:xfrm>
              <a:off x="825278" y="4598518"/>
              <a:ext cx="7427542" cy="268834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Rectangle 38"/>
            <p:cNvSpPr/>
            <p:nvPr/>
          </p:nvSpPr>
          <p:spPr>
            <a:xfrm>
              <a:off x="825278" y="4598517"/>
              <a:ext cx="7427542"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TextBox 39"/>
            <p:cNvSpPr txBox="1"/>
            <p:nvPr/>
          </p:nvSpPr>
          <p:spPr>
            <a:xfrm>
              <a:off x="870661" y="4645644"/>
              <a:ext cx="4474545" cy="461665"/>
            </a:xfrm>
            <a:prstGeom prst="rect">
              <a:avLst/>
            </a:prstGeom>
            <a:noFill/>
          </p:spPr>
          <p:txBody>
            <a:bodyPr wrap="square" rtlCol="0">
              <a:spAutoFit/>
            </a:bodyPr>
            <a:lstStyle/>
            <a:p>
              <a:r>
                <a:rPr lang="en-SG" sz="2400" dirty="0">
                  <a:solidFill>
                    <a:schemeClr val="bg1"/>
                  </a:solidFill>
                </a:rPr>
                <a:t>Definition 2.2.2 (Contrapositive)</a:t>
              </a:r>
            </a:p>
          </p:txBody>
        </p:sp>
        <p:sp>
          <p:nvSpPr>
            <p:cNvPr id="47" name="TextBox 46"/>
            <p:cNvSpPr txBox="1"/>
            <p:nvPr/>
          </p:nvSpPr>
          <p:spPr>
            <a:xfrm>
              <a:off x="870660" y="5193984"/>
              <a:ext cx="7382159" cy="2030431"/>
            </a:xfrm>
            <a:prstGeom prst="rect">
              <a:avLst/>
            </a:prstGeom>
            <a:noFill/>
          </p:spPr>
          <p:txBody>
            <a:bodyPr wrap="square" rtlCol="0">
              <a:spAutoFit/>
            </a:bodyPr>
            <a:lstStyle/>
            <a:p>
              <a:r>
                <a:rPr lang="en-SG" sz="2400" dirty="0"/>
                <a:t>The </a:t>
              </a:r>
              <a:r>
                <a:rPr lang="en-SG" sz="2400" b="1" dirty="0"/>
                <a:t>contrapositive</a:t>
              </a:r>
              <a:r>
                <a:rPr lang="en-SG" sz="2400" dirty="0"/>
                <a:t> of a conditional statement of the form “if </a:t>
              </a:r>
              <a:r>
                <a:rPr lang="en-SG" sz="2400" i="1" dirty="0"/>
                <a:t>p</a:t>
              </a:r>
              <a:r>
                <a:rPr lang="en-SG" sz="2400" dirty="0"/>
                <a:t> then </a:t>
              </a:r>
              <a:r>
                <a:rPr lang="en-SG" sz="2400" i="1" dirty="0"/>
                <a:t>q</a:t>
              </a:r>
              <a:r>
                <a:rPr lang="en-SG" sz="2400" dirty="0"/>
                <a:t>” is</a:t>
              </a:r>
            </a:p>
            <a:p>
              <a:pPr>
                <a:spcAft>
                  <a:spcPts val="600"/>
                </a:spcAft>
                <a:tabLst>
                  <a:tab pos="1978025" algn="l"/>
                </a:tabLst>
              </a:pPr>
              <a:r>
                <a:rPr lang="en-SG" sz="2400" dirty="0"/>
                <a:t>	“if ~</a:t>
              </a:r>
              <a:r>
                <a:rPr lang="en-SG" sz="2400" i="1" dirty="0"/>
                <a:t>q</a:t>
              </a:r>
              <a:r>
                <a:rPr lang="en-SG" sz="2400" dirty="0"/>
                <a:t> then ~</a:t>
              </a:r>
              <a:r>
                <a:rPr lang="en-SG" sz="2400" i="1" dirty="0"/>
                <a:t>p</a:t>
              </a:r>
              <a:r>
                <a:rPr lang="en-SG" sz="2400" dirty="0"/>
                <a:t>”</a:t>
              </a:r>
            </a:p>
            <a:p>
              <a:pPr>
                <a:spcAft>
                  <a:spcPts val="600"/>
                </a:spcAft>
              </a:pPr>
              <a:r>
                <a:rPr lang="en-SG" sz="2400" dirty="0"/>
                <a:t>Symbolically, </a:t>
              </a:r>
            </a:p>
            <a:p>
              <a:pPr>
                <a:spcAft>
                  <a:spcPts val="600"/>
                </a:spcAft>
                <a:tabLst>
                  <a:tab pos="360363" algn="l"/>
                </a:tabLst>
              </a:pPr>
              <a:r>
                <a:rPr lang="en-SG" sz="2400" dirty="0"/>
                <a:t>	The contrapositive of </a:t>
              </a:r>
              <a:r>
                <a:rPr lang="en-SG" sz="2400" i="1" dirty="0"/>
                <a:t>p</a:t>
              </a:r>
              <a:r>
                <a:rPr lang="en-SG" sz="2400" dirty="0"/>
                <a:t> </a:t>
              </a:r>
              <a:r>
                <a:rPr lang="en-SG" sz="2400" dirty="0">
                  <a:sym typeface="Symbol" panose="05050102010706020507" pitchFamily="18" charset="2"/>
                </a:rPr>
                <a:t> </a:t>
              </a:r>
              <a:r>
                <a:rPr lang="en-SG" sz="2400" i="1" dirty="0">
                  <a:sym typeface="Symbol" panose="05050102010706020507" pitchFamily="18" charset="2"/>
                </a:rPr>
                <a:t>q</a:t>
              </a:r>
              <a:r>
                <a:rPr lang="en-SG" sz="2400" dirty="0">
                  <a:sym typeface="Symbol" panose="05050102010706020507" pitchFamily="18" charset="2"/>
                </a:rPr>
                <a:t> is ~</a:t>
              </a:r>
              <a:r>
                <a:rPr lang="en-SG" sz="2400" i="1" dirty="0">
                  <a:sym typeface="Symbol" panose="05050102010706020507" pitchFamily="18" charset="2"/>
                </a:rPr>
                <a:t>q</a:t>
              </a:r>
              <a:r>
                <a:rPr lang="en-SG" sz="2400" dirty="0">
                  <a:sym typeface="Symbol" panose="05050102010706020507" pitchFamily="18" charset="2"/>
                </a:rPr>
                <a:t>  ~</a:t>
              </a:r>
              <a:r>
                <a:rPr lang="en-SG" sz="2400" i="1" dirty="0">
                  <a:sym typeface="Symbol" panose="05050102010706020507" pitchFamily="18" charset="2"/>
                </a:rPr>
                <a:t>p</a:t>
              </a:r>
              <a:r>
                <a:rPr lang="en-SG" sz="2400" dirty="0">
                  <a:sym typeface="Symbol" panose="05050102010706020507" pitchFamily="18" charset="2"/>
                </a:rPr>
                <a:t>.</a:t>
              </a:r>
              <a:endParaRPr lang="en-SG" sz="2400" dirty="0"/>
            </a:p>
          </p:txBody>
        </p:sp>
      </p:grpSp>
      <p:grpSp>
        <p:nvGrpSpPr>
          <p:cNvPr id="7" name="Group 6"/>
          <p:cNvGrpSpPr/>
          <p:nvPr/>
        </p:nvGrpSpPr>
        <p:grpSpPr>
          <a:xfrm>
            <a:off x="2176652" y="4747633"/>
            <a:ext cx="4897250" cy="1113326"/>
            <a:chOff x="2176652" y="4747633"/>
            <a:chExt cx="4897250" cy="1113326"/>
          </a:xfrm>
        </p:grpSpPr>
        <p:grpSp>
          <p:nvGrpSpPr>
            <p:cNvPr id="2" name="Group 1"/>
            <p:cNvGrpSpPr/>
            <p:nvPr/>
          </p:nvGrpSpPr>
          <p:grpSpPr>
            <a:xfrm>
              <a:off x="2176652" y="4747633"/>
              <a:ext cx="4757215" cy="590106"/>
              <a:chOff x="2278740" y="2301107"/>
              <a:chExt cx="4757215" cy="590106"/>
            </a:xfrm>
          </p:grpSpPr>
          <p:sp>
            <p:nvSpPr>
              <p:cNvPr id="38" name="TextBox 37"/>
              <p:cNvSpPr txBox="1"/>
              <p:nvPr/>
            </p:nvSpPr>
            <p:spPr>
              <a:xfrm>
                <a:off x="4959941" y="2367993"/>
                <a:ext cx="2076014"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q</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p</a:t>
                </a:r>
              </a:p>
            </p:txBody>
          </p:sp>
          <p:sp>
            <p:nvSpPr>
              <p:cNvPr id="41" name="TextBox 40"/>
              <p:cNvSpPr txBox="1"/>
              <p:nvPr/>
            </p:nvSpPr>
            <p:spPr>
              <a:xfrm>
                <a:off x="2278740" y="2344228"/>
                <a:ext cx="2076014" cy="523220"/>
              </a:xfrm>
              <a:prstGeom prst="rect">
                <a:avLst/>
              </a:prstGeom>
              <a:solidFill>
                <a:srgbClr val="0033CC"/>
              </a:solidFill>
            </p:spPr>
            <p:txBody>
              <a:bodyPr wrap="square" rtlCol="0">
                <a:spAutoFit/>
              </a:bodyPr>
              <a:lstStyle/>
              <a:p>
                <a:pPr algn="ct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q</a:t>
                </a:r>
              </a:p>
            </p:txBody>
          </p:sp>
          <p:sp>
            <p:nvSpPr>
              <p:cNvPr id="42" name="TextBox 41"/>
              <p:cNvSpPr txBox="1"/>
              <p:nvPr/>
            </p:nvSpPr>
            <p:spPr>
              <a:xfrm>
                <a:off x="4244911" y="2301107"/>
                <a:ext cx="785966" cy="523220"/>
              </a:xfrm>
              <a:prstGeom prst="rect">
                <a:avLst/>
              </a:prstGeom>
              <a:noFill/>
            </p:spPr>
            <p:txBody>
              <a:bodyPr wrap="square" rtlCol="0">
                <a:spAutoFit/>
              </a:bodyPr>
              <a:lstStyle/>
              <a:p>
                <a:pPr algn="ctr"/>
                <a:r>
                  <a:rPr lang="en-SG" sz="2800" b="1" dirty="0">
                    <a:sym typeface="Symbol" panose="05050102010706020507" pitchFamily="18" charset="2"/>
                  </a:rPr>
                  <a:t></a:t>
                </a:r>
                <a:endParaRPr lang="en-SG" sz="2800" b="1" dirty="0"/>
              </a:p>
            </p:txBody>
          </p:sp>
        </p:grpSp>
        <p:sp>
          <p:nvSpPr>
            <p:cNvPr id="6" name="TextBox 5"/>
            <p:cNvSpPr txBox="1"/>
            <p:nvPr/>
          </p:nvSpPr>
          <p:spPr>
            <a:xfrm>
              <a:off x="4717817" y="5337739"/>
              <a:ext cx="2356085" cy="523220"/>
            </a:xfrm>
            <a:prstGeom prst="rect">
              <a:avLst/>
            </a:prstGeom>
            <a:noFill/>
          </p:spPr>
          <p:txBody>
            <a:bodyPr wrap="square" rtlCol="0">
              <a:spAutoFit/>
            </a:bodyPr>
            <a:lstStyle/>
            <a:p>
              <a:pPr algn="ctr"/>
              <a:r>
                <a:rPr lang="en-SG" sz="2800" i="1" dirty="0"/>
                <a:t>contrapositive</a:t>
              </a:r>
            </a:p>
          </p:txBody>
        </p:sp>
      </p:grpSp>
      <p:sp>
        <p:nvSpPr>
          <p:cNvPr id="35" name="Oval 34"/>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300074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6" name="TextBox 5"/>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Logical Form and Logical Equivalence		Conditional Statements			Valid and Invalid Arguments	</a:t>
            </a:r>
            <a:endParaRPr lang="en-SG" sz="1050" dirty="0">
              <a:solidFill>
                <a:schemeClr val="bg1"/>
              </a:solidFill>
            </a:endParaRPr>
          </a:p>
        </p:txBody>
      </p:sp>
      <p:sp>
        <p:nvSpPr>
          <p:cNvPr id="10" name="TextBox 9"/>
          <p:cNvSpPr txBox="1"/>
          <p:nvPr/>
        </p:nvSpPr>
        <p:spPr>
          <a:xfrm>
            <a:off x="0" y="485733"/>
            <a:ext cx="9144000" cy="27699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4</a:t>
            </a:fld>
            <a:endParaRPr lang="en-SG" dirty="0"/>
          </a:p>
        </p:txBody>
      </p:sp>
      <p:sp>
        <p:nvSpPr>
          <p:cNvPr id="19" name="Oval 18"/>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TextBox 36"/>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2. The Logic of Compound Statements</a:t>
            </a:r>
            <a:endParaRPr lang="en-SG" sz="1100" dirty="0">
              <a:solidFill>
                <a:schemeClr val="bg1"/>
              </a:solidFill>
            </a:endParaRPr>
          </a:p>
        </p:txBody>
      </p:sp>
      <p:sp>
        <p:nvSpPr>
          <p:cNvPr id="2" name="TextBox 1"/>
          <p:cNvSpPr txBox="1"/>
          <p:nvPr/>
        </p:nvSpPr>
        <p:spPr>
          <a:xfrm>
            <a:off x="324355" y="895739"/>
            <a:ext cx="8530395" cy="461665"/>
          </a:xfrm>
          <a:prstGeom prst="rect">
            <a:avLst/>
          </a:prstGeom>
          <a:noFill/>
        </p:spPr>
        <p:txBody>
          <a:bodyPr wrap="square" rtlCol="0">
            <a:spAutoFit/>
          </a:bodyPr>
          <a:lstStyle/>
          <a:p>
            <a:r>
              <a:rPr lang="en-US" sz="2400" dirty="0">
                <a:solidFill>
                  <a:srgbClr val="C00000"/>
                </a:solidFill>
              </a:rPr>
              <a:t>Another puzzle!</a:t>
            </a:r>
          </a:p>
        </p:txBody>
      </p:sp>
      <p:sp>
        <p:nvSpPr>
          <p:cNvPr id="3" name="TextBox 2">
            <a:extLst>
              <a:ext uri="{FF2B5EF4-FFF2-40B4-BE49-F238E27FC236}">
                <a16:creationId xmlns:a16="http://schemas.microsoft.com/office/drawing/2014/main" id="{8D4BDB62-61BA-4886-BC18-ECE38B2EA205}"/>
              </a:ext>
            </a:extLst>
          </p:cNvPr>
          <p:cNvSpPr txBox="1"/>
          <p:nvPr/>
        </p:nvSpPr>
        <p:spPr>
          <a:xfrm>
            <a:off x="324355" y="1486676"/>
            <a:ext cx="5355756" cy="1200329"/>
          </a:xfrm>
          <a:prstGeom prst="rect">
            <a:avLst/>
          </a:prstGeom>
          <a:noFill/>
        </p:spPr>
        <p:txBody>
          <a:bodyPr wrap="square" rtlCol="0">
            <a:spAutoFit/>
          </a:bodyPr>
          <a:lstStyle/>
          <a:p>
            <a:r>
              <a:rPr lang="en-SG" sz="2400" dirty="0"/>
              <a:t>Mr Alton is looking at Ms Betty, </a:t>
            </a:r>
            <a:br>
              <a:rPr lang="en-SG" sz="2400" dirty="0"/>
            </a:br>
            <a:r>
              <a:rPr lang="en-SG" sz="2400" dirty="0"/>
              <a:t>but Ms Betty is looking at Mr Carl.</a:t>
            </a:r>
          </a:p>
          <a:p>
            <a:r>
              <a:rPr lang="en-SG" sz="2400" dirty="0"/>
              <a:t>Mr Alton is married, but Mr Carl is not.</a:t>
            </a:r>
          </a:p>
        </p:txBody>
      </p:sp>
      <p:pic>
        <p:nvPicPr>
          <p:cNvPr id="7" name="Picture 6">
            <a:extLst>
              <a:ext uri="{FF2B5EF4-FFF2-40B4-BE49-F238E27FC236}">
                <a16:creationId xmlns:a16="http://schemas.microsoft.com/office/drawing/2014/main" id="{E74E653F-5A98-411F-A45A-9DE44B026F9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491" b="6564"/>
          <a:stretch/>
        </p:blipFill>
        <p:spPr>
          <a:xfrm>
            <a:off x="5392026" y="622693"/>
            <a:ext cx="3462724" cy="2028648"/>
          </a:xfrm>
          <a:prstGeom prst="rect">
            <a:avLst/>
          </a:prstGeom>
        </p:spPr>
      </p:pic>
      <p:sp>
        <p:nvSpPr>
          <p:cNvPr id="41" name="TextBox 40">
            <a:extLst>
              <a:ext uri="{FF2B5EF4-FFF2-40B4-BE49-F238E27FC236}">
                <a16:creationId xmlns:a16="http://schemas.microsoft.com/office/drawing/2014/main" id="{1FDE40ED-7A91-411D-AC61-E05D641C4675}"/>
              </a:ext>
            </a:extLst>
          </p:cNvPr>
          <p:cNvSpPr txBox="1"/>
          <p:nvPr/>
        </p:nvSpPr>
        <p:spPr>
          <a:xfrm>
            <a:off x="324355" y="2774041"/>
            <a:ext cx="8082819" cy="523220"/>
          </a:xfrm>
          <a:prstGeom prst="rect">
            <a:avLst/>
          </a:prstGeom>
          <a:noFill/>
        </p:spPr>
        <p:txBody>
          <a:bodyPr wrap="square" rtlCol="0">
            <a:spAutoFit/>
          </a:bodyPr>
          <a:lstStyle/>
          <a:p>
            <a:r>
              <a:rPr lang="en-SG" sz="2800" dirty="0">
                <a:solidFill>
                  <a:srgbClr val="0033CC"/>
                </a:solidFill>
              </a:rPr>
              <a:t>Is a married person looking at an unmarried person?</a:t>
            </a:r>
          </a:p>
        </p:txBody>
      </p:sp>
      <p:sp>
        <p:nvSpPr>
          <p:cNvPr id="42" name="TextBox 41">
            <a:extLst>
              <a:ext uri="{FF2B5EF4-FFF2-40B4-BE49-F238E27FC236}">
                <a16:creationId xmlns:a16="http://schemas.microsoft.com/office/drawing/2014/main" id="{4BC3573B-3F5D-4E73-9E41-438D7CAA36FA}"/>
              </a:ext>
            </a:extLst>
          </p:cNvPr>
          <p:cNvSpPr txBox="1"/>
          <p:nvPr/>
        </p:nvSpPr>
        <p:spPr>
          <a:xfrm>
            <a:off x="685691" y="3315095"/>
            <a:ext cx="3680863" cy="1200329"/>
          </a:xfrm>
          <a:prstGeom prst="rect">
            <a:avLst/>
          </a:prstGeom>
          <a:solidFill>
            <a:schemeClr val="accent4">
              <a:lumMod val="20000"/>
              <a:lumOff val="80000"/>
            </a:schemeClr>
          </a:solidFill>
        </p:spPr>
        <p:txBody>
          <a:bodyPr wrap="square" rtlCol="0">
            <a:spAutoFit/>
          </a:bodyPr>
          <a:lstStyle/>
          <a:p>
            <a:pPr marL="457200" indent="-457200">
              <a:buAutoNum type="alphaUcPeriod"/>
            </a:pPr>
            <a:r>
              <a:rPr lang="en-SG" sz="2400" dirty="0"/>
              <a:t>Yes.</a:t>
            </a:r>
          </a:p>
          <a:p>
            <a:pPr marL="457200" indent="-457200">
              <a:buAutoNum type="alphaUcPeriod"/>
            </a:pPr>
            <a:r>
              <a:rPr lang="en-SG" sz="2400" dirty="0"/>
              <a:t>No.</a:t>
            </a:r>
          </a:p>
          <a:p>
            <a:pPr marL="457200" indent="-457200">
              <a:buAutoNum type="alphaUcPeriod"/>
            </a:pPr>
            <a:r>
              <a:rPr lang="en-SG" sz="2400" dirty="0"/>
              <a:t>Cannot be determined.</a:t>
            </a:r>
          </a:p>
        </p:txBody>
      </p:sp>
      <p:graphicFrame>
        <p:nvGraphicFramePr>
          <p:cNvPr id="45" name="Chart 44">
            <a:extLst>
              <a:ext uri="{FF2B5EF4-FFF2-40B4-BE49-F238E27FC236}">
                <a16:creationId xmlns:a16="http://schemas.microsoft.com/office/drawing/2014/main" id="{3B604D5F-A2F0-4AE0-BFEF-EF6760B450A4}"/>
              </a:ext>
            </a:extLst>
          </p:cNvPr>
          <p:cNvGraphicFramePr>
            <a:graphicFrameLocks/>
          </p:cNvGraphicFramePr>
          <p:nvPr>
            <p:extLst>
              <p:ext uri="{D42A27DB-BD31-4B8C-83A1-F6EECF244321}">
                <p14:modId xmlns:p14="http://schemas.microsoft.com/office/powerpoint/2010/main" val="3977084388"/>
              </p:ext>
            </p:extLst>
          </p:nvPr>
        </p:nvGraphicFramePr>
        <p:xfrm>
          <a:off x="3738880" y="3002833"/>
          <a:ext cx="5323839" cy="2929818"/>
        </p:xfrm>
        <a:graphic>
          <a:graphicData uri="http://schemas.openxmlformats.org/drawingml/2006/chart">
            <c:chart xmlns:c="http://schemas.openxmlformats.org/drawingml/2006/chart" xmlns:r="http://schemas.openxmlformats.org/officeDocument/2006/relationships" r:id="rId4"/>
          </a:graphicData>
        </a:graphic>
      </p:graphicFrame>
      <p:grpSp>
        <p:nvGrpSpPr>
          <p:cNvPr id="4" name="Group 3">
            <a:extLst>
              <a:ext uri="{FF2B5EF4-FFF2-40B4-BE49-F238E27FC236}">
                <a16:creationId xmlns:a16="http://schemas.microsoft.com/office/drawing/2014/main" id="{C4A4AE6C-B382-47A0-9150-7DF4680AE678}"/>
              </a:ext>
            </a:extLst>
          </p:cNvPr>
          <p:cNvGrpSpPr/>
          <p:nvPr/>
        </p:nvGrpSpPr>
        <p:grpSpPr>
          <a:xfrm>
            <a:off x="481584" y="4663368"/>
            <a:ext cx="3596546" cy="915711"/>
            <a:chOff x="481584" y="4663368"/>
            <a:chExt cx="3596546" cy="915711"/>
          </a:xfrm>
        </p:grpSpPr>
        <p:sp>
          <p:nvSpPr>
            <p:cNvPr id="44" name="Rectangle 43">
              <a:extLst>
                <a:ext uri="{FF2B5EF4-FFF2-40B4-BE49-F238E27FC236}">
                  <a16:creationId xmlns:a16="http://schemas.microsoft.com/office/drawing/2014/main" id="{C434FB3D-8C69-4829-BD67-F5A8973150FE}"/>
                </a:ext>
              </a:extLst>
            </p:cNvPr>
            <p:cNvSpPr/>
            <p:nvPr/>
          </p:nvSpPr>
          <p:spPr>
            <a:xfrm>
              <a:off x="1310783" y="4686527"/>
              <a:ext cx="2767347" cy="892552"/>
            </a:xfrm>
            <a:prstGeom prst="rect">
              <a:avLst/>
            </a:prstGeom>
            <a:ln>
              <a:noFill/>
            </a:ln>
          </p:spPr>
          <p:txBody>
            <a:bodyPr wrap="square">
              <a:spAutoFit/>
            </a:bodyPr>
            <a:lstStyle/>
            <a:p>
              <a:r>
                <a:rPr lang="en-SG" sz="2400" dirty="0" err="1"/>
                <a:t>Socractive</a:t>
              </a:r>
              <a:r>
                <a:rPr lang="en-SG" sz="2400" dirty="0"/>
                <a:t> app: </a:t>
              </a:r>
            </a:p>
            <a:p>
              <a:r>
                <a:rPr lang="en-SG" sz="2400" dirty="0"/>
                <a:t>Room </a:t>
              </a:r>
              <a:r>
                <a:rPr lang="en-SG" sz="2800" dirty="0">
                  <a:solidFill>
                    <a:srgbClr val="FF0000"/>
                  </a:solidFill>
                </a:rPr>
                <a:t>P7PS9AB27</a:t>
              </a:r>
              <a:endParaRPr lang="en-SG" dirty="0">
                <a:solidFill>
                  <a:srgbClr val="FF0000"/>
                </a:solidFill>
              </a:endParaRPr>
            </a:p>
          </p:txBody>
        </p:sp>
        <p:pic>
          <p:nvPicPr>
            <p:cNvPr id="38" name="Picture 37">
              <a:extLst>
                <a:ext uri="{FF2B5EF4-FFF2-40B4-BE49-F238E27FC236}">
                  <a16:creationId xmlns:a16="http://schemas.microsoft.com/office/drawing/2014/main" id="{F6613A4B-86A6-440B-9F4F-29BAC0BE319E}"/>
                </a:ext>
              </a:extLst>
            </p:cNvPr>
            <p:cNvPicPr>
              <a:picLocks noChangeAspect="1"/>
            </p:cNvPicPr>
            <p:nvPr/>
          </p:nvPicPr>
          <p:blipFill rotWithShape="1">
            <a:blip r:embed="rId5"/>
            <a:srcRect l="16568" t="31863" r="73798" b="51803"/>
            <a:stretch/>
          </p:blipFill>
          <p:spPr>
            <a:xfrm>
              <a:off x="481584" y="4663368"/>
              <a:ext cx="881003" cy="840132"/>
            </a:xfrm>
            <a:prstGeom prst="rect">
              <a:avLst/>
            </a:prstGeom>
          </p:spPr>
        </p:pic>
      </p:grpSp>
      <p:sp>
        <p:nvSpPr>
          <p:cNvPr id="39" name="TextBox 38">
            <a:extLst>
              <a:ext uri="{FF2B5EF4-FFF2-40B4-BE49-F238E27FC236}">
                <a16:creationId xmlns:a16="http://schemas.microsoft.com/office/drawing/2014/main" id="{1006A5EE-C579-48A8-9D9C-79E38E56B92B}"/>
              </a:ext>
            </a:extLst>
          </p:cNvPr>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8" name="Rectangle 7">
            <a:extLst>
              <a:ext uri="{FF2B5EF4-FFF2-40B4-BE49-F238E27FC236}">
                <a16:creationId xmlns:a16="http://schemas.microsoft.com/office/drawing/2014/main" id="{DA099883-71C2-4877-A767-BDA31A96C3C3}"/>
              </a:ext>
            </a:extLst>
          </p:cNvPr>
          <p:cNvSpPr/>
          <p:nvPr/>
        </p:nvSpPr>
        <p:spPr>
          <a:xfrm>
            <a:off x="199868" y="5727475"/>
            <a:ext cx="7948213" cy="1015663"/>
          </a:xfrm>
          <a:prstGeom prst="rect">
            <a:avLst/>
          </a:prstGeom>
          <a:ln>
            <a:solidFill>
              <a:schemeClr val="tx1"/>
            </a:solidFill>
          </a:ln>
        </p:spPr>
        <p:txBody>
          <a:bodyPr wrap="square">
            <a:spAutoFit/>
          </a:bodyPr>
          <a:lstStyle/>
          <a:p>
            <a:r>
              <a:rPr lang="en-SG" sz="2400" dirty="0"/>
              <a:t>Touted as the logic question that almost everyone gets wrong.</a:t>
            </a:r>
          </a:p>
          <a:p>
            <a:r>
              <a:rPr lang="en-SG" dirty="0">
                <a:hlinkClick r:id="rId6"/>
              </a:rPr>
              <a:t>https://www.theguardian.com/science/2016/mar/28/did-you-solve-it-the-logic-question-almost-everyone-gets-wrong</a:t>
            </a:r>
            <a:r>
              <a:rPr lang="en-SG" dirty="0"/>
              <a:t> </a:t>
            </a:r>
          </a:p>
        </p:txBody>
      </p:sp>
    </p:spTree>
    <p:extLst>
      <p:ext uri="{BB962C8B-B14F-4D97-AF65-F5344CB8AC3E}">
        <p14:creationId xmlns:p14="http://schemas.microsoft.com/office/powerpoint/2010/main" val="2105458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1">
                                            <p:txEl>
                                              <p:pRg st="0" end="0"/>
                                            </p:txEl>
                                          </p:spTgt>
                                        </p:tgtEl>
                                        <p:attrNameLst>
                                          <p:attrName>style.visibility</p:attrName>
                                        </p:attrNameLst>
                                      </p:cBhvr>
                                      <p:to>
                                        <p:strVal val="visible"/>
                                      </p:to>
                                    </p:set>
                                    <p:anim calcmode="lin" valueType="num">
                                      <p:cBhvr additive="base">
                                        <p:cTn id="12" dur="500"/>
                                        <p:tgtEl>
                                          <p:spTgt spid="41">
                                            <p:txEl>
                                              <p:pRg st="0" end="0"/>
                                            </p:txEl>
                                          </p:spTgt>
                                        </p:tgtEl>
                                        <p:attrNameLst>
                                          <p:attrName>ppt_y</p:attrName>
                                        </p:attrNameLst>
                                      </p:cBhvr>
                                      <p:tavLst>
                                        <p:tav tm="0">
                                          <p:val>
                                            <p:strVal val="#ppt_y+#ppt_h*1.125000"/>
                                          </p:val>
                                        </p:tav>
                                        <p:tav tm="100000">
                                          <p:val>
                                            <p:strVal val="#ppt_y"/>
                                          </p:val>
                                        </p:tav>
                                      </p:tavLst>
                                    </p:anim>
                                    <p:animEffect transition="in" filter="wipe(up)">
                                      <p:cBhvr>
                                        <p:cTn id="13" dur="500"/>
                                        <p:tgtEl>
                                          <p:spTgt spid="41">
                                            <p:txEl>
                                              <p:pRg st="0" end="0"/>
                                            </p:txEl>
                                          </p:spTgt>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dissolve">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dissolve">
                                      <p:cBhvr>
                                        <p:cTn id="2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2" grpId="0" animBg="1"/>
      <p:bldGraphic spid="45"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	</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Contrapositive: Quick Quiz</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40</a:t>
            </a:fld>
            <a:endParaRPr lang="en-SG" dirty="0"/>
          </a:p>
        </p:txBody>
      </p:sp>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34192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TextBox 34"/>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43" name="TextBox 42"/>
          <p:cNvSpPr txBox="1"/>
          <p:nvPr/>
        </p:nvSpPr>
        <p:spPr>
          <a:xfrm>
            <a:off x="466134" y="1023395"/>
            <a:ext cx="8269019" cy="3354765"/>
          </a:xfrm>
          <a:prstGeom prst="rect">
            <a:avLst/>
          </a:prstGeom>
          <a:noFill/>
        </p:spPr>
        <p:txBody>
          <a:bodyPr wrap="square" rtlCol="0">
            <a:spAutoFit/>
          </a:bodyPr>
          <a:lstStyle/>
          <a:p>
            <a:pPr marL="285750" indent="-285750">
              <a:spcBef>
                <a:spcPts val="1200"/>
              </a:spcBef>
              <a:buFont typeface="Wingdings" panose="05000000000000000000" pitchFamily="2" charset="2"/>
              <a:buChar char="§"/>
            </a:pPr>
            <a:r>
              <a:rPr lang="en-SG" sz="2800" dirty="0">
                <a:sym typeface="Symbol" panose="05050102010706020507" pitchFamily="18" charset="2"/>
              </a:rPr>
              <a:t>Write each of the following statements in its equivalent contrapositive form:</a:t>
            </a:r>
            <a:endParaRPr lang="en-SG" sz="2400" dirty="0">
              <a:sym typeface="Symbol" panose="05050102010706020507" pitchFamily="18" charset="2"/>
            </a:endParaRPr>
          </a:p>
          <a:p>
            <a:pPr marL="914400" lvl="1" indent="-457200">
              <a:spcBef>
                <a:spcPts val="1200"/>
              </a:spcBef>
              <a:buFont typeface="+mj-lt"/>
              <a:buAutoNum type="alphaLcPeriod"/>
            </a:pPr>
            <a:r>
              <a:rPr lang="en-SG" sz="2400" dirty="0">
                <a:sym typeface="Symbol" panose="05050102010706020507" pitchFamily="18" charset="2"/>
              </a:rPr>
              <a:t>If Howard can swim across the lake, then Howard can swim to the island.</a:t>
            </a:r>
          </a:p>
          <a:p>
            <a:pPr marL="914400" lvl="1" indent="-457200">
              <a:spcBef>
                <a:spcPts val="3600"/>
              </a:spcBef>
              <a:spcAft>
                <a:spcPts val="1200"/>
              </a:spcAft>
              <a:buFont typeface="+mj-lt"/>
              <a:buAutoNum type="alphaLcPeriod"/>
            </a:pPr>
            <a:endParaRPr lang="en-SG" sz="2400" dirty="0">
              <a:sym typeface="Symbol" panose="05050102010706020507" pitchFamily="18" charset="2"/>
            </a:endParaRPr>
          </a:p>
          <a:p>
            <a:pPr marL="914400" lvl="1" indent="-457200">
              <a:spcBef>
                <a:spcPts val="1200"/>
              </a:spcBef>
              <a:buFont typeface="+mj-lt"/>
              <a:buAutoNum type="alphaLcPeriod"/>
            </a:pPr>
            <a:r>
              <a:rPr lang="en-SG" sz="2400" dirty="0">
                <a:sym typeface="Symbol" panose="05050102010706020507" pitchFamily="18" charset="2"/>
              </a:rPr>
              <a:t>If today is Easter, then tomorrow is Monday.</a:t>
            </a:r>
            <a:endParaRPr lang="en-SG" sz="2400" dirty="0"/>
          </a:p>
        </p:txBody>
      </p:sp>
      <p:sp>
        <p:nvSpPr>
          <p:cNvPr id="44" name="TextBox 43"/>
          <p:cNvSpPr txBox="1"/>
          <p:nvPr/>
        </p:nvSpPr>
        <p:spPr>
          <a:xfrm>
            <a:off x="1449334" y="2877909"/>
            <a:ext cx="7168439" cy="830997"/>
          </a:xfrm>
          <a:prstGeom prst="rect">
            <a:avLst/>
          </a:prstGeom>
          <a:solidFill>
            <a:schemeClr val="accent4">
              <a:lumMod val="40000"/>
              <a:lumOff val="60000"/>
            </a:schemeClr>
          </a:solidFill>
        </p:spPr>
        <p:txBody>
          <a:bodyPr wrap="square" rtlCol="0">
            <a:spAutoFit/>
          </a:bodyPr>
          <a:lstStyle/>
          <a:p>
            <a:r>
              <a:rPr lang="en-SG" sz="2400" dirty="0"/>
              <a:t>If Howard cannot swim to the island, then Howard cannot swim across the lake.</a:t>
            </a:r>
          </a:p>
        </p:txBody>
      </p:sp>
      <p:sp>
        <p:nvSpPr>
          <p:cNvPr id="45" name="TextBox 44"/>
          <p:cNvSpPr txBox="1"/>
          <p:nvPr/>
        </p:nvSpPr>
        <p:spPr>
          <a:xfrm>
            <a:off x="1449334" y="4321776"/>
            <a:ext cx="7168439" cy="461665"/>
          </a:xfrm>
          <a:prstGeom prst="rect">
            <a:avLst/>
          </a:prstGeom>
          <a:solidFill>
            <a:schemeClr val="accent4">
              <a:lumMod val="40000"/>
              <a:lumOff val="60000"/>
            </a:schemeClr>
          </a:solidFill>
        </p:spPr>
        <p:txBody>
          <a:bodyPr wrap="square" rtlCol="0">
            <a:spAutoFit/>
          </a:bodyPr>
          <a:lstStyle/>
          <a:p>
            <a:r>
              <a:rPr lang="en-SG" sz="2400" dirty="0"/>
              <a:t>If tomorrow is not Monday, then today is not Easter.</a:t>
            </a:r>
          </a:p>
        </p:txBody>
      </p:sp>
      <p:sp>
        <p:nvSpPr>
          <p:cNvPr id="36" name="Oval 3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46" name="Picture 45">
            <a:extLst>
              <a:ext uri="{FF2B5EF4-FFF2-40B4-BE49-F238E27FC236}">
                <a16:creationId xmlns:a16="http://schemas.microsoft.com/office/drawing/2014/main" id="{7906D2FA-055C-4A74-A7FA-EC921CDED6F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9743"/>
          <a:stretch/>
        </p:blipFill>
        <p:spPr>
          <a:xfrm>
            <a:off x="7747558" y="504184"/>
            <a:ext cx="1396442" cy="917979"/>
          </a:xfrm>
          <a:prstGeom prst="rect">
            <a:avLst/>
          </a:prstGeom>
        </p:spPr>
      </p:pic>
    </p:spTree>
    <p:extLst>
      <p:ext uri="{BB962C8B-B14F-4D97-AF65-F5344CB8AC3E}">
        <p14:creationId xmlns:p14="http://schemas.microsoft.com/office/powerpoint/2010/main" val="2924614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dissolve">
                                      <p:cBhvr>
                                        <p:cTn id="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	</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Converse and Inverse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41</a:t>
            </a:fld>
            <a:endParaRPr lang="en-SG" dirty="0"/>
          </a:p>
        </p:txBody>
      </p:sp>
      <p:sp>
        <p:nvSpPr>
          <p:cNvPr id="15" name="TextBox 14"/>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2.2.5. Converse and Inverse of a Conditional Statement</a:t>
            </a:r>
            <a:endParaRPr lang="en-SG" sz="2000" dirty="0">
              <a:solidFill>
                <a:schemeClr val="bg1"/>
              </a:solidFill>
            </a:endParaRPr>
          </a:p>
        </p:txBody>
      </p:sp>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6" name="Group 35"/>
          <p:cNvGrpSpPr/>
          <p:nvPr/>
        </p:nvGrpSpPr>
        <p:grpSpPr>
          <a:xfrm>
            <a:off x="796106" y="1616864"/>
            <a:ext cx="7427542" cy="2297015"/>
            <a:chOff x="825278" y="4598517"/>
            <a:chExt cx="7427542" cy="2102975"/>
          </a:xfrm>
        </p:grpSpPr>
        <p:sp>
          <p:nvSpPr>
            <p:cNvPr id="37" name="Rectangle 36"/>
            <p:cNvSpPr/>
            <p:nvPr/>
          </p:nvSpPr>
          <p:spPr>
            <a:xfrm>
              <a:off x="825278" y="4598518"/>
              <a:ext cx="7427542" cy="2102974"/>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Rectangle 38"/>
            <p:cNvSpPr/>
            <p:nvPr/>
          </p:nvSpPr>
          <p:spPr>
            <a:xfrm>
              <a:off x="825278" y="4598517"/>
              <a:ext cx="7427542"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TextBox 39"/>
            <p:cNvSpPr txBox="1"/>
            <p:nvPr/>
          </p:nvSpPr>
          <p:spPr>
            <a:xfrm>
              <a:off x="870661" y="4645644"/>
              <a:ext cx="4474545" cy="439214"/>
            </a:xfrm>
            <a:prstGeom prst="rect">
              <a:avLst/>
            </a:prstGeom>
            <a:noFill/>
          </p:spPr>
          <p:txBody>
            <a:bodyPr wrap="square" rtlCol="0">
              <a:spAutoFit/>
            </a:bodyPr>
            <a:lstStyle/>
            <a:p>
              <a:r>
                <a:rPr lang="en-SG" sz="2400" dirty="0">
                  <a:solidFill>
                    <a:schemeClr val="bg1"/>
                  </a:solidFill>
                </a:rPr>
                <a:t>Definition 2.2.3 (Converse)</a:t>
              </a:r>
            </a:p>
          </p:txBody>
        </p:sp>
        <p:sp>
          <p:nvSpPr>
            <p:cNvPr id="47" name="TextBox 46"/>
            <p:cNvSpPr txBox="1"/>
            <p:nvPr/>
          </p:nvSpPr>
          <p:spPr>
            <a:xfrm>
              <a:off x="870660" y="5193984"/>
              <a:ext cx="7382159" cy="1507508"/>
            </a:xfrm>
            <a:prstGeom prst="rect">
              <a:avLst/>
            </a:prstGeom>
            <a:noFill/>
          </p:spPr>
          <p:txBody>
            <a:bodyPr wrap="square" rtlCol="0">
              <a:spAutoFit/>
            </a:bodyPr>
            <a:lstStyle/>
            <a:p>
              <a:r>
                <a:rPr lang="en-SG" sz="2400" dirty="0"/>
                <a:t>The </a:t>
              </a:r>
              <a:r>
                <a:rPr lang="en-SG" sz="2400" b="1" dirty="0"/>
                <a:t>converse</a:t>
              </a:r>
              <a:r>
                <a:rPr lang="en-SG" sz="2400" dirty="0"/>
                <a:t> of a conditional statement “if </a:t>
              </a:r>
              <a:r>
                <a:rPr lang="en-SG" sz="2400" i="1" dirty="0"/>
                <a:t>p</a:t>
              </a:r>
              <a:r>
                <a:rPr lang="en-SG" sz="2400" dirty="0"/>
                <a:t> then </a:t>
              </a:r>
              <a:r>
                <a:rPr lang="en-SG" sz="2400" i="1" dirty="0"/>
                <a:t>q</a:t>
              </a:r>
              <a:r>
                <a:rPr lang="en-SG" sz="2400" dirty="0"/>
                <a:t>” is</a:t>
              </a:r>
            </a:p>
            <a:p>
              <a:pPr>
                <a:spcAft>
                  <a:spcPts val="600"/>
                </a:spcAft>
                <a:tabLst>
                  <a:tab pos="1978025" algn="l"/>
                </a:tabLst>
              </a:pPr>
              <a:r>
                <a:rPr lang="en-SG" sz="2400" dirty="0"/>
                <a:t>	“if </a:t>
              </a:r>
              <a:r>
                <a:rPr lang="en-SG" sz="2400" i="1" dirty="0"/>
                <a:t>q</a:t>
              </a:r>
              <a:r>
                <a:rPr lang="en-SG" sz="2400" dirty="0"/>
                <a:t> then </a:t>
              </a:r>
              <a:r>
                <a:rPr lang="en-SG" sz="2400" i="1" dirty="0"/>
                <a:t>p</a:t>
              </a:r>
              <a:r>
                <a:rPr lang="en-SG" sz="2400" dirty="0"/>
                <a:t>”</a:t>
              </a:r>
            </a:p>
            <a:p>
              <a:r>
                <a:rPr lang="en-SG" sz="2400" dirty="0"/>
                <a:t>Symbolically, </a:t>
              </a:r>
            </a:p>
            <a:p>
              <a:pPr>
                <a:spcAft>
                  <a:spcPts val="600"/>
                </a:spcAft>
                <a:tabLst>
                  <a:tab pos="360363" algn="l"/>
                </a:tabLst>
              </a:pPr>
              <a:r>
                <a:rPr lang="en-SG" sz="2400" dirty="0"/>
                <a:t>	The converse of </a:t>
              </a:r>
              <a:r>
                <a:rPr lang="en-SG" sz="2400" i="1" dirty="0"/>
                <a:t>p</a:t>
              </a:r>
              <a:r>
                <a:rPr lang="en-SG" sz="2400" dirty="0"/>
                <a:t> </a:t>
              </a:r>
              <a:r>
                <a:rPr lang="en-SG" sz="2400" dirty="0">
                  <a:sym typeface="Symbol" panose="05050102010706020507" pitchFamily="18" charset="2"/>
                </a:rPr>
                <a:t> </a:t>
              </a:r>
              <a:r>
                <a:rPr lang="en-SG" sz="2400" i="1" dirty="0">
                  <a:sym typeface="Symbol" panose="05050102010706020507" pitchFamily="18" charset="2"/>
                </a:rPr>
                <a:t>q</a:t>
              </a:r>
              <a:r>
                <a:rPr lang="en-SG" sz="2400" dirty="0">
                  <a:sym typeface="Symbol" panose="05050102010706020507" pitchFamily="18" charset="2"/>
                </a:rPr>
                <a:t> is </a:t>
              </a:r>
              <a:r>
                <a:rPr lang="en-SG" sz="2400" i="1" dirty="0">
                  <a:sym typeface="Symbol" panose="05050102010706020507" pitchFamily="18" charset="2"/>
                </a:rPr>
                <a:t>q</a:t>
              </a:r>
              <a:r>
                <a:rPr lang="en-SG" sz="2400" dirty="0">
                  <a:sym typeface="Symbol" panose="05050102010706020507" pitchFamily="18" charset="2"/>
                </a:rPr>
                <a:t>  </a:t>
              </a:r>
              <a:r>
                <a:rPr lang="en-SG" sz="2400" i="1" dirty="0">
                  <a:sym typeface="Symbol" panose="05050102010706020507" pitchFamily="18" charset="2"/>
                </a:rPr>
                <a:t>p</a:t>
              </a:r>
              <a:r>
                <a:rPr lang="en-SG" sz="2400" dirty="0">
                  <a:sym typeface="Symbol" panose="05050102010706020507" pitchFamily="18" charset="2"/>
                </a:rPr>
                <a:t>.</a:t>
              </a:r>
              <a:endParaRPr lang="en-SG" sz="2400" dirty="0"/>
            </a:p>
          </p:txBody>
        </p:sp>
      </p:grpSp>
      <p:grpSp>
        <p:nvGrpSpPr>
          <p:cNvPr id="49" name="Group 48"/>
          <p:cNvGrpSpPr/>
          <p:nvPr/>
        </p:nvGrpSpPr>
        <p:grpSpPr>
          <a:xfrm>
            <a:off x="796106" y="4059336"/>
            <a:ext cx="7427542" cy="2297015"/>
            <a:chOff x="825278" y="4598517"/>
            <a:chExt cx="7427542" cy="2102975"/>
          </a:xfrm>
        </p:grpSpPr>
        <p:sp>
          <p:nvSpPr>
            <p:cNvPr id="50" name="Rectangle 49"/>
            <p:cNvSpPr/>
            <p:nvPr/>
          </p:nvSpPr>
          <p:spPr>
            <a:xfrm>
              <a:off x="825278" y="4598518"/>
              <a:ext cx="7427542" cy="2102974"/>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1" name="Rectangle 50"/>
            <p:cNvSpPr/>
            <p:nvPr/>
          </p:nvSpPr>
          <p:spPr>
            <a:xfrm>
              <a:off x="825278" y="4598517"/>
              <a:ext cx="7427542"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2" name="TextBox 51"/>
            <p:cNvSpPr txBox="1"/>
            <p:nvPr/>
          </p:nvSpPr>
          <p:spPr>
            <a:xfrm>
              <a:off x="870661" y="4645644"/>
              <a:ext cx="4474545" cy="439214"/>
            </a:xfrm>
            <a:prstGeom prst="rect">
              <a:avLst/>
            </a:prstGeom>
            <a:noFill/>
          </p:spPr>
          <p:txBody>
            <a:bodyPr wrap="square" rtlCol="0">
              <a:spAutoFit/>
            </a:bodyPr>
            <a:lstStyle/>
            <a:p>
              <a:r>
                <a:rPr lang="en-SG" sz="2400" dirty="0">
                  <a:solidFill>
                    <a:schemeClr val="bg1"/>
                  </a:solidFill>
                </a:rPr>
                <a:t>Definition 2.2.4 (Inverse)</a:t>
              </a:r>
            </a:p>
          </p:txBody>
        </p:sp>
        <p:sp>
          <p:nvSpPr>
            <p:cNvPr id="53" name="TextBox 52"/>
            <p:cNvSpPr txBox="1"/>
            <p:nvPr/>
          </p:nvSpPr>
          <p:spPr>
            <a:xfrm>
              <a:off x="870660" y="5193984"/>
              <a:ext cx="7382159" cy="1507508"/>
            </a:xfrm>
            <a:prstGeom prst="rect">
              <a:avLst/>
            </a:prstGeom>
            <a:noFill/>
          </p:spPr>
          <p:txBody>
            <a:bodyPr wrap="square" rtlCol="0">
              <a:spAutoFit/>
            </a:bodyPr>
            <a:lstStyle/>
            <a:p>
              <a:r>
                <a:rPr lang="en-SG" sz="2400" dirty="0"/>
                <a:t>The </a:t>
              </a:r>
              <a:r>
                <a:rPr lang="en-SG" sz="2400" b="1" dirty="0"/>
                <a:t>inverse</a:t>
              </a:r>
              <a:r>
                <a:rPr lang="en-SG" sz="2400" dirty="0"/>
                <a:t> of a conditional statement “if </a:t>
              </a:r>
              <a:r>
                <a:rPr lang="en-SG" sz="2400" i="1" dirty="0"/>
                <a:t>p</a:t>
              </a:r>
              <a:r>
                <a:rPr lang="en-SG" sz="2400" dirty="0"/>
                <a:t> then </a:t>
              </a:r>
              <a:r>
                <a:rPr lang="en-SG" sz="2400" i="1" dirty="0"/>
                <a:t>q</a:t>
              </a:r>
              <a:r>
                <a:rPr lang="en-SG" sz="2400" dirty="0"/>
                <a:t>” is</a:t>
              </a:r>
            </a:p>
            <a:p>
              <a:pPr>
                <a:spcAft>
                  <a:spcPts val="600"/>
                </a:spcAft>
                <a:tabLst>
                  <a:tab pos="1978025" algn="l"/>
                </a:tabLst>
              </a:pPr>
              <a:r>
                <a:rPr lang="en-SG" sz="2400" dirty="0"/>
                <a:t>	“if ~</a:t>
              </a:r>
              <a:r>
                <a:rPr lang="en-SG" sz="2400" i="1" dirty="0"/>
                <a:t>p</a:t>
              </a:r>
              <a:r>
                <a:rPr lang="en-SG" sz="2400" dirty="0"/>
                <a:t> then ~</a:t>
              </a:r>
              <a:r>
                <a:rPr lang="en-SG" sz="2400" i="1" dirty="0"/>
                <a:t>q</a:t>
              </a:r>
              <a:r>
                <a:rPr lang="en-SG" sz="2400" dirty="0"/>
                <a:t>”</a:t>
              </a:r>
            </a:p>
            <a:p>
              <a:r>
                <a:rPr lang="en-SG" sz="2400" dirty="0"/>
                <a:t>Symbolically, </a:t>
              </a:r>
            </a:p>
            <a:p>
              <a:pPr>
                <a:spcAft>
                  <a:spcPts val="600"/>
                </a:spcAft>
                <a:tabLst>
                  <a:tab pos="360363" algn="l"/>
                </a:tabLst>
              </a:pPr>
              <a:r>
                <a:rPr lang="en-SG" sz="2400" dirty="0"/>
                <a:t>	The inverse of </a:t>
              </a:r>
              <a:r>
                <a:rPr lang="en-SG" sz="2400" i="1" dirty="0"/>
                <a:t>p</a:t>
              </a:r>
              <a:r>
                <a:rPr lang="en-SG" sz="2400" dirty="0"/>
                <a:t> </a:t>
              </a:r>
              <a:r>
                <a:rPr lang="en-SG" sz="2400" dirty="0">
                  <a:sym typeface="Symbol" panose="05050102010706020507" pitchFamily="18" charset="2"/>
                </a:rPr>
                <a:t> </a:t>
              </a:r>
              <a:r>
                <a:rPr lang="en-SG" sz="2400" i="1" dirty="0">
                  <a:sym typeface="Symbol" panose="05050102010706020507" pitchFamily="18" charset="2"/>
                </a:rPr>
                <a:t>q</a:t>
              </a:r>
              <a:r>
                <a:rPr lang="en-SG" sz="2400" dirty="0">
                  <a:sym typeface="Symbol" panose="05050102010706020507" pitchFamily="18" charset="2"/>
                </a:rPr>
                <a:t> is ~</a:t>
              </a:r>
              <a:r>
                <a:rPr lang="en-SG" sz="2400" i="1" dirty="0">
                  <a:sym typeface="Symbol" panose="05050102010706020507" pitchFamily="18" charset="2"/>
                </a:rPr>
                <a:t>p</a:t>
              </a:r>
              <a:r>
                <a:rPr lang="en-SG" sz="2400" dirty="0">
                  <a:sym typeface="Symbol" panose="05050102010706020507" pitchFamily="18" charset="2"/>
                </a:rPr>
                <a:t>  ~</a:t>
              </a:r>
              <a:r>
                <a:rPr lang="en-SG" sz="2400" i="1" dirty="0">
                  <a:sym typeface="Symbol" panose="05050102010706020507" pitchFamily="18" charset="2"/>
                </a:rPr>
                <a:t>q</a:t>
              </a:r>
              <a:r>
                <a:rPr lang="en-SG" sz="2400" dirty="0">
                  <a:sym typeface="Symbol" panose="05050102010706020507" pitchFamily="18" charset="2"/>
                </a:rPr>
                <a:t>.</a:t>
              </a:r>
              <a:endParaRPr lang="en-SG" sz="2400" dirty="0"/>
            </a:p>
          </p:txBody>
        </p:sp>
      </p:grpSp>
      <p:sp>
        <p:nvSpPr>
          <p:cNvPr id="35" name="Oval 34"/>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5076548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	</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Converse and Inverse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42</a:t>
            </a:fld>
            <a:endParaRPr lang="en-SG" dirty="0"/>
          </a:p>
        </p:txBody>
      </p:sp>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 name="Group 2"/>
          <p:cNvGrpSpPr/>
          <p:nvPr/>
        </p:nvGrpSpPr>
        <p:grpSpPr>
          <a:xfrm>
            <a:off x="2131269" y="2586050"/>
            <a:ext cx="4757216" cy="1113326"/>
            <a:chOff x="2131269" y="2586050"/>
            <a:chExt cx="4757216" cy="1113326"/>
          </a:xfrm>
        </p:grpSpPr>
        <p:grpSp>
          <p:nvGrpSpPr>
            <p:cNvPr id="38" name="Group 37"/>
            <p:cNvGrpSpPr/>
            <p:nvPr/>
          </p:nvGrpSpPr>
          <p:grpSpPr>
            <a:xfrm>
              <a:off x="2131269" y="2586050"/>
              <a:ext cx="4757215" cy="590106"/>
              <a:chOff x="2278740" y="2301107"/>
              <a:chExt cx="4757215" cy="590106"/>
            </a:xfrm>
          </p:grpSpPr>
          <p:sp>
            <p:nvSpPr>
              <p:cNvPr id="42" name="TextBox 41"/>
              <p:cNvSpPr txBox="1"/>
              <p:nvPr/>
            </p:nvSpPr>
            <p:spPr>
              <a:xfrm>
                <a:off x="4959941" y="2367993"/>
                <a:ext cx="2076014"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q</a:t>
                </a:r>
              </a:p>
            </p:txBody>
          </p:sp>
          <p:sp>
            <p:nvSpPr>
              <p:cNvPr id="43" name="TextBox 42"/>
              <p:cNvSpPr txBox="1"/>
              <p:nvPr/>
            </p:nvSpPr>
            <p:spPr>
              <a:xfrm>
                <a:off x="2278740" y="2344228"/>
                <a:ext cx="2076014" cy="523220"/>
              </a:xfrm>
              <a:prstGeom prst="rect">
                <a:avLst/>
              </a:prstGeom>
              <a:solidFill>
                <a:srgbClr val="0033CC"/>
              </a:solidFill>
            </p:spPr>
            <p:txBody>
              <a:bodyPr wrap="square" rtlCol="0">
                <a:spAutoFit/>
              </a:bodyPr>
              <a:lstStyle/>
              <a:p>
                <a:pPr algn="ctr"/>
                <a:r>
                  <a:rPr lang="en-SG" sz="2800" i="1" dirty="0">
                    <a:solidFill>
                      <a:schemeClr val="bg1"/>
                    </a:solidFill>
                  </a:rPr>
                  <a:t>q</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p</a:t>
                </a:r>
              </a:p>
            </p:txBody>
          </p:sp>
          <p:sp>
            <p:nvSpPr>
              <p:cNvPr id="44" name="TextBox 43"/>
              <p:cNvSpPr txBox="1"/>
              <p:nvPr/>
            </p:nvSpPr>
            <p:spPr>
              <a:xfrm>
                <a:off x="4244911" y="2301107"/>
                <a:ext cx="785966" cy="523220"/>
              </a:xfrm>
              <a:prstGeom prst="rect">
                <a:avLst/>
              </a:prstGeom>
              <a:noFill/>
            </p:spPr>
            <p:txBody>
              <a:bodyPr wrap="square" rtlCol="0">
                <a:spAutoFit/>
              </a:bodyPr>
              <a:lstStyle/>
              <a:p>
                <a:pPr algn="ctr"/>
                <a:r>
                  <a:rPr lang="en-SG" sz="2800" b="1" dirty="0">
                    <a:sym typeface="Symbol" panose="05050102010706020507" pitchFamily="18" charset="2"/>
                  </a:rPr>
                  <a:t></a:t>
                </a:r>
                <a:endParaRPr lang="en-SG" sz="2800" b="1" dirty="0"/>
              </a:p>
            </p:txBody>
          </p:sp>
        </p:grpSp>
        <p:sp>
          <p:nvSpPr>
            <p:cNvPr id="41" name="TextBox 40"/>
            <p:cNvSpPr txBox="1"/>
            <p:nvPr/>
          </p:nvSpPr>
          <p:spPr>
            <a:xfrm>
              <a:off x="4812471" y="3176156"/>
              <a:ext cx="2076014" cy="523220"/>
            </a:xfrm>
            <a:prstGeom prst="rect">
              <a:avLst/>
            </a:prstGeom>
            <a:noFill/>
          </p:spPr>
          <p:txBody>
            <a:bodyPr wrap="square" rtlCol="0">
              <a:spAutoFit/>
            </a:bodyPr>
            <a:lstStyle/>
            <a:p>
              <a:pPr algn="ctr"/>
              <a:r>
                <a:rPr lang="en-SG" sz="2800" i="1" dirty="0"/>
                <a:t>inverse</a:t>
              </a:r>
            </a:p>
          </p:txBody>
        </p:sp>
        <p:sp>
          <p:nvSpPr>
            <p:cNvPr id="45" name="TextBox 44"/>
            <p:cNvSpPr txBox="1"/>
            <p:nvPr/>
          </p:nvSpPr>
          <p:spPr>
            <a:xfrm>
              <a:off x="2131269" y="3176156"/>
              <a:ext cx="2067340" cy="523220"/>
            </a:xfrm>
            <a:prstGeom prst="rect">
              <a:avLst/>
            </a:prstGeom>
            <a:noFill/>
          </p:spPr>
          <p:txBody>
            <a:bodyPr wrap="square" rtlCol="0">
              <a:spAutoFit/>
            </a:bodyPr>
            <a:lstStyle/>
            <a:p>
              <a:pPr algn="ctr"/>
              <a:r>
                <a:rPr lang="en-SG" sz="2800" i="1" dirty="0"/>
                <a:t>converse</a:t>
              </a:r>
            </a:p>
          </p:txBody>
        </p:sp>
      </p:grpSp>
      <p:sp>
        <p:nvSpPr>
          <p:cNvPr id="2" name="TextBox 1"/>
          <p:cNvSpPr txBox="1"/>
          <p:nvPr/>
        </p:nvSpPr>
        <p:spPr>
          <a:xfrm>
            <a:off x="307673" y="983487"/>
            <a:ext cx="3409438" cy="461665"/>
          </a:xfrm>
          <a:prstGeom prst="rect">
            <a:avLst/>
          </a:prstGeom>
          <a:noFill/>
        </p:spPr>
        <p:txBody>
          <a:bodyPr wrap="square" rtlCol="0">
            <a:spAutoFit/>
          </a:bodyPr>
          <a:lstStyle/>
          <a:p>
            <a:r>
              <a:rPr lang="en-SG" sz="2400" dirty="0"/>
              <a:t>Conditional statement:</a:t>
            </a:r>
          </a:p>
        </p:txBody>
      </p:sp>
      <p:sp>
        <p:nvSpPr>
          <p:cNvPr id="46" name="TextBox 45"/>
          <p:cNvSpPr txBox="1"/>
          <p:nvPr/>
        </p:nvSpPr>
        <p:spPr>
          <a:xfrm>
            <a:off x="3452416" y="1054939"/>
            <a:ext cx="2076014" cy="523220"/>
          </a:xfrm>
          <a:prstGeom prst="rect">
            <a:avLst/>
          </a:prstGeom>
          <a:solidFill>
            <a:srgbClr val="0033CC"/>
          </a:solidFill>
        </p:spPr>
        <p:txBody>
          <a:bodyPr wrap="square" rtlCol="0">
            <a:spAutoFit/>
          </a:bodyPr>
          <a:lstStyle/>
          <a:p>
            <a:pPr algn="ct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q</a:t>
            </a:r>
          </a:p>
        </p:txBody>
      </p:sp>
      <p:sp>
        <p:nvSpPr>
          <p:cNvPr id="35" name="Oval 34"/>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4037475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	</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Converse and Inverse: Quick Quiz</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43</a:t>
            </a:fld>
            <a:endParaRPr lang="en-SG" dirty="0"/>
          </a:p>
        </p:txBody>
      </p:sp>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TextBox 34"/>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36" name="TextBox 35"/>
          <p:cNvSpPr txBox="1"/>
          <p:nvPr/>
        </p:nvSpPr>
        <p:spPr>
          <a:xfrm>
            <a:off x="466135" y="1023395"/>
            <a:ext cx="7682186" cy="4278094"/>
          </a:xfrm>
          <a:prstGeom prst="rect">
            <a:avLst/>
          </a:prstGeom>
          <a:noFill/>
        </p:spPr>
        <p:txBody>
          <a:bodyPr wrap="square" rtlCol="0">
            <a:spAutoFit/>
          </a:bodyPr>
          <a:lstStyle/>
          <a:p>
            <a:pPr marL="285750" indent="-285750">
              <a:spcBef>
                <a:spcPts val="1200"/>
              </a:spcBef>
              <a:buFont typeface="Wingdings" panose="05000000000000000000" pitchFamily="2" charset="2"/>
              <a:buChar char="§"/>
            </a:pPr>
            <a:r>
              <a:rPr lang="en-SG" sz="2800" dirty="0">
                <a:sym typeface="Symbol" panose="05050102010706020507" pitchFamily="18" charset="2"/>
              </a:rPr>
              <a:t>Write the converse and inverse of the following statements:</a:t>
            </a:r>
            <a:endParaRPr lang="en-SG" sz="2400" dirty="0">
              <a:sym typeface="Symbol" panose="05050102010706020507" pitchFamily="18" charset="2"/>
            </a:endParaRPr>
          </a:p>
          <a:p>
            <a:pPr marL="914400" lvl="1" indent="-457200">
              <a:spcBef>
                <a:spcPts val="1200"/>
              </a:spcBef>
              <a:buFont typeface="+mj-lt"/>
              <a:buAutoNum type="alphaLcPeriod"/>
            </a:pPr>
            <a:r>
              <a:rPr lang="en-SG" sz="2400" dirty="0">
                <a:sym typeface="Symbol" panose="05050102010706020507" pitchFamily="18" charset="2"/>
              </a:rPr>
              <a:t>If Howard can swim across the lake, then Howard can swim to the island.</a:t>
            </a:r>
          </a:p>
          <a:p>
            <a:pPr marL="914400" lvl="1" indent="-457200">
              <a:spcBef>
                <a:spcPts val="6000"/>
              </a:spcBef>
              <a:spcAft>
                <a:spcPts val="6000"/>
              </a:spcAft>
              <a:buFont typeface="+mj-lt"/>
              <a:buAutoNum type="alphaLcPeriod"/>
            </a:pPr>
            <a:endParaRPr lang="en-SG" sz="2400" dirty="0">
              <a:sym typeface="Symbol" panose="05050102010706020507" pitchFamily="18" charset="2"/>
            </a:endParaRPr>
          </a:p>
          <a:p>
            <a:pPr marL="914400" lvl="1" indent="-457200">
              <a:spcBef>
                <a:spcPts val="1200"/>
              </a:spcBef>
              <a:buFont typeface="+mj-lt"/>
              <a:buAutoNum type="alphaLcPeriod"/>
            </a:pPr>
            <a:r>
              <a:rPr lang="en-SG" sz="2400" dirty="0">
                <a:sym typeface="Symbol" panose="05050102010706020507" pitchFamily="18" charset="2"/>
              </a:rPr>
              <a:t>If today is Easter, then tomorrow is Monday.</a:t>
            </a:r>
            <a:endParaRPr lang="en-SG" sz="2400" dirty="0"/>
          </a:p>
        </p:txBody>
      </p:sp>
      <p:sp>
        <p:nvSpPr>
          <p:cNvPr id="37" name="TextBox 36"/>
          <p:cNvSpPr txBox="1"/>
          <p:nvPr/>
        </p:nvSpPr>
        <p:spPr>
          <a:xfrm>
            <a:off x="2145198" y="2877909"/>
            <a:ext cx="6767899" cy="830997"/>
          </a:xfrm>
          <a:prstGeom prst="rect">
            <a:avLst/>
          </a:prstGeom>
          <a:solidFill>
            <a:schemeClr val="accent4">
              <a:lumMod val="40000"/>
              <a:lumOff val="60000"/>
            </a:schemeClr>
          </a:solidFill>
        </p:spPr>
        <p:txBody>
          <a:bodyPr wrap="square" rtlCol="0">
            <a:spAutoFit/>
          </a:bodyPr>
          <a:lstStyle/>
          <a:p>
            <a:r>
              <a:rPr lang="en-SG" sz="2400" dirty="0"/>
              <a:t>If Howard can swim to the island, then Howard can swim across the lake.</a:t>
            </a:r>
          </a:p>
        </p:txBody>
      </p:sp>
      <p:sp>
        <p:nvSpPr>
          <p:cNvPr id="39" name="TextBox 38"/>
          <p:cNvSpPr txBox="1"/>
          <p:nvPr/>
        </p:nvSpPr>
        <p:spPr>
          <a:xfrm>
            <a:off x="2145197" y="3793977"/>
            <a:ext cx="6767899" cy="830997"/>
          </a:xfrm>
          <a:prstGeom prst="rect">
            <a:avLst/>
          </a:prstGeom>
          <a:solidFill>
            <a:schemeClr val="accent4">
              <a:lumMod val="40000"/>
              <a:lumOff val="60000"/>
            </a:schemeClr>
          </a:solidFill>
        </p:spPr>
        <p:txBody>
          <a:bodyPr wrap="square" rtlCol="0">
            <a:spAutoFit/>
          </a:bodyPr>
          <a:lstStyle/>
          <a:p>
            <a:r>
              <a:rPr lang="en-SG" sz="2400" dirty="0"/>
              <a:t>If Howard cannot swim across the lake, then Howard cannot swim to the island.</a:t>
            </a:r>
          </a:p>
        </p:txBody>
      </p:sp>
      <p:sp>
        <p:nvSpPr>
          <p:cNvPr id="3" name="TextBox 2"/>
          <p:cNvSpPr txBox="1"/>
          <p:nvPr/>
        </p:nvSpPr>
        <p:spPr>
          <a:xfrm>
            <a:off x="644078" y="2964886"/>
            <a:ext cx="1501120" cy="461665"/>
          </a:xfrm>
          <a:prstGeom prst="rect">
            <a:avLst/>
          </a:prstGeom>
          <a:noFill/>
        </p:spPr>
        <p:txBody>
          <a:bodyPr wrap="square" rtlCol="0">
            <a:spAutoFit/>
          </a:bodyPr>
          <a:lstStyle/>
          <a:p>
            <a:r>
              <a:rPr lang="en-SG" sz="2400" i="1" dirty="0">
                <a:solidFill>
                  <a:srgbClr val="0000FF"/>
                </a:solidFill>
              </a:rPr>
              <a:t>Converse:</a:t>
            </a:r>
          </a:p>
        </p:txBody>
      </p:sp>
      <p:sp>
        <p:nvSpPr>
          <p:cNvPr id="40" name="TextBox 39"/>
          <p:cNvSpPr txBox="1"/>
          <p:nvPr/>
        </p:nvSpPr>
        <p:spPr>
          <a:xfrm>
            <a:off x="644078" y="3941182"/>
            <a:ext cx="1501120" cy="461665"/>
          </a:xfrm>
          <a:prstGeom prst="rect">
            <a:avLst/>
          </a:prstGeom>
          <a:noFill/>
        </p:spPr>
        <p:txBody>
          <a:bodyPr wrap="square" rtlCol="0">
            <a:spAutoFit/>
          </a:bodyPr>
          <a:lstStyle/>
          <a:p>
            <a:r>
              <a:rPr lang="en-SG" sz="2400" i="1" dirty="0">
                <a:solidFill>
                  <a:srgbClr val="0000FF"/>
                </a:solidFill>
              </a:rPr>
              <a:t>Inverse:</a:t>
            </a:r>
          </a:p>
        </p:txBody>
      </p:sp>
      <p:sp>
        <p:nvSpPr>
          <p:cNvPr id="47" name="TextBox 46"/>
          <p:cNvSpPr txBox="1"/>
          <p:nvPr/>
        </p:nvSpPr>
        <p:spPr>
          <a:xfrm>
            <a:off x="644078" y="5287764"/>
            <a:ext cx="1501120" cy="461665"/>
          </a:xfrm>
          <a:prstGeom prst="rect">
            <a:avLst/>
          </a:prstGeom>
          <a:noFill/>
        </p:spPr>
        <p:txBody>
          <a:bodyPr wrap="square" rtlCol="0">
            <a:spAutoFit/>
          </a:bodyPr>
          <a:lstStyle/>
          <a:p>
            <a:r>
              <a:rPr lang="en-SG" sz="2400" i="1" dirty="0">
                <a:solidFill>
                  <a:srgbClr val="0000FF"/>
                </a:solidFill>
              </a:rPr>
              <a:t>Converse:</a:t>
            </a:r>
          </a:p>
        </p:txBody>
      </p:sp>
      <p:sp>
        <p:nvSpPr>
          <p:cNvPr id="48" name="TextBox 47"/>
          <p:cNvSpPr txBox="1"/>
          <p:nvPr/>
        </p:nvSpPr>
        <p:spPr>
          <a:xfrm>
            <a:off x="644078" y="5809615"/>
            <a:ext cx="1501120" cy="461665"/>
          </a:xfrm>
          <a:prstGeom prst="rect">
            <a:avLst/>
          </a:prstGeom>
          <a:noFill/>
        </p:spPr>
        <p:txBody>
          <a:bodyPr wrap="square" rtlCol="0">
            <a:spAutoFit/>
          </a:bodyPr>
          <a:lstStyle/>
          <a:p>
            <a:r>
              <a:rPr lang="en-SG" sz="2400" i="1" dirty="0">
                <a:solidFill>
                  <a:srgbClr val="0000FF"/>
                </a:solidFill>
              </a:rPr>
              <a:t>Inverse:</a:t>
            </a:r>
          </a:p>
        </p:txBody>
      </p:sp>
      <p:sp>
        <p:nvSpPr>
          <p:cNvPr id="49" name="TextBox 48"/>
          <p:cNvSpPr txBox="1"/>
          <p:nvPr/>
        </p:nvSpPr>
        <p:spPr>
          <a:xfrm>
            <a:off x="2145199" y="5308932"/>
            <a:ext cx="6803930" cy="461665"/>
          </a:xfrm>
          <a:prstGeom prst="rect">
            <a:avLst/>
          </a:prstGeom>
          <a:solidFill>
            <a:schemeClr val="accent4">
              <a:lumMod val="40000"/>
              <a:lumOff val="60000"/>
            </a:schemeClr>
          </a:solidFill>
        </p:spPr>
        <p:txBody>
          <a:bodyPr wrap="square" rtlCol="0">
            <a:spAutoFit/>
          </a:bodyPr>
          <a:lstStyle/>
          <a:p>
            <a:r>
              <a:rPr lang="en-SG" sz="2400" dirty="0"/>
              <a:t>If tomorrow is Monday, then today is Easter.</a:t>
            </a:r>
          </a:p>
        </p:txBody>
      </p:sp>
      <p:sp>
        <p:nvSpPr>
          <p:cNvPr id="50" name="TextBox 49"/>
          <p:cNvSpPr txBox="1"/>
          <p:nvPr/>
        </p:nvSpPr>
        <p:spPr>
          <a:xfrm>
            <a:off x="2145198" y="5874221"/>
            <a:ext cx="6803930" cy="461665"/>
          </a:xfrm>
          <a:prstGeom prst="rect">
            <a:avLst/>
          </a:prstGeom>
          <a:solidFill>
            <a:schemeClr val="accent4">
              <a:lumMod val="40000"/>
              <a:lumOff val="60000"/>
            </a:schemeClr>
          </a:solidFill>
        </p:spPr>
        <p:txBody>
          <a:bodyPr wrap="square" rtlCol="0">
            <a:spAutoFit/>
          </a:bodyPr>
          <a:lstStyle/>
          <a:p>
            <a:r>
              <a:rPr lang="en-SG" sz="2400" dirty="0"/>
              <a:t>If today is not Easter, then tomorrow is not Monday.</a:t>
            </a:r>
          </a:p>
        </p:txBody>
      </p:sp>
      <p:sp>
        <p:nvSpPr>
          <p:cNvPr id="38" name="Oval 37"/>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51" name="Picture 50">
            <a:extLst>
              <a:ext uri="{FF2B5EF4-FFF2-40B4-BE49-F238E27FC236}">
                <a16:creationId xmlns:a16="http://schemas.microsoft.com/office/drawing/2014/main" id="{203DDE9F-0FB8-4143-A180-9DFC50DB7C6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9743"/>
          <a:stretch/>
        </p:blipFill>
        <p:spPr>
          <a:xfrm>
            <a:off x="7747558" y="485214"/>
            <a:ext cx="1396442" cy="917979"/>
          </a:xfrm>
          <a:prstGeom prst="rect">
            <a:avLst/>
          </a:prstGeom>
        </p:spPr>
      </p:pic>
    </p:spTree>
    <p:extLst>
      <p:ext uri="{BB962C8B-B14F-4D97-AF65-F5344CB8AC3E}">
        <p14:creationId xmlns:p14="http://schemas.microsoft.com/office/powerpoint/2010/main" val="27511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dissolv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dissolve">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dissolve">
                                      <p:cBhvr>
                                        <p:cTn id="2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9" grpId="0" animBg="1"/>
      <p:bldP spid="49" grpId="0" animBg="1"/>
      <p:bldP spid="5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	</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statement and its Contrapositive, Converse and Inverse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44</a:t>
            </a:fld>
            <a:endParaRPr lang="en-SG" dirty="0"/>
          </a:p>
        </p:txBody>
      </p:sp>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6" name="Group 45"/>
          <p:cNvGrpSpPr/>
          <p:nvPr/>
        </p:nvGrpSpPr>
        <p:grpSpPr>
          <a:xfrm>
            <a:off x="2379360" y="3074239"/>
            <a:ext cx="4757216" cy="1113326"/>
            <a:chOff x="2131269" y="2586050"/>
            <a:chExt cx="4757216" cy="1113326"/>
          </a:xfrm>
        </p:grpSpPr>
        <p:grpSp>
          <p:nvGrpSpPr>
            <p:cNvPr id="51" name="Group 50"/>
            <p:cNvGrpSpPr/>
            <p:nvPr/>
          </p:nvGrpSpPr>
          <p:grpSpPr>
            <a:xfrm>
              <a:off x="4097440" y="2586050"/>
              <a:ext cx="2791044" cy="590106"/>
              <a:chOff x="4244911" y="2301107"/>
              <a:chExt cx="2791044" cy="590106"/>
            </a:xfrm>
          </p:grpSpPr>
          <p:sp>
            <p:nvSpPr>
              <p:cNvPr id="54" name="TextBox 53"/>
              <p:cNvSpPr txBox="1"/>
              <p:nvPr/>
            </p:nvSpPr>
            <p:spPr>
              <a:xfrm>
                <a:off x="4959941" y="2367993"/>
                <a:ext cx="2076014"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q</a:t>
                </a:r>
              </a:p>
            </p:txBody>
          </p:sp>
          <p:sp>
            <p:nvSpPr>
              <p:cNvPr id="56" name="TextBox 55"/>
              <p:cNvSpPr txBox="1"/>
              <p:nvPr/>
            </p:nvSpPr>
            <p:spPr>
              <a:xfrm>
                <a:off x="4244911" y="2301107"/>
                <a:ext cx="785966" cy="523220"/>
              </a:xfrm>
              <a:prstGeom prst="rect">
                <a:avLst/>
              </a:prstGeom>
              <a:noFill/>
            </p:spPr>
            <p:txBody>
              <a:bodyPr wrap="square" rtlCol="0">
                <a:spAutoFit/>
              </a:bodyPr>
              <a:lstStyle/>
              <a:p>
                <a:pPr algn="ctr"/>
                <a:r>
                  <a:rPr lang="en-SG" sz="2800" b="1" dirty="0">
                    <a:sym typeface="Symbol" panose="05050102010706020507" pitchFamily="18" charset="2"/>
                  </a:rPr>
                  <a:t></a:t>
                </a:r>
                <a:endParaRPr lang="en-SG" sz="2800" b="1" dirty="0"/>
              </a:p>
            </p:txBody>
          </p:sp>
        </p:grpSp>
        <p:sp>
          <p:nvSpPr>
            <p:cNvPr id="52" name="TextBox 51"/>
            <p:cNvSpPr txBox="1"/>
            <p:nvPr/>
          </p:nvSpPr>
          <p:spPr>
            <a:xfrm>
              <a:off x="4812471" y="3176156"/>
              <a:ext cx="2076014" cy="523220"/>
            </a:xfrm>
            <a:prstGeom prst="rect">
              <a:avLst/>
            </a:prstGeom>
            <a:noFill/>
          </p:spPr>
          <p:txBody>
            <a:bodyPr wrap="square" rtlCol="0">
              <a:spAutoFit/>
            </a:bodyPr>
            <a:lstStyle/>
            <a:p>
              <a:pPr algn="ctr"/>
              <a:r>
                <a:rPr lang="en-SG" sz="2800" i="1" dirty="0"/>
                <a:t>inverse</a:t>
              </a:r>
            </a:p>
          </p:txBody>
        </p:sp>
        <p:sp>
          <p:nvSpPr>
            <p:cNvPr id="53" name="TextBox 52"/>
            <p:cNvSpPr txBox="1"/>
            <p:nvPr/>
          </p:nvSpPr>
          <p:spPr>
            <a:xfrm>
              <a:off x="2131269" y="3176156"/>
              <a:ext cx="2067340" cy="523220"/>
            </a:xfrm>
            <a:prstGeom prst="rect">
              <a:avLst/>
            </a:prstGeom>
            <a:noFill/>
          </p:spPr>
          <p:txBody>
            <a:bodyPr wrap="square" rtlCol="0">
              <a:spAutoFit/>
            </a:bodyPr>
            <a:lstStyle/>
            <a:p>
              <a:pPr algn="ctr"/>
              <a:r>
                <a:rPr lang="en-SG" sz="2800" i="1" dirty="0"/>
                <a:t>converse</a:t>
              </a:r>
            </a:p>
          </p:txBody>
        </p:sp>
      </p:grpSp>
      <p:grpSp>
        <p:nvGrpSpPr>
          <p:cNvPr id="2" name="Group 1"/>
          <p:cNvGrpSpPr/>
          <p:nvPr/>
        </p:nvGrpSpPr>
        <p:grpSpPr>
          <a:xfrm>
            <a:off x="2324699" y="1129358"/>
            <a:ext cx="4972661" cy="1539421"/>
            <a:chOff x="2076608" y="1472724"/>
            <a:chExt cx="4972661" cy="1539421"/>
          </a:xfrm>
        </p:grpSpPr>
        <p:grpSp>
          <p:nvGrpSpPr>
            <p:cNvPr id="41" name="Group 40"/>
            <p:cNvGrpSpPr/>
            <p:nvPr/>
          </p:nvGrpSpPr>
          <p:grpSpPr>
            <a:xfrm>
              <a:off x="2152019" y="1472724"/>
              <a:ext cx="4757215" cy="590106"/>
              <a:chOff x="2278740" y="2301107"/>
              <a:chExt cx="4757215" cy="590106"/>
            </a:xfrm>
          </p:grpSpPr>
          <p:sp>
            <p:nvSpPr>
              <p:cNvPr id="43" name="TextBox 42"/>
              <p:cNvSpPr txBox="1"/>
              <p:nvPr/>
            </p:nvSpPr>
            <p:spPr>
              <a:xfrm>
                <a:off x="4959941" y="2367993"/>
                <a:ext cx="2076014"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q</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p</a:t>
                </a:r>
              </a:p>
            </p:txBody>
          </p:sp>
          <p:sp>
            <p:nvSpPr>
              <p:cNvPr id="44" name="TextBox 43"/>
              <p:cNvSpPr txBox="1"/>
              <p:nvPr/>
            </p:nvSpPr>
            <p:spPr>
              <a:xfrm>
                <a:off x="2278740" y="2344228"/>
                <a:ext cx="2076014" cy="523220"/>
              </a:xfrm>
              <a:prstGeom prst="rect">
                <a:avLst/>
              </a:prstGeom>
              <a:solidFill>
                <a:srgbClr val="0033CC"/>
              </a:solidFill>
            </p:spPr>
            <p:txBody>
              <a:bodyPr wrap="square" rtlCol="0">
                <a:spAutoFit/>
              </a:bodyPr>
              <a:lstStyle/>
              <a:p>
                <a:pPr algn="ct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q</a:t>
                </a:r>
              </a:p>
            </p:txBody>
          </p:sp>
          <p:sp>
            <p:nvSpPr>
              <p:cNvPr id="45" name="TextBox 44"/>
              <p:cNvSpPr txBox="1"/>
              <p:nvPr/>
            </p:nvSpPr>
            <p:spPr>
              <a:xfrm>
                <a:off x="4244911" y="2301107"/>
                <a:ext cx="785966" cy="523220"/>
              </a:xfrm>
              <a:prstGeom prst="rect">
                <a:avLst/>
              </a:prstGeom>
              <a:noFill/>
            </p:spPr>
            <p:txBody>
              <a:bodyPr wrap="square" rtlCol="0">
                <a:spAutoFit/>
              </a:bodyPr>
              <a:lstStyle/>
              <a:p>
                <a:pPr algn="ctr"/>
                <a:r>
                  <a:rPr lang="en-SG" sz="2800" b="1" dirty="0">
                    <a:sym typeface="Symbol" panose="05050102010706020507" pitchFamily="18" charset="2"/>
                  </a:rPr>
                  <a:t></a:t>
                </a:r>
                <a:endParaRPr lang="en-SG" sz="2800" b="1" dirty="0"/>
              </a:p>
            </p:txBody>
          </p:sp>
        </p:grpSp>
        <p:sp>
          <p:nvSpPr>
            <p:cNvPr id="42" name="TextBox 41"/>
            <p:cNvSpPr txBox="1"/>
            <p:nvPr/>
          </p:nvSpPr>
          <p:spPr>
            <a:xfrm>
              <a:off x="4693184" y="2062830"/>
              <a:ext cx="2356085" cy="523220"/>
            </a:xfrm>
            <a:prstGeom prst="rect">
              <a:avLst/>
            </a:prstGeom>
            <a:noFill/>
          </p:spPr>
          <p:txBody>
            <a:bodyPr wrap="square" rtlCol="0">
              <a:spAutoFit/>
            </a:bodyPr>
            <a:lstStyle/>
            <a:p>
              <a:pPr algn="ctr"/>
              <a:r>
                <a:rPr lang="en-SG" sz="2800" i="1" dirty="0"/>
                <a:t>contrapositive</a:t>
              </a:r>
            </a:p>
          </p:txBody>
        </p:sp>
        <p:sp>
          <p:nvSpPr>
            <p:cNvPr id="57" name="TextBox 56"/>
            <p:cNvSpPr txBox="1"/>
            <p:nvPr/>
          </p:nvSpPr>
          <p:spPr>
            <a:xfrm>
              <a:off x="2076608" y="2058038"/>
              <a:ext cx="2356085" cy="954107"/>
            </a:xfrm>
            <a:prstGeom prst="rect">
              <a:avLst/>
            </a:prstGeom>
            <a:noFill/>
          </p:spPr>
          <p:txBody>
            <a:bodyPr wrap="square" rtlCol="0">
              <a:spAutoFit/>
            </a:bodyPr>
            <a:lstStyle/>
            <a:p>
              <a:pPr algn="ctr"/>
              <a:r>
                <a:rPr lang="en-SG" sz="2800" i="1" dirty="0"/>
                <a:t>conditional statement</a:t>
              </a:r>
            </a:p>
          </p:txBody>
        </p:sp>
      </p:grpSp>
      <p:sp>
        <p:nvSpPr>
          <p:cNvPr id="59" name="TextBox 58"/>
          <p:cNvSpPr txBox="1"/>
          <p:nvPr/>
        </p:nvSpPr>
        <p:spPr>
          <a:xfrm>
            <a:off x="2379360" y="3117360"/>
            <a:ext cx="2076014" cy="523220"/>
          </a:xfrm>
          <a:prstGeom prst="rect">
            <a:avLst/>
          </a:prstGeom>
          <a:solidFill>
            <a:srgbClr val="0033CC"/>
          </a:solidFill>
        </p:spPr>
        <p:txBody>
          <a:bodyPr wrap="square" rtlCol="0">
            <a:spAutoFit/>
          </a:bodyPr>
          <a:lstStyle/>
          <a:p>
            <a:pPr algn="ctr"/>
            <a:r>
              <a:rPr lang="en-SG" sz="2800" i="1" dirty="0">
                <a:solidFill>
                  <a:schemeClr val="bg1"/>
                </a:solidFill>
              </a:rPr>
              <a:t>q</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p</a:t>
            </a:r>
          </a:p>
        </p:txBody>
      </p:sp>
      <p:grpSp>
        <p:nvGrpSpPr>
          <p:cNvPr id="21" name="Group 20"/>
          <p:cNvGrpSpPr/>
          <p:nvPr/>
        </p:nvGrpSpPr>
        <p:grpSpPr>
          <a:xfrm>
            <a:off x="438115" y="4710785"/>
            <a:ext cx="6793695" cy="828681"/>
            <a:chOff x="708751" y="4811843"/>
            <a:chExt cx="6793695" cy="828681"/>
          </a:xfrm>
        </p:grpSpPr>
        <p:sp>
          <p:nvSpPr>
            <p:cNvPr id="6" name="TextBox 5"/>
            <p:cNvSpPr txBox="1"/>
            <p:nvPr/>
          </p:nvSpPr>
          <p:spPr>
            <a:xfrm>
              <a:off x="708751" y="4811843"/>
              <a:ext cx="1959498" cy="523220"/>
            </a:xfrm>
            <a:prstGeom prst="rect">
              <a:avLst/>
            </a:prstGeom>
            <a:noFill/>
          </p:spPr>
          <p:txBody>
            <a:bodyPr wrap="square" rtlCol="0">
              <a:spAutoFit/>
            </a:bodyPr>
            <a:lstStyle/>
            <a:p>
              <a:r>
                <a:rPr lang="en-SG" sz="2800" dirty="0"/>
                <a:t>Note that:</a:t>
              </a:r>
            </a:p>
          </p:txBody>
        </p:sp>
        <p:grpSp>
          <p:nvGrpSpPr>
            <p:cNvPr id="17" name="Group 16"/>
            <p:cNvGrpSpPr/>
            <p:nvPr/>
          </p:nvGrpSpPr>
          <p:grpSpPr>
            <a:xfrm>
              <a:off x="2617170" y="5117304"/>
              <a:ext cx="4885276" cy="523220"/>
              <a:chOff x="2617170" y="5117304"/>
              <a:chExt cx="4885276" cy="523220"/>
            </a:xfrm>
          </p:grpSpPr>
          <p:sp>
            <p:nvSpPr>
              <p:cNvPr id="58" name="TextBox 57"/>
              <p:cNvSpPr txBox="1"/>
              <p:nvPr/>
            </p:nvSpPr>
            <p:spPr>
              <a:xfrm>
                <a:off x="2617170" y="5117304"/>
                <a:ext cx="2076014" cy="523220"/>
              </a:xfrm>
              <a:prstGeom prst="rect">
                <a:avLst/>
              </a:prstGeom>
              <a:solidFill>
                <a:srgbClr val="0033CC"/>
              </a:solidFill>
            </p:spPr>
            <p:txBody>
              <a:bodyPr wrap="square" rtlCol="0">
                <a:spAutoFit/>
              </a:bodyPr>
              <a:lstStyle/>
              <a:p>
                <a:pPr algn="ct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q</a:t>
                </a:r>
              </a:p>
            </p:txBody>
          </p:sp>
          <p:sp>
            <p:nvSpPr>
              <p:cNvPr id="60" name="TextBox 59"/>
              <p:cNvSpPr txBox="1"/>
              <p:nvPr/>
            </p:nvSpPr>
            <p:spPr>
              <a:xfrm>
                <a:off x="5426432" y="5117304"/>
                <a:ext cx="2076014" cy="523220"/>
              </a:xfrm>
              <a:prstGeom prst="rect">
                <a:avLst/>
              </a:prstGeom>
              <a:solidFill>
                <a:srgbClr val="0033CC"/>
              </a:solidFill>
            </p:spPr>
            <p:txBody>
              <a:bodyPr wrap="square" rtlCol="0">
                <a:spAutoFit/>
              </a:bodyPr>
              <a:lstStyle/>
              <a:p>
                <a:pPr algn="ctr"/>
                <a:r>
                  <a:rPr lang="en-SG" sz="2800" i="1" dirty="0">
                    <a:solidFill>
                      <a:schemeClr val="bg1"/>
                    </a:solidFill>
                  </a:rPr>
                  <a:t>q</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p</a:t>
                </a:r>
              </a:p>
            </p:txBody>
          </p:sp>
          <p:grpSp>
            <p:nvGrpSpPr>
              <p:cNvPr id="16" name="Group 15"/>
              <p:cNvGrpSpPr/>
              <p:nvPr/>
            </p:nvGrpSpPr>
            <p:grpSpPr>
              <a:xfrm>
                <a:off x="4640466" y="5117304"/>
                <a:ext cx="785966" cy="523220"/>
                <a:chOff x="4640466" y="5117304"/>
                <a:chExt cx="785966" cy="523220"/>
              </a:xfrm>
            </p:grpSpPr>
            <p:sp>
              <p:nvSpPr>
                <p:cNvPr id="61" name="TextBox 60"/>
                <p:cNvSpPr txBox="1"/>
                <p:nvPr/>
              </p:nvSpPr>
              <p:spPr>
                <a:xfrm>
                  <a:off x="4640466" y="5117304"/>
                  <a:ext cx="785966" cy="523220"/>
                </a:xfrm>
                <a:prstGeom prst="rect">
                  <a:avLst/>
                </a:prstGeom>
                <a:noFill/>
              </p:spPr>
              <p:txBody>
                <a:bodyPr wrap="square" rtlCol="0">
                  <a:spAutoFit/>
                </a:bodyPr>
                <a:lstStyle/>
                <a:p>
                  <a:pPr algn="ctr"/>
                  <a:r>
                    <a:rPr lang="en-SG" sz="2800" b="1" dirty="0">
                      <a:solidFill>
                        <a:srgbClr val="FF0000"/>
                      </a:solidFill>
                      <a:sym typeface="Symbol" panose="05050102010706020507" pitchFamily="18" charset="2"/>
                    </a:rPr>
                    <a:t></a:t>
                  </a:r>
                  <a:endParaRPr lang="en-SG" sz="2800" b="1" dirty="0">
                    <a:solidFill>
                      <a:srgbClr val="FF0000"/>
                    </a:solidFill>
                  </a:endParaRPr>
                </a:p>
              </p:txBody>
            </p:sp>
            <p:cxnSp>
              <p:nvCxnSpPr>
                <p:cNvPr id="8" name="Straight Connector 7"/>
                <p:cNvCxnSpPr/>
                <p:nvPr/>
              </p:nvCxnSpPr>
              <p:spPr>
                <a:xfrm flipH="1">
                  <a:off x="4959943" y="5291528"/>
                  <a:ext cx="121723" cy="2098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grpSp>
      <p:sp>
        <p:nvSpPr>
          <p:cNvPr id="47" name="Oval 4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888750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	</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Only If and the Biconditional</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45</a:t>
            </a:fld>
            <a:endParaRPr lang="en-SG" dirty="0"/>
          </a:p>
        </p:txBody>
      </p:sp>
      <p:sp>
        <p:nvSpPr>
          <p:cNvPr id="15" name="TextBox 14"/>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2.2.6. Only If and the Biconditional</a:t>
            </a:r>
            <a:endParaRPr lang="en-SG" sz="2000" dirty="0">
              <a:solidFill>
                <a:schemeClr val="bg1"/>
              </a:solidFill>
            </a:endParaRPr>
          </a:p>
        </p:txBody>
      </p:sp>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702448"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9" name="Group 48"/>
          <p:cNvGrpSpPr/>
          <p:nvPr/>
        </p:nvGrpSpPr>
        <p:grpSpPr>
          <a:xfrm>
            <a:off x="886873" y="3946768"/>
            <a:ext cx="7427542" cy="2297015"/>
            <a:chOff x="825278" y="4598517"/>
            <a:chExt cx="7427542" cy="2102975"/>
          </a:xfrm>
        </p:grpSpPr>
        <p:sp>
          <p:nvSpPr>
            <p:cNvPr id="50" name="Rectangle 49"/>
            <p:cNvSpPr/>
            <p:nvPr/>
          </p:nvSpPr>
          <p:spPr>
            <a:xfrm>
              <a:off x="825278" y="4598518"/>
              <a:ext cx="7427542" cy="2102974"/>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1" name="Rectangle 50"/>
            <p:cNvSpPr/>
            <p:nvPr/>
          </p:nvSpPr>
          <p:spPr>
            <a:xfrm>
              <a:off x="825278" y="4598517"/>
              <a:ext cx="7427542"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2" name="TextBox 51"/>
            <p:cNvSpPr txBox="1"/>
            <p:nvPr/>
          </p:nvSpPr>
          <p:spPr>
            <a:xfrm>
              <a:off x="870661" y="4645644"/>
              <a:ext cx="4474545" cy="439214"/>
            </a:xfrm>
            <a:prstGeom prst="rect">
              <a:avLst/>
            </a:prstGeom>
            <a:noFill/>
          </p:spPr>
          <p:txBody>
            <a:bodyPr wrap="square" rtlCol="0">
              <a:spAutoFit/>
            </a:bodyPr>
            <a:lstStyle/>
            <a:p>
              <a:r>
                <a:rPr lang="en-SG" sz="2400" dirty="0">
                  <a:solidFill>
                    <a:schemeClr val="bg1"/>
                  </a:solidFill>
                </a:rPr>
                <a:t>Definition 2.2.5 (Only If)</a:t>
              </a:r>
            </a:p>
          </p:txBody>
        </p:sp>
        <p:sp>
          <p:nvSpPr>
            <p:cNvPr id="53" name="TextBox 52"/>
            <p:cNvSpPr txBox="1"/>
            <p:nvPr/>
          </p:nvSpPr>
          <p:spPr>
            <a:xfrm>
              <a:off x="870660" y="5193984"/>
              <a:ext cx="7382159" cy="1507508"/>
            </a:xfrm>
            <a:prstGeom prst="rect">
              <a:avLst/>
            </a:prstGeom>
            <a:noFill/>
          </p:spPr>
          <p:txBody>
            <a:bodyPr wrap="square" rtlCol="0">
              <a:spAutoFit/>
            </a:bodyPr>
            <a:lstStyle/>
            <a:p>
              <a:r>
                <a:rPr lang="en-SG" sz="2400" dirty="0"/>
                <a:t>If </a:t>
              </a:r>
              <a:r>
                <a:rPr lang="en-SG" sz="2400" i="1" dirty="0"/>
                <a:t>p</a:t>
              </a:r>
              <a:r>
                <a:rPr lang="en-SG" sz="2400" dirty="0"/>
                <a:t> and </a:t>
              </a:r>
              <a:r>
                <a:rPr lang="en-SG" sz="2400" i="1" dirty="0"/>
                <a:t>q</a:t>
              </a:r>
              <a:r>
                <a:rPr lang="en-SG" sz="2400" dirty="0"/>
                <a:t> are statements,</a:t>
              </a:r>
            </a:p>
            <a:p>
              <a:pPr>
                <a:spcAft>
                  <a:spcPts val="600"/>
                </a:spcAft>
                <a:tabLst>
                  <a:tab pos="539750" algn="l"/>
                  <a:tab pos="1978025" algn="l"/>
                  <a:tab pos="3492500" algn="l"/>
                </a:tabLst>
              </a:pPr>
              <a:r>
                <a:rPr lang="en-SG" sz="2400" dirty="0"/>
                <a:t>	“</a:t>
              </a:r>
              <a:r>
                <a:rPr lang="en-SG" sz="2400" i="1" dirty="0"/>
                <a:t>p</a:t>
              </a:r>
              <a:r>
                <a:rPr lang="en-SG" sz="2400" dirty="0"/>
                <a:t> only if </a:t>
              </a:r>
              <a:r>
                <a:rPr lang="en-SG" sz="2400" i="1" dirty="0"/>
                <a:t>q</a:t>
              </a:r>
              <a:r>
                <a:rPr lang="en-SG" sz="2400" dirty="0"/>
                <a:t>”    means	“if not </a:t>
              </a:r>
              <a:r>
                <a:rPr lang="en-SG" sz="2400" i="1" dirty="0"/>
                <a:t>q</a:t>
              </a:r>
              <a:r>
                <a:rPr lang="en-SG" sz="2400" dirty="0"/>
                <a:t> then not </a:t>
              </a:r>
              <a:r>
                <a:rPr lang="en-SG" sz="2400" i="1" dirty="0"/>
                <a:t>p</a:t>
              </a:r>
              <a:r>
                <a:rPr lang="en-SG" sz="2400" dirty="0"/>
                <a:t>”</a:t>
              </a:r>
            </a:p>
            <a:p>
              <a:r>
                <a:rPr lang="en-SG" sz="2400" dirty="0"/>
                <a:t>Or, equivalently, </a:t>
              </a:r>
            </a:p>
            <a:p>
              <a:pPr>
                <a:spcAft>
                  <a:spcPts val="600"/>
                </a:spcAft>
                <a:tabLst>
                  <a:tab pos="360363" algn="l"/>
                  <a:tab pos="3492500" algn="l"/>
                </a:tabLst>
              </a:pPr>
              <a:r>
                <a:rPr lang="en-SG" sz="2400" dirty="0"/>
                <a:t>		“if </a:t>
              </a:r>
              <a:r>
                <a:rPr lang="en-SG" sz="2400" i="1" dirty="0"/>
                <a:t>p</a:t>
              </a:r>
              <a:r>
                <a:rPr lang="en-SG" sz="2400" dirty="0"/>
                <a:t> then </a:t>
              </a:r>
              <a:r>
                <a:rPr lang="en-SG" sz="2400" i="1" dirty="0">
                  <a:sym typeface="Symbol" panose="05050102010706020507" pitchFamily="18" charset="2"/>
                </a:rPr>
                <a:t>q</a:t>
              </a:r>
              <a:r>
                <a:rPr lang="en-SG" sz="2400" dirty="0">
                  <a:sym typeface="Symbol" panose="05050102010706020507" pitchFamily="18" charset="2"/>
                </a:rPr>
                <a:t>”</a:t>
              </a:r>
              <a:endParaRPr lang="en-SG" sz="2400" dirty="0"/>
            </a:p>
          </p:txBody>
        </p:sp>
      </p:grpSp>
      <p:sp>
        <p:nvSpPr>
          <p:cNvPr id="35" name="TextBox 34"/>
          <p:cNvSpPr txBox="1"/>
          <p:nvPr/>
        </p:nvSpPr>
        <p:spPr>
          <a:xfrm>
            <a:off x="522139" y="1510488"/>
            <a:ext cx="8269019" cy="2323713"/>
          </a:xfrm>
          <a:prstGeom prst="rect">
            <a:avLst/>
          </a:prstGeom>
          <a:noFill/>
        </p:spPr>
        <p:txBody>
          <a:bodyPr wrap="square" rtlCol="0">
            <a:spAutoFit/>
          </a:bodyPr>
          <a:lstStyle/>
          <a:p>
            <a:pPr marL="285750" indent="-285750">
              <a:spcBef>
                <a:spcPts val="600"/>
              </a:spcBef>
              <a:buFont typeface="Wingdings" panose="05000000000000000000" pitchFamily="2" charset="2"/>
              <a:buChar char="§"/>
            </a:pPr>
            <a:r>
              <a:rPr lang="en-SG" sz="2800" dirty="0">
                <a:sym typeface="Symbol" panose="05050102010706020507" pitchFamily="18" charset="2"/>
              </a:rPr>
              <a:t>To say “</a:t>
            </a:r>
            <a:r>
              <a:rPr lang="en-SG" sz="2800" i="1" dirty="0">
                <a:sym typeface="Symbol" panose="05050102010706020507" pitchFamily="18" charset="2"/>
              </a:rPr>
              <a:t>p</a:t>
            </a:r>
            <a:r>
              <a:rPr lang="en-SG" sz="2800" dirty="0">
                <a:sym typeface="Symbol" panose="05050102010706020507" pitchFamily="18" charset="2"/>
              </a:rPr>
              <a:t> </a:t>
            </a:r>
            <a:r>
              <a:rPr lang="en-SG" sz="2800" dirty="0">
                <a:solidFill>
                  <a:srgbClr val="C00000"/>
                </a:solidFill>
                <a:sym typeface="Symbol" panose="05050102010706020507" pitchFamily="18" charset="2"/>
              </a:rPr>
              <a:t>only if </a:t>
            </a:r>
            <a:r>
              <a:rPr lang="en-SG" sz="2800" i="1" dirty="0">
                <a:sym typeface="Symbol" panose="05050102010706020507" pitchFamily="18" charset="2"/>
              </a:rPr>
              <a:t>q</a:t>
            </a:r>
            <a:r>
              <a:rPr lang="en-SG" sz="2800" dirty="0">
                <a:sym typeface="Symbol" panose="05050102010706020507" pitchFamily="18" charset="2"/>
              </a:rPr>
              <a:t>” means that </a:t>
            </a:r>
            <a:r>
              <a:rPr lang="en-SG" sz="2800" i="1" dirty="0">
                <a:sym typeface="Symbol" panose="05050102010706020507" pitchFamily="18" charset="2"/>
              </a:rPr>
              <a:t>p</a:t>
            </a:r>
            <a:r>
              <a:rPr lang="en-SG" sz="2800" dirty="0">
                <a:sym typeface="Symbol" panose="05050102010706020507" pitchFamily="18" charset="2"/>
              </a:rPr>
              <a:t> can take place only if </a:t>
            </a:r>
            <a:r>
              <a:rPr lang="en-SG" sz="2800" i="1" dirty="0">
                <a:sym typeface="Symbol" panose="05050102010706020507" pitchFamily="18" charset="2"/>
              </a:rPr>
              <a:t>q</a:t>
            </a:r>
            <a:r>
              <a:rPr lang="en-SG" sz="2800" dirty="0">
                <a:sym typeface="Symbol" panose="05050102010706020507" pitchFamily="18" charset="2"/>
              </a:rPr>
              <a:t> takes place also. That is, if </a:t>
            </a:r>
            <a:r>
              <a:rPr lang="en-SG" sz="2800" i="1" dirty="0">
                <a:sym typeface="Symbol" panose="05050102010706020507" pitchFamily="18" charset="2"/>
              </a:rPr>
              <a:t>q</a:t>
            </a:r>
            <a:r>
              <a:rPr lang="en-SG" sz="2800" dirty="0">
                <a:sym typeface="Symbol" panose="05050102010706020507" pitchFamily="18" charset="2"/>
              </a:rPr>
              <a:t> does not take place, then </a:t>
            </a:r>
            <a:r>
              <a:rPr lang="en-SG" sz="2800" i="1" dirty="0">
                <a:sym typeface="Symbol" panose="05050102010706020507" pitchFamily="18" charset="2"/>
              </a:rPr>
              <a:t>p</a:t>
            </a:r>
            <a:r>
              <a:rPr lang="en-SG" sz="2800" dirty="0">
                <a:sym typeface="Symbol" panose="05050102010706020507" pitchFamily="18" charset="2"/>
              </a:rPr>
              <a:t> cannot take place.</a:t>
            </a:r>
          </a:p>
          <a:p>
            <a:pPr marL="285750" indent="-285750">
              <a:spcBef>
                <a:spcPts val="600"/>
              </a:spcBef>
              <a:buFont typeface="Wingdings" panose="05000000000000000000" pitchFamily="2" charset="2"/>
              <a:buChar char="§"/>
            </a:pPr>
            <a:r>
              <a:rPr lang="en-SG" sz="2800" dirty="0">
                <a:sym typeface="Symbol" panose="05050102010706020507" pitchFamily="18" charset="2"/>
              </a:rPr>
              <a:t>Another way to say this is that if </a:t>
            </a:r>
            <a:r>
              <a:rPr lang="en-SG" sz="2800" i="1" dirty="0">
                <a:sym typeface="Symbol" panose="05050102010706020507" pitchFamily="18" charset="2"/>
              </a:rPr>
              <a:t>p</a:t>
            </a:r>
            <a:r>
              <a:rPr lang="en-SG" sz="2800" dirty="0">
                <a:sym typeface="Symbol" panose="05050102010706020507" pitchFamily="18" charset="2"/>
              </a:rPr>
              <a:t> occurs, then </a:t>
            </a:r>
            <a:r>
              <a:rPr lang="en-SG" sz="2800" i="1" dirty="0">
                <a:sym typeface="Symbol" panose="05050102010706020507" pitchFamily="18" charset="2"/>
              </a:rPr>
              <a:t>q</a:t>
            </a:r>
            <a:r>
              <a:rPr lang="en-SG" sz="2800" dirty="0">
                <a:sym typeface="Symbol" panose="05050102010706020507" pitchFamily="18" charset="2"/>
              </a:rPr>
              <a:t> must also occur (using contrapositive).</a:t>
            </a:r>
            <a:endParaRPr lang="en-SG" sz="2400" dirty="0">
              <a:sym typeface="Symbol" panose="05050102010706020507" pitchFamily="18" charset="2"/>
            </a:endParaRPr>
          </a:p>
        </p:txBody>
      </p:sp>
      <p:sp>
        <p:nvSpPr>
          <p:cNvPr id="36" name="Oval 3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99717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	</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Only If : Quick Quiz</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46</a:t>
            </a:fld>
            <a:endParaRPr lang="en-SG" dirty="0"/>
          </a:p>
        </p:txBody>
      </p:sp>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702448"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466134" y="1304912"/>
            <a:ext cx="8269019" cy="1846659"/>
          </a:xfrm>
          <a:prstGeom prst="rect">
            <a:avLst/>
          </a:prstGeom>
          <a:noFill/>
        </p:spPr>
        <p:txBody>
          <a:bodyPr wrap="square" rtlCol="0">
            <a:spAutoFit/>
          </a:bodyPr>
          <a:lstStyle/>
          <a:p>
            <a:pPr marL="285750" indent="-285750">
              <a:spcBef>
                <a:spcPts val="1200"/>
              </a:spcBef>
              <a:buFont typeface="Wingdings" panose="05000000000000000000" pitchFamily="2" charset="2"/>
              <a:buChar char="§"/>
            </a:pPr>
            <a:r>
              <a:rPr lang="en-SG" sz="2800" dirty="0">
                <a:sym typeface="Symbol" panose="05050102010706020507" pitchFamily="18" charset="2"/>
              </a:rPr>
              <a:t>Rewrite the following statement in </a:t>
            </a:r>
            <a:r>
              <a:rPr lang="en-SG" sz="2800" i="1" dirty="0">
                <a:sym typeface="Symbol" panose="05050102010706020507" pitchFamily="18" charset="2"/>
              </a:rPr>
              <a:t>if-then</a:t>
            </a:r>
            <a:r>
              <a:rPr lang="en-SG" sz="2800" dirty="0">
                <a:sym typeface="Symbol" panose="05050102010706020507" pitchFamily="18" charset="2"/>
              </a:rPr>
              <a:t> form in two ways, one of which is the contrapositive of the other.</a:t>
            </a:r>
            <a:endParaRPr lang="en-SG" sz="2400" dirty="0">
              <a:sym typeface="Symbol" panose="05050102010706020507" pitchFamily="18" charset="2"/>
            </a:endParaRPr>
          </a:p>
          <a:p>
            <a:pPr lvl="1">
              <a:spcBef>
                <a:spcPts val="1200"/>
              </a:spcBef>
            </a:pPr>
            <a:r>
              <a:rPr lang="en-SG" sz="2400" dirty="0">
                <a:sym typeface="Symbol" panose="05050102010706020507" pitchFamily="18" charset="2"/>
              </a:rPr>
              <a:t>John will break the world’s record only if he runs the mile in under four minutes.</a:t>
            </a:r>
          </a:p>
        </p:txBody>
      </p:sp>
      <p:sp>
        <p:nvSpPr>
          <p:cNvPr id="37" name="TextBox 36"/>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38" name="TextBox 37"/>
          <p:cNvSpPr txBox="1"/>
          <p:nvPr/>
        </p:nvSpPr>
        <p:spPr>
          <a:xfrm>
            <a:off x="2145198" y="3436810"/>
            <a:ext cx="6767899" cy="830997"/>
          </a:xfrm>
          <a:prstGeom prst="rect">
            <a:avLst/>
          </a:prstGeom>
          <a:solidFill>
            <a:schemeClr val="accent4">
              <a:lumMod val="40000"/>
              <a:lumOff val="60000"/>
            </a:schemeClr>
          </a:solidFill>
        </p:spPr>
        <p:txBody>
          <a:bodyPr wrap="square" rtlCol="0">
            <a:spAutoFit/>
          </a:bodyPr>
          <a:lstStyle/>
          <a:p>
            <a:r>
              <a:rPr lang="en-SG" sz="2400" dirty="0"/>
              <a:t>If John does not run the mile in under four minutes, then John will not break the world’s record.</a:t>
            </a:r>
          </a:p>
        </p:txBody>
      </p:sp>
      <p:sp>
        <p:nvSpPr>
          <p:cNvPr id="39" name="TextBox 38"/>
          <p:cNvSpPr txBox="1"/>
          <p:nvPr/>
        </p:nvSpPr>
        <p:spPr>
          <a:xfrm>
            <a:off x="644078" y="3523787"/>
            <a:ext cx="1501120" cy="461665"/>
          </a:xfrm>
          <a:prstGeom prst="rect">
            <a:avLst/>
          </a:prstGeom>
          <a:noFill/>
        </p:spPr>
        <p:txBody>
          <a:bodyPr wrap="square" rtlCol="0">
            <a:spAutoFit/>
          </a:bodyPr>
          <a:lstStyle/>
          <a:p>
            <a:r>
              <a:rPr lang="en-SG" sz="2400" i="1" dirty="0">
                <a:solidFill>
                  <a:srgbClr val="0000FF"/>
                </a:solidFill>
              </a:rPr>
              <a:t>Version 1:</a:t>
            </a:r>
          </a:p>
        </p:txBody>
      </p:sp>
      <p:sp>
        <p:nvSpPr>
          <p:cNvPr id="40" name="TextBox 39"/>
          <p:cNvSpPr txBox="1"/>
          <p:nvPr/>
        </p:nvSpPr>
        <p:spPr>
          <a:xfrm>
            <a:off x="2164488" y="4621840"/>
            <a:ext cx="6767899" cy="830997"/>
          </a:xfrm>
          <a:prstGeom prst="rect">
            <a:avLst/>
          </a:prstGeom>
          <a:solidFill>
            <a:schemeClr val="accent4">
              <a:lumMod val="40000"/>
              <a:lumOff val="60000"/>
            </a:schemeClr>
          </a:solidFill>
        </p:spPr>
        <p:txBody>
          <a:bodyPr wrap="square" rtlCol="0">
            <a:spAutoFit/>
          </a:bodyPr>
          <a:lstStyle/>
          <a:p>
            <a:r>
              <a:rPr lang="en-SG" sz="2400" dirty="0"/>
              <a:t>If John breaks the world’s record, then John will have run the mile in under four minutes.</a:t>
            </a:r>
          </a:p>
        </p:txBody>
      </p:sp>
      <p:sp>
        <p:nvSpPr>
          <p:cNvPr id="41" name="TextBox 40"/>
          <p:cNvSpPr txBox="1"/>
          <p:nvPr/>
        </p:nvSpPr>
        <p:spPr>
          <a:xfrm>
            <a:off x="663368" y="4708817"/>
            <a:ext cx="1501120" cy="461665"/>
          </a:xfrm>
          <a:prstGeom prst="rect">
            <a:avLst/>
          </a:prstGeom>
          <a:noFill/>
        </p:spPr>
        <p:txBody>
          <a:bodyPr wrap="square" rtlCol="0">
            <a:spAutoFit/>
          </a:bodyPr>
          <a:lstStyle/>
          <a:p>
            <a:r>
              <a:rPr lang="en-SG" sz="2400" i="1" dirty="0">
                <a:solidFill>
                  <a:srgbClr val="0000FF"/>
                </a:solidFill>
              </a:rPr>
              <a:t>Version 2:</a:t>
            </a:r>
          </a:p>
        </p:txBody>
      </p:sp>
      <p:sp>
        <p:nvSpPr>
          <p:cNvPr id="35" name="Oval 34"/>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48" name="Picture 47">
            <a:extLst>
              <a:ext uri="{FF2B5EF4-FFF2-40B4-BE49-F238E27FC236}">
                <a16:creationId xmlns:a16="http://schemas.microsoft.com/office/drawing/2014/main" id="{3A97ABB0-DE88-47F2-A80A-7E8AEFFF1A9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9743"/>
          <a:stretch/>
        </p:blipFill>
        <p:spPr>
          <a:xfrm>
            <a:off x="7751443" y="485528"/>
            <a:ext cx="1396442" cy="917979"/>
          </a:xfrm>
          <a:prstGeom prst="rect">
            <a:avLst/>
          </a:prstGeom>
        </p:spPr>
      </p:pic>
    </p:spTree>
    <p:extLst>
      <p:ext uri="{BB962C8B-B14F-4D97-AF65-F5344CB8AC3E}">
        <p14:creationId xmlns:p14="http://schemas.microsoft.com/office/powerpoint/2010/main" val="115273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dissolve">
                                      <p:cBhvr>
                                        <p:cTn id="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	</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Only If and the Biconditional</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47</a:t>
            </a:fld>
            <a:endParaRPr lang="en-SG" dirty="0"/>
          </a:p>
        </p:txBody>
      </p:sp>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702448"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 name="Group 1"/>
          <p:cNvGrpSpPr/>
          <p:nvPr/>
        </p:nvGrpSpPr>
        <p:grpSpPr>
          <a:xfrm>
            <a:off x="886873" y="1098237"/>
            <a:ext cx="7427542" cy="2799205"/>
            <a:chOff x="886873" y="1293109"/>
            <a:chExt cx="7427542" cy="2799205"/>
          </a:xfrm>
        </p:grpSpPr>
        <p:sp>
          <p:nvSpPr>
            <p:cNvPr id="42" name="Rectangle 41"/>
            <p:cNvSpPr/>
            <p:nvPr/>
          </p:nvSpPr>
          <p:spPr>
            <a:xfrm>
              <a:off x="886873" y="1293109"/>
              <a:ext cx="7427542" cy="2799205"/>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3" name="Rectangle 42"/>
            <p:cNvSpPr/>
            <p:nvPr/>
          </p:nvSpPr>
          <p:spPr>
            <a:xfrm>
              <a:off x="886873" y="1293109"/>
              <a:ext cx="7427542" cy="625968"/>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4" name="TextBox 43"/>
            <p:cNvSpPr txBox="1"/>
            <p:nvPr/>
          </p:nvSpPr>
          <p:spPr>
            <a:xfrm>
              <a:off x="932256" y="1344585"/>
              <a:ext cx="4474545" cy="479740"/>
            </a:xfrm>
            <a:prstGeom prst="rect">
              <a:avLst/>
            </a:prstGeom>
            <a:noFill/>
          </p:spPr>
          <p:txBody>
            <a:bodyPr wrap="square" rtlCol="0">
              <a:spAutoFit/>
            </a:bodyPr>
            <a:lstStyle/>
            <a:p>
              <a:r>
                <a:rPr lang="en-SG" sz="2400" dirty="0">
                  <a:solidFill>
                    <a:schemeClr val="bg1"/>
                  </a:solidFill>
                </a:rPr>
                <a:t>Definition 2.2.6 (Biconditional)</a:t>
              </a:r>
            </a:p>
          </p:txBody>
        </p:sp>
        <p:sp>
          <p:nvSpPr>
            <p:cNvPr id="45" name="TextBox 44"/>
            <p:cNvSpPr txBox="1"/>
            <p:nvPr/>
          </p:nvSpPr>
          <p:spPr>
            <a:xfrm>
              <a:off x="932256" y="1987333"/>
              <a:ext cx="7382159" cy="2092880"/>
            </a:xfrm>
            <a:prstGeom prst="rect">
              <a:avLst/>
            </a:prstGeom>
            <a:noFill/>
          </p:spPr>
          <p:txBody>
            <a:bodyPr wrap="square" rtlCol="0">
              <a:spAutoFit/>
            </a:bodyPr>
            <a:lstStyle/>
            <a:p>
              <a:pPr>
                <a:spcAft>
                  <a:spcPts val="600"/>
                </a:spcAft>
              </a:pPr>
              <a:r>
                <a:rPr lang="en-SG" sz="2400" dirty="0"/>
                <a:t>Given statement variables </a:t>
              </a:r>
              <a:r>
                <a:rPr lang="en-SG" sz="2400" i="1" dirty="0"/>
                <a:t>p</a:t>
              </a:r>
              <a:r>
                <a:rPr lang="en-SG" sz="2400" dirty="0"/>
                <a:t> and </a:t>
              </a:r>
              <a:r>
                <a:rPr lang="en-SG" sz="2400" i="1" dirty="0"/>
                <a:t>q</a:t>
              </a:r>
              <a:r>
                <a:rPr lang="en-SG" sz="2400" dirty="0"/>
                <a:t>, the </a:t>
              </a:r>
              <a:r>
                <a:rPr lang="en-SG" sz="2400" b="1" dirty="0"/>
                <a:t>biconditional </a:t>
              </a:r>
              <a:r>
                <a:rPr lang="en-SG" sz="2400" dirty="0"/>
                <a:t>of </a:t>
              </a:r>
              <a:r>
                <a:rPr lang="en-SG" sz="2400" i="1" dirty="0"/>
                <a:t>p</a:t>
              </a:r>
              <a:r>
                <a:rPr lang="en-SG" sz="2400" dirty="0"/>
                <a:t> and </a:t>
              </a:r>
              <a:r>
                <a:rPr lang="en-SG" sz="2400" i="1" dirty="0"/>
                <a:t>q</a:t>
              </a:r>
              <a:r>
                <a:rPr lang="en-SG" sz="2400" dirty="0"/>
                <a:t> is “</a:t>
              </a:r>
              <a:r>
                <a:rPr lang="en-SG" sz="2400" i="1" dirty="0"/>
                <a:t>p</a:t>
              </a:r>
              <a:r>
                <a:rPr lang="en-SG" sz="2400" dirty="0"/>
                <a:t> if, and only if, </a:t>
              </a:r>
              <a:r>
                <a:rPr lang="en-SG" sz="2400" i="1" dirty="0"/>
                <a:t>q</a:t>
              </a:r>
              <a:r>
                <a:rPr lang="en-SG" sz="2400" dirty="0"/>
                <a:t>” and is denoted </a:t>
              </a:r>
              <a:r>
                <a:rPr lang="en-SG" sz="2400" i="1" dirty="0"/>
                <a:t>p </a:t>
              </a:r>
              <a:r>
                <a:rPr lang="en-SG" sz="2400" dirty="0">
                  <a:sym typeface="Symbol" panose="05050102010706020507" pitchFamily="18" charset="2"/>
                </a:rPr>
                <a:t></a:t>
              </a:r>
              <a:r>
                <a:rPr lang="en-SG" sz="2400" dirty="0"/>
                <a:t> </a:t>
              </a:r>
              <a:r>
                <a:rPr lang="en-SG" sz="2400" i="1" dirty="0"/>
                <a:t>q</a:t>
              </a:r>
              <a:r>
                <a:rPr lang="en-SG" sz="2400" dirty="0"/>
                <a:t>.</a:t>
              </a:r>
            </a:p>
            <a:p>
              <a:pPr>
                <a:spcAft>
                  <a:spcPts val="600"/>
                </a:spcAft>
              </a:pPr>
              <a:r>
                <a:rPr lang="en-SG" sz="2400" dirty="0"/>
                <a:t>It is true if both </a:t>
              </a:r>
              <a:r>
                <a:rPr lang="en-SG" sz="2400" i="1" dirty="0"/>
                <a:t>p</a:t>
              </a:r>
              <a:r>
                <a:rPr lang="en-SG" sz="2400" dirty="0"/>
                <a:t> and </a:t>
              </a:r>
              <a:r>
                <a:rPr lang="en-SG" sz="2400" i="1" dirty="0"/>
                <a:t>q</a:t>
              </a:r>
              <a:r>
                <a:rPr lang="en-SG" sz="2400" dirty="0"/>
                <a:t> have the same truth values and is false if </a:t>
              </a:r>
              <a:r>
                <a:rPr lang="en-SG" sz="2400" i="1" dirty="0"/>
                <a:t>p</a:t>
              </a:r>
              <a:r>
                <a:rPr lang="en-SG" sz="2400" dirty="0"/>
                <a:t> and q have opposite truth values. </a:t>
              </a:r>
            </a:p>
            <a:p>
              <a:pPr>
                <a:spcAft>
                  <a:spcPts val="600"/>
                </a:spcAft>
              </a:pPr>
              <a:r>
                <a:rPr lang="en-SG" sz="2400" dirty="0"/>
                <a:t>The words </a:t>
              </a:r>
              <a:r>
                <a:rPr lang="en-SG" sz="2400" i="1" dirty="0"/>
                <a:t>if and only if </a:t>
              </a:r>
              <a:r>
                <a:rPr lang="en-SG" sz="2400" dirty="0"/>
                <a:t>are sometimes abbreviated </a:t>
              </a:r>
              <a:r>
                <a:rPr lang="en-SG" sz="2400" i="1" dirty="0"/>
                <a:t>iff</a:t>
              </a:r>
              <a:r>
                <a:rPr lang="en-SG" sz="2400" dirty="0"/>
                <a:t>.</a:t>
              </a:r>
            </a:p>
          </p:txBody>
        </p:sp>
      </p:grpSp>
      <p:sp>
        <p:nvSpPr>
          <p:cNvPr id="46" name="TextBox 45"/>
          <p:cNvSpPr txBox="1"/>
          <p:nvPr/>
        </p:nvSpPr>
        <p:spPr>
          <a:xfrm>
            <a:off x="1282608" y="4298791"/>
            <a:ext cx="2076014" cy="523220"/>
          </a:xfrm>
          <a:prstGeom prst="rect">
            <a:avLst/>
          </a:prstGeom>
          <a:solidFill>
            <a:srgbClr val="0033CC"/>
          </a:solidFill>
        </p:spPr>
        <p:txBody>
          <a:bodyPr wrap="square" rtlCol="0">
            <a:spAutoFit/>
          </a:bodyPr>
          <a:lstStyle/>
          <a:p>
            <a:pPr algn="ct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q</a:t>
            </a:r>
          </a:p>
        </p:txBody>
      </p:sp>
      <p:graphicFrame>
        <p:nvGraphicFramePr>
          <p:cNvPr id="47" name="Table 46"/>
          <p:cNvGraphicFramePr>
            <a:graphicFrameLocks noGrp="1"/>
          </p:cNvGraphicFramePr>
          <p:nvPr>
            <p:extLst>
              <p:ext uri="{D42A27DB-BD31-4B8C-83A1-F6EECF244321}">
                <p14:modId xmlns:p14="http://schemas.microsoft.com/office/powerpoint/2010/main" val="1589301369"/>
              </p:ext>
            </p:extLst>
          </p:nvPr>
        </p:nvGraphicFramePr>
        <p:xfrm>
          <a:off x="4197200" y="4242089"/>
          <a:ext cx="2338467" cy="2286000"/>
        </p:xfrm>
        <a:graphic>
          <a:graphicData uri="http://schemas.openxmlformats.org/drawingml/2006/table">
            <a:tbl>
              <a:tblPr firstRow="1" bandRow="1">
                <a:tableStyleId>{5C22544A-7EE6-4342-B048-85BDC9FD1C3A}</a:tableStyleId>
              </a:tblPr>
              <a:tblGrid>
                <a:gridCol w="648353">
                  <a:extLst>
                    <a:ext uri="{9D8B030D-6E8A-4147-A177-3AD203B41FA5}">
                      <a16:colId xmlns:a16="http://schemas.microsoft.com/office/drawing/2014/main" val="20000"/>
                    </a:ext>
                  </a:extLst>
                </a:gridCol>
                <a:gridCol w="662473">
                  <a:extLst>
                    <a:ext uri="{9D8B030D-6E8A-4147-A177-3AD203B41FA5}">
                      <a16:colId xmlns:a16="http://schemas.microsoft.com/office/drawing/2014/main" val="20001"/>
                    </a:ext>
                  </a:extLst>
                </a:gridCol>
                <a:gridCol w="1027641">
                  <a:extLst>
                    <a:ext uri="{9D8B030D-6E8A-4147-A177-3AD203B41FA5}">
                      <a16:colId xmlns:a16="http://schemas.microsoft.com/office/drawing/2014/main" val="20002"/>
                    </a:ext>
                  </a:extLst>
                </a:gridCol>
              </a:tblGrid>
              <a:tr h="370840">
                <a:tc>
                  <a:txBody>
                    <a:bodyPr/>
                    <a:lstStyle/>
                    <a:p>
                      <a:pPr algn="ctr"/>
                      <a:r>
                        <a:rPr lang="en-SG" sz="2400" i="1" dirty="0"/>
                        <a:t>p</a:t>
                      </a:r>
                    </a:p>
                  </a:txBody>
                  <a:tcPr/>
                </a:tc>
                <a:tc>
                  <a:txBody>
                    <a:bodyPr/>
                    <a:lstStyle/>
                    <a:p>
                      <a:pPr algn="ctr"/>
                      <a:r>
                        <a:rPr lang="en-SG" sz="2400" i="1" dirty="0"/>
                        <a:t>q</a:t>
                      </a:r>
                    </a:p>
                  </a:txBody>
                  <a:tcPr/>
                </a:tc>
                <a:tc>
                  <a:txBody>
                    <a:bodyPr/>
                    <a:lstStyle/>
                    <a:p>
                      <a:pPr algn="ctr"/>
                      <a:r>
                        <a:rPr lang="en-SG" sz="2400" i="1" dirty="0"/>
                        <a:t>p</a:t>
                      </a:r>
                      <a:r>
                        <a:rPr lang="en-SG" sz="2400" dirty="0"/>
                        <a:t> </a:t>
                      </a:r>
                      <a:r>
                        <a:rPr lang="en-SG" sz="2400" dirty="0">
                          <a:sym typeface="Symbol" panose="05050102010706020507" pitchFamily="18" charset="2"/>
                        </a:rPr>
                        <a:t></a:t>
                      </a:r>
                      <a:r>
                        <a:rPr lang="en-SG" sz="2400" dirty="0">
                          <a:sym typeface="Symbol"/>
                        </a:rPr>
                        <a:t> </a:t>
                      </a:r>
                      <a:r>
                        <a:rPr lang="en-SG" sz="2400" i="1" dirty="0"/>
                        <a:t>q</a:t>
                      </a:r>
                    </a:p>
                  </a:txBody>
                  <a:tcPr/>
                </a:tc>
                <a:extLst>
                  <a:ext uri="{0D108BD9-81ED-4DB2-BD59-A6C34878D82A}">
                    <a16:rowId xmlns:a16="http://schemas.microsoft.com/office/drawing/2014/main" val="10000"/>
                  </a:ext>
                </a:extLst>
              </a:tr>
              <a:tr h="370840">
                <a:tc>
                  <a:txBody>
                    <a:bodyPr/>
                    <a:lstStyle/>
                    <a:p>
                      <a:pPr algn="ctr"/>
                      <a:r>
                        <a:rPr lang="en-SG" sz="2400" dirty="0"/>
                        <a:t>T</a:t>
                      </a:r>
                    </a:p>
                  </a:txBody>
                  <a:tcPr/>
                </a:tc>
                <a:tc>
                  <a:txBody>
                    <a:bodyPr/>
                    <a:lstStyle/>
                    <a:p>
                      <a:pPr algn="ctr"/>
                      <a:r>
                        <a:rPr lang="en-SG" sz="2400" dirty="0"/>
                        <a:t>T</a:t>
                      </a:r>
                    </a:p>
                  </a:txBody>
                  <a:tcPr/>
                </a:tc>
                <a:tc>
                  <a:txBody>
                    <a:bodyPr/>
                    <a:lstStyle/>
                    <a:p>
                      <a:pPr algn="ctr"/>
                      <a:r>
                        <a:rPr lang="en-SG" sz="2400" dirty="0"/>
                        <a:t>T</a:t>
                      </a:r>
                    </a:p>
                  </a:txBody>
                  <a:tcPr/>
                </a:tc>
                <a:extLst>
                  <a:ext uri="{0D108BD9-81ED-4DB2-BD59-A6C34878D82A}">
                    <a16:rowId xmlns:a16="http://schemas.microsoft.com/office/drawing/2014/main" val="10001"/>
                  </a:ext>
                </a:extLst>
              </a:tr>
              <a:tr h="370840">
                <a:tc>
                  <a:txBody>
                    <a:bodyPr/>
                    <a:lstStyle/>
                    <a:p>
                      <a:pPr algn="ctr"/>
                      <a:r>
                        <a:rPr lang="en-SG" sz="2400" dirty="0"/>
                        <a:t>T</a:t>
                      </a:r>
                    </a:p>
                  </a:txBody>
                  <a:tcPr/>
                </a:tc>
                <a:tc>
                  <a:txBody>
                    <a:bodyPr/>
                    <a:lstStyle/>
                    <a:p>
                      <a:pPr algn="ctr"/>
                      <a:r>
                        <a:rPr lang="en-SG" sz="2400" dirty="0"/>
                        <a:t>F</a:t>
                      </a:r>
                    </a:p>
                  </a:txBody>
                  <a:tcPr/>
                </a:tc>
                <a:tc>
                  <a:txBody>
                    <a:bodyPr/>
                    <a:lstStyle/>
                    <a:p>
                      <a:pPr algn="ctr"/>
                      <a:r>
                        <a:rPr lang="en-SG" sz="2400" dirty="0"/>
                        <a:t>F</a:t>
                      </a:r>
                    </a:p>
                  </a:txBody>
                  <a:tcPr/>
                </a:tc>
                <a:extLst>
                  <a:ext uri="{0D108BD9-81ED-4DB2-BD59-A6C34878D82A}">
                    <a16:rowId xmlns:a16="http://schemas.microsoft.com/office/drawing/2014/main" val="10002"/>
                  </a:ext>
                </a:extLst>
              </a:tr>
              <a:tr h="370840">
                <a:tc>
                  <a:txBody>
                    <a:bodyPr/>
                    <a:lstStyle/>
                    <a:p>
                      <a:pPr algn="ctr"/>
                      <a:r>
                        <a:rPr lang="en-SG" sz="2400" dirty="0"/>
                        <a:t>F</a:t>
                      </a:r>
                    </a:p>
                  </a:txBody>
                  <a:tcPr/>
                </a:tc>
                <a:tc>
                  <a:txBody>
                    <a:bodyPr/>
                    <a:lstStyle/>
                    <a:p>
                      <a:pPr algn="ctr"/>
                      <a:r>
                        <a:rPr lang="en-SG" sz="2400" dirty="0"/>
                        <a:t>T</a:t>
                      </a:r>
                    </a:p>
                  </a:txBody>
                  <a:tcPr/>
                </a:tc>
                <a:tc>
                  <a:txBody>
                    <a:bodyPr/>
                    <a:lstStyle/>
                    <a:p>
                      <a:pPr algn="ctr"/>
                      <a:r>
                        <a:rPr lang="en-SG" sz="2400" dirty="0"/>
                        <a:t>F</a:t>
                      </a:r>
                    </a:p>
                  </a:txBody>
                  <a:tcPr/>
                </a:tc>
                <a:extLst>
                  <a:ext uri="{0D108BD9-81ED-4DB2-BD59-A6C34878D82A}">
                    <a16:rowId xmlns:a16="http://schemas.microsoft.com/office/drawing/2014/main" val="10003"/>
                  </a:ext>
                </a:extLst>
              </a:tr>
              <a:tr h="370840">
                <a:tc>
                  <a:txBody>
                    <a:bodyPr/>
                    <a:lstStyle/>
                    <a:p>
                      <a:pPr algn="ctr"/>
                      <a:r>
                        <a:rPr lang="en-SG" sz="2400" dirty="0"/>
                        <a:t>F</a:t>
                      </a:r>
                    </a:p>
                  </a:txBody>
                  <a:tcPr/>
                </a:tc>
                <a:tc>
                  <a:txBody>
                    <a:bodyPr/>
                    <a:lstStyle/>
                    <a:p>
                      <a:pPr algn="ctr"/>
                      <a:r>
                        <a:rPr lang="en-SG" sz="2400" dirty="0"/>
                        <a:t>F</a:t>
                      </a:r>
                    </a:p>
                  </a:txBody>
                  <a:tcPr/>
                </a:tc>
                <a:tc>
                  <a:txBody>
                    <a:bodyPr/>
                    <a:lstStyle/>
                    <a:p>
                      <a:pPr algn="ctr"/>
                      <a:r>
                        <a:rPr lang="en-SG" sz="2400" dirty="0"/>
                        <a:t>T</a:t>
                      </a:r>
                    </a:p>
                  </a:txBody>
                  <a:tcPr/>
                </a:tc>
                <a:extLst>
                  <a:ext uri="{0D108BD9-81ED-4DB2-BD59-A6C34878D82A}">
                    <a16:rowId xmlns:a16="http://schemas.microsoft.com/office/drawing/2014/main" val="10004"/>
                  </a:ext>
                </a:extLst>
              </a:tr>
            </a:tbl>
          </a:graphicData>
        </a:graphic>
      </p:graphicFrame>
      <p:sp>
        <p:nvSpPr>
          <p:cNvPr id="35" name="Oval 34"/>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02398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dissolve">
                                      <p:cBhvr>
                                        <p:cTn id="7" dur="500"/>
                                        <p:tgtEl>
                                          <p:spTgt spid="4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up)">
                                      <p:cBhvr>
                                        <p:cTn id="1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	</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Only If and the Biconditional</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48</a:t>
            </a:fld>
            <a:endParaRPr lang="en-SG" dirty="0"/>
          </a:p>
        </p:txBody>
      </p:sp>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702448"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TextBox 45"/>
          <p:cNvSpPr txBox="1"/>
          <p:nvPr/>
        </p:nvSpPr>
        <p:spPr>
          <a:xfrm>
            <a:off x="1239937" y="1120876"/>
            <a:ext cx="2076014" cy="523220"/>
          </a:xfrm>
          <a:prstGeom prst="rect">
            <a:avLst/>
          </a:prstGeom>
          <a:solidFill>
            <a:srgbClr val="0033CC"/>
          </a:solidFill>
        </p:spPr>
        <p:txBody>
          <a:bodyPr wrap="square" rtlCol="0">
            <a:spAutoFit/>
          </a:bodyPr>
          <a:lstStyle/>
          <a:p>
            <a:pPr algn="ct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q</a:t>
            </a:r>
          </a:p>
        </p:txBody>
      </p:sp>
      <p:graphicFrame>
        <p:nvGraphicFramePr>
          <p:cNvPr id="47" name="Table 46"/>
          <p:cNvGraphicFramePr>
            <a:graphicFrameLocks noGrp="1"/>
          </p:cNvGraphicFramePr>
          <p:nvPr>
            <p:extLst>
              <p:ext uri="{D42A27DB-BD31-4B8C-83A1-F6EECF244321}">
                <p14:modId xmlns:p14="http://schemas.microsoft.com/office/powerpoint/2010/main" val="3776482223"/>
              </p:ext>
            </p:extLst>
          </p:nvPr>
        </p:nvGraphicFramePr>
        <p:xfrm>
          <a:off x="891074" y="2099855"/>
          <a:ext cx="7419140" cy="2286000"/>
        </p:xfrm>
        <a:graphic>
          <a:graphicData uri="http://schemas.openxmlformats.org/drawingml/2006/table">
            <a:tbl>
              <a:tblPr firstRow="1" bandRow="1">
                <a:tableStyleId>{5C22544A-7EE6-4342-B048-85BDC9FD1C3A}</a:tableStyleId>
              </a:tblPr>
              <a:tblGrid>
                <a:gridCol w="579241">
                  <a:extLst>
                    <a:ext uri="{9D8B030D-6E8A-4147-A177-3AD203B41FA5}">
                      <a16:colId xmlns:a16="http://schemas.microsoft.com/office/drawing/2014/main" val="20000"/>
                    </a:ext>
                  </a:extLst>
                </a:gridCol>
                <a:gridCol w="579241">
                  <a:extLst>
                    <a:ext uri="{9D8B030D-6E8A-4147-A177-3AD203B41FA5}">
                      <a16:colId xmlns:a16="http://schemas.microsoft.com/office/drawing/2014/main" val="20001"/>
                    </a:ext>
                  </a:extLst>
                </a:gridCol>
                <a:gridCol w="1022983">
                  <a:extLst>
                    <a:ext uri="{9D8B030D-6E8A-4147-A177-3AD203B41FA5}">
                      <a16:colId xmlns:a16="http://schemas.microsoft.com/office/drawing/2014/main" val="20002"/>
                    </a:ext>
                  </a:extLst>
                </a:gridCol>
                <a:gridCol w="995704">
                  <a:extLst>
                    <a:ext uri="{9D8B030D-6E8A-4147-A177-3AD203B41FA5}">
                      <a16:colId xmlns:a16="http://schemas.microsoft.com/office/drawing/2014/main" val="20003"/>
                    </a:ext>
                  </a:extLst>
                </a:gridCol>
                <a:gridCol w="1336699">
                  <a:extLst>
                    <a:ext uri="{9D8B030D-6E8A-4147-A177-3AD203B41FA5}">
                      <a16:colId xmlns:a16="http://schemas.microsoft.com/office/drawing/2014/main" val="20004"/>
                    </a:ext>
                  </a:extLst>
                </a:gridCol>
                <a:gridCol w="2905272">
                  <a:extLst>
                    <a:ext uri="{9D8B030D-6E8A-4147-A177-3AD203B41FA5}">
                      <a16:colId xmlns:a16="http://schemas.microsoft.com/office/drawing/2014/main" val="20005"/>
                    </a:ext>
                  </a:extLst>
                </a:gridCol>
              </a:tblGrid>
              <a:tr h="370840">
                <a:tc>
                  <a:txBody>
                    <a:bodyPr/>
                    <a:lstStyle/>
                    <a:p>
                      <a:pPr algn="ctr"/>
                      <a:r>
                        <a:rPr lang="en-SG" sz="2400" i="1" dirty="0"/>
                        <a:t>p</a:t>
                      </a:r>
                    </a:p>
                  </a:txBody>
                  <a:tcPr/>
                </a:tc>
                <a:tc>
                  <a:txBody>
                    <a:bodyPr/>
                    <a:lstStyle/>
                    <a:p>
                      <a:pPr algn="ctr"/>
                      <a:r>
                        <a:rPr lang="en-SG" sz="2400" i="1" dirty="0"/>
                        <a:t>q</a:t>
                      </a:r>
                    </a:p>
                  </a:txBody>
                  <a:tcPr/>
                </a:tc>
                <a:tc>
                  <a:txBody>
                    <a:bodyPr/>
                    <a:lstStyle/>
                    <a:p>
                      <a:pPr algn="ctr"/>
                      <a:r>
                        <a:rPr lang="en-SG" sz="2400" i="1" dirty="0"/>
                        <a:t>p </a:t>
                      </a:r>
                      <a:r>
                        <a:rPr lang="en-SG" sz="2400" i="0" dirty="0">
                          <a:sym typeface="Symbol" panose="05050102010706020507" pitchFamily="18" charset="2"/>
                        </a:rPr>
                        <a:t> </a:t>
                      </a:r>
                      <a:r>
                        <a:rPr lang="en-SG" sz="2400" i="1" dirty="0">
                          <a:sym typeface="Symbol" panose="05050102010706020507" pitchFamily="18" charset="2"/>
                        </a:rPr>
                        <a:t>q</a:t>
                      </a:r>
                      <a:endParaRPr lang="en-SG" sz="2400" i="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400" i="1" dirty="0"/>
                        <a:t>q </a:t>
                      </a:r>
                      <a:r>
                        <a:rPr lang="en-SG" sz="2400" i="0" dirty="0">
                          <a:sym typeface="Symbol" panose="05050102010706020507" pitchFamily="18" charset="2"/>
                        </a:rPr>
                        <a:t> </a:t>
                      </a:r>
                      <a:r>
                        <a:rPr lang="en-SG" sz="2400" i="1" dirty="0">
                          <a:sym typeface="Symbol" panose="05050102010706020507" pitchFamily="18" charset="2"/>
                        </a:rPr>
                        <a:t>p</a:t>
                      </a:r>
                      <a:endParaRPr lang="en-SG" sz="2400" i="1" dirty="0"/>
                    </a:p>
                  </a:txBody>
                  <a:tcPr anchor="ctr"/>
                </a:tc>
                <a:tc>
                  <a:txBody>
                    <a:bodyPr/>
                    <a:lstStyle/>
                    <a:p>
                      <a:pPr algn="ctr"/>
                      <a:r>
                        <a:rPr lang="en-SG" sz="2400" i="1" dirty="0"/>
                        <a:t>p</a:t>
                      </a:r>
                      <a:r>
                        <a:rPr lang="en-SG" sz="2400" dirty="0"/>
                        <a:t> </a:t>
                      </a:r>
                      <a:r>
                        <a:rPr lang="en-SG" sz="2400" dirty="0">
                          <a:sym typeface="Symbol" panose="05050102010706020507" pitchFamily="18" charset="2"/>
                        </a:rPr>
                        <a:t></a:t>
                      </a:r>
                      <a:r>
                        <a:rPr lang="en-SG" sz="2400" dirty="0">
                          <a:sym typeface="Symbol"/>
                        </a:rPr>
                        <a:t> </a:t>
                      </a:r>
                      <a:r>
                        <a:rPr lang="en-SG" sz="2400" i="1" dirty="0"/>
                        <a:t>q</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400" dirty="0">
                          <a:solidFill>
                            <a:schemeClr val="bg1"/>
                          </a:solidFill>
                        </a:rPr>
                        <a:t>(</a:t>
                      </a:r>
                      <a:r>
                        <a:rPr lang="en-SG" sz="2400" i="1" dirty="0">
                          <a:solidFill>
                            <a:schemeClr val="bg1"/>
                          </a:solidFill>
                        </a:rPr>
                        <a:t>p</a:t>
                      </a:r>
                      <a:r>
                        <a:rPr lang="en-SG" sz="2400" dirty="0">
                          <a:solidFill>
                            <a:schemeClr val="bg1"/>
                          </a:solidFill>
                        </a:rPr>
                        <a:t> </a:t>
                      </a:r>
                      <a:r>
                        <a:rPr lang="en-SG" sz="2400" dirty="0">
                          <a:solidFill>
                            <a:schemeClr val="bg1"/>
                          </a:solidFill>
                          <a:sym typeface="Symbol" panose="05050102010706020507" pitchFamily="18" charset="2"/>
                        </a:rPr>
                        <a:t></a:t>
                      </a:r>
                      <a:r>
                        <a:rPr lang="en-SG" sz="2400" dirty="0">
                          <a:solidFill>
                            <a:schemeClr val="bg1"/>
                          </a:solidFill>
                        </a:rPr>
                        <a:t> </a:t>
                      </a:r>
                      <a:r>
                        <a:rPr lang="en-SG" sz="2400" i="1" dirty="0">
                          <a:solidFill>
                            <a:schemeClr val="bg1"/>
                          </a:solidFill>
                        </a:rPr>
                        <a:t>q</a:t>
                      </a:r>
                      <a:r>
                        <a:rPr lang="en-SG" sz="2400" dirty="0">
                          <a:solidFill>
                            <a:schemeClr val="bg1"/>
                          </a:solidFill>
                        </a:rPr>
                        <a:t>) </a:t>
                      </a:r>
                      <a:r>
                        <a:rPr lang="en-SG" sz="2400" dirty="0">
                          <a:solidFill>
                            <a:schemeClr val="bg1"/>
                          </a:solidFill>
                          <a:sym typeface="Symbol" panose="05050102010706020507" pitchFamily="18" charset="2"/>
                        </a:rPr>
                        <a:t> </a:t>
                      </a:r>
                      <a:r>
                        <a:rPr lang="en-SG" sz="2400" dirty="0">
                          <a:solidFill>
                            <a:schemeClr val="bg1"/>
                          </a:solidFill>
                        </a:rPr>
                        <a:t>(</a:t>
                      </a:r>
                      <a:r>
                        <a:rPr lang="en-SG" sz="2400" i="1" dirty="0">
                          <a:solidFill>
                            <a:schemeClr val="bg1"/>
                          </a:solidFill>
                        </a:rPr>
                        <a:t>q</a:t>
                      </a:r>
                      <a:r>
                        <a:rPr lang="en-SG" sz="2400" dirty="0">
                          <a:solidFill>
                            <a:schemeClr val="bg1"/>
                          </a:solidFill>
                        </a:rPr>
                        <a:t> </a:t>
                      </a:r>
                      <a:r>
                        <a:rPr lang="en-SG" sz="2400" dirty="0">
                          <a:solidFill>
                            <a:schemeClr val="bg1"/>
                          </a:solidFill>
                          <a:sym typeface="Symbol" panose="05050102010706020507" pitchFamily="18" charset="2"/>
                        </a:rPr>
                        <a:t></a:t>
                      </a:r>
                      <a:r>
                        <a:rPr lang="en-SG" sz="2400" dirty="0">
                          <a:solidFill>
                            <a:schemeClr val="bg1"/>
                          </a:solidFill>
                        </a:rPr>
                        <a:t> </a:t>
                      </a:r>
                      <a:r>
                        <a:rPr lang="en-SG" sz="2400" i="1" dirty="0">
                          <a:solidFill>
                            <a:schemeClr val="bg1"/>
                          </a:solidFill>
                        </a:rPr>
                        <a:t>p</a:t>
                      </a:r>
                      <a:r>
                        <a:rPr lang="en-SG" sz="2400" dirty="0">
                          <a:solidFill>
                            <a:schemeClr val="bg1"/>
                          </a:solidFill>
                        </a:rPr>
                        <a:t>) </a:t>
                      </a:r>
                    </a:p>
                  </a:txBody>
                  <a:tcPr/>
                </a:tc>
                <a:extLst>
                  <a:ext uri="{0D108BD9-81ED-4DB2-BD59-A6C34878D82A}">
                    <a16:rowId xmlns:a16="http://schemas.microsoft.com/office/drawing/2014/main" val="10000"/>
                  </a:ext>
                </a:extLst>
              </a:tr>
              <a:tr h="370840">
                <a:tc>
                  <a:txBody>
                    <a:bodyPr/>
                    <a:lstStyle/>
                    <a:p>
                      <a:pPr algn="ctr"/>
                      <a:r>
                        <a:rPr lang="en-SG" sz="2400" dirty="0"/>
                        <a:t>T</a:t>
                      </a:r>
                    </a:p>
                  </a:txBody>
                  <a:tcPr/>
                </a:tc>
                <a:tc>
                  <a:txBody>
                    <a:bodyPr/>
                    <a:lstStyle/>
                    <a:p>
                      <a:pPr algn="ctr"/>
                      <a:r>
                        <a:rPr lang="en-SG" sz="2400" dirty="0"/>
                        <a:t>T</a:t>
                      </a:r>
                    </a:p>
                  </a:txBody>
                  <a:tcPr/>
                </a:tc>
                <a:tc>
                  <a:txBody>
                    <a:bodyPr/>
                    <a:lstStyle/>
                    <a:p>
                      <a:pPr algn="ctr"/>
                      <a:r>
                        <a:rPr lang="en-SG" sz="2400" dirty="0"/>
                        <a:t>T</a:t>
                      </a:r>
                    </a:p>
                  </a:txBody>
                  <a:tcPr anchor="ctr"/>
                </a:tc>
                <a:tc>
                  <a:txBody>
                    <a:bodyPr/>
                    <a:lstStyle/>
                    <a:p>
                      <a:pPr algn="ctr"/>
                      <a:r>
                        <a:rPr lang="en-SG" sz="2400" dirty="0"/>
                        <a:t>T</a:t>
                      </a:r>
                    </a:p>
                  </a:txBody>
                  <a:tcPr anchor="ctr"/>
                </a:tc>
                <a:tc>
                  <a:txBody>
                    <a:bodyPr/>
                    <a:lstStyle/>
                    <a:p>
                      <a:pPr algn="ctr"/>
                      <a:r>
                        <a:rPr lang="en-SG" sz="2400" dirty="0"/>
                        <a:t>T</a:t>
                      </a:r>
                    </a:p>
                  </a:txBody>
                  <a:tcPr anchor="ctr"/>
                </a:tc>
                <a:tc>
                  <a:txBody>
                    <a:bodyPr/>
                    <a:lstStyle/>
                    <a:p>
                      <a:pPr algn="ctr"/>
                      <a:r>
                        <a:rPr lang="en-SG" sz="2400" dirty="0"/>
                        <a:t>T</a:t>
                      </a:r>
                    </a:p>
                  </a:txBody>
                  <a:tcPr/>
                </a:tc>
                <a:extLst>
                  <a:ext uri="{0D108BD9-81ED-4DB2-BD59-A6C34878D82A}">
                    <a16:rowId xmlns:a16="http://schemas.microsoft.com/office/drawing/2014/main" val="10001"/>
                  </a:ext>
                </a:extLst>
              </a:tr>
              <a:tr h="370840">
                <a:tc>
                  <a:txBody>
                    <a:bodyPr/>
                    <a:lstStyle/>
                    <a:p>
                      <a:pPr algn="ctr"/>
                      <a:r>
                        <a:rPr lang="en-SG" sz="2400" dirty="0"/>
                        <a:t>T</a:t>
                      </a:r>
                    </a:p>
                  </a:txBody>
                  <a:tcPr/>
                </a:tc>
                <a:tc>
                  <a:txBody>
                    <a:bodyPr/>
                    <a:lstStyle/>
                    <a:p>
                      <a:pPr algn="ctr"/>
                      <a:r>
                        <a:rPr lang="en-SG" sz="2400" dirty="0"/>
                        <a:t>F</a:t>
                      </a:r>
                    </a:p>
                  </a:txBody>
                  <a:tcPr/>
                </a:tc>
                <a:tc>
                  <a:txBody>
                    <a:bodyPr/>
                    <a:lstStyle/>
                    <a:p>
                      <a:pPr algn="ctr"/>
                      <a:r>
                        <a:rPr lang="en-SG" sz="2400" dirty="0"/>
                        <a:t>F</a:t>
                      </a:r>
                    </a:p>
                  </a:txBody>
                  <a:tcPr anchor="ctr"/>
                </a:tc>
                <a:tc>
                  <a:txBody>
                    <a:bodyPr/>
                    <a:lstStyle/>
                    <a:p>
                      <a:pPr algn="ctr"/>
                      <a:r>
                        <a:rPr lang="en-SG" sz="2400" dirty="0"/>
                        <a:t>T</a:t>
                      </a:r>
                    </a:p>
                  </a:txBody>
                  <a:tcPr anchor="ctr"/>
                </a:tc>
                <a:tc>
                  <a:txBody>
                    <a:bodyPr/>
                    <a:lstStyle/>
                    <a:p>
                      <a:pPr algn="ctr"/>
                      <a:r>
                        <a:rPr lang="en-SG" sz="2400" dirty="0"/>
                        <a:t>F</a:t>
                      </a:r>
                    </a:p>
                  </a:txBody>
                  <a:tcPr anchor="ctr"/>
                </a:tc>
                <a:tc>
                  <a:txBody>
                    <a:bodyPr/>
                    <a:lstStyle/>
                    <a:p>
                      <a:pPr algn="ctr"/>
                      <a:r>
                        <a:rPr lang="en-SG" sz="2400" dirty="0"/>
                        <a:t>F</a:t>
                      </a:r>
                    </a:p>
                  </a:txBody>
                  <a:tcPr/>
                </a:tc>
                <a:extLst>
                  <a:ext uri="{0D108BD9-81ED-4DB2-BD59-A6C34878D82A}">
                    <a16:rowId xmlns:a16="http://schemas.microsoft.com/office/drawing/2014/main" val="10002"/>
                  </a:ext>
                </a:extLst>
              </a:tr>
              <a:tr h="370840">
                <a:tc>
                  <a:txBody>
                    <a:bodyPr/>
                    <a:lstStyle/>
                    <a:p>
                      <a:pPr algn="ctr"/>
                      <a:r>
                        <a:rPr lang="en-SG" sz="2400" dirty="0"/>
                        <a:t>F</a:t>
                      </a:r>
                    </a:p>
                  </a:txBody>
                  <a:tcPr/>
                </a:tc>
                <a:tc>
                  <a:txBody>
                    <a:bodyPr/>
                    <a:lstStyle/>
                    <a:p>
                      <a:pPr algn="ctr"/>
                      <a:r>
                        <a:rPr lang="en-SG" sz="2400" dirty="0"/>
                        <a:t>T</a:t>
                      </a:r>
                    </a:p>
                  </a:txBody>
                  <a:tcPr/>
                </a:tc>
                <a:tc>
                  <a:txBody>
                    <a:bodyPr/>
                    <a:lstStyle/>
                    <a:p>
                      <a:pPr algn="ctr"/>
                      <a:r>
                        <a:rPr lang="en-SG" sz="2400" dirty="0"/>
                        <a:t>T</a:t>
                      </a:r>
                    </a:p>
                  </a:txBody>
                  <a:tcPr anchor="ctr"/>
                </a:tc>
                <a:tc>
                  <a:txBody>
                    <a:bodyPr/>
                    <a:lstStyle/>
                    <a:p>
                      <a:pPr algn="ctr"/>
                      <a:r>
                        <a:rPr lang="en-SG" sz="2400" dirty="0"/>
                        <a:t>F</a:t>
                      </a:r>
                    </a:p>
                  </a:txBody>
                  <a:tcPr anchor="ctr"/>
                </a:tc>
                <a:tc>
                  <a:txBody>
                    <a:bodyPr/>
                    <a:lstStyle/>
                    <a:p>
                      <a:pPr algn="ctr"/>
                      <a:r>
                        <a:rPr lang="en-SG" sz="2400" dirty="0"/>
                        <a:t>F</a:t>
                      </a:r>
                    </a:p>
                  </a:txBody>
                  <a:tcPr anchor="ctr"/>
                </a:tc>
                <a:tc>
                  <a:txBody>
                    <a:bodyPr/>
                    <a:lstStyle/>
                    <a:p>
                      <a:pPr algn="ctr"/>
                      <a:r>
                        <a:rPr lang="en-SG" sz="2400" dirty="0"/>
                        <a:t>F</a:t>
                      </a:r>
                    </a:p>
                  </a:txBody>
                  <a:tcPr/>
                </a:tc>
                <a:extLst>
                  <a:ext uri="{0D108BD9-81ED-4DB2-BD59-A6C34878D82A}">
                    <a16:rowId xmlns:a16="http://schemas.microsoft.com/office/drawing/2014/main" val="10003"/>
                  </a:ext>
                </a:extLst>
              </a:tr>
              <a:tr h="370840">
                <a:tc>
                  <a:txBody>
                    <a:bodyPr/>
                    <a:lstStyle/>
                    <a:p>
                      <a:pPr algn="ctr"/>
                      <a:r>
                        <a:rPr lang="en-SG" sz="2400" dirty="0"/>
                        <a:t>F</a:t>
                      </a:r>
                    </a:p>
                  </a:txBody>
                  <a:tcPr/>
                </a:tc>
                <a:tc>
                  <a:txBody>
                    <a:bodyPr/>
                    <a:lstStyle/>
                    <a:p>
                      <a:pPr algn="ctr"/>
                      <a:r>
                        <a:rPr lang="en-SG" sz="2400" dirty="0"/>
                        <a:t>F</a:t>
                      </a:r>
                    </a:p>
                  </a:txBody>
                  <a:tcPr/>
                </a:tc>
                <a:tc>
                  <a:txBody>
                    <a:bodyPr/>
                    <a:lstStyle/>
                    <a:p>
                      <a:pPr algn="ctr"/>
                      <a:r>
                        <a:rPr lang="en-SG" sz="2400" dirty="0"/>
                        <a:t>T</a:t>
                      </a:r>
                    </a:p>
                  </a:txBody>
                  <a:tcPr anchor="ctr"/>
                </a:tc>
                <a:tc>
                  <a:txBody>
                    <a:bodyPr/>
                    <a:lstStyle/>
                    <a:p>
                      <a:pPr algn="ctr"/>
                      <a:r>
                        <a:rPr lang="en-SG" sz="2400" dirty="0"/>
                        <a:t>T</a:t>
                      </a:r>
                    </a:p>
                  </a:txBody>
                  <a:tcPr anchor="ctr"/>
                </a:tc>
                <a:tc>
                  <a:txBody>
                    <a:bodyPr/>
                    <a:lstStyle/>
                    <a:p>
                      <a:pPr algn="ctr"/>
                      <a:r>
                        <a:rPr lang="en-SG" sz="2400" dirty="0"/>
                        <a:t>T</a:t>
                      </a:r>
                    </a:p>
                  </a:txBody>
                  <a:tcPr anchor="ctr"/>
                </a:tc>
                <a:tc>
                  <a:txBody>
                    <a:bodyPr/>
                    <a:lstStyle/>
                    <a:p>
                      <a:pPr algn="ctr"/>
                      <a:r>
                        <a:rPr lang="en-SG" sz="2400" dirty="0"/>
                        <a:t>T</a:t>
                      </a:r>
                    </a:p>
                  </a:txBody>
                  <a:tcPr/>
                </a:tc>
                <a:extLst>
                  <a:ext uri="{0D108BD9-81ED-4DB2-BD59-A6C34878D82A}">
                    <a16:rowId xmlns:a16="http://schemas.microsoft.com/office/drawing/2014/main" val="10004"/>
                  </a:ext>
                </a:extLst>
              </a:tr>
            </a:tbl>
          </a:graphicData>
        </a:graphic>
      </p:graphicFrame>
      <p:sp>
        <p:nvSpPr>
          <p:cNvPr id="35" name="TextBox 34"/>
          <p:cNvSpPr txBox="1"/>
          <p:nvPr/>
        </p:nvSpPr>
        <p:spPr>
          <a:xfrm>
            <a:off x="4032746" y="1120876"/>
            <a:ext cx="3342416" cy="523220"/>
          </a:xfrm>
          <a:prstGeom prst="rect">
            <a:avLst/>
          </a:prstGeom>
          <a:solidFill>
            <a:srgbClr val="0033CC"/>
          </a:solidFill>
        </p:spPr>
        <p:txBody>
          <a:bodyPr wrap="square" rtlCol="0">
            <a:spAutoFit/>
          </a:bodyPr>
          <a:lstStyle/>
          <a:p>
            <a:pPr algn="ctr"/>
            <a:r>
              <a:rPr lang="en-SG" sz="2800" dirty="0">
                <a:solidFill>
                  <a:schemeClr val="bg1"/>
                </a:solidFill>
              </a:rPr>
              <a:t>(</a:t>
            </a:r>
            <a:r>
              <a:rPr lang="en-SG" sz="2800" i="1" dirty="0">
                <a:solidFill>
                  <a:schemeClr val="bg1"/>
                </a:solidFill>
              </a:rPr>
              <a:t>p</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q</a:t>
            </a:r>
            <a:r>
              <a:rPr lang="en-SG" sz="2800" dirty="0">
                <a:solidFill>
                  <a:schemeClr val="bg1"/>
                </a:solidFill>
              </a:rPr>
              <a:t>) </a:t>
            </a:r>
            <a:r>
              <a:rPr lang="en-SG" sz="2800" dirty="0">
                <a:solidFill>
                  <a:schemeClr val="bg1"/>
                </a:solidFill>
                <a:sym typeface="Symbol" panose="05050102010706020507" pitchFamily="18" charset="2"/>
              </a:rPr>
              <a:t> </a:t>
            </a:r>
            <a:r>
              <a:rPr lang="en-SG" sz="2800" dirty="0">
                <a:solidFill>
                  <a:schemeClr val="bg1"/>
                </a:solidFill>
              </a:rPr>
              <a:t>(</a:t>
            </a:r>
            <a:r>
              <a:rPr lang="en-SG" sz="2800" i="1" dirty="0">
                <a:solidFill>
                  <a:schemeClr val="bg1"/>
                </a:solidFill>
              </a:rPr>
              <a:t>q</a:t>
            </a:r>
            <a:r>
              <a:rPr lang="en-SG" sz="2800" dirty="0">
                <a:solidFill>
                  <a:schemeClr val="bg1"/>
                </a:solidFill>
              </a:rPr>
              <a:t> </a:t>
            </a:r>
            <a:r>
              <a:rPr lang="en-SG" sz="2800" dirty="0">
                <a:solidFill>
                  <a:schemeClr val="bg1"/>
                </a:solidFill>
                <a:sym typeface="Symbol" panose="05050102010706020507" pitchFamily="18" charset="2"/>
              </a:rPr>
              <a:t></a:t>
            </a:r>
            <a:r>
              <a:rPr lang="en-SG" sz="2800" dirty="0">
                <a:solidFill>
                  <a:schemeClr val="bg1"/>
                </a:solidFill>
              </a:rPr>
              <a:t> </a:t>
            </a:r>
            <a:r>
              <a:rPr lang="en-SG" sz="2800" i="1" dirty="0">
                <a:solidFill>
                  <a:schemeClr val="bg1"/>
                </a:solidFill>
              </a:rPr>
              <a:t>p</a:t>
            </a:r>
            <a:r>
              <a:rPr lang="en-SG" sz="2800" dirty="0">
                <a:solidFill>
                  <a:schemeClr val="bg1"/>
                </a:solidFill>
              </a:rPr>
              <a:t>) </a:t>
            </a:r>
          </a:p>
        </p:txBody>
      </p:sp>
      <p:sp>
        <p:nvSpPr>
          <p:cNvPr id="36" name="TextBox 35"/>
          <p:cNvSpPr txBox="1"/>
          <p:nvPr/>
        </p:nvSpPr>
        <p:spPr>
          <a:xfrm>
            <a:off x="3246780" y="1120876"/>
            <a:ext cx="785966" cy="523220"/>
          </a:xfrm>
          <a:prstGeom prst="rect">
            <a:avLst/>
          </a:prstGeom>
          <a:noFill/>
        </p:spPr>
        <p:txBody>
          <a:bodyPr wrap="square" rtlCol="0">
            <a:spAutoFit/>
          </a:bodyPr>
          <a:lstStyle/>
          <a:p>
            <a:pPr algn="ctr"/>
            <a:r>
              <a:rPr lang="en-SG" sz="2800" b="1" dirty="0">
                <a:sym typeface="Symbol" panose="05050102010706020507" pitchFamily="18" charset="2"/>
              </a:rPr>
              <a:t></a:t>
            </a:r>
            <a:endParaRPr lang="en-SG" sz="2800" b="1"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4670259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	</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Only If and the Biconditional</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49</a:t>
            </a:fld>
            <a:endParaRPr lang="en-SG" dirty="0"/>
          </a:p>
        </p:txBody>
      </p:sp>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702448"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5" name="Group 34"/>
          <p:cNvGrpSpPr/>
          <p:nvPr/>
        </p:nvGrpSpPr>
        <p:grpSpPr>
          <a:xfrm>
            <a:off x="1015739" y="2123635"/>
            <a:ext cx="877311" cy="1203279"/>
            <a:chOff x="974360" y="1738369"/>
            <a:chExt cx="877311" cy="1203279"/>
          </a:xfrm>
        </p:grpSpPr>
        <p:sp>
          <p:nvSpPr>
            <p:cNvPr id="36" name="TextBox 35"/>
            <p:cNvSpPr txBox="1"/>
            <p:nvPr/>
          </p:nvSpPr>
          <p:spPr>
            <a:xfrm>
              <a:off x="974360" y="1738369"/>
              <a:ext cx="877311" cy="769441"/>
            </a:xfrm>
            <a:prstGeom prst="rect">
              <a:avLst/>
            </a:prstGeom>
            <a:solidFill>
              <a:schemeClr val="accent4">
                <a:lumMod val="40000"/>
                <a:lumOff val="60000"/>
              </a:schemeClr>
            </a:solidFill>
          </p:spPr>
          <p:txBody>
            <a:bodyPr wrap="square" rtlCol="0">
              <a:spAutoFit/>
            </a:bodyPr>
            <a:lstStyle/>
            <a:p>
              <a:pPr algn="ctr"/>
              <a:r>
                <a:rPr lang="en-SG" sz="4400" dirty="0"/>
                <a:t>~</a:t>
              </a:r>
            </a:p>
          </p:txBody>
        </p:sp>
        <p:sp>
          <p:nvSpPr>
            <p:cNvPr id="37" name="TextBox 36"/>
            <p:cNvSpPr txBox="1"/>
            <p:nvPr/>
          </p:nvSpPr>
          <p:spPr>
            <a:xfrm>
              <a:off x="974360" y="2418428"/>
              <a:ext cx="877311" cy="523220"/>
            </a:xfrm>
            <a:prstGeom prst="rect">
              <a:avLst/>
            </a:prstGeom>
            <a:noFill/>
          </p:spPr>
          <p:txBody>
            <a:bodyPr wrap="square" rtlCol="0">
              <a:spAutoFit/>
            </a:bodyPr>
            <a:lstStyle/>
            <a:p>
              <a:pPr algn="ctr"/>
              <a:r>
                <a:rPr lang="en-SG" sz="2800" i="1" dirty="0"/>
                <a:t>not</a:t>
              </a:r>
            </a:p>
          </p:txBody>
        </p:sp>
      </p:grpSp>
      <p:grpSp>
        <p:nvGrpSpPr>
          <p:cNvPr id="38" name="Group 37"/>
          <p:cNvGrpSpPr/>
          <p:nvPr/>
        </p:nvGrpSpPr>
        <p:grpSpPr>
          <a:xfrm>
            <a:off x="2568151" y="2123635"/>
            <a:ext cx="884007" cy="1203279"/>
            <a:chOff x="4010667" y="1738369"/>
            <a:chExt cx="884007" cy="1203279"/>
          </a:xfrm>
        </p:grpSpPr>
        <p:sp>
          <p:nvSpPr>
            <p:cNvPr id="39" name="TextBox 38"/>
            <p:cNvSpPr txBox="1"/>
            <p:nvPr/>
          </p:nvSpPr>
          <p:spPr>
            <a:xfrm>
              <a:off x="4017363" y="1738369"/>
              <a:ext cx="877311" cy="769441"/>
            </a:xfrm>
            <a:prstGeom prst="rect">
              <a:avLst/>
            </a:prstGeom>
            <a:solidFill>
              <a:schemeClr val="accent4">
                <a:lumMod val="40000"/>
                <a:lumOff val="60000"/>
              </a:schemeClr>
            </a:solidFill>
          </p:spPr>
          <p:txBody>
            <a:bodyPr wrap="square" rtlCol="0">
              <a:spAutoFit/>
            </a:bodyPr>
            <a:lstStyle/>
            <a:p>
              <a:pPr algn="ctr"/>
              <a:r>
                <a:rPr lang="en-SG" sz="4400" dirty="0">
                  <a:sym typeface="Symbol" panose="05050102010706020507" pitchFamily="18" charset="2"/>
                </a:rPr>
                <a:t></a:t>
              </a:r>
              <a:endParaRPr lang="en-SG" sz="4400" dirty="0"/>
            </a:p>
          </p:txBody>
        </p:sp>
        <p:sp>
          <p:nvSpPr>
            <p:cNvPr id="40" name="TextBox 39"/>
            <p:cNvSpPr txBox="1"/>
            <p:nvPr/>
          </p:nvSpPr>
          <p:spPr>
            <a:xfrm>
              <a:off x="4010667" y="2418428"/>
              <a:ext cx="877311" cy="523220"/>
            </a:xfrm>
            <a:prstGeom prst="rect">
              <a:avLst/>
            </a:prstGeom>
            <a:noFill/>
          </p:spPr>
          <p:txBody>
            <a:bodyPr wrap="square" rtlCol="0">
              <a:spAutoFit/>
            </a:bodyPr>
            <a:lstStyle/>
            <a:p>
              <a:pPr algn="ctr"/>
              <a:r>
                <a:rPr lang="en-SG" sz="2800" i="1" dirty="0"/>
                <a:t>and</a:t>
              </a:r>
            </a:p>
          </p:txBody>
        </p:sp>
      </p:grpSp>
      <p:grpSp>
        <p:nvGrpSpPr>
          <p:cNvPr id="41" name="Group 40"/>
          <p:cNvGrpSpPr/>
          <p:nvPr/>
        </p:nvGrpSpPr>
        <p:grpSpPr>
          <a:xfrm>
            <a:off x="3847963" y="2123635"/>
            <a:ext cx="877311" cy="1203279"/>
            <a:chOff x="6895474" y="1738369"/>
            <a:chExt cx="877311" cy="1203279"/>
          </a:xfrm>
        </p:grpSpPr>
        <p:sp>
          <p:nvSpPr>
            <p:cNvPr id="48" name="TextBox 47"/>
            <p:cNvSpPr txBox="1"/>
            <p:nvPr/>
          </p:nvSpPr>
          <p:spPr>
            <a:xfrm>
              <a:off x="6895474" y="1738369"/>
              <a:ext cx="877311" cy="769441"/>
            </a:xfrm>
            <a:prstGeom prst="rect">
              <a:avLst/>
            </a:prstGeom>
            <a:solidFill>
              <a:schemeClr val="accent4">
                <a:lumMod val="40000"/>
                <a:lumOff val="60000"/>
              </a:schemeClr>
            </a:solidFill>
          </p:spPr>
          <p:txBody>
            <a:bodyPr wrap="square" rtlCol="0">
              <a:spAutoFit/>
            </a:bodyPr>
            <a:lstStyle/>
            <a:p>
              <a:pPr algn="ctr"/>
              <a:r>
                <a:rPr lang="en-SG" sz="4400" dirty="0">
                  <a:sym typeface="Symbol" panose="05050102010706020507" pitchFamily="18" charset="2"/>
                </a:rPr>
                <a:t></a:t>
              </a:r>
              <a:endParaRPr lang="en-SG" sz="4400" dirty="0"/>
            </a:p>
          </p:txBody>
        </p:sp>
        <p:sp>
          <p:nvSpPr>
            <p:cNvPr id="49" name="TextBox 48"/>
            <p:cNvSpPr txBox="1"/>
            <p:nvPr/>
          </p:nvSpPr>
          <p:spPr>
            <a:xfrm>
              <a:off x="6895474" y="2418428"/>
              <a:ext cx="877311" cy="523220"/>
            </a:xfrm>
            <a:prstGeom prst="rect">
              <a:avLst/>
            </a:prstGeom>
            <a:noFill/>
          </p:spPr>
          <p:txBody>
            <a:bodyPr wrap="square" rtlCol="0">
              <a:spAutoFit/>
            </a:bodyPr>
            <a:lstStyle/>
            <a:p>
              <a:pPr algn="ctr"/>
              <a:r>
                <a:rPr lang="en-SG" sz="2800" i="1" dirty="0"/>
                <a:t>or</a:t>
              </a:r>
            </a:p>
          </p:txBody>
        </p:sp>
      </p:grpSp>
      <p:sp>
        <p:nvSpPr>
          <p:cNvPr id="50" name="TextBox 49"/>
          <p:cNvSpPr txBox="1"/>
          <p:nvPr/>
        </p:nvSpPr>
        <p:spPr>
          <a:xfrm>
            <a:off x="311227" y="1337204"/>
            <a:ext cx="3908131" cy="523220"/>
          </a:xfrm>
          <a:prstGeom prst="rect">
            <a:avLst/>
          </a:prstGeom>
          <a:noFill/>
        </p:spPr>
        <p:txBody>
          <a:bodyPr wrap="square" rtlCol="0">
            <a:spAutoFit/>
          </a:bodyPr>
          <a:lstStyle/>
          <a:p>
            <a:r>
              <a:rPr lang="en-SG" sz="2800" dirty="0"/>
              <a:t>Order of operations:</a:t>
            </a:r>
          </a:p>
        </p:txBody>
      </p:sp>
      <p:grpSp>
        <p:nvGrpSpPr>
          <p:cNvPr id="51" name="Group 50"/>
          <p:cNvGrpSpPr/>
          <p:nvPr/>
        </p:nvGrpSpPr>
        <p:grpSpPr>
          <a:xfrm>
            <a:off x="5344161" y="2123635"/>
            <a:ext cx="1715381" cy="1149817"/>
            <a:chOff x="596641" y="1738369"/>
            <a:chExt cx="1715381" cy="1149817"/>
          </a:xfrm>
        </p:grpSpPr>
        <p:sp>
          <p:nvSpPr>
            <p:cNvPr id="52" name="TextBox 51"/>
            <p:cNvSpPr txBox="1"/>
            <p:nvPr/>
          </p:nvSpPr>
          <p:spPr>
            <a:xfrm>
              <a:off x="974360" y="1738369"/>
              <a:ext cx="877311" cy="769441"/>
            </a:xfrm>
            <a:prstGeom prst="rect">
              <a:avLst/>
            </a:prstGeom>
            <a:solidFill>
              <a:schemeClr val="accent4">
                <a:lumMod val="40000"/>
                <a:lumOff val="60000"/>
              </a:schemeClr>
            </a:solidFill>
          </p:spPr>
          <p:txBody>
            <a:bodyPr wrap="square" rtlCol="0">
              <a:spAutoFit/>
            </a:bodyPr>
            <a:lstStyle/>
            <a:p>
              <a:pPr algn="ctr"/>
              <a:r>
                <a:rPr lang="en-SG" sz="4400" dirty="0">
                  <a:sym typeface="Symbol"/>
                </a:rPr>
                <a:t></a:t>
              </a:r>
              <a:endParaRPr lang="en-SG" sz="4400" dirty="0"/>
            </a:p>
          </p:txBody>
        </p:sp>
        <p:sp>
          <p:nvSpPr>
            <p:cNvPr id="53" name="TextBox 52"/>
            <p:cNvSpPr txBox="1"/>
            <p:nvPr/>
          </p:nvSpPr>
          <p:spPr>
            <a:xfrm>
              <a:off x="596641" y="2488076"/>
              <a:ext cx="1715381" cy="400110"/>
            </a:xfrm>
            <a:prstGeom prst="rect">
              <a:avLst/>
            </a:prstGeom>
            <a:noFill/>
          </p:spPr>
          <p:txBody>
            <a:bodyPr wrap="square" rtlCol="0">
              <a:spAutoFit/>
            </a:bodyPr>
            <a:lstStyle/>
            <a:p>
              <a:pPr algn="ctr"/>
              <a:r>
                <a:rPr lang="en-SG" sz="2000" i="1" dirty="0"/>
                <a:t>if-then/implies</a:t>
              </a:r>
            </a:p>
          </p:txBody>
        </p:sp>
      </p:grpSp>
      <p:grpSp>
        <p:nvGrpSpPr>
          <p:cNvPr id="54" name="Group 53"/>
          <p:cNvGrpSpPr/>
          <p:nvPr/>
        </p:nvGrpSpPr>
        <p:grpSpPr>
          <a:xfrm>
            <a:off x="110928" y="3311050"/>
            <a:ext cx="2749881" cy="1745563"/>
            <a:chOff x="763941" y="3311050"/>
            <a:chExt cx="2749881" cy="1745563"/>
          </a:xfrm>
        </p:grpSpPr>
        <p:sp>
          <p:nvSpPr>
            <p:cNvPr id="55" name="TextBox 54"/>
            <p:cNvSpPr txBox="1"/>
            <p:nvPr/>
          </p:nvSpPr>
          <p:spPr>
            <a:xfrm>
              <a:off x="763941" y="4533393"/>
              <a:ext cx="2749881" cy="523220"/>
            </a:xfrm>
            <a:prstGeom prst="rect">
              <a:avLst/>
            </a:prstGeom>
            <a:noFill/>
          </p:spPr>
          <p:txBody>
            <a:bodyPr wrap="square" rtlCol="0">
              <a:spAutoFit/>
            </a:bodyPr>
            <a:lstStyle/>
            <a:p>
              <a:pPr algn="ctr"/>
              <a:r>
                <a:rPr lang="en-SG" sz="2800" dirty="0">
                  <a:sym typeface="Symbol" panose="05050102010706020507" pitchFamily="18" charset="2"/>
                </a:rPr>
                <a:t>Performed first</a:t>
              </a:r>
              <a:endParaRPr lang="en-SG" sz="2800" dirty="0"/>
            </a:p>
          </p:txBody>
        </p:sp>
        <p:cxnSp>
          <p:nvCxnSpPr>
            <p:cNvPr id="56" name="Straight Arrow Connector 55"/>
            <p:cNvCxnSpPr/>
            <p:nvPr/>
          </p:nvCxnSpPr>
          <p:spPr>
            <a:xfrm flipH="1" flipV="1">
              <a:off x="2059585" y="3311050"/>
              <a:ext cx="8124" cy="127895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2322820" y="3271906"/>
            <a:ext cx="2749881" cy="957058"/>
            <a:chOff x="3012368" y="3328513"/>
            <a:chExt cx="2749881" cy="957058"/>
          </a:xfrm>
        </p:grpSpPr>
        <p:sp>
          <p:nvSpPr>
            <p:cNvPr id="58" name="TextBox 57"/>
            <p:cNvSpPr txBox="1"/>
            <p:nvPr/>
          </p:nvSpPr>
          <p:spPr>
            <a:xfrm>
              <a:off x="3012368" y="3762351"/>
              <a:ext cx="2749881" cy="523220"/>
            </a:xfrm>
            <a:prstGeom prst="rect">
              <a:avLst/>
            </a:prstGeom>
            <a:noFill/>
          </p:spPr>
          <p:txBody>
            <a:bodyPr wrap="square" rtlCol="0">
              <a:spAutoFit/>
            </a:bodyPr>
            <a:lstStyle/>
            <a:p>
              <a:pPr algn="ctr"/>
              <a:r>
                <a:rPr lang="en-SG" sz="2800" dirty="0">
                  <a:sym typeface="Symbol" panose="05050102010706020507" pitchFamily="18" charset="2"/>
                </a:rPr>
                <a:t>Coequal in order</a:t>
              </a:r>
              <a:endParaRPr lang="en-SG" sz="2800" dirty="0"/>
            </a:p>
          </p:txBody>
        </p:sp>
        <p:sp>
          <p:nvSpPr>
            <p:cNvPr id="59" name="Left Brace 58"/>
            <p:cNvSpPr/>
            <p:nvPr/>
          </p:nvSpPr>
          <p:spPr>
            <a:xfrm rot="16200000">
              <a:off x="4200901" y="2313257"/>
              <a:ext cx="254833" cy="2285346"/>
            </a:xfrm>
            <a:prstGeom prst="leftBrace">
              <a:avLst>
                <a:gd name="adj1" fmla="val 43958"/>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grpSp>
      <p:grpSp>
        <p:nvGrpSpPr>
          <p:cNvPr id="60" name="Group 59"/>
          <p:cNvGrpSpPr/>
          <p:nvPr/>
        </p:nvGrpSpPr>
        <p:grpSpPr>
          <a:xfrm>
            <a:off x="5636354" y="4474054"/>
            <a:ext cx="2749881" cy="1381033"/>
            <a:chOff x="5913797" y="3363054"/>
            <a:chExt cx="2749881" cy="1381033"/>
          </a:xfrm>
        </p:grpSpPr>
        <p:sp>
          <p:nvSpPr>
            <p:cNvPr id="61" name="TextBox 60"/>
            <p:cNvSpPr txBox="1"/>
            <p:nvPr/>
          </p:nvSpPr>
          <p:spPr>
            <a:xfrm>
              <a:off x="5913797" y="4220867"/>
              <a:ext cx="2749881" cy="523220"/>
            </a:xfrm>
            <a:prstGeom prst="rect">
              <a:avLst/>
            </a:prstGeom>
            <a:noFill/>
          </p:spPr>
          <p:txBody>
            <a:bodyPr wrap="square" rtlCol="0">
              <a:spAutoFit/>
            </a:bodyPr>
            <a:lstStyle/>
            <a:p>
              <a:pPr algn="ctr"/>
              <a:r>
                <a:rPr lang="en-SG" sz="2800" dirty="0">
                  <a:sym typeface="Symbol" panose="05050102010706020507" pitchFamily="18" charset="2"/>
                </a:rPr>
                <a:t>Performed last</a:t>
              </a:r>
              <a:endParaRPr lang="en-SG" sz="2800" dirty="0"/>
            </a:p>
          </p:txBody>
        </p:sp>
        <p:cxnSp>
          <p:nvCxnSpPr>
            <p:cNvPr id="62" name="Straight Arrow Connector 61"/>
            <p:cNvCxnSpPr/>
            <p:nvPr/>
          </p:nvCxnSpPr>
          <p:spPr>
            <a:xfrm flipV="1">
              <a:off x="7288738" y="3363054"/>
              <a:ext cx="0" cy="872279"/>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7014074" y="2116402"/>
            <a:ext cx="1715381" cy="1149817"/>
            <a:chOff x="596641" y="1738369"/>
            <a:chExt cx="1715381" cy="1149817"/>
          </a:xfrm>
        </p:grpSpPr>
        <p:sp>
          <p:nvSpPr>
            <p:cNvPr id="65" name="TextBox 64"/>
            <p:cNvSpPr txBox="1"/>
            <p:nvPr/>
          </p:nvSpPr>
          <p:spPr>
            <a:xfrm>
              <a:off x="974360" y="1738369"/>
              <a:ext cx="877311" cy="769441"/>
            </a:xfrm>
            <a:prstGeom prst="rect">
              <a:avLst/>
            </a:prstGeom>
            <a:solidFill>
              <a:schemeClr val="accent4">
                <a:lumMod val="40000"/>
                <a:lumOff val="60000"/>
              </a:schemeClr>
            </a:solidFill>
          </p:spPr>
          <p:txBody>
            <a:bodyPr wrap="square" rtlCol="0">
              <a:spAutoFit/>
            </a:bodyPr>
            <a:lstStyle/>
            <a:p>
              <a:pPr algn="ctr"/>
              <a:r>
                <a:rPr lang="en-SG" sz="4400" dirty="0">
                  <a:sym typeface="Symbol" panose="05050102010706020507" pitchFamily="18" charset="2"/>
                </a:rPr>
                <a:t></a:t>
              </a:r>
              <a:endParaRPr lang="en-SG" sz="4400" dirty="0"/>
            </a:p>
          </p:txBody>
        </p:sp>
        <p:sp>
          <p:nvSpPr>
            <p:cNvPr id="66" name="TextBox 65"/>
            <p:cNvSpPr txBox="1"/>
            <p:nvPr/>
          </p:nvSpPr>
          <p:spPr>
            <a:xfrm>
              <a:off x="596641" y="2488076"/>
              <a:ext cx="1715381" cy="400110"/>
            </a:xfrm>
            <a:prstGeom prst="rect">
              <a:avLst/>
            </a:prstGeom>
            <a:noFill/>
          </p:spPr>
          <p:txBody>
            <a:bodyPr wrap="square" rtlCol="0">
              <a:spAutoFit/>
            </a:bodyPr>
            <a:lstStyle/>
            <a:p>
              <a:pPr algn="ctr"/>
              <a:r>
                <a:rPr lang="en-SG" sz="2000" i="1" dirty="0"/>
                <a:t>if and only if</a:t>
              </a:r>
            </a:p>
          </p:txBody>
        </p:sp>
      </p:grpSp>
      <p:grpSp>
        <p:nvGrpSpPr>
          <p:cNvPr id="68" name="Group 67"/>
          <p:cNvGrpSpPr/>
          <p:nvPr/>
        </p:nvGrpSpPr>
        <p:grpSpPr>
          <a:xfrm>
            <a:off x="5684601" y="3337992"/>
            <a:ext cx="2749881" cy="957058"/>
            <a:chOff x="3012368" y="3328513"/>
            <a:chExt cx="2749881" cy="957058"/>
          </a:xfrm>
        </p:grpSpPr>
        <p:sp>
          <p:nvSpPr>
            <p:cNvPr id="69" name="TextBox 68"/>
            <p:cNvSpPr txBox="1"/>
            <p:nvPr/>
          </p:nvSpPr>
          <p:spPr>
            <a:xfrm>
              <a:off x="3012368" y="3762351"/>
              <a:ext cx="2749881" cy="523220"/>
            </a:xfrm>
            <a:prstGeom prst="rect">
              <a:avLst/>
            </a:prstGeom>
            <a:noFill/>
          </p:spPr>
          <p:txBody>
            <a:bodyPr wrap="square" rtlCol="0">
              <a:spAutoFit/>
            </a:bodyPr>
            <a:lstStyle/>
            <a:p>
              <a:pPr algn="ctr"/>
              <a:r>
                <a:rPr lang="en-SG" sz="2800" dirty="0">
                  <a:sym typeface="Symbol" panose="05050102010706020507" pitchFamily="18" charset="2"/>
                </a:rPr>
                <a:t>Coequal in order</a:t>
              </a:r>
              <a:endParaRPr lang="en-SG" sz="2800" dirty="0"/>
            </a:p>
          </p:txBody>
        </p:sp>
        <p:sp>
          <p:nvSpPr>
            <p:cNvPr id="70" name="Left Brace 69"/>
            <p:cNvSpPr/>
            <p:nvPr/>
          </p:nvSpPr>
          <p:spPr>
            <a:xfrm rot="16200000">
              <a:off x="4200901" y="2313257"/>
              <a:ext cx="254833" cy="2285346"/>
            </a:xfrm>
            <a:prstGeom prst="leftBrace">
              <a:avLst>
                <a:gd name="adj1" fmla="val 43958"/>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grpSp>
      <p:sp>
        <p:nvSpPr>
          <p:cNvPr id="63" name="Oval 62"/>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7" name="Oval 6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5" name="Oval 74"/>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28823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dissolv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dissolve">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dissolve">
                                      <p:cBhvr>
                                        <p:cTn id="17" dur="500"/>
                                        <p:tgtEl>
                                          <p:spTgt spid="68"/>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dissolve">
                                      <p:cBhvr>
                                        <p:cTn id="2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Logical Form and Logical Equivalence</a:t>
            </a:r>
            <a:r>
              <a:rPr lang="en-SG" sz="1200" dirty="0">
                <a:solidFill>
                  <a:schemeClr val="bg1"/>
                </a:solidFill>
              </a:rPr>
              <a:t>		Conditional Statements			Valid and Invalid Arguments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a:t>
            </a:fld>
            <a:endParaRPr lang="en-SG" dirty="0"/>
          </a:p>
        </p:txBody>
      </p:sp>
      <p:sp>
        <p:nvSpPr>
          <p:cNvPr id="23" name="Rounded Rectangle 22"/>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922086" y="2220685"/>
            <a:ext cx="7247642"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2.1 Logical Form and Logical Equivalence</a:t>
            </a:r>
          </a:p>
        </p:txBody>
      </p:sp>
      <p:sp>
        <p:nvSpPr>
          <p:cNvPr id="36" name="Oval 35"/>
          <p:cNvSpPr/>
          <p:nvPr/>
        </p:nvSpPr>
        <p:spPr>
          <a:xfrm>
            <a:off x="324356"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5" name="Oval 14"/>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44749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	</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Biconditional : Quick Quiz</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50</a:t>
            </a:fld>
            <a:endParaRPr lang="en-SG" dirty="0"/>
          </a:p>
        </p:txBody>
      </p:sp>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702448"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466134" y="1428013"/>
            <a:ext cx="8269019" cy="1846659"/>
          </a:xfrm>
          <a:prstGeom prst="rect">
            <a:avLst/>
          </a:prstGeom>
          <a:noFill/>
        </p:spPr>
        <p:txBody>
          <a:bodyPr wrap="square" rtlCol="0">
            <a:spAutoFit/>
          </a:bodyPr>
          <a:lstStyle/>
          <a:p>
            <a:pPr marL="285750" indent="-285750">
              <a:spcBef>
                <a:spcPts val="1200"/>
              </a:spcBef>
              <a:buFont typeface="Wingdings" panose="05000000000000000000" pitchFamily="2" charset="2"/>
              <a:buChar char="§"/>
            </a:pPr>
            <a:r>
              <a:rPr lang="en-SG" sz="2800" dirty="0">
                <a:sym typeface="Symbol" panose="05050102010706020507" pitchFamily="18" charset="2"/>
              </a:rPr>
              <a:t>Rewrite the following statement as a conjunction of two if-then statements.</a:t>
            </a:r>
            <a:endParaRPr lang="en-SG" sz="2400" dirty="0">
              <a:sym typeface="Symbol" panose="05050102010706020507" pitchFamily="18" charset="2"/>
            </a:endParaRPr>
          </a:p>
          <a:p>
            <a:pPr lvl="1">
              <a:spcBef>
                <a:spcPts val="1200"/>
              </a:spcBef>
            </a:pPr>
            <a:r>
              <a:rPr lang="en-SG" sz="2400" dirty="0">
                <a:sym typeface="Symbol" panose="05050102010706020507" pitchFamily="18" charset="2"/>
              </a:rPr>
              <a:t>This computer program is correct if, and only if, it produces correct answers for all possible sets of input data.</a:t>
            </a:r>
          </a:p>
        </p:txBody>
      </p:sp>
      <p:sp>
        <p:nvSpPr>
          <p:cNvPr id="37" name="TextBox 36"/>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38" name="TextBox 37"/>
          <p:cNvSpPr txBox="1"/>
          <p:nvPr/>
        </p:nvSpPr>
        <p:spPr>
          <a:xfrm>
            <a:off x="1048743" y="3606078"/>
            <a:ext cx="6767899" cy="1569660"/>
          </a:xfrm>
          <a:prstGeom prst="rect">
            <a:avLst/>
          </a:prstGeom>
          <a:solidFill>
            <a:schemeClr val="accent4">
              <a:lumMod val="40000"/>
              <a:lumOff val="60000"/>
            </a:schemeClr>
          </a:solidFill>
        </p:spPr>
        <p:txBody>
          <a:bodyPr wrap="square" rtlCol="0">
            <a:spAutoFit/>
          </a:bodyPr>
          <a:lstStyle/>
          <a:p>
            <a:r>
              <a:rPr lang="en-SG" sz="2400" dirty="0"/>
              <a:t>If this computer program is correct, then it produces correct answers for all possible sets of input data, and if this program produces the correct answers for all possible sets of input data, then it is correct. </a:t>
            </a:r>
          </a:p>
        </p:txBody>
      </p:sp>
      <p:sp>
        <p:nvSpPr>
          <p:cNvPr id="35" name="Oval 34"/>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45" name="Picture 44">
            <a:extLst>
              <a:ext uri="{FF2B5EF4-FFF2-40B4-BE49-F238E27FC236}">
                <a16:creationId xmlns:a16="http://schemas.microsoft.com/office/drawing/2014/main" id="{D852393C-0D78-4F99-8C97-35FDFEB9CE2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9743"/>
          <a:stretch/>
        </p:blipFill>
        <p:spPr>
          <a:xfrm>
            <a:off x="7751443" y="485528"/>
            <a:ext cx="1396442" cy="917979"/>
          </a:xfrm>
          <a:prstGeom prst="rect">
            <a:avLst/>
          </a:prstGeom>
        </p:spPr>
      </p:pic>
    </p:spTree>
    <p:extLst>
      <p:ext uri="{BB962C8B-B14F-4D97-AF65-F5344CB8AC3E}">
        <p14:creationId xmlns:p14="http://schemas.microsoft.com/office/powerpoint/2010/main" val="78525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	</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Necessary and Sufficient Conditions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51</a:t>
            </a:fld>
            <a:endParaRPr lang="en-SG" dirty="0"/>
          </a:p>
        </p:txBody>
      </p:sp>
      <p:sp>
        <p:nvSpPr>
          <p:cNvPr id="15" name="TextBox 14"/>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2.2.7. Necessary and Sufficient Conditions</a:t>
            </a:r>
            <a:endParaRPr lang="en-SG" sz="2000" dirty="0">
              <a:solidFill>
                <a:schemeClr val="bg1"/>
              </a:solidFill>
            </a:endParaRPr>
          </a:p>
        </p:txBody>
      </p:sp>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69174"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 name="Group 1"/>
          <p:cNvGrpSpPr/>
          <p:nvPr/>
        </p:nvGrpSpPr>
        <p:grpSpPr>
          <a:xfrm>
            <a:off x="415123" y="1571258"/>
            <a:ext cx="8376035" cy="2485735"/>
            <a:chOff x="415123" y="1571258"/>
            <a:chExt cx="8376035" cy="2485735"/>
          </a:xfrm>
        </p:grpSpPr>
        <p:sp>
          <p:nvSpPr>
            <p:cNvPr id="50" name="Rectangle 49"/>
            <p:cNvSpPr/>
            <p:nvPr/>
          </p:nvSpPr>
          <p:spPr>
            <a:xfrm>
              <a:off x="415123" y="1571259"/>
              <a:ext cx="8376035" cy="2485734"/>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1" name="Rectangle 50"/>
            <p:cNvSpPr/>
            <p:nvPr/>
          </p:nvSpPr>
          <p:spPr>
            <a:xfrm>
              <a:off x="415123" y="1571258"/>
              <a:ext cx="8376035" cy="625969"/>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2" name="TextBox 51"/>
            <p:cNvSpPr txBox="1"/>
            <p:nvPr/>
          </p:nvSpPr>
          <p:spPr>
            <a:xfrm>
              <a:off x="466301" y="1622733"/>
              <a:ext cx="8195402" cy="461665"/>
            </a:xfrm>
            <a:prstGeom prst="rect">
              <a:avLst/>
            </a:prstGeom>
            <a:noFill/>
          </p:spPr>
          <p:txBody>
            <a:bodyPr wrap="square" rtlCol="0">
              <a:spAutoFit/>
            </a:bodyPr>
            <a:lstStyle/>
            <a:p>
              <a:r>
                <a:rPr lang="en-SG" sz="2400" dirty="0">
                  <a:solidFill>
                    <a:schemeClr val="bg1"/>
                  </a:solidFill>
                </a:rPr>
                <a:t>Definition 2.2.7 (Necessary and Sufficient Conditions)</a:t>
              </a:r>
            </a:p>
          </p:txBody>
        </p:sp>
        <p:sp>
          <p:nvSpPr>
            <p:cNvPr id="53" name="TextBox 52"/>
            <p:cNvSpPr txBox="1"/>
            <p:nvPr/>
          </p:nvSpPr>
          <p:spPr>
            <a:xfrm>
              <a:off x="466300" y="2221668"/>
              <a:ext cx="8324857" cy="1723549"/>
            </a:xfrm>
            <a:prstGeom prst="rect">
              <a:avLst/>
            </a:prstGeom>
            <a:noFill/>
          </p:spPr>
          <p:txBody>
            <a:bodyPr wrap="square" rtlCol="0">
              <a:spAutoFit/>
            </a:bodyPr>
            <a:lstStyle/>
            <a:p>
              <a:pPr>
                <a:spcAft>
                  <a:spcPts val="600"/>
                </a:spcAft>
              </a:pPr>
              <a:r>
                <a:rPr lang="en-SG" sz="2400" dirty="0"/>
                <a:t>If </a:t>
              </a:r>
              <a:r>
                <a:rPr lang="en-SG" sz="2400" i="1" dirty="0"/>
                <a:t>r</a:t>
              </a:r>
              <a:r>
                <a:rPr lang="en-SG" sz="2400" dirty="0"/>
                <a:t> and </a:t>
              </a:r>
              <a:r>
                <a:rPr lang="en-SG" sz="2400" i="1" dirty="0"/>
                <a:t>s</a:t>
              </a:r>
              <a:r>
                <a:rPr lang="en-SG" sz="2400" dirty="0"/>
                <a:t> are statements,</a:t>
              </a:r>
            </a:p>
            <a:p>
              <a:pPr>
                <a:spcAft>
                  <a:spcPts val="600"/>
                </a:spcAft>
                <a:tabLst>
                  <a:tab pos="360363" algn="l"/>
                  <a:tab pos="1978025" algn="l"/>
                  <a:tab pos="3492500" algn="l"/>
                  <a:tab pos="4481513" algn="l"/>
                  <a:tab pos="5561013" algn="l"/>
                </a:tabLst>
              </a:pPr>
              <a:r>
                <a:rPr lang="en-SG" sz="2400" dirty="0"/>
                <a:t>	“</a:t>
              </a:r>
              <a:r>
                <a:rPr lang="en-SG" sz="2400" i="1" dirty="0"/>
                <a:t>r</a:t>
              </a:r>
              <a:r>
                <a:rPr lang="en-SG" sz="2400" dirty="0"/>
                <a:t> is a sufficient condition for </a:t>
              </a:r>
              <a:r>
                <a:rPr lang="en-SG" sz="2400" i="1" dirty="0"/>
                <a:t>s</a:t>
              </a:r>
              <a:r>
                <a:rPr lang="en-SG" sz="2400" dirty="0"/>
                <a:t>”  	means	“if </a:t>
              </a:r>
              <a:r>
                <a:rPr lang="en-SG" sz="2400" i="1" dirty="0"/>
                <a:t>r</a:t>
              </a:r>
              <a:r>
                <a:rPr lang="en-SG" sz="2400" dirty="0"/>
                <a:t> then </a:t>
              </a:r>
              <a:r>
                <a:rPr lang="en-SG" sz="2400" i="1" dirty="0"/>
                <a:t>s</a:t>
              </a:r>
              <a:r>
                <a:rPr lang="en-SG" sz="2400" dirty="0"/>
                <a:t>”</a:t>
              </a:r>
            </a:p>
            <a:p>
              <a:pPr>
                <a:tabLst>
                  <a:tab pos="360363" algn="l"/>
                  <a:tab pos="1978025" algn="l"/>
                  <a:tab pos="3492500" algn="l"/>
                  <a:tab pos="4481513" algn="l"/>
                  <a:tab pos="5561013" algn="l"/>
                </a:tabLst>
              </a:pPr>
              <a:r>
                <a:rPr lang="en-SG" sz="2400" dirty="0"/>
                <a:t>	“</a:t>
              </a:r>
              <a:r>
                <a:rPr lang="en-SG" sz="2400" i="1" dirty="0"/>
                <a:t>r</a:t>
              </a:r>
              <a:r>
                <a:rPr lang="en-SG" sz="2400" dirty="0"/>
                <a:t> is a necessary condition for </a:t>
              </a:r>
              <a:r>
                <a:rPr lang="en-SG" sz="2400" i="1" dirty="0"/>
                <a:t>s</a:t>
              </a:r>
              <a:r>
                <a:rPr lang="en-SG" sz="2400" dirty="0"/>
                <a:t>” 	means	“if not </a:t>
              </a:r>
              <a:r>
                <a:rPr lang="en-SG" sz="2400" i="1" dirty="0"/>
                <a:t>r</a:t>
              </a:r>
              <a:r>
                <a:rPr lang="en-SG" sz="2400" dirty="0"/>
                <a:t> then not </a:t>
              </a:r>
              <a:r>
                <a:rPr lang="en-SG" sz="2400" i="1" dirty="0"/>
                <a:t>s</a:t>
              </a:r>
              <a:r>
                <a:rPr lang="en-SG" sz="2400" dirty="0"/>
                <a:t>”</a:t>
              </a:r>
            </a:p>
            <a:p>
              <a:pPr>
                <a:spcAft>
                  <a:spcPts val="600"/>
                </a:spcAft>
                <a:tabLst>
                  <a:tab pos="360363" algn="l"/>
                  <a:tab pos="1978025" algn="l"/>
                  <a:tab pos="3492500" algn="l"/>
                  <a:tab pos="4481513" algn="l"/>
                  <a:tab pos="5561013" algn="l"/>
                </a:tabLst>
              </a:pPr>
              <a:r>
                <a:rPr lang="en-SG" sz="2400" dirty="0"/>
                <a:t>					or “if </a:t>
              </a:r>
              <a:r>
                <a:rPr lang="en-SG" sz="2400" i="1" dirty="0"/>
                <a:t>s</a:t>
              </a:r>
              <a:r>
                <a:rPr lang="en-SG" sz="2400" dirty="0"/>
                <a:t> then </a:t>
              </a:r>
              <a:r>
                <a:rPr lang="en-SG" sz="2400" i="1" dirty="0"/>
                <a:t>r</a:t>
              </a:r>
              <a:r>
                <a:rPr lang="en-SG" sz="2400" dirty="0"/>
                <a:t>”</a:t>
              </a:r>
            </a:p>
          </p:txBody>
        </p:sp>
      </p:grpSp>
      <p:sp>
        <p:nvSpPr>
          <p:cNvPr id="35" name="TextBox 34"/>
          <p:cNvSpPr txBox="1"/>
          <p:nvPr/>
        </p:nvSpPr>
        <p:spPr>
          <a:xfrm>
            <a:off x="522139" y="4404495"/>
            <a:ext cx="8269019" cy="1384995"/>
          </a:xfrm>
          <a:prstGeom prst="rect">
            <a:avLst/>
          </a:prstGeom>
          <a:noFill/>
        </p:spPr>
        <p:txBody>
          <a:bodyPr wrap="square" rtlCol="0">
            <a:spAutoFit/>
          </a:bodyPr>
          <a:lstStyle/>
          <a:p>
            <a:pPr marL="285750" indent="-285750">
              <a:spcBef>
                <a:spcPts val="600"/>
              </a:spcBef>
              <a:buFont typeface="Wingdings" panose="05000000000000000000" pitchFamily="2" charset="2"/>
              <a:buChar char="§"/>
            </a:pPr>
            <a:r>
              <a:rPr lang="en-SG" sz="2800" dirty="0">
                <a:sym typeface="Symbol" panose="05050102010706020507" pitchFamily="18" charset="2"/>
              </a:rPr>
              <a:t>In other words, to say “</a:t>
            </a:r>
            <a:r>
              <a:rPr lang="en-SG" sz="2800" i="1" dirty="0">
                <a:sym typeface="Symbol" panose="05050102010706020507" pitchFamily="18" charset="2"/>
              </a:rPr>
              <a:t>r</a:t>
            </a:r>
            <a:r>
              <a:rPr lang="en-SG" sz="2800" dirty="0">
                <a:sym typeface="Symbol" panose="05050102010706020507" pitchFamily="18" charset="2"/>
              </a:rPr>
              <a:t> is a sufficient condition for </a:t>
            </a:r>
            <a:r>
              <a:rPr lang="en-SG" sz="2800" i="1" dirty="0">
                <a:sym typeface="Symbol" panose="05050102010706020507" pitchFamily="18" charset="2"/>
              </a:rPr>
              <a:t>s</a:t>
            </a:r>
            <a:r>
              <a:rPr lang="en-SG" sz="2800" dirty="0">
                <a:sym typeface="Symbol" panose="05050102010706020507" pitchFamily="18" charset="2"/>
              </a:rPr>
              <a:t>” means that the occurrence of </a:t>
            </a:r>
            <a:r>
              <a:rPr lang="en-SG" sz="2800" i="1" dirty="0">
                <a:sym typeface="Symbol" panose="05050102010706020507" pitchFamily="18" charset="2"/>
              </a:rPr>
              <a:t>r</a:t>
            </a:r>
            <a:r>
              <a:rPr lang="en-SG" sz="2800" dirty="0">
                <a:sym typeface="Symbol" panose="05050102010706020507" pitchFamily="18" charset="2"/>
              </a:rPr>
              <a:t> is </a:t>
            </a:r>
            <a:r>
              <a:rPr lang="en-SG" sz="2800" i="1" dirty="0">
                <a:sym typeface="Symbol" panose="05050102010706020507" pitchFamily="18" charset="2"/>
              </a:rPr>
              <a:t>sufficient</a:t>
            </a:r>
            <a:r>
              <a:rPr lang="en-SG" sz="2800" dirty="0">
                <a:sym typeface="Symbol" panose="05050102010706020507" pitchFamily="18" charset="2"/>
              </a:rPr>
              <a:t> to guarantee the occurrence of </a:t>
            </a:r>
            <a:r>
              <a:rPr lang="en-SG" sz="2800" i="1" dirty="0">
                <a:sym typeface="Symbol" panose="05050102010706020507" pitchFamily="18" charset="2"/>
              </a:rPr>
              <a:t>s</a:t>
            </a:r>
            <a:r>
              <a:rPr lang="en-SG" sz="2800" dirty="0">
                <a:sym typeface="Symbol" panose="05050102010706020507" pitchFamily="18" charset="2"/>
              </a:rPr>
              <a:t>.</a:t>
            </a:r>
          </a:p>
        </p:txBody>
      </p:sp>
      <p:sp>
        <p:nvSpPr>
          <p:cNvPr id="36" name="Oval 3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6933723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a:t>
            </a:r>
            <a:r>
              <a:rPr lang="en-SG" sz="1200" b="1" dirty="0">
                <a:solidFill>
                  <a:schemeClr val="accent4">
                    <a:lumMod val="20000"/>
                    <a:lumOff val="80000"/>
                  </a:schemeClr>
                </a:solidFill>
              </a:rPr>
              <a:t>Conditional Statements	</a:t>
            </a:r>
            <a:r>
              <a:rPr lang="en-SG" sz="1200" dirty="0">
                <a:solidFill>
                  <a:schemeClr val="bg1"/>
                </a:solidFill>
              </a:rPr>
              <a:t>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Necessary and Sufficient Conditions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52</a:t>
            </a:fld>
            <a:endParaRPr lang="en-SG" dirty="0"/>
          </a:p>
        </p:txBody>
      </p:sp>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69174"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TextBox 34"/>
          <p:cNvSpPr txBox="1"/>
          <p:nvPr/>
        </p:nvSpPr>
        <p:spPr>
          <a:xfrm>
            <a:off x="522139" y="1034120"/>
            <a:ext cx="8269019" cy="2754600"/>
          </a:xfrm>
          <a:prstGeom prst="rect">
            <a:avLst/>
          </a:prstGeom>
          <a:noFill/>
        </p:spPr>
        <p:txBody>
          <a:bodyPr wrap="square" rtlCol="0">
            <a:spAutoFit/>
          </a:bodyPr>
          <a:lstStyle/>
          <a:p>
            <a:pPr marL="285750" indent="-285750">
              <a:spcBef>
                <a:spcPts val="600"/>
              </a:spcBef>
              <a:buFont typeface="Wingdings" panose="05000000000000000000" pitchFamily="2" charset="2"/>
              <a:buChar char="§"/>
            </a:pPr>
            <a:r>
              <a:rPr lang="en-SG" sz="2800" dirty="0">
                <a:sym typeface="Symbol" panose="05050102010706020507" pitchFamily="18" charset="2"/>
              </a:rPr>
              <a:t>On the other hand, to say “</a:t>
            </a:r>
            <a:r>
              <a:rPr lang="en-SG" sz="2800" i="1" dirty="0">
                <a:sym typeface="Symbol" panose="05050102010706020507" pitchFamily="18" charset="2"/>
              </a:rPr>
              <a:t>r</a:t>
            </a:r>
            <a:r>
              <a:rPr lang="en-SG" sz="2800" dirty="0">
                <a:sym typeface="Symbol" panose="05050102010706020507" pitchFamily="18" charset="2"/>
              </a:rPr>
              <a:t> is a necessary condition for </a:t>
            </a:r>
            <a:r>
              <a:rPr lang="en-SG" sz="2800" i="1" dirty="0">
                <a:sym typeface="Symbol" panose="05050102010706020507" pitchFamily="18" charset="2"/>
              </a:rPr>
              <a:t>s</a:t>
            </a:r>
            <a:r>
              <a:rPr lang="en-SG" sz="2800" dirty="0">
                <a:sym typeface="Symbol" panose="05050102010706020507" pitchFamily="18" charset="2"/>
              </a:rPr>
              <a:t>” means that if </a:t>
            </a:r>
            <a:r>
              <a:rPr lang="en-SG" sz="2800" i="1" dirty="0">
                <a:sym typeface="Symbol" panose="05050102010706020507" pitchFamily="18" charset="2"/>
              </a:rPr>
              <a:t>r</a:t>
            </a:r>
            <a:r>
              <a:rPr lang="en-SG" sz="2800" dirty="0">
                <a:sym typeface="Symbol" panose="05050102010706020507" pitchFamily="18" charset="2"/>
              </a:rPr>
              <a:t> does not occur, then </a:t>
            </a:r>
            <a:r>
              <a:rPr lang="en-SG" sz="2800" i="1" dirty="0">
                <a:sym typeface="Symbol" panose="05050102010706020507" pitchFamily="18" charset="2"/>
              </a:rPr>
              <a:t>s</a:t>
            </a:r>
            <a:r>
              <a:rPr lang="en-SG" sz="2800" dirty="0">
                <a:sym typeface="Symbol" panose="05050102010706020507" pitchFamily="18" charset="2"/>
              </a:rPr>
              <a:t> cannot occur either: The occurrence of </a:t>
            </a:r>
            <a:r>
              <a:rPr lang="en-SG" sz="2800" i="1" dirty="0">
                <a:sym typeface="Symbol" panose="05050102010706020507" pitchFamily="18" charset="2"/>
              </a:rPr>
              <a:t>r</a:t>
            </a:r>
            <a:r>
              <a:rPr lang="en-SG" sz="2800" dirty="0">
                <a:sym typeface="Symbol" panose="05050102010706020507" pitchFamily="18" charset="2"/>
              </a:rPr>
              <a:t> is necessary to obtain the occurrence of </a:t>
            </a:r>
            <a:r>
              <a:rPr lang="en-SG" sz="2800" i="1" dirty="0">
                <a:sym typeface="Symbol" panose="05050102010706020507" pitchFamily="18" charset="2"/>
              </a:rPr>
              <a:t>s</a:t>
            </a:r>
            <a:r>
              <a:rPr lang="en-SG" sz="2800" dirty="0">
                <a:sym typeface="Symbol" panose="05050102010706020507" pitchFamily="18" charset="2"/>
              </a:rPr>
              <a:t>.</a:t>
            </a:r>
          </a:p>
          <a:p>
            <a:pPr marL="285750" indent="-285750">
              <a:spcBef>
                <a:spcPts val="600"/>
              </a:spcBef>
              <a:buFont typeface="Wingdings" panose="05000000000000000000" pitchFamily="2" charset="2"/>
              <a:buChar char="§"/>
            </a:pPr>
            <a:r>
              <a:rPr lang="en-SG" sz="2800" dirty="0">
                <a:sym typeface="Symbol" panose="05050102010706020507" pitchFamily="18" charset="2"/>
              </a:rPr>
              <a:t>Note that due to the equivalence between a statement and its contrapositive:</a:t>
            </a:r>
          </a:p>
        </p:txBody>
      </p:sp>
      <p:sp>
        <p:nvSpPr>
          <p:cNvPr id="3" name="TextBox 2"/>
          <p:cNvSpPr txBox="1"/>
          <p:nvPr/>
        </p:nvSpPr>
        <p:spPr>
          <a:xfrm>
            <a:off x="663368" y="3788720"/>
            <a:ext cx="7671163" cy="461665"/>
          </a:xfrm>
          <a:prstGeom prst="rect">
            <a:avLst/>
          </a:prstGeom>
          <a:solidFill>
            <a:schemeClr val="accent4">
              <a:lumMod val="40000"/>
              <a:lumOff val="60000"/>
            </a:schemeClr>
          </a:solidFill>
        </p:spPr>
        <p:txBody>
          <a:bodyPr wrap="square" rtlCol="0">
            <a:spAutoFit/>
          </a:bodyPr>
          <a:lstStyle/>
          <a:p>
            <a:pPr>
              <a:tabLst>
                <a:tab pos="4122738" algn="l"/>
                <a:tab pos="5830888" algn="l"/>
              </a:tabLst>
            </a:pPr>
            <a:r>
              <a:rPr lang="en-SG" sz="2400" i="1" dirty="0"/>
              <a:t>r</a:t>
            </a:r>
            <a:r>
              <a:rPr lang="en-SG" sz="2400" dirty="0"/>
              <a:t> is a necessary condition for </a:t>
            </a:r>
            <a:r>
              <a:rPr lang="en-SG" sz="2400" i="1" dirty="0"/>
              <a:t>s</a:t>
            </a:r>
            <a:r>
              <a:rPr lang="en-SG" sz="2400" dirty="0"/>
              <a:t>	</a:t>
            </a:r>
            <a:r>
              <a:rPr lang="en-SG" sz="2400" dirty="0">
                <a:solidFill>
                  <a:srgbClr val="0000FF"/>
                </a:solidFill>
              </a:rPr>
              <a:t>also means</a:t>
            </a:r>
            <a:r>
              <a:rPr lang="en-SG" sz="2400" dirty="0"/>
              <a:t>	“if </a:t>
            </a:r>
            <a:r>
              <a:rPr lang="en-SG" sz="2400" i="1" dirty="0"/>
              <a:t>s</a:t>
            </a:r>
            <a:r>
              <a:rPr lang="en-SG" sz="2400" dirty="0"/>
              <a:t> then </a:t>
            </a:r>
            <a:r>
              <a:rPr lang="en-SG" sz="2400" i="1" dirty="0"/>
              <a:t>r</a:t>
            </a:r>
            <a:r>
              <a:rPr lang="en-SG" sz="2400" dirty="0"/>
              <a:t>”. </a:t>
            </a:r>
          </a:p>
        </p:txBody>
      </p:sp>
      <p:sp>
        <p:nvSpPr>
          <p:cNvPr id="36" name="TextBox 35"/>
          <p:cNvSpPr txBox="1"/>
          <p:nvPr/>
        </p:nvSpPr>
        <p:spPr>
          <a:xfrm>
            <a:off x="522139" y="4549315"/>
            <a:ext cx="8269019" cy="523220"/>
          </a:xfrm>
          <a:prstGeom prst="rect">
            <a:avLst/>
          </a:prstGeom>
          <a:noFill/>
        </p:spPr>
        <p:txBody>
          <a:bodyPr wrap="square" rtlCol="0">
            <a:spAutoFit/>
          </a:bodyPr>
          <a:lstStyle/>
          <a:p>
            <a:pPr marL="285750" indent="-285750">
              <a:spcBef>
                <a:spcPts val="600"/>
              </a:spcBef>
              <a:buFont typeface="Wingdings" panose="05000000000000000000" pitchFamily="2" charset="2"/>
              <a:buChar char="§"/>
            </a:pPr>
            <a:r>
              <a:rPr lang="en-SG" sz="2800" dirty="0">
                <a:sym typeface="Symbol" panose="05050102010706020507" pitchFamily="18" charset="2"/>
              </a:rPr>
              <a:t>Consequently,</a:t>
            </a:r>
          </a:p>
        </p:txBody>
      </p:sp>
      <p:sp>
        <p:nvSpPr>
          <p:cNvPr id="37" name="TextBox 36"/>
          <p:cNvSpPr txBox="1"/>
          <p:nvPr/>
        </p:nvSpPr>
        <p:spPr>
          <a:xfrm>
            <a:off x="1449334" y="5140632"/>
            <a:ext cx="6105709" cy="830997"/>
          </a:xfrm>
          <a:prstGeom prst="rect">
            <a:avLst/>
          </a:prstGeom>
          <a:solidFill>
            <a:schemeClr val="accent4">
              <a:lumMod val="40000"/>
              <a:lumOff val="60000"/>
            </a:schemeClr>
          </a:solidFill>
        </p:spPr>
        <p:txBody>
          <a:bodyPr wrap="square" rtlCol="0">
            <a:spAutoFit/>
          </a:bodyPr>
          <a:lstStyle/>
          <a:p>
            <a:pPr>
              <a:tabLst>
                <a:tab pos="4122738" algn="l"/>
                <a:tab pos="5830888" algn="l"/>
              </a:tabLst>
            </a:pPr>
            <a:r>
              <a:rPr lang="en-SG" sz="2400" i="1" dirty="0"/>
              <a:t>r</a:t>
            </a:r>
            <a:r>
              <a:rPr lang="en-SG" sz="2400" dirty="0"/>
              <a:t> is a necessary and sufficient condition for </a:t>
            </a:r>
            <a:r>
              <a:rPr lang="en-SG" sz="2400" i="1" dirty="0"/>
              <a:t>s</a:t>
            </a:r>
            <a:r>
              <a:rPr lang="en-SG" sz="2400" dirty="0"/>
              <a:t>	</a:t>
            </a:r>
          </a:p>
          <a:p>
            <a:pPr>
              <a:tabLst>
                <a:tab pos="4122738" algn="l"/>
                <a:tab pos="5830888" algn="l"/>
              </a:tabLst>
            </a:pPr>
            <a:r>
              <a:rPr lang="en-SG" sz="2400" dirty="0">
                <a:solidFill>
                  <a:srgbClr val="0000FF"/>
                </a:solidFill>
              </a:rPr>
              <a:t>means</a:t>
            </a:r>
            <a:r>
              <a:rPr lang="en-SG" sz="2400" dirty="0"/>
              <a:t> “</a:t>
            </a:r>
            <a:r>
              <a:rPr lang="en-SG" sz="2400" i="1" dirty="0"/>
              <a:t>r</a:t>
            </a:r>
            <a:r>
              <a:rPr lang="en-SG" sz="2400" dirty="0"/>
              <a:t>, if and only if, </a:t>
            </a:r>
            <a:r>
              <a:rPr lang="en-SG" sz="2400" i="1" dirty="0"/>
              <a:t>s</a:t>
            </a:r>
            <a:r>
              <a:rPr lang="en-SG" sz="2400" dirty="0"/>
              <a:t>”. </a:t>
            </a:r>
          </a:p>
        </p:txBody>
      </p:sp>
      <p:sp>
        <p:nvSpPr>
          <p:cNvPr id="38" name="Oval 37"/>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656885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dissolve">
                                      <p:cBhvr>
                                        <p:cTn id="1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53</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Rounded Rectangle 31"/>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itle 1"/>
          <p:cNvSpPr txBox="1">
            <a:spLocks/>
          </p:cNvSpPr>
          <p:nvPr/>
        </p:nvSpPr>
        <p:spPr>
          <a:xfrm>
            <a:off x="922086" y="2220685"/>
            <a:ext cx="7247642"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2.3 Valid and Invalid Arguments</a:t>
            </a:r>
          </a:p>
        </p:txBody>
      </p:sp>
      <p:sp>
        <p:nvSpPr>
          <p:cNvPr id="34" name="Oval 33"/>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6858895"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5460861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Valid and Invalid Arguments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54</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5" name="TextBox 14"/>
          <p:cNvSpPr txBox="1"/>
          <p:nvPr/>
        </p:nvSpPr>
        <p:spPr>
          <a:xfrm>
            <a:off x="473985" y="2737097"/>
            <a:ext cx="5758442" cy="1354217"/>
          </a:xfrm>
          <a:prstGeom prst="rect">
            <a:avLst/>
          </a:prstGeom>
          <a:noFill/>
          <a:ln>
            <a:solidFill>
              <a:schemeClr val="tx1"/>
            </a:solidFill>
          </a:ln>
        </p:spPr>
        <p:txBody>
          <a:bodyPr wrap="square" rtlCol="0">
            <a:spAutoFit/>
          </a:bodyPr>
          <a:lstStyle/>
          <a:p>
            <a:pPr>
              <a:spcAft>
                <a:spcPts val="600"/>
              </a:spcAft>
            </a:pPr>
            <a:r>
              <a:rPr lang="en-SG" sz="2400" dirty="0"/>
              <a:t>If Socrates is a man, then Socrates is mortal.</a:t>
            </a:r>
          </a:p>
          <a:p>
            <a:pPr>
              <a:spcAft>
                <a:spcPts val="600"/>
              </a:spcAft>
            </a:pPr>
            <a:r>
              <a:rPr lang="en-SG" sz="2400" dirty="0"/>
              <a:t>Socrates is a man.</a:t>
            </a:r>
          </a:p>
          <a:p>
            <a:pPr>
              <a:spcAft>
                <a:spcPts val="600"/>
              </a:spcAft>
            </a:pPr>
            <a:r>
              <a:rPr lang="en-SG" sz="2400" dirty="0">
                <a:sym typeface="Symbol"/>
              </a:rPr>
              <a:t> </a:t>
            </a:r>
            <a:r>
              <a:rPr lang="en-SG" sz="2400" dirty="0"/>
              <a:t>Socrates is mortal.</a:t>
            </a:r>
          </a:p>
        </p:txBody>
      </p:sp>
      <p:sp>
        <p:nvSpPr>
          <p:cNvPr id="7" name="TextBox 6"/>
          <p:cNvSpPr txBox="1"/>
          <p:nvPr/>
        </p:nvSpPr>
        <p:spPr>
          <a:xfrm>
            <a:off x="802432" y="4369320"/>
            <a:ext cx="6923948" cy="1815882"/>
          </a:xfrm>
          <a:prstGeom prst="rect">
            <a:avLst/>
          </a:prstGeom>
          <a:solidFill>
            <a:schemeClr val="accent4">
              <a:lumMod val="20000"/>
              <a:lumOff val="80000"/>
            </a:schemeClr>
          </a:solidFill>
        </p:spPr>
        <p:txBody>
          <a:bodyPr wrap="square" rtlCol="0">
            <a:spAutoFit/>
          </a:bodyPr>
          <a:lstStyle/>
          <a:p>
            <a:r>
              <a:rPr lang="en-US" sz="2800" dirty="0"/>
              <a:t>An argument form is called </a:t>
            </a:r>
            <a:r>
              <a:rPr lang="en-US" sz="2800" dirty="0">
                <a:solidFill>
                  <a:srgbClr val="C00000"/>
                </a:solidFill>
              </a:rPr>
              <a:t>valid</a:t>
            </a:r>
            <a:r>
              <a:rPr lang="en-US" sz="2800" dirty="0"/>
              <a:t> if, and only if, whenever statements are substituted that make all the premises true, the conclusion is also true.</a:t>
            </a:r>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2.3.1. Valid and Invalid Arguments</a:t>
            </a:r>
            <a:endParaRPr lang="en-SG" sz="2000" dirty="0">
              <a:solidFill>
                <a:schemeClr val="bg1"/>
              </a:solidFill>
            </a:endParaRPr>
          </a:p>
        </p:txBody>
      </p:sp>
      <p:sp>
        <p:nvSpPr>
          <p:cNvPr id="46" name="Oval 45"/>
          <p:cNvSpPr/>
          <p:nvPr/>
        </p:nvSpPr>
        <p:spPr>
          <a:xfrm>
            <a:off x="6858895"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8" name="Group 7"/>
          <p:cNvGrpSpPr/>
          <p:nvPr/>
        </p:nvGrpSpPr>
        <p:grpSpPr>
          <a:xfrm>
            <a:off x="6336674" y="2193086"/>
            <a:ext cx="2009831" cy="1920656"/>
            <a:chOff x="6336674" y="2193086"/>
            <a:chExt cx="2009831" cy="1920656"/>
          </a:xfrm>
        </p:grpSpPr>
        <p:sp>
          <p:nvSpPr>
            <p:cNvPr id="26" name="TextBox 25"/>
            <p:cNvSpPr txBox="1"/>
            <p:nvPr/>
          </p:nvSpPr>
          <p:spPr>
            <a:xfrm>
              <a:off x="6336674" y="2193086"/>
              <a:ext cx="2009831" cy="461665"/>
            </a:xfrm>
            <a:prstGeom prst="rect">
              <a:avLst/>
            </a:prstGeom>
            <a:noFill/>
          </p:spPr>
          <p:txBody>
            <a:bodyPr wrap="square" rtlCol="0">
              <a:spAutoFit/>
            </a:bodyPr>
            <a:lstStyle/>
            <a:p>
              <a:pPr algn="ctr"/>
              <a:r>
                <a:rPr lang="en-US" sz="2400" i="1" dirty="0">
                  <a:solidFill>
                    <a:srgbClr val="C00000"/>
                  </a:solidFill>
                </a:rPr>
                <a:t>Abstract form</a:t>
              </a:r>
            </a:p>
          </p:txBody>
        </p:sp>
        <p:sp>
          <p:nvSpPr>
            <p:cNvPr id="27" name="TextBox 26"/>
            <p:cNvSpPr txBox="1"/>
            <p:nvPr/>
          </p:nvSpPr>
          <p:spPr>
            <a:xfrm>
              <a:off x="6393095" y="2630260"/>
              <a:ext cx="1866517" cy="461665"/>
            </a:xfrm>
            <a:prstGeom prst="rect">
              <a:avLst/>
            </a:prstGeom>
            <a:solidFill>
              <a:srgbClr val="0033CC"/>
            </a:solidFill>
          </p:spPr>
          <p:txBody>
            <a:bodyPr wrap="square" rtlCol="0">
              <a:spAutoFit/>
            </a:bodyPr>
            <a:lstStyle/>
            <a:p>
              <a:pPr algn="ctr"/>
              <a:r>
                <a:rPr lang="en-SG" sz="2400" dirty="0">
                  <a:solidFill>
                    <a:schemeClr val="bg1"/>
                  </a:solidFill>
                </a:rPr>
                <a:t>If </a:t>
              </a:r>
              <a:r>
                <a:rPr lang="en-SG" sz="2400" i="1" dirty="0">
                  <a:solidFill>
                    <a:schemeClr val="bg1"/>
                  </a:solidFill>
                </a:rPr>
                <a:t>p</a:t>
              </a:r>
              <a:r>
                <a:rPr lang="en-SG" sz="2400" dirty="0">
                  <a:solidFill>
                    <a:schemeClr val="bg1"/>
                  </a:solidFill>
                  <a:sym typeface="Symbol" panose="05050102010706020507" pitchFamily="18" charset="2"/>
                </a:rPr>
                <a:t>, then </a:t>
              </a:r>
              <a:r>
                <a:rPr lang="en-SG" sz="2400" i="1" dirty="0">
                  <a:solidFill>
                    <a:schemeClr val="bg1"/>
                  </a:solidFill>
                  <a:sym typeface="Symbol" panose="05050102010706020507" pitchFamily="18" charset="2"/>
                </a:rPr>
                <a:t>q</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28" name="TextBox 27"/>
            <p:cNvSpPr txBox="1"/>
            <p:nvPr/>
          </p:nvSpPr>
          <p:spPr>
            <a:xfrm>
              <a:off x="6393095" y="3652077"/>
              <a:ext cx="1866517" cy="461665"/>
            </a:xfrm>
            <a:prstGeom prst="rect">
              <a:avLst/>
            </a:prstGeom>
            <a:solidFill>
              <a:srgbClr val="0033CC"/>
            </a:solidFill>
          </p:spPr>
          <p:txBody>
            <a:bodyPr wrap="square" rtlCol="0">
              <a:spAutoFit/>
            </a:bodyPr>
            <a:lstStyle/>
            <a:p>
              <a:pPr algn="ctr"/>
              <a:r>
                <a:rPr lang="en-SG" sz="2400" dirty="0">
                  <a:solidFill>
                    <a:schemeClr val="bg1"/>
                  </a:solidFill>
                  <a:sym typeface="Symbol"/>
                </a:rPr>
                <a:t></a:t>
              </a:r>
              <a:r>
                <a:rPr lang="en-SG" sz="2400" i="1" dirty="0">
                  <a:solidFill>
                    <a:schemeClr val="bg1"/>
                  </a:solidFill>
                  <a:sym typeface="Symbol"/>
                </a:rPr>
                <a:t> </a:t>
              </a:r>
              <a:r>
                <a:rPr lang="en-SG" sz="2400" i="1" dirty="0">
                  <a:solidFill>
                    <a:schemeClr val="bg1"/>
                  </a:solidFill>
                  <a:sym typeface="Symbol" panose="05050102010706020507" pitchFamily="18" charset="2"/>
                </a:rPr>
                <a:t>q</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53" name="TextBox 52"/>
            <p:cNvSpPr txBox="1"/>
            <p:nvPr/>
          </p:nvSpPr>
          <p:spPr>
            <a:xfrm>
              <a:off x="6396377" y="3133029"/>
              <a:ext cx="1863235" cy="461665"/>
            </a:xfrm>
            <a:prstGeom prst="rect">
              <a:avLst/>
            </a:prstGeom>
            <a:solidFill>
              <a:srgbClr val="0033CC"/>
            </a:solidFill>
          </p:spPr>
          <p:txBody>
            <a:bodyPr wrap="square" rtlCol="0">
              <a:spAutoFit/>
            </a:bodyPr>
            <a:lstStyle/>
            <a:p>
              <a:pPr algn="ctr"/>
              <a:r>
                <a:rPr lang="en-SG" sz="2400" i="1" dirty="0">
                  <a:solidFill>
                    <a:schemeClr val="bg1"/>
                  </a:solidFill>
                  <a:sym typeface="Symbol" panose="05050102010706020507" pitchFamily="18" charset="2"/>
                </a:rPr>
                <a:t>p</a:t>
              </a:r>
              <a:r>
                <a:rPr lang="en-SG" sz="2400" dirty="0">
                  <a:solidFill>
                    <a:schemeClr val="bg1"/>
                  </a:solidFill>
                  <a:sym typeface="Symbol" panose="05050102010706020507" pitchFamily="18" charset="2"/>
                </a:rPr>
                <a:t> </a:t>
              </a:r>
              <a:endParaRPr lang="en-SG" sz="2400" dirty="0">
                <a:solidFill>
                  <a:schemeClr val="bg1"/>
                </a:solidFill>
              </a:endParaRPr>
            </a:p>
          </p:txBody>
        </p:sp>
      </p:grpSp>
      <p:sp>
        <p:nvSpPr>
          <p:cNvPr id="2" name="TextBox 1"/>
          <p:cNvSpPr txBox="1"/>
          <p:nvPr/>
        </p:nvSpPr>
        <p:spPr>
          <a:xfrm>
            <a:off x="369739" y="1551023"/>
            <a:ext cx="5775029" cy="954107"/>
          </a:xfrm>
          <a:prstGeom prst="rect">
            <a:avLst/>
          </a:prstGeom>
          <a:noFill/>
        </p:spPr>
        <p:txBody>
          <a:bodyPr wrap="square" rtlCol="0">
            <a:spAutoFit/>
          </a:bodyPr>
          <a:lstStyle/>
          <a:p>
            <a:r>
              <a:rPr lang="en-US" sz="2800" dirty="0">
                <a:solidFill>
                  <a:srgbClr val="C00000"/>
                </a:solidFill>
              </a:rPr>
              <a:t>Argument: </a:t>
            </a:r>
            <a:r>
              <a:rPr lang="en-US" sz="2800" dirty="0"/>
              <a:t>a sequence of statements ending in a conclusion.</a:t>
            </a:r>
          </a:p>
        </p:txBody>
      </p:sp>
    </p:spTree>
    <p:extLst>
      <p:ext uri="{BB962C8B-B14F-4D97-AF65-F5344CB8AC3E}">
        <p14:creationId xmlns:p14="http://schemas.microsoft.com/office/powerpoint/2010/main" val="59502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Valid and Invalid Arguments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55</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6858895"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 name="Group 2"/>
          <p:cNvGrpSpPr/>
          <p:nvPr/>
        </p:nvGrpSpPr>
        <p:grpSpPr>
          <a:xfrm>
            <a:off x="415123" y="1155144"/>
            <a:ext cx="8376035" cy="3281900"/>
            <a:chOff x="415123" y="1155144"/>
            <a:chExt cx="8376035" cy="3281900"/>
          </a:xfrm>
        </p:grpSpPr>
        <p:sp>
          <p:nvSpPr>
            <p:cNvPr id="55" name="Rectangle 54"/>
            <p:cNvSpPr/>
            <p:nvPr/>
          </p:nvSpPr>
          <p:spPr>
            <a:xfrm>
              <a:off x="415123" y="1155145"/>
              <a:ext cx="8376035" cy="3281899"/>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6" name="Rectangle 55"/>
            <p:cNvSpPr/>
            <p:nvPr/>
          </p:nvSpPr>
          <p:spPr>
            <a:xfrm>
              <a:off x="415123" y="1155144"/>
              <a:ext cx="8376035" cy="625969"/>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7" name="TextBox 56"/>
            <p:cNvSpPr txBox="1"/>
            <p:nvPr/>
          </p:nvSpPr>
          <p:spPr>
            <a:xfrm>
              <a:off x="466301" y="1206619"/>
              <a:ext cx="8195402" cy="461665"/>
            </a:xfrm>
            <a:prstGeom prst="rect">
              <a:avLst/>
            </a:prstGeom>
            <a:noFill/>
          </p:spPr>
          <p:txBody>
            <a:bodyPr wrap="square" rtlCol="0">
              <a:spAutoFit/>
            </a:bodyPr>
            <a:lstStyle/>
            <a:p>
              <a:r>
                <a:rPr lang="en-SG" sz="2400" dirty="0">
                  <a:solidFill>
                    <a:schemeClr val="bg1"/>
                  </a:solidFill>
                </a:rPr>
                <a:t>Definition 2.3.1 (Argument)</a:t>
              </a:r>
            </a:p>
          </p:txBody>
        </p:sp>
        <p:sp>
          <p:nvSpPr>
            <p:cNvPr id="58" name="TextBox 57"/>
            <p:cNvSpPr txBox="1"/>
            <p:nvPr/>
          </p:nvSpPr>
          <p:spPr>
            <a:xfrm>
              <a:off x="466300" y="1805554"/>
              <a:ext cx="8324857" cy="2631490"/>
            </a:xfrm>
            <a:prstGeom prst="rect">
              <a:avLst/>
            </a:prstGeom>
            <a:noFill/>
          </p:spPr>
          <p:txBody>
            <a:bodyPr wrap="square" rtlCol="0">
              <a:spAutoFit/>
            </a:bodyPr>
            <a:lstStyle/>
            <a:p>
              <a:pPr>
                <a:spcAft>
                  <a:spcPts val="600"/>
                </a:spcAft>
              </a:pPr>
              <a:r>
                <a:rPr lang="en-SG" sz="2000" dirty="0"/>
                <a:t>An </a:t>
              </a:r>
              <a:r>
                <a:rPr lang="en-SG" sz="2000" b="1" dirty="0"/>
                <a:t>argument</a:t>
              </a:r>
              <a:r>
                <a:rPr lang="en-SG" sz="2000" dirty="0"/>
                <a:t> (</a:t>
              </a:r>
              <a:r>
                <a:rPr lang="en-SG" sz="2000" b="1" dirty="0"/>
                <a:t>argument form</a:t>
              </a:r>
              <a:r>
                <a:rPr lang="en-SG" sz="2000" dirty="0"/>
                <a:t>) is a sequence of statements (statement forms). All statements in an argument (argument form), except for the final one, are called </a:t>
              </a:r>
              <a:r>
                <a:rPr lang="en-SG" sz="2000" b="1" dirty="0"/>
                <a:t>premises</a:t>
              </a:r>
              <a:r>
                <a:rPr lang="en-SG" sz="2000" dirty="0"/>
                <a:t> (or </a:t>
              </a:r>
              <a:r>
                <a:rPr lang="en-SG" sz="2000" b="1" dirty="0"/>
                <a:t>assumptions</a:t>
              </a:r>
              <a:r>
                <a:rPr lang="en-SG" sz="2000" dirty="0"/>
                <a:t> or </a:t>
              </a:r>
              <a:r>
                <a:rPr lang="en-SG" sz="2000" b="1" dirty="0"/>
                <a:t>hypothesis</a:t>
              </a:r>
              <a:r>
                <a:rPr lang="en-SG" sz="2000" dirty="0"/>
                <a:t>). The final statement (statement form) is called the </a:t>
              </a:r>
              <a:r>
                <a:rPr lang="en-SG" sz="2000" b="1" dirty="0"/>
                <a:t>conclusion</a:t>
              </a:r>
              <a:r>
                <a:rPr lang="en-SG" sz="2000" dirty="0"/>
                <a:t>. The symbol </a:t>
              </a:r>
              <a:r>
                <a:rPr lang="en-SG" sz="2000" dirty="0">
                  <a:sym typeface="Symbol"/>
                </a:rPr>
                <a:t>, which is read “therefore”, is normally placed just before the conclusion.</a:t>
              </a:r>
            </a:p>
            <a:p>
              <a:pPr>
                <a:spcAft>
                  <a:spcPts val="600"/>
                </a:spcAft>
              </a:pPr>
              <a:r>
                <a:rPr lang="en-SG" sz="2000" dirty="0">
                  <a:sym typeface="Symbol"/>
                </a:rPr>
                <a:t>To say that an argument form is </a:t>
              </a:r>
              <a:r>
                <a:rPr lang="en-SG" sz="2000" b="1" dirty="0">
                  <a:sym typeface="Symbol"/>
                </a:rPr>
                <a:t>valid</a:t>
              </a:r>
              <a:r>
                <a:rPr lang="en-SG" sz="2000" dirty="0">
                  <a:sym typeface="Symbol"/>
                </a:rPr>
                <a:t> means that no matter what particular statements are substituted for the statement variables in its premises, if the resulting premises are all true, then the conclusion is also true. </a:t>
              </a:r>
              <a:endParaRPr lang="en-SG" sz="2000" dirty="0"/>
            </a:p>
          </p:txBody>
        </p:sp>
      </p:grpSp>
      <p:grpSp>
        <p:nvGrpSpPr>
          <p:cNvPr id="9" name="Group 8"/>
          <p:cNvGrpSpPr/>
          <p:nvPr/>
        </p:nvGrpSpPr>
        <p:grpSpPr>
          <a:xfrm>
            <a:off x="940746" y="4547197"/>
            <a:ext cx="6302544" cy="1746144"/>
            <a:chOff x="708751" y="4647751"/>
            <a:chExt cx="6302544" cy="1746144"/>
          </a:xfrm>
        </p:grpSpPr>
        <p:sp>
          <p:nvSpPr>
            <p:cNvPr id="61" name="TextBox 60"/>
            <p:cNvSpPr txBox="1"/>
            <p:nvPr/>
          </p:nvSpPr>
          <p:spPr>
            <a:xfrm>
              <a:off x="3331483" y="4909361"/>
              <a:ext cx="1866517" cy="461665"/>
            </a:xfrm>
            <a:prstGeom prst="rect">
              <a:avLst/>
            </a:prstGeom>
            <a:solidFill>
              <a:srgbClr val="0033CC"/>
            </a:solidFill>
          </p:spPr>
          <p:txBody>
            <a:bodyPr wrap="square" rtlCol="0">
              <a:spAutoFit/>
            </a:bodyPr>
            <a:lstStyle/>
            <a:p>
              <a:pPr algn="ctr"/>
              <a:r>
                <a:rPr lang="en-SG" sz="2400" dirty="0">
                  <a:solidFill>
                    <a:schemeClr val="bg1"/>
                  </a:solidFill>
                </a:rPr>
                <a:t>If </a:t>
              </a:r>
              <a:r>
                <a:rPr lang="en-SG" sz="2400" i="1" dirty="0">
                  <a:solidFill>
                    <a:schemeClr val="bg1"/>
                  </a:solidFill>
                </a:rPr>
                <a:t>p</a:t>
              </a:r>
              <a:r>
                <a:rPr lang="en-SG" sz="2400" dirty="0">
                  <a:solidFill>
                    <a:schemeClr val="bg1"/>
                  </a:solidFill>
                  <a:sym typeface="Symbol" panose="05050102010706020507" pitchFamily="18" charset="2"/>
                </a:rPr>
                <a:t>, then </a:t>
              </a:r>
              <a:r>
                <a:rPr lang="en-SG" sz="2400" i="1" dirty="0">
                  <a:solidFill>
                    <a:schemeClr val="bg1"/>
                  </a:solidFill>
                  <a:sym typeface="Symbol" panose="05050102010706020507" pitchFamily="18" charset="2"/>
                </a:rPr>
                <a:t>q</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62" name="TextBox 61"/>
            <p:cNvSpPr txBox="1"/>
            <p:nvPr/>
          </p:nvSpPr>
          <p:spPr>
            <a:xfrm>
              <a:off x="3331483" y="5931178"/>
              <a:ext cx="1866517" cy="461665"/>
            </a:xfrm>
            <a:prstGeom prst="rect">
              <a:avLst/>
            </a:prstGeom>
            <a:solidFill>
              <a:srgbClr val="0033CC"/>
            </a:solidFill>
          </p:spPr>
          <p:txBody>
            <a:bodyPr wrap="square" rtlCol="0">
              <a:spAutoFit/>
            </a:bodyPr>
            <a:lstStyle/>
            <a:p>
              <a:pPr algn="ctr"/>
              <a:r>
                <a:rPr lang="en-SG" sz="2400" dirty="0">
                  <a:solidFill>
                    <a:schemeClr val="bg1"/>
                  </a:solidFill>
                  <a:sym typeface="Symbol"/>
                </a:rPr>
                <a:t></a:t>
              </a:r>
              <a:r>
                <a:rPr lang="en-SG" sz="2400" i="1" dirty="0">
                  <a:solidFill>
                    <a:schemeClr val="bg1"/>
                  </a:solidFill>
                  <a:sym typeface="Symbol"/>
                </a:rPr>
                <a:t> </a:t>
              </a:r>
              <a:r>
                <a:rPr lang="en-SG" sz="2400" i="1" dirty="0">
                  <a:solidFill>
                    <a:schemeClr val="bg1"/>
                  </a:solidFill>
                  <a:sym typeface="Symbol" panose="05050102010706020507" pitchFamily="18" charset="2"/>
                </a:rPr>
                <a:t>q</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63" name="TextBox 62"/>
            <p:cNvSpPr txBox="1"/>
            <p:nvPr/>
          </p:nvSpPr>
          <p:spPr>
            <a:xfrm>
              <a:off x="3334765" y="5412130"/>
              <a:ext cx="1863235" cy="461665"/>
            </a:xfrm>
            <a:prstGeom prst="rect">
              <a:avLst/>
            </a:prstGeom>
            <a:solidFill>
              <a:srgbClr val="0033CC"/>
            </a:solidFill>
          </p:spPr>
          <p:txBody>
            <a:bodyPr wrap="square" rtlCol="0">
              <a:spAutoFit/>
            </a:bodyPr>
            <a:lstStyle/>
            <a:p>
              <a:pPr algn="ctr"/>
              <a:r>
                <a:rPr lang="en-SG" sz="2400" i="1" dirty="0">
                  <a:solidFill>
                    <a:schemeClr val="bg1"/>
                  </a:solidFill>
                  <a:sym typeface="Symbol" panose="05050102010706020507" pitchFamily="18" charset="2"/>
                </a:rPr>
                <a:t>p</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6" name="Left Brace 5"/>
            <p:cNvSpPr/>
            <p:nvPr/>
          </p:nvSpPr>
          <p:spPr>
            <a:xfrm flipH="1">
              <a:off x="5341771" y="4909361"/>
              <a:ext cx="125963" cy="1021817"/>
            </a:xfrm>
            <a:prstGeom prst="leftBrace">
              <a:avLst>
                <a:gd name="adj1" fmla="val 55571"/>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4" name="TextBox 63"/>
            <p:cNvSpPr txBox="1"/>
            <p:nvPr/>
          </p:nvSpPr>
          <p:spPr>
            <a:xfrm>
              <a:off x="708751" y="4647751"/>
              <a:ext cx="1766972" cy="523220"/>
            </a:xfrm>
            <a:prstGeom prst="rect">
              <a:avLst/>
            </a:prstGeom>
            <a:noFill/>
          </p:spPr>
          <p:txBody>
            <a:bodyPr wrap="square" rtlCol="0">
              <a:spAutoFit/>
            </a:bodyPr>
            <a:lstStyle/>
            <a:p>
              <a:r>
                <a:rPr lang="en-US" sz="2800" dirty="0"/>
                <a:t>Example:</a:t>
              </a:r>
            </a:p>
          </p:txBody>
        </p:sp>
        <p:sp>
          <p:nvSpPr>
            <p:cNvPr id="65" name="TextBox 64"/>
            <p:cNvSpPr txBox="1"/>
            <p:nvPr/>
          </p:nvSpPr>
          <p:spPr>
            <a:xfrm>
              <a:off x="5644269" y="5181297"/>
              <a:ext cx="1367026" cy="461665"/>
            </a:xfrm>
            <a:prstGeom prst="rect">
              <a:avLst/>
            </a:prstGeom>
            <a:noFill/>
          </p:spPr>
          <p:txBody>
            <a:bodyPr wrap="square" rtlCol="0">
              <a:spAutoFit/>
            </a:bodyPr>
            <a:lstStyle/>
            <a:p>
              <a:r>
                <a:rPr lang="en-US" sz="2400" i="1" dirty="0">
                  <a:solidFill>
                    <a:srgbClr val="C00000"/>
                  </a:solidFill>
                </a:rPr>
                <a:t>premises</a:t>
              </a:r>
            </a:p>
          </p:txBody>
        </p:sp>
        <p:sp>
          <p:nvSpPr>
            <p:cNvPr id="66" name="TextBox 65"/>
            <p:cNvSpPr txBox="1"/>
            <p:nvPr/>
          </p:nvSpPr>
          <p:spPr>
            <a:xfrm>
              <a:off x="5341770" y="5932230"/>
              <a:ext cx="1607891" cy="461665"/>
            </a:xfrm>
            <a:prstGeom prst="rect">
              <a:avLst/>
            </a:prstGeom>
            <a:noFill/>
          </p:spPr>
          <p:txBody>
            <a:bodyPr wrap="square" rtlCol="0">
              <a:spAutoFit/>
            </a:bodyPr>
            <a:lstStyle/>
            <a:p>
              <a:r>
                <a:rPr lang="en-US" sz="2400" i="1" dirty="0">
                  <a:solidFill>
                    <a:srgbClr val="C00000"/>
                  </a:solidFill>
                </a:rPr>
                <a:t>conclusion</a:t>
              </a:r>
            </a:p>
          </p:txBody>
        </p:sp>
      </p:grpSp>
    </p:spTree>
    <p:extLst>
      <p:ext uri="{BB962C8B-B14F-4D97-AF65-F5344CB8AC3E}">
        <p14:creationId xmlns:p14="http://schemas.microsoft.com/office/powerpoint/2010/main" val="2898265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Valid and Invalid Arguments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56</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6858895"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TextBox 52"/>
          <p:cNvSpPr txBox="1"/>
          <p:nvPr/>
        </p:nvSpPr>
        <p:spPr>
          <a:xfrm>
            <a:off x="522140" y="1551023"/>
            <a:ext cx="7912734" cy="2323713"/>
          </a:xfrm>
          <a:prstGeom prst="rect">
            <a:avLst/>
          </a:prstGeom>
          <a:noFill/>
        </p:spPr>
        <p:txBody>
          <a:bodyPr wrap="square" rtlCol="0">
            <a:spAutoFit/>
          </a:bodyPr>
          <a:lstStyle/>
          <a:p>
            <a:pPr>
              <a:spcAft>
                <a:spcPts val="600"/>
              </a:spcAft>
            </a:pPr>
            <a:r>
              <a:rPr lang="en-US" sz="2800" dirty="0"/>
              <a:t>When an argument is valid and its premises are true, the truth of the conclusion is said to be </a:t>
            </a:r>
            <a:r>
              <a:rPr lang="en-US" sz="2800" dirty="0">
                <a:solidFill>
                  <a:srgbClr val="C00000"/>
                </a:solidFill>
              </a:rPr>
              <a:t>inferred</a:t>
            </a:r>
            <a:r>
              <a:rPr lang="en-US" sz="2800" dirty="0"/>
              <a:t> or </a:t>
            </a:r>
            <a:r>
              <a:rPr lang="en-US" sz="2800" dirty="0">
                <a:solidFill>
                  <a:srgbClr val="C00000"/>
                </a:solidFill>
              </a:rPr>
              <a:t>deduced</a:t>
            </a:r>
            <a:r>
              <a:rPr lang="en-US" sz="2800" dirty="0"/>
              <a:t> from the truth of the premises.</a:t>
            </a:r>
          </a:p>
          <a:p>
            <a:pPr>
              <a:spcAft>
                <a:spcPts val="600"/>
              </a:spcAft>
            </a:pPr>
            <a:r>
              <a:rPr lang="en-US" sz="2800" dirty="0"/>
              <a:t>If a conclusion “</a:t>
            </a:r>
            <a:r>
              <a:rPr lang="en-US" sz="2800" dirty="0" err="1"/>
              <a:t>ain’t</a:t>
            </a:r>
            <a:r>
              <a:rPr lang="en-US" sz="2800" dirty="0"/>
              <a:t> necessarily so”, then it isn’t a valid deduction.</a:t>
            </a:r>
          </a:p>
        </p:txBody>
      </p:sp>
    </p:spTree>
    <p:extLst>
      <p:ext uri="{BB962C8B-B14F-4D97-AF65-F5344CB8AC3E}">
        <p14:creationId xmlns:p14="http://schemas.microsoft.com/office/powerpoint/2010/main" val="29208341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Determining Validity or Invalidity</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57</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TextBox 52"/>
          <p:cNvSpPr txBox="1"/>
          <p:nvPr/>
        </p:nvSpPr>
        <p:spPr>
          <a:xfrm>
            <a:off x="435489" y="1532361"/>
            <a:ext cx="7912734" cy="523220"/>
          </a:xfrm>
          <a:prstGeom prst="rect">
            <a:avLst/>
          </a:prstGeom>
          <a:noFill/>
        </p:spPr>
        <p:txBody>
          <a:bodyPr wrap="square" rtlCol="0">
            <a:spAutoFit/>
          </a:bodyPr>
          <a:lstStyle/>
          <a:p>
            <a:pPr>
              <a:spcAft>
                <a:spcPts val="600"/>
              </a:spcAft>
            </a:pPr>
            <a:r>
              <a:rPr lang="en-US" sz="2800" dirty="0"/>
              <a:t>Testing an Argument Form for Validity</a:t>
            </a:r>
          </a:p>
        </p:txBody>
      </p:sp>
      <p:sp>
        <p:nvSpPr>
          <p:cNvPr id="2" name="TextBox 1"/>
          <p:cNvSpPr txBox="1"/>
          <p:nvPr/>
        </p:nvSpPr>
        <p:spPr>
          <a:xfrm>
            <a:off x="647557" y="2055581"/>
            <a:ext cx="8109782" cy="3724096"/>
          </a:xfrm>
          <a:prstGeom prst="rect">
            <a:avLst/>
          </a:prstGeom>
          <a:noFill/>
        </p:spPr>
        <p:txBody>
          <a:bodyPr wrap="square" rtlCol="0">
            <a:spAutoFit/>
          </a:bodyPr>
          <a:lstStyle/>
          <a:p>
            <a:pPr marL="342900" indent="-342900">
              <a:spcAft>
                <a:spcPts val="600"/>
              </a:spcAft>
              <a:buFont typeface="+mj-lt"/>
              <a:buAutoNum type="arabicPeriod"/>
            </a:pPr>
            <a:r>
              <a:rPr lang="en-US" sz="2400" dirty="0">
                <a:solidFill>
                  <a:srgbClr val="006600"/>
                </a:solidFill>
              </a:rPr>
              <a:t>Identify the premises and conclusion of the argument form.</a:t>
            </a:r>
          </a:p>
          <a:p>
            <a:pPr marL="342900" indent="-342900">
              <a:spcAft>
                <a:spcPts val="600"/>
              </a:spcAft>
              <a:buFont typeface="+mj-lt"/>
              <a:buAutoNum type="arabicPeriod"/>
            </a:pPr>
            <a:r>
              <a:rPr lang="en-US" sz="2400" dirty="0">
                <a:solidFill>
                  <a:srgbClr val="0000FF"/>
                </a:solidFill>
              </a:rPr>
              <a:t>Construct a truth table showing the truth values of all the premises and the conclusion.</a:t>
            </a:r>
          </a:p>
          <a:p>
            <a:pPr marL="342900" indent="-342900">
              <a:spcAft>
                <a:spcPts val="600"/>
              </a:spcAft>
              <a:buFont typeface="+mj-lt"/>
              <a:buAutoNum type="arabicPeriod"/>
            </a:pPr>
            <a:r>
              <a:rPr lang="en-US" sz="2400" dirty="0">
                <a:solidFill>
                  <a:srgbClr val="006600"/>
                </a:solidFill>
              </a:rPr>
              <a:t>A row of the truth table in which all the premises are true is called a </a:t>
            </a:r>
            <a:r>
              <a:rPr lang="en-US" sz="2400" dirty="0">
                <a:solidFill>
                  <a:srgbClr val="C00000"/>
                </a:solidFill>
              </a:rPr>
              <a:t>critical row</a:t>
            </a:r>
            <a:r>
              <a:rPr lang="en-US" sz="2400" dirty="0">
                <a:solidFill>
                  <a:srgbClr val="006600"/>
                </a:solidFill>
              </a:rPr>
              <a:t>. </a:t>
            </a:r>
          </a:p>
          <a:p>
            <a:pPr marL="800100" lvl="1" indent="-342900">
              <a:spcAft>
                <a:spcPts val="600"/>
              </a:spcAft>
              <a:buFont typeface="Wingdings" panose="05000000000000000000" pitchFamily="2" charset="2"/>
              <a:buChar char="§"/>
            </a:pPr>
            <a:r>
              <a:rPr lang="en-US" sz="2400" dirty="0"/>
              <a:t>If there is a critical row in which the conclusion is false </a:t>
            </a:r>
            <a:br>
              <a:rPr lang="en-US" sz="2400" dirty="0"/>
            </a:br>
            <a:r>
              <a:rPr lang="en-US" sz="2400" dirty="0">
                <a:sym typeface="Symbol"/>
              </a:rPr>
              <a:t> </a:t>
            </a:r>
            <a:r>
              <a:rPr lang="en-US" sz="2400" dirty="0"/>
              <a:t>the argument form is invalid. </a:t>
            </a:r>
          </a:p>
          <a:p>
            <a:pPr marL="800100" lvl="1" indent="-342900">
              <a:spcAft>
                <a:spcPts val="600"/>
              </a:spcAft>
              <a:buFont typeface="Wingdings" panose="05000000000000000000" pitchFamily="2" charset="2"/>
              <a:buChar char="§"/>
            </a:pPr>
            <a:r>
              <a:rPr lang="en-US" sz="2400" dirty="0"/>
              <a:t>If the conclusion in every critical row is true</a:t>
            </a:r>
            <a:br>
              <a:rPr lang="en-US" sz="2400" dirty="0"/>
            </a:br>
            <a:r>
              <a:rPr lang="en-US" sz="2400" dirty="0">
                <a:sym typeface="Symbol"/>
              </a:rPr>
              <a:t> </a:t>
            </a:r>
            <a:r>
              <a:rPr lang="en-US" sz="2400" dirty="0"/>
              <a:t>the argument form is valid.</a:t>
            </a:r>
          </a:p>
        </p:txBody>
      </p:sp>
      <p:sp>
        <p:nvSpPr>
          <p:cNvPr id="29" name="TextBox 2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2.3.2. Determining Validity or Invalidity</a:t>
            </a:r>
            <a:endParaRPr lang="en-SG" sz="2000" dirty="0">
              <a:solidFill>
                <a:schemeClr val="bg1"/>
              </a:solidFill>
            </a:endParaRPr>
          </a:p>
        </p:txBody>
      </p:sp>
    </p:spTree>
    <p:extLst>
      <p:ext uri="{BB962C8B-B14F-4D97-AF65-F5344CB8AC3E}">
        <p14:creationId xmlns:p14="http://schemas.microsoft.com/office/powerpoint/2010/main" val="7371720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Determining Validity or Invalidity: Example #1</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58</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 name="Group 2"/>
          <p:cNvGrpSpPr/>
          <p:nvPr/>
        </p:nvGrpSpPr>
        <p:grpSpPr>
          <a:xfrm>
            <a:off x="831457" y="966839"/>
            <a:ext cx="1866517" cy="1483482"/>
            <a:chOff x="3240716" y="974979"/>
            <a:chExt cx="1866517" cy="1483482"/>
          </a:xfrm>
        </p:grpSpPr>
        <p:sp>
          <p:nvSpPr>
            <p:cNvPr id="33" name="TextBox 32"/>
            <p:cNvSpPr txBox="1"/>
            <p:nvPr/>
          </p:nvSpPr>
          <p:spPr>
            <a:xfrm>
              <a:off x="3240716" y="974979"/>
              <a:ext cx="1866517" cy="461665"/>
            </a:xfrm>
            <a:prstGeom prst="rect">
              <a:avLst/>
            </a:prstGeom>
            <a:solidFill>
              <a:srgbClr val="0033CC"/>
            </a:solidFill>
          </p:spPr>
          <p:txBody>
            <a:bodyPr wrap="square" rtlCol="0">
              <a:spAutoFit/>
            </a:bodyPr>
            <a:lstStyle/>
            <a:p>
              <a:pPr algn="ctr"/>
              <a:r>
                <a:rPr lang="en-SG" sz="2400" i="1" dirty="0">
                  <a:solidFill>
                    <a:schemeClr val="bg1"/>
                  </a:solidFill>
                </a:rPr>
                <a:t>p</a:t>
              </a:r>
              <a:r>
                <a:rPr lang="en-SG" sz="2400" dirty="0">
                  <a:solidFill>
                    <a:schemeClr val="bg1"/>
                  </a:solidFill>
                  <a:sym typeface="Symbol" panose="05050102010706020507" pitchFamily="18" charset="2"/>
                </a:rPr>
                <a:t> </a:t>
              </a:r>
              <a:r>
                <a:rPr lang="en-SG" sz="2400" dirty="0">
                  <a:solidFill>
                    <a:schemeClr val="bg1"/>
                  </a:solidFill>
                  <a:sym typeface="Symbol"/>
                </a:rPr>
                <a:t></a:t>
              </a:r>
              <a:r>
                <a:rPr lang="en-SG" sz="2400" dirty="0">
                  <a:solidFill>
                    <a:schemeClr val="bg1"/>
                  </a:solidFill>
                  <a:sym typeface="Symbol" panose="05050102010706020507" pitchFamily="18" charset="2"/>
                </a:rPr>
                <a:t> </a:t>
              </a:r>
              <a:r>
                <a:rPr lang="en-SG" sz="2400" i="1" dirty="0">
                  <a:solidFill>
                    <a:schemeClr val="bg1"/>
                  </a:solidFill>
                  <a:sym typeface="Symbol" panose="05050102010706020507" pitchFamily="18" charset="2"/>
                </a:rPr>
                <a:t>q </a:t>
              </a:r>
              <a:r>
                <a:rPr lang="en-SG" sz="2400" dirty="0">
                  <a:solidFill>
                    <a:schemeClr val="bg1"/>
                  </a:solidFill>
                  <a:sym typeface="Symbol"/>
                </a:rPr>
                <a:t> ~</a:t>
              </a:r>
              <a:r>
                <a:rPr lang="en-SG" sz="2400" i="1" dirty="0">
                  <a:solidFill>
                    <a:schemeClr val="bg1"/>
                  </a:solidFill>
                  <a:sym typeface="Symbol"/>
                </a:rPr>
                <a:t>r</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54" name="TextBox 53"/>
            <p:cNvSpPr txBox="1"/>
            <p:nvPr/>
          </p:nvSpPr>
          <p:spPr>
            <a:xfrm>
              <a:off x="3240716" y="1996796"/>
              <a:ext cx="1866517" cy="461665"/>
            </a:xfrm>
            <a:prstGeom prst="rect">
              <a:avLst/>
            </a:prstGeom>
            <a:solidFill>
              <a:srgbClr val="0033CC"/>
            </a:solidFill>
          </p:spPr>
          <p:txBody>
            <a:bodyPr wrap="square" rtlCol="0">
              <a:spAutoFit/>
            </a:bodyPr>
            <a:lstStyle/>
            <a:p>
              <a:pPr algn="ctr"/>
              <a:r>
                <a:rPr lang="en-SG" sz="2400" dirty="0">
                  <a:solidFill>
                    <a:schemeClr val="bg1"/>
                  </a:solidFill>
                  <a:sym typeface="Symbol"/>
                </a:rPr>
                <a:t></a:t>
              </a:r>
              <a:r>
                <a:rPr lang="en-SG" sz="2400" i="1" dirty="0">
                  <a:solidFill>
                    <a:schemeClr val="bg1"/>
                  </a:solidFill>
                  <a:sym typeface="Symbol"/>
                </a:rPr>
                <a:t> </a:t>
              </a:r>
              <a:r>
                <a:rPr lang="en-SG" sz="2400" i="1" dirty="0">
                  <a:solidFill>
                    <a:schemeClr val="bg1"/>
                  </a:solidFill>
                </a:rPr>
                <a:t>p</a:t>
              </a:r>
              <a:r>
                <a:rPr lang="en-SG" sz="2400" dirty="0">
                  <a:solidFill>
                    <a:schemeClr val="bg1"/>
                  </a:solidFill>
                  <a:sym typeface="Symbol" panose="05050102010706020507" pitchFamily="18" charset="2"/>
                </a:rPr>
                <a:t> </a:t>
              </a:r>
              <a:r>
                <a:rPr lang="en-SG" sz="2400" dirty="0">
                  <a:solidFill>
                    <a:schemeClr val="bg1"/>
                  </a:solidFill>
                  <a:sym typeface="Symbol"/>
                </a:rPr>
                <a:t></a:t>
              </a:r>
              <a:r>
                <a:rPr lang="en-SG" sz="2400" dirty="0">
                  <a:solidFill>
                    <a:schemeClr val="bg1"/>
                  </a:solidFill>
                  <a:sym typeface="Symbol" panose="05050102010706020507" pitchFamily="18" charset="2"/>
                </a:rPr>
                <a:t> </a:t>
              </a:r>
              <a:r>
                <a:rPr lang="en-SG" sz="2400" i="1" dirty="0">
                  <a:solidFill>
                    <a:schemeClr val="bg1"/>
                  </a:solidFill>
                  <a:sym typeface="Symbol"/>
                </a:rPr>
                <a:t>r</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55" name="TextBox 54"/>
            <p:cNvSpPr txBox="1"/>
            <p:nvPr/>
          </p:nvSpPr>
          <p:spPr>
            <a:xfrm>
              <a:off x="3243998" y="1477748"/>
              <a:ext cx="1863235" cy="461665"/>
            </a:xfrm>
            <a:prstGeom prst="rect">
              <a:avLst/>
            </a:prstGeom>
            <a:solidFill>
              <a:srgbClr val="0033CC"/>
            </a:solidFill>
          </p:spPr>
          <p:txBody>
            <a:bodyPr wrap="square" rtlCol="0">
              <a:spAutoFit/>
            </a:bodyPr>
            <a:lstStyle/>
            <a:p>
              <a:pPr algn="ctr"/>
              <a:r>
                <a:rPr lang="en-SG" sz="2400" i="1" dirty="0">
                  <a:solidFill>
                    <a:schemeClr val="bg1"/>
                  </a:solidFill>
                </a:rPr>
                <a:t>q</a:t>
              </a:r>
              <a:r>
                <a:rPr lang="en-SG" sz="2400" dirty="0">
                  <a:solidFill>
                    <a:schemeClr val="bg1"/>
                  </a:solidFill>
                  <a:sym typeface="Symbol" panose="05050102010706020507" pitchFamily="18" charset="2"/>
                </a:rPr>
                <a:t> </a:t>
              </a:r>
              <a:r>
                <a:rPr lang="en-SG" sz="2400" dirty="0">
                  <a:solidFill>
                    <a:schemeClr val="bg1"/>
                  </a:solidFill>
                  <a:sym typeface="Symbol"/>
                </a:rPr>
                <a:t></a:t>
              </a:r>
              <a:r>
                <a:rPr lang="en-SG" sz="2400" dirty="0">
                  <a:solidFill>
                    <a:schemeClr val="bg1"/>
                  </a:solidFill>
                  <a:sym typeface="Symbol" panose="05050102010706020507" pitchFamily="18" charset="2"/>
                </a:rPr>
                <a:t> </a:t>
              </a:r>
              <a:r>
                <a:rPr lang="en-SG" sz="2400" i="1" dirty="0">
                  <a:solidFill>
                    <a:schemeClr val="bg1"/>
                  </a:solidFill>
                  <a:sym typeface="Symbol" panose="05050102010706020507" pitchFamily="18" charset="2"/>
                </a:rPr>
                <a:t>p </a:t>
              </a:r>
              <a:r>
                <a:rPr lang="en-SG" sz="2400" dirty="0">
                  <a:solidFill>
                    <a:schemeClr val="bg1"/>
                  </a:solidFill>
                  <a:sym typeface="Symbol"/>
                </a:rPr>
                <a:t> </a:t>
              </a:r>
              <a:r>
                <a:rPr lang="en-SG" sz="2400" i="1" dirty="0">
                  <a:solidFill>
                    <a:schemeClr val="bg1"/>
                  </a:solidFill>
                  <a:sym typeface="Symbol"/>
                </a:rPr>
                <a:t>r</a:t>
              </a:r>
              <a:r>
                <a:rPr lang="en-SG" sz="2400" dirty="0">
                  <a:solidFill>
                    <a:schemeClr val="bg1"/>
                  </a:solidFill>
                  <a:sym typeface="Symbol" panose="05050102010706020507" pitchFamily="18" charset="2"/>
                </a:rPr>
                <a:t>  </a:t>
              </a:r>
              <a:endParaRPr lang="en-SG" sz="2400" dirty="0">
                <a:solidFill>
                  <a:schemeClr val="bg1"/>
                </a:solidFill>
              </a:endParaRPr>
            </a:p>
          </p:txBody>
        </p:sp>
      </p:grpSp>
      <p:graphicFrame>
        <p:nvGraphicFramePr>
          <p:cNvPr id="2" name="Table 1"/>
          <p:cNvGraphicFramePr>
            <a:graphicFrameLocks noGrp="1"/>
          </p:cNvGraphicFramePr>
          <p:nvPr>
            <p:extLst>
              <p:ext uri="{D42A27DB-BD31-4B8C-83A1-F6EECF244321}">
                <p14:modId xmlns:p14="http://schemas.microsoft.com/office/powerpoint/2010/main" val="505971586"/>
              </p:ext>
            </p:extLst>
          </p:nvPr>
        </p:nvGraphicFramePr>
        <p:xfrm>
          <a:off x="476756" y="2642641"/>
          <a:ext cx="7507116" cy="3566160"/>
        </p:xfrm>
        <a:graphic>
          <a:graphicData uri="http://schemas.openxmlformats.org/drawingml/2006/table">
            <a:tbl>
              <a:tblPr firstRow="1" bandRow="1">
                <a:tableStyleId>{5C22544A-7EE6-4342-B048-85BDC9FD1C3A}</a:tableStyleId>
              </a:tblPr>
              <a:tblGrid>
                <a:gridCol w="466618">
                  <a:extLst>
                    <a:ext uri="{9D8B030D-6E8A-4147-A177-3AD203B41FA5}">
                      <a16:colId xmlns:a16="http://schemas.microsoft.com/office/drawing/2014/main" val="20000"/>
                    </a:ext>
                  </a:extLst>
                </a:gridCol>
                <a:gridCol w="466618">
                  <a:extLst>
                    <a:ext uri="{9D8B030D-6E8A-4147-A177-3AD203B41FA5}">
                      <a16:colId xmlns:a16="http://schemas.microsoft.com/office/drawing/2014/main" val="20001"/>
                    </a:ext>
                  </a:extLst>
                </a:gridCol>
                <a:gridCol w="466618">
                  <a:extLst>
                    <a:ext uri="{9D8B030D-6E8A-4147-A177-3AD203B41FA5}">
                      <a16:colId xmlns:a16="http://schemas.microsoft.com/office/drawing/2014/main" val="20002"/>
                    </a:ext>
                  </a:extLst>
                </a:gridCol>
                <a:gridCol w="653683">
                  <a:extLst>
                    <a:ext uri="{9D8B030D-6E8A-4147-A177-3AD203B41FA5}">
                      <a16:colId xmlns:a16="http://schemas.microsoft.com/office/drawing/2014/main" val="20003"/>
                    </a:ext>
                  </a:extLst>
                </a:gridCol>
                <a:gridCol w="857568">
                  <a:extLst>
                    <a:ext uri="{9D8B030D-6E8A-4147-A177-3AD203B41FA5}">
                      <a16:colId xmlns:a16="http://schemas.microsoft.com/office/drawing/2014/main" val="20004"/>
                    </a:ext>
                  </a:extLst>
                </a:gridCol>
                <a:gridCol w="857568">
                  <a:extLst>
                    <a:ext uri="{9D8B030D-6E8A-4147-A177-3AD203B41FA5}">
                      <a16:colId xmlns:a16="http://schemas.microsoft.com/office/drawing/2014/main" val="20005"/>
                    </a:ext>
                  </a:extLst>
                </a:gridCol>
                <a:gridCol w="1343608">
                  <a:extLst>
                    <a:ext uri="{9D8B030D-6E8A-4147-A177-3AD203B41FA5}">
                      <a16:colId xmlns:a16="http://schemas.microsoft.com/office/drawing/2014/main" val="20006"/>
                    </a:ext>
                  </a:extLst>
                </a:gridCol>
                <a:gridCol w="1343608">
                  <a:extLst>
                    <a:ext uri="{9D8B030D-6E8A-4147-A177-3AD203B41FA5}">
                      <a16:colId xmlns:a16="http://schemas.microsoft.com/office/drawing/2014/main" val="20007"/>
                    </a:ext>
                  </a:extLst>
                </a:gridCol>
                <a:gridCol w="1051227">
                  <a:extLst>
                    <a:ext uri="{9D8B030D-6E8A-4147-A177-3AD203B41FA5}">
                      <a16:colId xmlns:a16="http://schemas.microsoft.com/office/drawing/2014/main" val="20008"/>
                    </a:ext>
                  </a:extLst>
                </a:gridCol>
              </a:tblGrid>
              <a:tr h="370840">
                <a:tc>
                  <a:txBody>
                    <a:bodyPr/>
                    <a:lstStyle/>
                    <a:p>
                      <a:pPr algn="ctr"/>
                      <a:r>
                        <a:rPr lang="en-US" sz="2000" i="1" dirty="0"/>
                        <a:t>p</a:t>
                      </a:r>
                    </a:p>
                  </a:txBody>
                  <a:tcPr/>
                </a:tc>
                <a:tc>
                  <a:txBody>
                    <a:bodyPr/>
                    <a:lstStyle/>
                    <a:p>
                      <a:pPr algn="ctr"/>
                      <a:r>
                        <a:rPr lang="en-US" sz="2000" i="1" dirty="0"/>
                        <a:t>q</a:t>
                      </a:r>
                    </a:p>
                  </a:txBody>
                  <a:tcPr/>
                </a:tc>
                <a:tc>
                  <a:txBody>
                    <a:bodyPr/>
                    <a:lstStyle/>
                    <a:p>
                      <a:pPr algn="ctr"/>
                      <a:r>
                        <a:rPr lang="en-US" sz="2000" i="1" dirty="0"/>
                        <a:t>r</a:t>
                      </a:r>
                    </a:p>
                  </a:txBody>
                  <a:tcPr/>
                </a:tc>
                <a:tc>
                  <a:txBody>
                    <a:bodyPr/>
                    <a:lstStyle/>
                    <a:p>
                      <a:pPr algn="ctr"/>
                      <a:r>
                        <a:rPr lang="en-US" sz="2000" dirty="0"/>
                        <a:t>~</a:t>
                      </a:r>
                      <a:r>
                        <a:rPr lang="en-US" sz="2000" i="1" dirty="0"/>
                        <a:t>r</a:t>
                      </a:r>
                    </a:p>
                  </a:txBody>
                  <a:tcPr/>
                </a:tc>
                <a:tc>
                  <a:txBody>
                    <a:bodyPr/>
                    <a:lstStyle/>
                    <a:p>
                      <a:pPr algn="ctr"/>
                      <a:r>
                        <a:rPr lang="en-US" sz="2000" i="1" dirty="0"/>
                        <a:t>q</a:t>
                      </a:r>
                      <a:r>
                        <a:rPr lang="en-US" sz="2000" dirty="0"/>
                        <a:t> </a:t>
                      </a:r>
                      <a:r>
                        <a:rPr lang="en-US" sz="2000" dirty="0">
                          <a:sym typeface="Symbol"/>
                        </a:rPr>
                        <a:t> </a:t>
                      </a:r>
                      <a:r>
                        <a:rPr lang="en-US" sz="2000" dirty="0"/>
                        <a:t>~</a:t>
                      </a:r>
                      <a:r>
                        <a:rPr lang="en-US" sz="2000" i="1" dirty="0"/>
                        <a:t>r</a:t>
                      </a:r>
                    </a:p>
                  </a:txBody>
                  <a:tcPr/>
                </a:tc>
                <a:tc>
                  <a:txBody>
                    <a:bodyPr/>
                    <a:lstStyle/>
                    <a:p>
                      <a:pPr algn="ctr"/>
                      <a:r>
                        <a:rPr lang="en-US" sz="2000" i="1" dirty="0"/>
                        <a:t>p</a:t>
                      </a:r>
                      <a:r>
                        <a:rPr lang="en-US" sz="2000" dirty="0"/>
                        <a:t> </a:t>
                      </a:r>
                      <a:r>
                        <a:rPr lang="en-US" sz="2000" dirty="0">
                          <a:sym typeface="Symbol"/>
                        </a:rPr>
                        <a:t> </a:t>
                      </a:r>
                      <a:r>
                        <a:rPr lang="en-US" sz="2000" i="1" dirty="0"/>
                        <a:t>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i="1" dirty="0"/>
                        <a:t>p</a:t>
                      </a:r>
                      <a:r>
                        <a:rPr lang="en-US" sz="2000" dirty="0"/>
                        <a:t> </a:t>
                      </a:r>
                      <a:r>
                        <a:rPr lang="en-US" sz="2000" dirty="0">
                          <a:sym typeface="Symbol"/>
                        </a:rPr>
                        <a:t> </a:t>
                      </a:r>
                      <a:r>
                        <a:rPr lang="en-US" sz="2000" i="1" dirty="0"/>
                        <a:t>q</a:t>
                      </a:r>
                      <a:r>
                        <a:rPr lang="en-US" sz="2000" dirty="0"/>
                        <a:t> </a:t>
                      </a:r>
                      <a:r>
                        <a:rPr lang="en-US" sz="2000" dirty="0">
                          <a:sym typeface="Symbol"/>
                        </a:rPr>
                        <a:t> </a:t>
                      </a:r>
                      <a:r>
                        <a:rPr lang="en-US" sz="2000" dirty="0"/>
                        <a:t>~</a:t>
                      </a:r>
                      <a:r>
                        <a:rPr lang="en-US" sz="2000" i="1" dirty="0"/>
                        <a:t>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i="1" dirty="0"/>
                        <a:t>q</a:t>
                      </a:r>
                      <a:r>
                        <a:rPr lang="en-US" sz="2000" dirty="0"/>
                        <a:t> </a:t>
                      </a:r>
                      <a:r>
                        <a:rPr lang="en-US" sz="2000" dirty="0">
                          <a:sym typeface="Symbol"/>
                        </a:rPr>
                        <a:t> </a:t>
                      </a:r>
                      <a:r>
                        <a:rPr lang="en-US" sz="2000" i="1" dirty="0"/>
                        <a:t>p</a:t>
                      </a:r>
                      <a:r>
                        <a:rPr lang="en-US" sz="2000" dirty="0"/>
                        <a:t> </a:t>
                      </a:r>
                      <a:r>
                        <a:rPr lang="en-US" sz="2000" dirty="0">
                          <a:sym typeface="Symbol"/>
                        </a:rPr>
                        <a:t> </a:t>
                      </a:r>
                      <a:r>
                        <a:rPr lang="en-US" sz="2000" i="1" dirty="0"/>
                        <a:t>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i="1" dirty="0"/>
                        <a:t>p</a:t>
                      </a:r>
                      <a:r>
                        <a:rPr lang="en-US" sz="2000" dirty="0"/>
                        <a:t> </a:t>
                      </a:r>
                      <a:r>
                        <a:rPr lang="en-US" sz="2000" dirty="0">
                          <a:sym typeface="Symbol"/>
                        </a:rPr>
                        <a:t> </a:t>
                      </a:r>
                      <a:r>
                        <a:rPr lang="en-US" sz="2000" i="1" dirty="0"/>
                        <a:t>r</a:t>
                      </a:r>
                    </a:p>
                  </a:txBody>
                  <a:tcPr/>
                </a:tc>
                <a:extLst>
                  <a:ext uri="{0D108BD9-81ED-4DB2-BD59-A6C34878D82A}">
                    <a16:rowId xmlns:a16="http://schemas.microsoft.com/office/drawing/2014/main" val="10000"/>
                  </a:ext>
                </a:extLst>
              </a:tr>
              <a:tr h="370840">
                <a:tc>
                  <a:txBody>
                    <a:bodyPr/>
                    <a:lstStyle/>
                    <a:p>
                      <a:pPr algn="ctr"/>
                      <a:r>
                        <a:rPr lang="en-US" sz="2000" dirty="0"/>
                        <a:t>T</a:t>
                      </a:r>
                    </a:p>
                  </a:txBody>
                  <a:tcPr/>
                </a:tc>
                <a:tc>
                  <a:txBody>
                    <a:bodyPr/>
                    <a:lstStyle/>
                    <a:p>
                      <a:pPr algn="ctr"/>
                      <a:r>
                        <a:rPr lang="en-US" sz="2000" dirty="0"/>
                        <a:t>T</a:t>
                      </a:r>
                    </a:p>
                  </a:txBody>
                  <a:tcPr/>
                </a:tc>
                <a:tc>
                  <a:txBody>
                    <a:bodyPr/>
                    <a:lstStyle/>
                    <a:p>
                      <a:pPr algn="ctr"/>
                      <a:r>
                        <a:rPr lang="en-US" sz="2000" dirty="0"/>
                        <a:t>T</a:t>
                      </a:r>
                    </a:p>
                  </a:txBody>
                  <a:tcPr/>
                </a:tc>
                <a:tc>
                  <a:txBody>
                    <a:bodyPr/>
                    <a:lstStyle/>
                    <a:p>
                      <a:pPr algn="ctr"/>
                      <a:r>
                        <a:rPr lang="en-US" sz="2000" dirty="0"/>
                        <a:t>F</a:t>
                      </a:r>
                    </a:p>
                  </a:txBody>
                  <a:tcPr/>
                </a:tc>
                <a:tc>
                  <a:txBody>
                    <a:bodyPr/>
                    <a:lstStyle/>
                    <a:p>
                      <a:pPr algn="ctr"/>
                      <a:r>
                        <a:rPr lang="en-US" sz="2000" dirty="0"/>
                        <a:t>T</a:t>
                      </a:r>
                    </a:p>
                  </a:txBody>
                  <a:tcPr/>
                </a:tc>
                <a:tc>
                  <a:txBody>
                    <a:bodyPr/>
                    <a:lstStyle/>
                    <a:p>
                      <a:pPr algn="ctr"/>
                      <a:r>
                        <a:rPr lang="en-US" sz="2000" dirty="0"/>
                        <a:t>T</a:t>
                      </a:r>
                    </a:p>
                  </a:txBody>
                  <a:tcPr/>
                </a:tc>
                <a:tc>
                  <a:txBody>
                    <a:bodyPr/>
                    <a:lstStyle/>
                    <a:p>
                      <a:pPr algn="ctr"/>
                      <a:r>
                        <a:rPr lang="en-US" sz="2000" dirty="0">
                          <a:solidFill>
                            <a:srgbClr val="0033CC"/>
                          </a:solidFill>
                        </a:rPr>
                        <a:t>T</a:t>
                      </a:r>
                    </a:p>
                  </a:txBody>
                  <a:tcPr/>
                </a:tc>
                <a:tc>
                  <a:txBody>
                    <a:bodyPr/>
                    <a:lstStyle/>
                    <a:p>
                      <a:pPr algn="ctr"/>
                      <a:r>
                        <a:rPr lang="en-US" sz="2000" dirty="0">
                          <a:solidFill>
                            <a:srgbClr val="006600"/>
                          </a:solidFill>
                        </a:rPr>
                        <a:t>T</a:t>
                      </a:r>
                    </a:p>
                  </a:txBody>
                  <a:tcPr/>
                </a:tc>
                <a:tc>
                  <a:txBody>
                    <a:bodyPr/>
                    <a:lstStyle/>
                    <a:p>
                      <a:pPr algn="ctr"/>
                      <a:endParaRPr lang="en-US" sz="2000"/>
                    </a:p>
                  </a:txBody>
                  <a:tcPr/>
                </a:tc>
                <a:extLst>
                  <a:ext uri="{0D108BD9-81ED-4DB2-BD59-A6C34878D82A}">
                    <a16:rowId xmlns:a16="http://schemas.microsoft.com/office/drawing/2014/main" val="10001"/>
                  </a:ext>
                </a:extLst>
              </a:tr>
              <a:tr h="370840">
                <a:tc>
                  <a:txBody>
                    <a:bodyPr/>
                    <a:lstStyle/>
                    <a:p>
                      <a:pPr algn="ctr"/>
                      <a:r>
                        <a:rPr lang="en-US" sz="2000" dirty="0"/>
                        <a:t>T</a:t>
                      </a:r>
                    </a:p>
                  </a:txBody>
                  <a:tcPr/>
                </a:tc>
                <a:tc>
                  <a:txBody>
                    <a:bodyPr/>
                    <a:lstStyle/>
                    <a:p>
                      <a:pPr algn="ctr"/>
                      <a:r>
                        <a:rPr lang="en-US" sz="2000" dirty="0"/>
                        <a:t>T</a:t>
                      </a:r>
                    </a:p>
                  </a:txBody>
                  <a:tcPr/>
                </a:tc>
                <a:tc>
                  <a:txBody>
                    <a:bodyPr/>
                    <a:lstStyle/>
                    <a:p>
                      <a:pPr algn="ctr"/>
                      <a:r>
                        <a:rPr lang="en-US" sz="2000" dirty="0"/>
                        <a:t>F</a:t>
                      </a:r>
                    </a:p>
                  </a:txBody>
                  <a:tcPr/>
                </a:tc>
                <a:tc>
                  <a:txBody>
                    <a:bodyPr/>
                    <a:lstStyle/>
                    <a:p>
                      <a:pPr algn="ctr"/>
                      <a:r>
                        <a:rPr lang="en-US" sz="2000" dirty="0"/>
                        <a:t>T</a:t>
                      </a:r>
                    </a:p>
                  </a:txBody>
                  <a:tcPr/>
                </a:tc>
                <a:tc>
                  <a:txBody>
                    <a:bodyPr/>
                    <a:lstStyle/>
                    <a:p>
                      <a:pPr algn="ctr"/>
                      <a:r>
                        <a:rPr lang="en-US" sz="2000" dirty="0"/>
                        <a:t>T</a:t>
                      </a:r>
                    </a:p>
                  </a:txBody>
                  <a:tcPr/>
                </a:tc>
                <a:tc>
                  <a:txBody>
                    <a:bodyPr/>
                    <a:lstStyle/>
                    <a:p>
                      <a:pPr algn="ctr"/>
                      <a:r>
                        <a:rPr lang="en-US" sz="2000" dirty="0"/>
                        <a:t>F</a:t>
                      </a:r>
                    </a:p>
                  </a:txBody>
                  <a:tcPr/>
                </a:tc>
                <a:tc>
                  <a:txBody>
                    <a:bodyPr/>
                    <a:lstStyle/>
                    <a:p>
                      <a:pPr algn="ctr"/>
                      <a:r>
                        <a:rPr lang="en-US" sz="2000" dirty="0">
                          <a:solidFill>
                            <a:srgbClr val="0033CC"/>
                          </a:solidFill>
                        </a:rPr>
                        <a:t>T</a:t>
                      </a:r>
                    </a:p>
                  </a:txBody>
                  <a:tcPr/>
                </a:tc>
                <a:tc>
                  <a:txBody>
                    <a:bodyPr/>
                    <a:lstStyle/>
                    <a:p>
                      <a:pPr algn="ctr"/>
                      <a:r>
                        <a:rPr lang="en-US" sz="2000" dirty="0">
                          <a:solidFill>
                            <a:srgbClr val="006600"/>
                          </a:solidFill>
                        </a:rPr>
                        <a:t>F</a:t>
                      </a:r>
                    </a:p>
                  </a:txBody>
                  <a:tcPr/>
                </a:tc>
                <a:tc>
                  <a:txBody>
                    <a:bodyPr/>
                    <a:lstStyle/>
                    <a:p>
                      <a:pPr algn="ctr"/>
                      <a:endParaRPr lang="en-US" sz="2000" dirty="0"/>
                    </a:p>
                  </a:txBody>
                  <a:tcPr/>
                </a:tc>
                <a:extLst>
                  <a:ext uri="{0D108BD9-81ED-4DB2-BD59-A6C34878D82A}">
                    <a16:rowId xmlns:a16="http://schemas.microsoft.com/office/drawing/2014/main" val="10002"/>
                  </a:ext>
                </a:extLst>
              </a:tr>
              <a:tr h="370840">
                <a:tc>
                  <a:txBody>
                    <a:bodyPr/>
                    <a:lstStyle/>
                    <a:p>
                      <a:pPr algn="ctr"/>
                      <a:r>
                        <a:rPr lang="en-US" sz="2000" dirty="0"/>
                        <a:t>T</a:t>
                      </a:r>
                    </a:p>
                  </a:txBody>
                  <a:tcPr/>
                </a:tc>
                <a:tc>
                  <a:txBody>
                    <a:bodyPr/>
                    <a:lstStyle/>
                    <a:p>
                      <a:pPr algn="ctr"/>
                      <a:r>
                        <a:rPr lang="en-US" sz="2000" dirty="0"/>
                        <a:t>F</a:t>
                      </a:r>
                    </a:p>
                  </a:txBody>
                  <a:tcPr/>
                </a:tc>
                <a:tc>
                  <a:txBody>
                    <a:bodyPr/>
                    <a:lstStyle/>
                    <a:p>
                      <a:pPr algn="ctr"/>
                      <a:r>
                        <a:rPr lang="en-US" sz="2000" dirty="0"/>
                        <a:t>T</a:t>
                      </a:r>
                    </a:p>
                  </a:txBody>
                  <a:tcPr/>
                </a:tc>
                <a:tc>
                  <a:txBody>
                    <a:bodyPr/>
                    <a:lstStyle/>
                    <a:p>
                      <a:pPr algn="ctr"/>
                      <a:r>
                        <a:rPr lang="en-US" sz="2000" dirty="0"/>
                        <a:t>F</a:t>
                      </a:r>
                    </a:p>
                  </a:txBody>
                  <a:tcPr/>
                </a:tc>
                <a:tc>
                  <a:txBody>
                    <a:bodyPr/>
                    <a:lstStyle/>
                    <a:p>
                      <a:pPr algn="ctr"/>
                      <a:r>
                        <a:rPr lang="en-US" sz="2000" dirty="0"/>
                        <a:t>F</a:t>
                      </a:r>
                    </a:p>
                  </a:txBody>
                  <a:tcPr/>
                </a:tc>
                <a:tc>
                  <a:txBody>
                    <a:bodyPr/>
                    <a:lstStyle/>
                    <a:p>
                      <a:pPr algn="ctr"/>
                      <a:r>
                        <a:rPr lang="en-US" sz="2000" dirty="0"/>
                        <a:t>T</a:t>
                      </a:r>
                    </a:p>
                  </a:txBody>
                  <a:tcPr/>
                </a:tc>
                <a:tc>
                  <a:txBody>
                    <a:bodyPr/>
                    <a:lstStyle/>
                    <a:p>
                      <a:pPr algn="ctr"/>
                      <a:r>
                        <a:rPr lang="en-US" sz="2000" dirty="0">
                          <a:solidFill>
                            <a:srgbClr val="0033CC"/>
                          </a:solidFill>
                        </a:rPr>
                        <a:t>F</a:t>
                      </a:r>
                    </a:p>
                  </a:txBody>
                  <a:tcPr/>
                </a:tc>
                <a:tc>
                  <a:txBody>
                    <a:bodyPr/>
                    <a:lstStyle/>
                    <a:p>
                      <a:pPr algn="ctr"/>
                      <a:r>
                        <a:rPr lang="en-US" sz="2000" dirty="0">
                          <a:solidFill>
                            <a:srgbClr val="006600"/>
                          </a:solidFill>
                        </a:rPr>
                        <a:t>T</a:t>
                      </a:r>
                    </a:p>
                  </a:txBody>
                  <a:tcPr/>
                </a:tc>
                <a:tc>
                  <a:txBody>
                    <a:bodyPr/>
                    <a:lstStyle/>
                    <a:p>
                      <a:pPr algn="ctr"/>
                      <a:endParaRPr lang="en-US" sz="2000" dirty="0"/>
                    </a:p>
                  </a:txBody>
                  <a:tcPr/>
                </a:tc>
                <a:extLst>
                  <a:ext uri="{0D108BD9-81ED-4DB2-BD59-A6C34878D82A}">
                    <a16:rowId xmlns:a16="http://schemas.microsoft.com/office/drawing/2014/main" val="10003"/>
                  </a:ext>
                </a:extLst>
              </a:tr>
              <a:tr h="370840">
                <a:tc>
                  <a:txBody>
                    <a:bodyPr/>
                    <a:lstStyle/>
                    <a:p>
                      <a:pPr algn="ctr"/>
                      <a:r>
                        <a:rPr lang="en-US" sz="2000" dirty="0"/>
                        <a:t>T</a:t>
                      </a:r>
                    </a:p>
                  </a:txBody>
                  <a:tcPr/>
                </a:tc>
                <a:tc>
                  <a:txBody>
                    <a:bodyPr/>
                    <a:lstStyle/>
                    <a:p>
                      <a:pPr algn="ctr"/>
                      <a:r>
                        <a:rPr lang="en-US" sz="2000" dirty="0"/>
                        <a:t>F</a:t>
                      </a:r>
                    </a:p>
                  </a:txBody>
                  <a:tcPr/>
                </a:tc>
                <a:tc>
                  <a:txBody>
                    <a:bodyPr/>
                    <a:lstStyle/>
                    <a:p>
                      <a:pPr algn="ctr"/>
                      <a:r>
                        <a:rPr lang="en-US" sz="2000" dirty="0"/>
                        <a:t>F</a:t>
                      </a:r>
                    </a:p>
                  </a:txBody>
                  <a:tcPr/>
                </a:tc>
                <a:tc>
                  <a:txBody>
                    <a:bodyPr/>
                    <a:lstStyle/>
                    <a:p>
                      <a:pPr algn="ctr"/>
                      <a:r>
                        <a:rPr lang="en-US" sz="2000" dirty="0"/>
                        <a:t>T</a:t>
                      </a:r>
                    </a:p>
                  </a:txBody>
                  <a:tcPr/>
                </a:tc>
                <a:tc>
                  <a:txBody>
                    <a:bodyPr/>
                    <a:lstStyle/>
                    <a:p>
                      <a:pPr algn="ctr"/>
                      <a:r>
                        <a:rPr lang="en-US" sz="2000" dirty="0"/>
                        <a:t>T</a:t>
                      </a:r>
                    </a:p>
                  </a:txBody>
                  <a:tcPr/>
                </a:tc>
                <a:tc>
                  <a:txBody>
                    <a:bodyPr/>
                    <a:lstStyle/>
                    <a:p>
                      <a:pPr algn="ctr"/>
                      <a:r>
                        <a:rPr lang="en-US" sz="2000" dirty="0"/>
                        <a:t>F</a:t>
                      </a:r>
                    </a:p>
                  </a:txBody>
                  <a:tcPr/>
                </a:tc>
                <a:tc>
                  <a:txBody>
                    <a:bodyPr/>
                    <a:lstStyle/>
                    <a:p>
                      <a:pPr algn="ctr"/>
                      <a:r>
                        <a:rPr lang="en-US" sz="2000" dirty="0">
                          <a:solidFill>
                            <a:srgbClr val="0033CC"/>
                          </a:solidFill>
                        </a:rPr>
                        <a:t>T</a:t>
                      </a:r>
                    </a:p>
                  </a:txBody>
                  <a:tcPr/>
                </a:tc>
                <a:tc>
                  <a:txBody>
                    <a:bodyPr/>
                    <a:lstStyle/>
                    <a:p>
                      <a:pPr algn="ctr"/>
                      <a:r>
                        <a:rPr lang="en-US" sz="2000" dirty="0">
                          <a:solidFill>
                            <a:srgbClr val="006600"/>
                          </a:solidFill>
                        </a:rPr>
                        <a:t>T</a:t>
                      </a:r>
                    </a:p>
                  </a:txBody>
                  <a:tcPr/>
                </a:tc>
                <a:tc>
                  <a:txBody>
                    <a:bodyPr/>
                    <a:lstStyle/>
                    <a:p>
                      <a:pPr algn="ctr"/>
                      <a:endParaRPr lang="en-US" sz="2000" dirty="0"/>
                    </a:p>
                  </a:txBody>
                  <a:tcPr/>
                </a:tc>
                <a:extLst>
                  <a:ext uri="{0D108BD9-81ED-4DB2-BD59-A6C34878D82A}">
                    <a16:rowId xmlns:a16="http://schemas.microsoft.com/office/drawing/2014/main" val="10004"/>
                  </a:ext>
                </a:extLst>
              </a:tr>
              <a:tr h="370840">
                <a:tc>
                  <a:txBody>
                    <a:bodyPr/>
                    <a:lstStyle/>
                    <a:p>
                      <a:pPr algn="ctr"/>
                      <a:r>
                        <a:rPr lang="en-US" sz="2000" dirty="0"/>
                        <a:t>F</a:t>
                      </a:r>
                    </a:p>
                  </a:txBody>
                  <a:tcPr/>
                </a:tc>
                <a:tc>
                  <a:txBody>
                    <a:bodyPr/>
                    <a:lstStyle/>
                    <a:p>
                      <a:pPr algn="ctr"/>
                      <a:r>
                        <a:rPr lang="en-US" sz="2000" dirty="0"/>
                        <a:t>T</a:t>
                      </a:r>
                    </a:p>
                  </a:txBody>
                  <a:tcPr/>
                </a:tc>
                <a:tc>
                  <a:txBody>
                    <a:bodyPr/>
                    <a:lstStyle/>
                    <a:p>
                      <a:pPr algn="ctr"/>
                      <a:r>
                        <a:rPr lang="en-US" sz="2000" dirty="0"/>
                        <a:t>T</a:t>
                      </a:r>
                    </a:p>
                  </a:txBody>
                  <a:tcPr/>
                </a:tc>
                <a:tc>
                  <a:txBody>
                    <a:bodyPr/>
                    <a:lstStyle/>
                    <a:p>
                      <a:pPr algn="ctr"/>
                      <a:r>
                        <a:rPr lang="en-US" sz="2000" dirty="0"/>
                        <a:t>F</a:t>
                      </a:r>
                    </a:p>
                  </a:txBody>
                  <a:tcPr/>
                </a:tc>
                <a:tc>
                  <a:txBody>
                    <a:bodyPr/>
                    <a:lstStyle/>
                    <a:p>
                      <a:pPr algn="ctr"/>
                      <a:r>
                        <a:rPr lang="en-US" sz="2000" dirty="0"/>
                        <a:t>T</a:t>
                      </a:r>
                    </a:p>
                  </a:txBody>
                  <a:tcPr/>
                </a:tc>
                <a:tc>
                  <a:txBody>
                    <a:bodyPr/>
                    <a:lstStyle/>
                    <a:p>
                      <a:pPr algn="ctr"/>
                      <a:r>
                        <a:rPr lang="en-US" sz="2000" dirty="0"/>
                        <a:t>F</a:t>
                      </a:r>
                    </a:p>
                  </a:txBody>
                  <a:tcPr/>
                </a:tc>
                <a:tc>
                  <a:txBody>
                    <a:bodyPr/>
                    <a:lstStyle/>
                    <a:p>
                      <a:pPr algn="ctr"/>
                      <a:r>
                        <a:rPr lang="en-US" sz="2000" dirty="0">
                          <a:solidFill>
                            <a:srgbClr val="0033CC"/>
                          </a:solidFill>
                        </a:rPr>
                        <a:t>T</a:t>
                      </a:r>
                    </a:p>
                  </a:txBody>
                  <a:tcPr/>
                </a:tc>
                <a:tc>
                  <a:txBody>
                    <a:bodyPr/>
                    <a:lstStyle/>
                    <a:p>
                      <a:pPr algn="ctr"/>
                      <a:r>
                        <a:rPr lang="en-US" sz="2000" dirty="0">
                          <a:solidFill>
                            <a:srgbClr val="006600"/>
                          </a:solidFill>
                        </a:rPr>
                        <a:t>F</a:t>
                      </a:r>
                    </a:p>
                  </a:txBody>
                  <a:tcPr/>
                </a:tc>
                <a:tc>
                  <a:txBody>
                    <a:bodyPr/>
                    <a:lstStyle/>
                    <a:p>
                      <a:pPr algn="ctr"/>
                      <a:endParaRPr lang="en-US" sz="2000" dirty="0"/>
                    </a:p>
                  </a:txBody>
                  <a:tcPr/>
                </a:tc>
                <a:extLst>
                  <a:ext uri="{0D108BD9-81ED-4DB2-BD59-A6C34878D82A}">
                    <a16:rowId xmlns:a16="http://schemas.microsoft.com/office/drawing/2014/main" val="10005"/>
                  </a:ext>
                </a:extLst>
              </a:tr>
              <a:tr h="370840">
                <a:tc>
                  <a:txBody>
                    <a:bodyPr/>
                    <a:lstStyle/>
                    <a:p>
                      <a:pPr algn="ctr"/>
                      <a:r>
                        <a:rPr lang="en-US" sz="2000" dirty="0"/>
                        <a:t>F</a:t>
                      </a:r>
                    </a:p>
                  </a:txBody>
                  <a:tcPr/>
                </a:tc>
                <a:tc>
                  <a:txBody>
                    <a:bodyPr/>
                    <a:lstStyle/>
                    <a:p>
                      <a:pPr algn="ctr"/>
                      <a:r>
                        <a:rPr lang="en-US" sz="2000" dirty="0"/>
                        <a:t>T</a:t>
                      </a:r>
                    </a:p>
                  </a:txBody>
                  <a:tcPr/>
                </a:tc>
                <a:tc>
                  <a:txBody>
                    <a:bodyPr/>
                    <a:lstStyle/>
                    <a:p>
                      <a:pPr algn="ctr"/>
                      <a:r>
                        <a:rPr lang="en-US" sz="2000" dirty="0"/>
                        <a:t>F</a:t>
                      </a:r>
                    </a:p>
                  </a:txBody>
                  <a:tcPr/>
                </a:tc>
                <a:tc>
                  <a:txBody>
                    <a:bodyPr/>
                    <a:lstStyle/>
                    <a:p>
                      <a:pPr algn="ctr"/>
                      <a:r>
                        <a:rPr lang="en-US" sz="2000" dirty="0"/>
                        <a:t>T</a:t>
                      </a:r>
                    </a:p>
                  </a:txBody>
                  <a:tcPr/>
                </a:tc>
                <a:tc>
                  <a:txBody>
                    <a:bodyPr/>
                    <a:lstStyle/>
                    <a:p>
                      <a:pPr algn="ctr"/>
                      <a:r>
                        <a:rPr lang="en-US" sz="2000" dirty="0"/>
                        <a:t>T</a:t>
                      </a:r>
                    </a:p>
                  </a:txBody>
                  <a:tcPr/>
                </a:tc>
                <a:tc>
                  <a:txBody>
                    <a:bodyPr/>
                    <a:lstStyle/>
                    <a:p>
                      <a:pPr algn="ctr"/>
                      <a:r>
                        <a:rPr lang="en-US" sz="2000" dirty="0"/>
                        <a:t>F</a:t>
                      </a:r>
                    </a:p>
                  </a:txBody>
                  <a:tcPr/>
                </a:tc>
                <a:tc>
                  <a:txBody>
                    <a:bodyPr/>
                    <a:lstStyle/>
                    <a:p>
                      <a:pPr algn="ctr"/>
                      <a:r>
                        <a:rPr lang="en-US" sz="2000" dirty="0">
                          <a:solidFill>
                            <a:srgbClr val="0033CC"/>
                          </a:solidFill>
                        </a:rPr>
                        <a:t>T</a:t>
                      </a:r>
                    </a:p>
                  </a:txBody>
                  <a:tcPr/>
                </a:tc>
                <a:tc>
                  <a:txBody>
                    <a:bodyPr/>
                    <a:lstStyle/>
                    <a:p>
                      <a:pPr algn="ctr"/>
                      <a:r>
                        <a:rPr lang="en-US" sz="2000" dirty="0">
                          <a:solidFill>
                            <a:srgbClr val="006600"/>
                          </a:solidFill>
                        </a:rPr>
                        <a:t>F</a:t>
                      </a:r>
                    </a:p>
                  </a:txBody>
                  <a:tcPr/>
                </a:tc>
                <a:tc>
                  <a:txBody>
                    <a:bodyPr/>
                    <a:lstStyle/>
                    <a:p>
                      <a:pPr algn="ctr"/>
                      <a:endParaRPr lang="en-US" sz="2000" dirty="0"/>
                    </a:p>
                  </a:txBody>
                  <a:tcPr/>
                </a:tc>
                <a:extLst>
                  <a:ext uri="{0D108BD9-81ED-4DB2-BD59-A6C34878D82A}">
                    <a16:rowId xmlns:a16="http://schemas.microsoft.com/office/drawing/2014/main" val="10006"/>
                  </a:ext>
                </a:extLst>
              </a:tr>
              <a:tr h="370840">
                <a:tc>
                  <a:txBody>
                    <a:bodyPr/>
                    <a:lstStyle/>
                    <a:p>
                      <a:pPr algn="ctr"/>
                      <a:r>
                        <a:rPr lang="en-US" sz="2000" dirty="0"/>
                        <a:t>F</a:t>
                      </a:r>
                    </a:p>
                  </a:txBody>
                  <a:tcPr/>
                </a:tc>
                <a:tc>
                  <a:txBody>
                    <a:bodyPr/>
                    <a:lstStyle/>
                    <a:p>
                      <a:pPr algn="ctr"/>
                      <a:r>
                        <a:rPr lang="en-US" sz="2000" dirty="0"/>
                        <a:t>F</a:t>
                      </a:r>
                    </a:p>
                  </a:txBody>
                  <a:tcPr/>
                </a:tc>
                <a:tc>
                  <a:txBody>
                    <a:bodyPr/>
                    <a:lstStyle/>
                    <a:p>
                      <a:pPr algn="ctr"/>
                      <a:r>
                        <a:rPr lang="en-US" sz="2000" dirty="0"/>
                        <a:t>T</a:t>
                      </a:r>
                    </a:p>
                  </a:txBody>
                  <a:tcPr/>
                </a:tc>
                <a:tc>
                  <a:txBody>
                    <a:bodyPr/>
                    <a:lstStyle/>
                    <a:p>
                      <a:pPr algn="ctr"/>
                      <a:r>
                        <a:rPr lang="en-US" sz="2000" dirty="0"/>
                        <a:t>F</a:t>
                      </a:r>
                    </a:p>
                  </a:txBody>
                  <a:tcPr/>
                </a:tc>
                <a:tc>
                  <a:txBody>
                    <a:bodyPr/>
                    <a:lstStyle/>
                    <a:p>
                      <a:pPr algn="ctr"/>
                      <a:r>
                        <a:rPr lang="en-US" sz="2000" dirty="0"/>
                        <a:t>F</a:t>
                      </a:r>
                    </a:p>
                  </a:txBody>
                  <a:tcPr/>
                </a:tc>
                <a:tc>
                  <a:txBody>
                    <a:bodyPr/>
                    <a:lstStyle/>
                    <a:p>
                      <a:pPr algn="ctr"/>
                      <a:r>
                        <a:rPr lang="en-US" sz="2000" dirty="0"/>
                        <a:t>F</a:t>
                      </a:r>
                    </a:p>
                  </a:txBody>
                  <a:tcPr/>
                </a:tc>
                <a:tc>
                  <a:txBody>
                    <a:bodyPr/>
                    <a:lstStyle/>
                    <a:p>
                      <a:pPr algn="ctr"/>
                      <a:r>
                        <a:rPr lang="en-US" sz="2000" dirty="0">
                          <a:solidFill>
                            <a:srgbClr val="0033CC"/>
                          </a:solidFill>
                        </a:rPr>
                        <a:t>T</a:t>
                      </a:r>
                    </a:p>
                  </a:txBody>
                  <a:tcPr/>
                </a:tc>
                <a:tc>
                  <a:txBody>
                    <a:bodyPr/>
                    <a:lstStyle/>
                    <a:p>
                      <a:pPr algn="ctr"/>
                      <a:r>
                        <a:rPr lang="en-US" sz="2000" dirty="0">
                          <a:solidFill>
                            <a:srgbClr val="006600"/>
                          </a:solidFill>
                        </a:rPr>
                        <a:t>T</a:t>
                      </a:r>
                    </a:p>
                  </a:txBody>
                  <a:tcPr/>
                </a:tc>
                <a:tc>
                  <a:txBody>
                    <a:bodyPr/>
                    <a:lstStyle/>
                    <a:p>
                      <a:pPr algn="ctr"/>
                      <a:endParaRPr lang="en-US" sz="2000" dirty="0"/>
                    </a:p>
                  </a:txBody>
                  <a:tcPr/>
                </a:tc>
                <a:extLst>
                  <a:ext uri="{0D108BD9-81ED-4DB2-BD59-A6C34878D82A}">
                    <a16:rowId xmlns:a16="http://schemas.microsoft.com/office/drawing/2014/main" val="10007"/>
                  </a:ext>
                </a:extLst>
              </a:tr>
              <a:tr h="370840">
                <a:tc>
                  <a:txBody>
                    <a:bodyPr/>
                    <a:lstStyle/>
                    <a:p>
                      <a:pPr algn="ctr"/>
                      <a:r>
                        <a:rPr lang="en-US" sz="2000" dirty="0"/>
                        <a:t>F</a:t>
                      </a:r>
                    </a:p>
                  </a:txBody>
                  <a:tcPr/>
                </a:tc>
                <a:tc>
                  <a:txBody>
                    <a:bodyPr/>
                    <a:lstStyle/>
                    <a:p>
                      <a:pPr algn="ctr"/>
                      <a:r>
                        <a:rPr lang="en-US" sz="2000" dirty="0"/>
                        <a:t>F</a:t>
                      </a:r>
                    </a:p>
                  </a:txBody>
                  <a:tcPr/>
                </a:tc>
                <a:tc>
                  <a:txBody>
                    <a:bodyPr/>
                    <a:lstStyle/>
                    <a:p>
                      <a:pPr algn="ctr"/>
                      <a:r>
                        <a:rPr lang="en-US" sz="2000" dirty="0"/>
                        <a:t>F</a:t>
                      </a:r>
                    </a:p>
                  </a:txBody>
                  <a:tcPr/>
                </a:tc>
                <a:tc>
                  <a:txBody>
                    <a:bodyPr/>
                    <a:lstStyle/>
                    <a:p>
                      <a:pPr algn="ctr"/>
                      <a:r>
                        <a:rPr lang="en-US" sz="2000" dirty="0"/>
                        <a:t>T</a:t>
                      </a:r>
                    </a:p>
                  </a:txBody>
                  <a:tcPr/>
                </a:tc>
                <a:tc>
                  <a:txBody>
                    <a:bodyPr/>
                    <a:lstStyle/>
                    <a:p>
                      <a:pPr algn="ctr"/>
                      <a:r>
                        <a:rPr lang="en-US" sz="2000" dirty="0"/>
                        <a:t>T</a:t>
                      </a:r>
                    </a:p>
                  </a:txBody>
                  <a:tcPr/>
                </a:tc>
                <a:tc>
                  <a:txBody>
                    <a:bodyPr/>
                    <a:lstStyle/>
                    <a:p>
                      <a:pPr algn="ctr"/>
                      <a:r>
                        <a:rPr lang="en-US" sz="2000" dirty="0"/>
                        <a:t>F</a:t>
                      </a:r>
                    </a:p>
                  </a:txBody>
                  <a:tcPr/>
                </a:tc>
                <a:tc>
                  <a:txBody>
                    <a:bodyPr/>
                    <a:lstStyle/>
                    <a:p>
                      <a:pPr algn="ctr"/>
                      <a:r>
                        <a:rPr lang="en-US" sz="2000" dirty="0">
                          <a:solidFill>
                            <a:srgbClr val="0033CC"/>
                          </a:solidFill>
                        </a:rPr>
                        <a:t>T</a:t>
                      </a:r>
                    </a:p>
                  </a:txBody>
                  <a:tcPr/>
                </a:tc>
                <a:tc>
                  <a:txBody>
                    <a:bodyPr/>
                    <a:lstStyle/>
                    <a:p>
                      <a:pPr algn="ctr"/>
                      <a:r>
                        <a:rPr lang="en-US" sz="2000" dirty="0">
                          <a:solidFill>
                            <a:srgbClr val="006600"/>
                          </a:solidFill>
                        </a:rPr>
                        <a:t>T</a:t>
                      </a:r>
                    </a:p>
                  </a:txBody>
                  <a:tcPr/>
                </a:tc>
                <a:tc>
                  <a:txBody>
                    <a:bodyPr/>
                    <a:lstStyle/>
                    <a:p>
                      <a:pPr algn="ctr"/>
                      <a:endParaRPr lang="en-US" sz="2000" dirty="0"/>
                    </a:p>
                  </a:txBody>
                  <a:tcPr/>
                </a:tc>
                <a:extLst>
                  <a:ext uri="{0D108BD9-81ED-4DB2-BD59-A6C34878D82A}">
                    <a16:rowId xmlns:a16="http://schemas.microsoft.com/office/drawing/2014/main" val="10008"/>
                  </a:ext>
                </a:extLst>
              </a:tr>
            </a:tbl>
          </a:graphicData>
        </a:graphic>
      </p:graphicFrame>
      <p:sp>
        <p:nvSpPr>
          <p:cNvPr id="6" name="Rounded Rectangle 5"/>
          <p:cNvSpPr/>
          <p:nvPr/>
        </p:nvSpPr>
        <p:spPr>
          <a:xfrm>
            <a:off x="4432693" y="2985795"/>
            <a:ext cx="3460413" cy="475862"/>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4432693" y="4164562"/>
            <a:ext cx="3460413" cy="475862"/>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4432693" y="5433525"/>
            <a:ext cx="3460413" cy="743339"/>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094197" y="3061547"/>
            <a:ext cx="660829" cy="400110"/>
          </a:xfrm>
          <a:prstGeom prst="rect">
            <a:avLst/>
          </a:prstGeom>
          <a:noFill/>
        </p:spPr>
        <p:txBody>
          <a:bodyPr wrap="square" rtlCol="0">
            <a:spAutoFit/>
          </a:bodyPr>
          <a:lstStyle/>
          <a:p>
            <a:pPr algn="ctr"/>
            <a:r>
              <a:rPr lang="en-US" sz="2000" dirty="0">
                <a:solidFill>
                  <a:srgbClr val="C00000"/>
                </a:solidFill>
              </a:rPr>
              <a:t>T</a:t>
            </a:r>
          </a:p>
        </p:txBody>
      </p:sp>
      <p:sp>
        <p:nvSpPr>
          <p:cNvPr id="58" name="TextBox 57"/>
          <p:cNvSpPr txBox="1"/>
          <p:nvPr/>
        </p:nvSpPr>
        <p:spPr>
          <a:xfrm>
            <a:off x="7094197" y="4202438"/>
            <a:ext cx="660829" cy="400110"/>
          </a:xfrm>
          <a:prstGeom prst="rect">
            <a:avLst/>
          </a:prstGeom>
          <a:noFill/>
        </p:spPr>
        <p:txBody>
          <a:bodyPr wrap="square" rtlCol="0">
            <a:spAutoFit/>
          </a:bodyPr>
          <a:lstStyle/>
          <a:p>
            <a:pPr algn="ctr"/>
            <a:r>
              <a:rPr lang="en-US" sz="2000" dirty="0">
                <a:solidFill>
                  <a:srgbClr val="C00000"/>
                </a:solidFill>
              </a:rPr>
              <a:t>F</a:t>
            </a:r>
          </a:p>
        </p:txBody>
      </p:sp>
      <p:sp>
        <p:nvSpPr>
          <p:cNvPr id="59" name="TextBox 58"/>
          <p:cNvSpPr txBox="1"/>
          <p:nvPr/>
        </p:nvSpPr>
        <p:spPr>
          <a:xfrm>
            <a:off x="7094197" y="5420081"/>
            <a:ext cx="660829" cy="400110"/>
          </a:xfrm>
          <a:prstGeom prst="rect">
            <a:avLst/>
          </a:prstGeom>
          <a:noFill/>
        </p:spPr>
        <p:txBody>
          <a:bodyPr wrap="square" rtlCol="0">
            <a:spAutoFit/>
          </a:bodyPr>
          <a:lstStyle/>
          <a:p>
            <a:pPr algn="ctr"/>
            <a:r>
              <a:rPr lang="en-US" sz="2000" dirty="0">
                <a:solidFill>
                  <a:srgbClr val="C00000"/>
                </a:solidFill>
              </a:rPr>
              <a:t>T</a:t>
            </a:r>
          </a:p>
        </p:txBody>
      </p:sp>
      <p:sp>
        <p:nvSpPr>
          <p:cNvPr id="60" name="TextBox 59"/>
          <p:cNvSpPr txBox="1"/>
          <p:nvPr/>
        </p:nvSpPr>
        <p:spPr>
          <a:xfrm>
            <a:off x="7094197" y="5776754"/>
            <a:ext cx="660829" cy="400110"/>
          </a:xfrm>
          <a:prstGeom prst="rect">
            <a:avLst/>
          </a:prstGeom>
          <a:noFill/>
        </p:spPr>
        <p:txBody>
          <a:bodyPr wrap="square" rtlCol="0">
            <a:spAutoFit/>
          </a:bodyPr>
          <a:lstStyle/>
          <a:p>
            <a:pPr algn="ctr"/>
            <a:r>
              <a:rPr lang="en-US" sz="2000" dirty="0">
                <a:solidFill>
                  <a:srgbClr val="C00000"/>
                </a:solidFill>
              </a:rPr>
              <a:t>T</a:t>
            </a:r>
          </a:p>
        </p:txBody>
      </p:sp>
      <p:grpSp>
        <p:nvGrpSpPr>
          <p:cNvPr id="8" name="Group 7"/>
          <p:cNvGrpSpPr/>
          <p:nvPr/>
        </p:nvGrpSpPr>
        <p:grpSpPr>
          <a:xfrm>
            <a:off x="2802165" y="966839"/>
            <a:ext cx="2763496" cy="1483482"/>
            <a:chOff x="5432536" y="974979"/>
            <a:chExt cx="2763496" cy="1483482"/>
          </a:xfrm>
        </p:grpSpPr>
        <p:sp>
          <p:nvSpPr>
            <p:cNvPr id="61" name="Left Brace 60"/>
            <p:cNvSpPr/>
            <p:nvPr/>
          </p:nvSpPr>
          <p:spPr>
            <a:xfrm flipH="1">
              <a:off x="5432536" y="974979"/>
              <a:ext cx="221813" cy="1483482"/>
            </a:xfrm>
            <a:prstGeom prst="leftBrace">
              <a:avLst>
                <a:gd name="adj1" fmla="val 55571"/>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p:cNvSpPr txBox="1"/>
            <p:nvPr/>
          </p:nvSpPr>
          <p:spPr>
            <a:xfrm>
              <a:off x="5797509" y="1485888"/>
              <a:ext cx="2398523" cy="461665"/>
            </a:xfrm>
            <a:prstGeom prst="rect">
              <a:avLst/>
            </a:prstGeom>
            <a:noFill/>
          </p:spPr>
          <p:txBody>
            <a:bodyPr wrap="square" rtlCol="0">
              <a:spAutoFit/>
            </a:bodyPr>
            <a:lstStyle/>
            <a:p>
              <a:r>
                <a:rPr lang="en-US" sz="2400" i="1" dirty="0">
                  <a:solidFill>
                    <a:srgbClr val="C00000"/>
                  </a:solidFill>
                </a:rPr>
                <a:t>Invalid argument</a:t>
              </a:r>
            </a:p>
          </p:txBody>
        </p:sp>
      </p:grpSp>
      <p:grpSp>
        <p:nvGrpSpPr>
          <p:cNvPr id="11" name="Group 10"/>
          <p:cNvGrpSpPr/>
          <p:nvPr/>
        </p:nvGrpSpPr>
        <p:grpSpPr>
          <a:xfrm>
            <a:off x="4272428" y="2080989"/>
            <a:ext cx="2586467" cy="519812"/>
            <a:chOff x="4272428" y="2080989"/>
            <a:chExt cx="2586467" cy="519812"/>
          </a:xfrm>
        </p:grpSpPr>
        <p:sp>
          <p:nvSpPr>
            <p:cNvPr id="9" name="Right Brace 8"/>
            <p:cNvSpPr/>
            <p:nvPr/>
          </p:nvSpPr>
          <p:spPr>
            <a:xfrm rot="16200000">
              <a:off x="5490339" y="1232245"/>
              <a:ext cx="150645" cy="2586467"/>
            </a:xfrm>
            <a:prstGeom prst="rightBrace">
              <a:avLst>
                <a:gd name="adj1" fmla="val 35823"/>
                <a:gd name="adj2" fmla="val 50000"/>
              </a:avLst>
            </a:prstGeom>
            <a:ln w="19050">
              <a:solidFill>
                <a:srgbClr val="0033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4993457" y="2080989"/>
              <a:ext cx="1144408" cy="369332"/>
            </a:xfrm>
            <a:prstGeom prst="rect">
              <a:avLst/>
            </a:prstGeom>
            <a:noFill/>
          </p:spPr>
          <p:txBody>
            <a:bodyPr wrap="square" rtlCol="0">
              <a:spAutoFit/>
            </a:bodyPr>
            <a:lstStyle/>
            <a:p>
              <a:pPr algn="ctr"/>
              <a:r>
                <a:rPr lang="en-US" i="1" dirty="0"/>
                <a:t>premises</a:t>
              </a:r>
            </a:p>
          </p:txBody>
        </p:sp>
      </p:grpSp>
      <p:sp>
        <p:nvSpPr>
          <p:cNvPr id="64" name="TextBox 63"/>
          <p:cNvSpPr txBox="1"/>
          <p:nvPr/>
        </p:nvSpPr>
        <p:spPr>
          <a:xfrm>
            <a:off x="6817290" y="2266588"/>
            <a:ext cx="1278669" cy="369332"/>
          </a:xfrm>
          <a:prstGeom prst="rect">
            <a:avLst/>
          </a:prstGeom>
          <a:noFill/>
        </p:spPr>
        <p:txBody>
          <a:bodyPr wrap="square" rtlCol="0">
            <a:spAutoFit/>
          </a:bodyPr>
          <a:lstStyle/>
          <a:p>
            <a:pPr algn="ctr"/>
            <a:r>
              <a:rPr lang="en-US" i="1" dirty="0"/>
              <a:t>conclusion</a:t>
            </a:r>
          </a:p>
        </p:txBody>
      </p:sp>
      <p:grpSp>
        <p:nvGrpSpPr>
          <p:cNvPr id="21" name="Group 20"/>
          <p:cNvGrpSpPr/>
          <p:nvPr/>
        </p:nvGrpSpPr>
        <p:grpSpPr>
          <a:xfrm>
            <a:off x="7893106" y="2900560"/>
            <a:ext cx="1157589" cy="2532965"/>
            <a:chOff x="7893106" y="2900560"/>
            <a:chExt cx="1157589" cy="2532965"/>
          </a:xfrm>
        </p:grpSpPr>
        <p:sp>
          <p:nvSpPr>
            <p:cNvPr id="65" name="TextBox 64"/>
            <p:cNvSpPr txBox="1"/>
            <p:nvPr/>
          </p:nvSpPr>
          <p:spPr>
            <a:xfrm>
              <a:off x="8087779" y="2900560"/>
              <a:ext cx="962916" cy="646331"/>
            </a:xfrm>
            <a:prstGeom prst="rect">
              <a:avLst/>
            </a:prstGeom>
            <a:noFill/>
          </p:spPr>
          <p:txBody>
            <a:bodyPr wrap="square" rtlCol="0">
              <a:spAutoFit/>
            </a:bodyPr>
            <a:lstStyle/>
            <a:p>
              <a:pPr algn="ctr"/>
              <a:r>
                <a:rPr lang="en-US" i="1" dirty="0"/>
                <a:t>Critical rows</a:t>
              </a:r>
            </a:p>
          </p:txBody>
        </p:sp>
        <p:cxnSp>
          <p:nvCxnSpPr>
            <p:cNvPr id="13" name="Straight Arrow Connector 12"/>
            <p:cNvCxnSpPr/>
            <p:nvPr/>
          </p:nvCxnSpPr>
          <p:spPr>
            <a:xfrm flipH="1">
              <a:off x="7938489" y="3261602"/>
              <a:ext cx="272450" cy="0"/>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a:off x="7893106" y="3461657"/>
              <a:ext cx="392478" cy="702905"/>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a:off x="7893106" y="3546891"/>
              <a:ext cx="513776" cy="1886634"/>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521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64"/>
                                        </p:tgtEl>
                                        <p:attrNameLst>
                                          <p:attrName>style.visibility</p:attrName>
                                        </p:attrNameLst>
                                      </p:cBhvr>
                                      <p:to>
                                        <p:strVal val="visible"/>
                                      </p:to>
                                    </p:set>
                                    <p:animEffect transition="in" filter="dissolve">
                                      <p:cBhvr>
                                        <p:cTn id="14" dur="500"/>
                                        <p:tgtEl>
                                          <p:spTgt spid="64"/>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dissolve">
                                      <p:cBhvr>
                                        <p:cTn id="19" dur="500"/>
                                        <p:tgtEl>
                                          <p:spTgt spid="5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dissolve">
                                      <p:cBhvr>
                                        <p:cTn id="22" dur="500"/>
                                        <p:tgtEl>
                                          <p:spTgt spid="5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500"/>
                                        <p:tgtEl>
                                          <p:spTgt spid="6"/>
                                        </p:tgtEl>
                                      </p:cBhvr>
                                    </p:animEffect>
                                  </p:childTnLst>
                                </p:cTn>
                              </p:par>
                            </p:childTnLst>
                          </p:cTn>
                        </p:par>
                        <p:par>
                          <p:cTn id="26" fill="hold">
                            <p:stCondLst>
                              <p:cond delay="500"/>
                            </p:stCondLst>
                            <p:childTnLst>
                              <p:par>
                                <p:cTn id="27" presetID="9" presetClass="entr" presetSubtype="0"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dissolve">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dissolve">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dissolve">
                                      <p:cBhvr>
                                        <p:cTn id="39" dur="500"/>
                                        <p:tgtEl>
                                          <p:spTgt spid="58"/>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dissolve">
                                      <p:cBhvr>
                                        <p:cTn id="44" dur="500"/>
                                        <p:tgtEl>
                                          <p:spTgt spid="59"/>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dissolve">
                                      <p:cBhvr>
                                        <p:cTn id="49" dur="500"/>
                                        <p:tgtEl>
                                          <p:spTgt spid="60"/>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dissolve">
                                      <p:cBhvr>
                                        <p:cTn id="5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6" grpId="0" animBg="1"/>
      <p:bldP spid="57" grpId="0" animBg="1"/>
      <p:bldP spid="7" grpId="0"/>
      <p:bldP spid="58" grpId="0"/>
      <p:bldP spid="59" grpId="0"/>
      <p:bldP spid="60" grpId="0"/>
      <p:bldP spid="6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Modus Ponens and Modus </a:t>
            </a:r>
            <a:r>
              <a:rPr lang="en-SG" sz="1400" dirty="0" err="1">
                <a:solidFill>
                  <a:schemeClr val="bg1"/>
                </a:solidFill>
              </a:rPr>
              <a:t>Tollens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59</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2.3.3. Modus Ponens and Modus </a:t>
            </a:r>
            <a:r>
              <a:rPr lang="en-SG" sz="2800" dirty="0" err="1">
                <a:solidFill>
                  <a:schemeClr val="bg1"/>
                </a:solidFill>
              </a:rPr>
              <a:t>Tollens</a:t>
            </a:r>
            <a:endParaRPr lang="en-SG" sz="2000" dirty="0">
              <a:solidFill>
                <a:schemeClr val="bg1"/>
              </a:solidFill>
            </a:endParaRPr>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369739" y="1551023"/>
            <a:ext cx="8205094" cy="954107"/>
          </a:xfrm>
          <a:prstGeom prst="rect">
            <a:avLst/>
          </a:prstGeom>
          <a:noFill/>
        </p:spPr>
        <p:txBody>
          <a:bodyPr wrap="square" rtlCol="0">
            <a:spAutoFit/>
          </a:bodyPr>
          <a:lstStyle/>
          <a:p>
            <a:pPr marL="514350" indent="-514350">
              <a:spcAft>
                <a:spcPts val="600"/>
              </a:spcAft>
              <a:buClr>
                <a:schemeClr val="tx1"/>
              </a:buClr>
              <a:buFont typeface="Wingdings" panose="05000000000000000000" pitchFamily="2" charset="2"/>
              <a:buChar char="§"/>
            </a:pPr>
            <a:r>
              <a:rPr lang="en-US" sz="2800" dirty="0">
                <a:solidFill>
                  <a:srgbClr val="C00000"/>
                </a:solidFill>
              </a:rPr>
              <a:t>Syllogism: </a:t>
            </a:r>
            <a:r>
              <a:rPr lang="en-US" sz="2800" dirty="0"/>
              <a:t>An argument form consisting of two premises and a conclusion.</a:t>
            </a:r>
          </a:p>
        </p:txBody>
      </p:sp>
      <p:grpSp>
        <p:nvGrpSpPr>
          <p:cNvPr id="54" name="Group 53"/>
          <p:cNvGrpSpPr/>
          <p:nvPr/>
        </p:nvGrpSpPr>
        <p:grpSpPr>
          <a:xfrm>
            <a:off x="3286099" y="3335624"/>
            <a:ext cx="1866517" cy="1483482"/>
            <a:chOff x="3240716" y="974979"/>
            <a:chExt cx="1866517" cy="1483482"/>
          </a:xfrm>
        </p:grpSpPr>
        <p:sp>
          <p:nvSpPr>
            <p:cNvPr id="55" name="TextBox 54"/>
            <p:cNvSpPr txBox="1"/>
            <p:nvPr/>
          </p:nvSpPr>
          <p:spPr>
            <a:xfrm>
              <a:off x="3240716" y="974979"/>
              <a:ext cx="1866517" cy="461665"/>
            </a:xfrm>
            <a:prstGeom prst="rect">
              <a:avLst/>
            </a:prstGeom>
            <a:solidFill>
              <a:srgbClr val="0033CC"/>
            </a:solidFill>
          </p:spPr>
          <p:txBody>
            <a:bodyPr wrap="square" rtlCol="0">
              <a:spAutoFit/>
            </a:bodyPr>
            <a:lstStyle/>
            <a:p>
              <a:pPr algn="ctr"/>
              <a:r>
                <a:rPr lang="en-SG" sz="2400" dirty="0">
                  <a:solidFill>
                    <a:schemeClr val="bg1"/>
                  </a:solidFill>
                </a:rPr>
                <a:t>If </a:t>
              </a:r>
              <a:r>
                <a:rPr lang="en-SG" sz="2400" i="1" dirty="0">
                  <a:solidFill>
                    <a:schemeClr val="bg1"/>
                  </a:solidFill>
                </a:rPr>
                <a:t>p</a:t>
              </a:r>
              <a:r>
                <a:rPr lang="en-SG" sz="2400" dirty="0">
                  <a:solidFill>
                    <a:schemeClr val="bg1"/>
                  </a:solidFill>
                  <a:sym typeface="Symbol" panose="05050102010706020507" pitchFamily="18" charset="2"/>
                </a:rPr>
                <a:t> </a:t>
              </a:r>
              <a:r>
                <a:rPr lang="en-SG" sz="2400" dirty="0">
                  <a:solidFill>
                    <a:schemeClr val="bg1"/>
                  </a:solidFill>
                  <a:sym typeface="Symbol"/>
                </a:rPr>
                <a:t>then</a:t>
              </a:r>
              <a:r>
                <a:rPr lang="en-SG" sz="2400" dirty="0">
                  <a:solidFill>
                    <a:schemeClr val="bg1"/>
                  </a:solidFill>
                  <a:sym typeface="Symbol" panose="05050102010706020507" pitchFamily="18" charset="2"/>
                </a:rPr>
                <a:t> </a:t>
              </a:r>
              <a:r>
                <a:rPr lang="en-SG" sz="2400" i="1" dirty="0">
                  <a:solidFill>
                    <a:schemeClr val="bg1"/>
                  </a:solidFill>
                  <a:sym typeface="Symbol" panose="05050102010706020507" pitchFamily="18" charset="2"/>
                </a:rPr>
                <a:t>q</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56" name="TextBox 55"/>
            <p:cNvSpPr txBox="1"/>
            <p:nvPr/>
          </p:nvSpPr>
          <p:spPr>
            <a:xfrm>
              <a:off x="3240716" y="1996796"/>
              <a:ext cx="1866517" cy="461665"/>
            </a:xfrm>
            <a:prstGeom prst="rect">
              <a:avLst/>
            </a:prstGeom>
            <a:solidFill>
              <a:srgbClr val="0033CC"/>
            </a:solidFill>
          </p:spPr>
          <p:txBody>
            <a:bodyPr wrap="square" rtlCol="0">
              <a:spAutoFit/>
            </a:bodyPr>
            <a:lstStyle/>
            <a:p>
              <a:pPr algn="ctr"/>
              <a:r>
                <a:rPr lang="en-SG" sz="2400" dirty="0">
                  <a:solidFill>
                    <a:schemeClr val="bg1"/>
                  </a:solidFill>
                  <a:sym typeface="Symbol"/>
                </a:rPr>
                <a:t></a:t>
              </a:r>
              <a:r>
                <a:rPr lang="en-SG" sz="2400" i="1" dirty="0">
                  <a:solidFill>
                    <a:schemeClr val="bg1"/>
                  </a:solidFill>
                  <a:sym typeface="Symbol"/>
                </a:rPr>
                <a:t> q</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57" name="TextBox 56"/>
            <p:cNvSpPr txBox="1"/>
            <p:nvPr/>
          </p:nvSpPr>
          <p:spPr>
            <a:xfrm>
              <a:off x="3243998" y="1477748"/>
              <a:ext cx="1863235" cy="461665"/>
            </a:xfrm>
            <a:prstGeom prst="rect">
              <a:avLst/>
            </a:prstGeom>
            <a:solidFill>
              <a:srgbClr val="0033CC"/>
            </a:solidFill>
          </p:spPr>
          <p:txBody>
            <a:bodyPr wrap="square" rtlCol="0">
              <a:spAutoFit/>
            </a:bodyPr>
            <a:lstStyle/>
            <a:p>
              <a:pPr algn="ctr"/>
              <a:r>
                <a:rPr lang="en-SG" sz="2400" i="1" dirty="0">
                  <a:solidFill>
                    <a:schemeClr val="bg1"/>
                  </a:solidFill>
                </a:rPr>
                <a:t>p</a:t>
              </a:r>
              <a:endParaRPr lang="en-SG" sz="2400" dirty="0">
                <a:solidFill>
                  <a:schemeClr val="bg1"/>
                </a:solidFill>
              </a:endParaRPr>
            </a:p>
          </p:txBody>
        </p:sp>
      </p:grpSp>
      <p:sp>
        <p:nvSpPr>
          <p:cNvPr id="58" name="TextBox 57"/>
          <p:cNvSpPr txBox="1"/>
          <p:nvPr/>
        </p:nvSpPr>
        <p:spPr>
          <a:xfrm>
            <a:off x="369739" y="2505130"/>
            <a:ext cx="8205094" cy="523220"/>
          </a:xfrm>
          <a:prstGeom prst="rect">
            <a:avLst/>
          </a:prstGeom>
          <a:noFill/>
        </p:spPr>
        <p:txBody>
          <a:bodyPr wrap="square" rtlCol="0">
            <a:spAutoFit/>
          </a:bodyPr>
          <a:lstStyle/>
          <a:p>
            <a:pPr marL="514350" indent="-514350">
              <a:spcAft>
                <a:spcPts val="600"/>
              </a:spcAft>
              <a:buFont typeface="Wingdings" panose="05000000000000000000" pitchFamily="2" charset="2"/>
              <a:buChar char="§"/>
            </a:pPr>
            <a:r>
              <a:rPr lang="en-US" sz="2800" dirty="0"/>
              <a:t>A famous form of syllogism is called </a:t>
            </a:r>
            <a:r>
              <a:rPr lang="en-US" sz="2800" dirty="0">
                <a:solidFill>
                  <a:srgbClr val="C00000"/>
                </a:solidFill>
              </a:rPr>
              <a:t>modus ponens</a:t>
            </a:r>
            <a:r>
              <a:rPr lang="en-US" sz="2800" dirty="0"/>
              <a:t>:</a:t>
            </a:r>
          </a:p>
        </p:txBody>
      </p:sp>
    </p:spTree>
    <p:extLst>
      <p:ext uri="{BB962C8B-B14F-4D97-AF65-F5344CB8AC3E}">
        <p14:creationId xmlns:p14="http://schemas.microsoft.com/office/powerpoint/2010/main" val="248686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dissolve">
                                      <p:cBhvr>
                                        <p:cTn id="7" dur="500"/>
                                        <p:tgtEl>
                                          <p:spTgt spid="5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dissolve">
                                      <p:cBhvr>
                                        <p:cTn id="1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Logical Form and Logical Equivalence</a:t>
            </a:r>
            <a:r>
              <a:rPr lang="en-SG" sz="1200" dirty="0">
                <a:solidFill>
                  <a:schemeClr val="bg1"/>
                </a:solidFill>
              </a:rPr>
              <a:t>		Conditional Statements			Valid and Invalid Arguments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a:t>
            </a:r>
            <a:endParaRPr lang="en-SG" sz="1100" dirty="0">
              <a:solidFill>
                <a:schemeClr val="bg1"/>
              </a:solidFill>
            </a:endParaRPr>
          </a:p>
        </p:txBody>
      </p:sp>
      <p:sp>
        <p:nvSpPr>
          <p:cNvPr id="15" name="TextBox 14"/>
          <p:cNvSpPr txBox="1"/>
          <p:nvPr/>
        </p:nvSpPr>
        <p:spPr>
          <a:xfrm>
            <a:off x="379882" y="1124262"/>
            <a:ext cx="4267069" cy="1815882"/>
          </a:xfrm>
          <a:prstGeom prst="rect">
            <a:avLst/>
          </a:prstGeom>
          <a:noFill/>
        </p:spPr>
        <p:txBody>
          <a:bodyPr wrap="square" rtlCol="0">
            <a:spAutoFit/>
          </a:bodyPr>
          <a:lstStyle/>
          <a:p>
            <a:r>
              <a:rPr lang="en-SG" sz="2800" dirty="0"/>
              <a:t>If </a:t>
            </a:r>
            <a:r>
              <a:rPr lang="en-SG" sz="2800" dirty="0">
                <a:solidFill>
                  <a:srgbClr val="000099"/>
                </a:solidFill>
              </a:rPr>
              <a:t>Jane is a math major </a:t>
            </a:r>
            <a:r>
              <a:rPr lang="en-SG" sz="2800" dirty="0"/>
              <a:t>or </a:t>
            </a:r>
            <a:r>
              <a:rPr lang="en-SG" sz="2800" dirty="0">
                <a:solidFill>
                  <a:srgbClr val="000099"/>
                </a:solidFill>
              </a:rPr>
              <a:t>Jane is a computer science major</a:t>
            </a:r>
            <a:r>
              <a:rPr lang="en-SG" sz="2800" dirty="0"/>
              <a:t>, then </a:t>
            </a:r>
            <a:r>
              <a:rPr lang="en-SG" sz="2800" dirty="0">
                <a:solidFill>
                  <a:srgbClr val="000099"/>
                </a:solidFill>
              </a:rPr>
              <a:t>Jane will take MA1101R</a:t>
            </a:r>
            <a:r>
              <a:rPr lang="en-SG" sz="2800" dirty="0"/>
              <a:t>.</a:t>
            </a:r>
          </a:p>
        </p:txBody>
      </p:sp>
      <p:sp>
        <p:nvSpPr>
          <p:cNvPr id="16" name="TextBox 15"/>
          <p:cNvSpPr txBox="1"/>
          <p:nvPr/>
        </p:nvSpPr>
        <p:spPr>
          <a:xfrm>
            <a:off x="4914558" y="1124262"/>
            <a:ext cx="3336530" cy="954107"/>
          </a:xfrm>
          <a:prstGeom prst="rect">
            <a:avLst/>
          </a:prstGeom>
          <a:noFill/>
        </p:spPr>
        <p:txBody>
          <a:bodyPr wrap="square" rtlCol="0">
            <a:spAutoFit/>
          </a:bodyPr>
          <a:lstStyle/>
          <a:p>
            <a:r>
              <a:rPr lang="en-SG" sz="2800" dirty="0">
                <a:solidFill>
                  <a:schemeClr val="accent6">
                    <a:lumMod val="75000"/>
                  </a:schemeClr>
                </a:solidFill>
              </a:rPr>
              <a:t>Jane is a computer science major. </a:t>
            </a:r>
          </a:p>
        </p:txBody>
      </p:sp>
      <p:sp>
        <p:nvSpPr>
          <p:cNvPr id="17" name="TextBox 16"/>
          <p:cNvSpPr txBox="1"/>
          <p:nvPr/>
        </p:nvSpPr>
        <p:spPr>
          <a:xfrm>
            <a:off x="4914558" y="2078369"/>
            <a:ext cx="3336530" cy="954107"/>
          </a:xfrm>
          <a:prstGeom prst="rect">
            <a:avLst/>
          </a:prstGeom>
          <a:noFill/>
        </p:spPr>
        <p:txBody>
          <a:bodyPr wrap="square" rtlCol="0">
            <a:spAutoFit/>
          </a:bodyPr>
          <a:lstStyle/>
          <a:p>
            <a:r>
              <a:rPr lang="en-SG" sz="2800" dirty="0"/>
              <a:t>Therefore, </a:t>
            </a:r>
            <a:r>
              <a:rPr lang="en-SG" sz="2800" dirty="0">
                <a:solidFill>
                  <a:schemeClr val="accent2">
                    <a:lumMod val="50000"/>
                  </a:schemeClr>
                </a:solidFill>
              </a:rPr>
              <a:t>Jane will take MA1101R</a:t>
            </a:r>
            <a:r>
              <a:rPr lang="en-SG" sz="2800" dirty="0"/>
              <a:t>.</a:t>
            </a:r>
          </a:p>
        </p:txBody>
      </p:sp>
      <p:sp>
        <p:nvSpPr>
          <p:cNvPr id="18" name="TextBox 17"/>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19" name="Slide Number Placeholder 18"/>
          <p:cNvSpPr>
            <a:spLocks noGrp="1"/>
          </p:cNvSpPr>
          <p:nvPr>
            <p:ph type="sldNum" sz="quarter" idx="12"/>
          </p:nvPr>
        </p:nvSpPr>
        <p:spPr/>
        <p:txBody>
          <a:bodyPr/>
          <a:lstStyle/>
          <a:p>
            <a:fld id="{3945BCA7-BE1F-44EA-8FAA-E97CADA8B770}" type="slidenum">
              <a:rPr lang="en-SG" smtClean="0"/>
              <a:t>6</a:t>
            </a:fld>
            <a:endParaRPr lang="en-SG" dirty="0"/>
          </a:p>
        </p:txBody>
      </p:sp>
      <p:cxnSp>
        <p:nvCxnSpPr>
          <p:cNvPr id="21" name="Straight Connector 20"/>
          <p:cNvCxnSpPr/>
          <p:nvPr/>
        </p:nvCxnSpPr>
        <p:spPr>
          <a:xfrm>
            <a:off x="289115" y="3197367"/>
            <a:ext cx="860005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79882" y="3504646"/>
            <a:ext cx="4147148" cy="2031325"/>
          </a:xfrm>
          <a:prstGeom prst="rect">
            <a:avLst/>
          </a:prstGeom>
          <a:noFill/>
        </p:spPr>
        <p:txBody>
          <a:bodyPr wrap="square" rtlCol="0">
            <a:spAutoFit/>
          </a:bodyPr>
          <a:lstStyle/>
          <a:p>
            <a:pPr>
              <a:lnSpc>
                <a:spcPct val="150000"/>
              </a:lnSpc>
            </a:pPr>
            <a:r>
              <a:rPr lang="en-SG" sz="2800" dirty="0"/>
              <a:t>If </a:t>
            </a:r>
            <a:r>
              <a:rPr lang="en-SG" sz="2800" dirty="0">
                <a:solidFill>
                  <a:srgbClr val="000099"/>
                </a:solidFill>
              </a:rPr>
              <a:t>CS1231 is easy </a:t>
            </a:r>
            <a:r>
              <a:rPr lang="en-SG" sz="2800" dirty="0"/>
              <a:t>or </a:t>
            </a:r>
            <a:r>
              <a:rPr lang="en-SG" sz="2800" dirty="0">
                <a:solidFill>
                  <a:srgbClr val="000099"/>
                </a:solidFill>
              </a:rPr>
              <a:t>______________</a:t>
            </a:r>
            <a:r>
              <a:rPr lang="en-SG" sz="2800" dirty="0"/>
              <a:t>,  then </a:t>
            </a:r>
            <a:r>
              <a:rPr lang="en-SG" sz="2800" dirty="0">
                <a:solidFill>
                  <a:srgbClr val="000099"/>
                </a:solidFill>
              </a:rPr>
              <a:t>_____________________</a:t>
            </a:r>
            <a:r>
              <a:rPr lang="en-SG" sz="2800" dirty="0"/>
              <a:t>.</a:t>
            </a:r>
          </a:p>
        </p:txBody>
      </p:sp>
      <p:sp>
        <p:nvSpPr>
          <p:cNvPr id="24" name="TextBox 23"/>
          <p:cNvSpPr txBox="1"/>
          <p:nvPr/>
        </p:nvSpPr>
        <p:spPr>
          <a:xfrm>
            <a:off x="5620409" y="3681342"/>
            <a:ext cx="3336530" cy="523220"/>
          </a:xfrm>
          <a:prstGeom prst="rect">
            <a:avLst/>
          </a:prstGeom>
          <a:noFill/>
        </p:spPr>
        <p:txBody>
          <a:bodyPr wrap="square" rtlCol="0">
            <a:spAutoFit/>
          </a:bodyPr>
          <a:lstStyle/>
          <a:p>
            <a:r>
              <a:rPr lang="en-SG" sz="2800" dirty="0">
                <a:solidFill>
                  <a:schemeClr val="accent6">
                    <a:lumMod val="75000"/>
                  </a:schemeClr>
                </a:solidFill>
              </a:rPr>
              <a:t>I study hard. </a:t>
            </a:r>
          </a:p>
        </p:txBody>
      </p:sp>
      <p:sp>
        <p:nvSpPr>
          <p:cNvPr id="25" name="TextBox 24"/>
          <p:cNvSpPr txBox="1"/>
          <p:nvPr/>
        </p:nvSpPr>
        <p:spPr>
          <a:xfrm>
            <a:off x="5620409" y="4476655"/>
            <a:ext cx="3336530" cy="954107"/>
          </a:xfrm>
          <a:prstGeom prst="rect">
            <a:avLst/>
          </a:prstGeom>
          <a:noFill/>
        </p:spPr>
        <p:txBody>
          <a:bodyPr wrap="square" rtlCol="0">
            <a:spAutoFit/>
          </a:bodyPr>
          <a:lstStyle/>
          <a:p>
            <a:r>
              <a:rPr lang="en-SG" sz="2800" dirty="0"/>
              <a:t>Therefore, </a:t>
            </a:r>
            <a:r>
              <a:rPr lang="en-SG" sz="2800" dirty="0">
                <a:solidFill>
                  <a:schemeClr val="accent2">
                    <a:lumMod val="50000"/>
                  </a:schemeClr>
                </a:solidFill>
              </a:rPr>
              <a:t>I will get A+ in this course</a:t>
            </a:r>
            <a:r>
              <a:rPr lang="en-SG" sz="2800" dirty="0"/>
              <a:t>.</a:t>
            </a:r>
          </a:p>
        </p:txBody>
      </p:sp>
      <p:sp>
        <p:nvSpPr>
          <p:cNvPr id="26" name="TextBox 25"/>
          <p:cNvSpPr txBox="1"/>
          <p:nvPr/>
        </p:nvSpPr>
        <p:spPr>
          <a:xfrm>
            <a:off x="375553" y="4241858"/>
            <a:ext cx="2533337" cy="523220"/>
          </a:xfrm>
          <a:prstGeom prst="rect">
            <a:avLst/>
          </a:prstGeom>
          <a:noFill/>
        </p:spPr>
        <p:txBody>
          <a:bodyPr wrap="square" rtlCol="0">
            <a:spAutoFit/>
          </a:bodyPr>
          <a:lstStyle/>
          <a:p>
            <a:r>
              <a:rPr lang="en-SG" sz="2800" dirty="0">
                <a:solidFill>
                  <a:srgbClr val="FF0000"/>
                </a:solidFill>
              </a:rPr>
              <a:t>I study hard</a:t>
            </a:r>
          </a:p>
        </p:txBody>
      </p:sp>
      <p:sp>
        <p:nvSpPr>
          <p:cNvPr id="28" name="TextBox 27"/>
          <p:cNvSpPr txBox="1"/>
          <p:nvPr/>
        </p:nvSpPr>
        <p:spPr>
          <a:xfrm>
            <a:off x="375553" y="4869866"/>
            <a:ext cx="3881654" cy="523220"/>
          </a:xfrm>
          <a:prstGeom prst="rect">
            <a:avLst/>
          </a:prstGeom>
          <a:noFill/>
        </p:spPr>
        <p:txBody>
          <a:bodyPr wrap="square" rtlCol="0">
            <a:spAutoFit/>
          </a:bodyPr>
          <a:lstStyle/>
          <a:p>
            <a:r>
              <a:rPr lang="en-SG" sz="2800" dirty="0">
                <a:solidFill>
                  <a:srgbClr val="FF0000"/>
                </a:solidFill>
              </a:rPr>
              <a:t>I will get A+ in this course</a:t>
            </a:r>
          </a:p>
        </p:txBody>
      </p:sp>
      <p:sp>
        <p:nvSpPr>
          <p:cNvPr id="6" name="Oval 5"/>
          <p:cNvSpPr/>
          <p:nvPr/>
        </p:nvSpPr>
        <p:spPr>
          <a:xfrm>
            <a:off x="324356"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24347" b="19337"/>
          <a:stretch/>
        </p:blipFill>
        <p:spPr>
          <a:xfrm>
            <a:off x="7726380" y="647292"/>
            <a:ext cx="1351473" cy="148334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1926" y="5047015"/>
            <a:ext cx="1299781" cy="1514575"/>
          </a:xfrm>
          <a:prstGeom prst="rect">
            <a:avLst/>
          </a:prstGeom>
        </p:spPr>
      </p:pic>
    </p:spTree>
    <p:extLst>
      <p:ext uri="{BB962C8B-B14F-4D97-AF65-F5344CB8AC3E}">
        <p14:creationId xmlns:p14="http://schemas.microsoft.com/office/powerpoint/2010/main" val="3872884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dissolv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dissolve">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dissolve">
                                      <p:cBhvr>
                                        <p:cTn id="25" dur="500"/>
                                        <p:tgtEl>
                                          <p:spTgt spid="28"/>
                                        </p:tgtEl>
                                      </p:cBhvr>
                                    </p:animEffect>
                                  </p:childTnLst>
                                </p:cTn>
                              </p:par>
                            </p:childTnLst>
                          </p:cTn>
                        </p:par>
                        <p:par>
                          <p:cTn id="26" fill="hold">
                            <p:stCondLst>
                              <p:cond delay="500"/>
                            </p:stCondLst>
                            <p:childTnLst>
                              <p:par>
                                <p:cTn id="27" presetID="9" presetClass="entr" presetSubtype="0"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dissolve">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25" grpId="0"/>
      <p:bldP spid="26" grpId="0"/>
      <p:bldP spid="2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Modus Ponens and Modus </a:t>
            </a:r>
            <a:r>
              <a:rPr lang="en-SG" sz="1400" dirty="0" err="1">
                <a:solidFill>
                  <a:schemeClr val="bg1"/>
                </a:solidFill>
              </a:rPr>
              <a:t>Tollens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60</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369739" y="1551023"/>
            <a:ext cx="8205094" cy="523220"/>
          </a:xfrm>
          <a:prstGeom prst="rect">
            <a:avLst/>
          </a:prstGeom>
          <a:noFill/>
        </p:spPr>
        <p:txBody>
          <a:bodyPr wrap="square" rtlCol="0">
            <a:spAutoFit/>
          </a:bodyPr>
          <a:lstStyle/>
          <a:p>
            <a:pPr marL="514350" indent="-514350">
              <a:spcAft>
                <a:spcPts val="600"/>
              </a:spcAft>
              <a:buClr>
                <a:schemeClr val="tx1"/>
              </a:buClr>
              <a:buFont typeface="Wingdings" panose="05000000000000000000" pitchFamily="2" charset="2"/>
              <a:buChar char="§"/>
            </a:pPr>
            <a:r>
              <a:rPr lang="en-US" sz="2800" dirty="0">
                <a:solidFill>
                  <a:srgbClr val="C00000"/>
                </a:solidFill>
              </a:rPr>
              <a:t>Modus ponens </a:t>
            </a:r>
            <a:r>
              <a:rPr lang="en-US" sz="2800" dirty="0"/>
              <a:t>is a valid form of argument.</a:t>
            </a:r>
          </a:p>
        </p:txBody>
      </p:sp>
      <p:grpSp>
        <p:nvGrpSpPr>
          <p:cNvPr id="54" name="Group 53"/>
          <p:cNvGrpSpPr/>
          <p:nvPr/>
        </p:nvGrpSpPr>
        <p:grpSpPr>
          <a:xfrm>
            <a:off x="7288674" y="1812633"/>
            <a:ext cx="1339603" cy="1421927"/>
            <a:chOff x="3240716" y="974979"/>
            <a:chExt cx="1866517" cy="1421927"/>
          </a:xfrm>
        </p:grpSpPr>
        <p:sp>
          <p:nvSpPr>
            <p:cNvPr id="55" name="TextBox 54"/>
            <p:cNvSpPr txBox="1"/>
            <p:nvPr/>
          </p:nvSpPr>
          <p:spPr>
            <a:xfrm>
              <a:off x="3240716" y="974979"/>
              <a:ext cx="1866517" cy="400110"/>
            </a:xfrm>
            <a:prstGeom prst="rect">
              <a:avLst/>
            </a:prstGeom>
            <a:solidFill>
              <a:srgbClr val="0033CC"/>
            </a:solidFill>
          </p:spPr>
          <p:txBody>
            <a:bodyPr wrap="square" rtlCol="0">
              <a:spAutoFit/>
            </a:bodyPr>
            <a:lstStyle/>
            <a:p>
              <a:pPr algn="ctr"/>
              <a:r>
                <a:rPr lang="en-SG" sz="2000" i="1" dirty="0">
                  <a:solidFill>
                    <a:schemeClr val="bg1"/>
                  </a:solidFill>
                </a:rPr>
                <a:t>p</a:t>
              </a:r>
              <a:r>
                <a:rPr lang="en-SG" sz="2000" dirty="0">
                  <a:solidFill>
                    <a:schemeClr val="bg1"/>
                  </a:solidFill>
                  <a:sym typeface="Symbol" panose="05050102010706020507" pitchFamily="18" charset="2"/>
                </a:rPr>
                <a:t> </a:t>
              </a:r>
              <a:r>
                <a:rPr lang="en-SG" sz="2000" dirty="0">
                  <a:solidFill>
                    <a:schemeClr val="bg1"/>
                  </a:solidFill>
                  <a:sym typeface="Symbol"/>
                </a:rPr>
                <a:t></a:t>
              </a:r>
              <a:r>
                <a:rPr lang="en-SG" sz="2000" dirty="0">
                  <a:solidFill>
                    <a:schemeClr val="bg1"/>
                  </a:solidFill>
                  <a:sym typeface="Symbol" panose="05050102010706020507" pitchFamily="18" charset="2"/>
                </a:rPr>
                <a:t> </a:t>
              </a:r>
              <a:r>
                <a:rPr lang="en-SG" sz="2000" i="1" dirty="0">
                  <a:solidFill>
                    <a:schemeClr val="bg1"/>
                  </a:solidFill>
                  <a:sym typeface="Symbol" panose="05050102010706020507" pitchFamily="18" charset="2"/>
                </a:rPr>
                <a:t>q</a:t>
              </a:r>
              <a:r>
                <a:rPr lang="en-SG" sz="2000" dirty="0">
                  <a:solidFill>
                    <a:schemeClr val="bg1"/>
                  </a:solidFill>
                  <a:sym typeface="Symbol" panose="05050102010706020507" pitchFamily="18" charset="2"/>
                </a:rPr>
                <a:t> </a:t>
              </a:r>
              <a:endParaRPr lang="en-SG" sz="2000" dirty="0">
                <a:solidFill>
                  <a:schemeClr val="bg1"/>
                </a:solidFill>
              </a:endParaRPr>
            </a:p>
          </p:txBody>
        </p:sp>
        <p:sp>
          <p:nvSpPr>
            <p:cNvPr id="56" name="TextBox 55"/>
            <p:cNvSpPr txBox="1"/>
            <p:nvPr/>
          </p:nvSpPr>
          <p:spPr>
            <a:xfrm>
              <a:off x="3240716" y="1996796"/>
              <a:ext cx="1866517" cy="400110"/>
            </a:xfrm>
            <a:prstGeom prst="rect">
              <a:avLst/>
            </a:prstGeom>
            <a:solidFill>
              <a:srgbClr val="0033CC"/>
            </a:solidFill>
          </p:spPr>
          <p:txBody>
            <a:bodyPr wrap="square" rtlCol="0">
              <a:spAutoFit/>
            </a:bodyPr>
            <a:lstStyle/>
            <a:p>
              <a:pPr algn="ctr"/>
              <a:r>
                <a:rPr lang="en-SG" sz="2000" dirty="0">
                  <a:solidFill>
                    <a:schemeClr val="bg1"/>
                  </a:solidFill>
                  <a:sym typeface="Symbol"/>
                </a:rPr>
                <a:t></a:t>
              </a:r>
              <a:r>
                <a:rPr lang="en-SG" sz="2000" i="1" dirty="0">
                  <a:solidFill>
                    <a:schemeClr val="bg1"/>
                  </a:solidFill>
                  <a:sym typeface="Symbol"/>
                </a:rPr>
                <a:t> q</a:t>
              </a:r>
              <a:r>
                <a:rPr lang="en-SG" sz="2000" dirty="0">
                  <a:solidFill>
                    <a:schemeClr val="bg1"/>
                  </a:solidFill>
                  <a:sym typeface="Symbol" panose="05050102010706020507" pitchFamily="18" charset="2"/>
                </a:rPr>
                <a:t>  </a:t>
              </a:r>
              <a:endParaRPr lang="en-SG" sz="2000" dirty="0">
                <a:solidFill>
                  <a:schemeClr val="bg1"/>
                </a:solidFill>
              </a:endParaRPr>
            </a:p>
          </p:txBody>
        </p:sp>
        <p:sp>
          <p:nvSpPr>
            <p:cNvPr id="57" name="TextBox 56"/>
            <p:cNvSpPr txBox="1"/>
            <p:nvPr/>
          </p:nvSpPr>
          <p:spPr>
            <a:xfrm>
              <a:off x="3243999" y="1477748"/>
              <a:ext cx="1863234" cy="400110"/>
            </a:xfrm>
            <a:prstGeom prst="rect">
              <a:avLst/>
            </a:prstGeom>
            <a:solidFill>
              <a:srgbClr val="0033CC"/>
            </a:solidFill>
          </p:spPr>
          <p:txBody>
            <a:bodyPr wrap="square" rtlCol="0">
              <a:spAutoFit/>
            </a:bodyPr>
            <a:lstStyle/>
            <a:p>
              <a:pPr algn="ctr"/>
              <a:r>
                <a:rPr lang="en-SG" sz="2000" i="1" dirty="0">
                  <a:solidFill>
                    <a:schemeClr val="bg1"/>
                  </a:solidFill>
                </a:rPr>
                <a:t>p</a:t>
              </a:r>
              <a:endParaRPr lang="en-SG" sz="2000" dirty="0">
                <a:solidFill>
                  <a:schemeClr val="bg1"/>
                </a:solidFill>
              </a:endParaRPr>
            </a:p>
          </p:txBody>
        </p:sp>
      </p:grpSp>
      <p:graphicFrame>
        <p:nvGraphicFramePr>
          <p:cNvPr id="3" name="Table 2"/>
          <p:cNvGraphicFramePr>
            <a:graphicFrameLocks noGrp="1"/>
          </p:cNvGraphicFramePr>
          <p:nvPr>
            <p:extLst>
              <p:ext uri="{D42A27DB-BD31-4B8C-83A1-F6EECF244321}">
                <p14:modId xmlns:p14="http://schemas.microsoft.com/office/powerpoint/2010/main" val="67984907"/>
              </p:ext>
            </p:extLst>
          </p:nvPr>
        </p:nvGraphicFramePr>
        <p:xfrm>
          <a:off x="2467082" y="2637972"/>
          <a:ext cx="3504551" cy="1981200"/>
        </p:xfrm>
        <a:graphic>
          <a:graphicData uri="http://schemas.openxmlformats.org/drawingml/2006/table">
            <a:tbl>
              <a:tblPr firstRow="1" bandRow="1">
                <a:tableStyleId>{5C22544A-7EE6-4342-B048-85BDC9FD1C3A}</a:tableStyleId>
              </a:tblPr>
              <a:tblGrid>
                <a:gridCol w="618604">
                  <a:extLst>
                    <a:ext uri="{9D8B030D-6E8A-4147-A177-3AD203B41FA5}">
                      <a16:colId xmlns:a16="http://schemas.microsoft.com/office/drawing/2014/main" val="20000"/>
                    </a:ext>
                  </a:extLst>
                </a:gridCol>
                <a:gridCol w="618604">
                  <a:extLst>
                    <a:ext uri="{9D8B030D-6E8A-4147-A177-3AD203B41FA5}">
                      <a16:colId xmlns:a16="http://schemas.microsoft.com/office/drawing/2014/main" val="20001"/>
                    </a:ext>
                  </a:extLst>
                </a:gridCol>
                <a:gridCol w="1058553">
                  <a:extLst>
                    <a:ext uri="{9D8B030D-6E8A-4147-A177-3AD203B41FA5}">
                      <a16:colId xmlns:a16="http://schemas.microsoft.com/office/drawing/2014/main" val="20002"/>
                    </a:ext>
                  </a:extLst>
                </a:gridCol>
                <a:gridCol w="604395">
                  <a:extLst>
                    <a:ext uri="{9D8B030D-6E8A-4147-A177-3AD203B41FA5}">
                      <a16:colId xmlns:a16="http://schemas.microsoft.com/office/drawing/2014/main" val="20003"/>
                    </a:ext>
                  </a:extLst>
                </a:gridCol>
                <a:gridCol w="604395">
                  <a:extLst>
                    <a:ext uri="{9D8B030D-6E8A-4147-A177-3AD203B41FA5}">
                      <a16:colId xmlns:a16="http://schemas.microsoft.com/office/drawing/2014/main" val="20004"/>
                    </a:ext>
                  </a:extLst>
                </a:gridCol>
              </a:tblGrid>
              <a:tr h="370840">
                <a:tc>
                  <a:txBody>
                    <a:bodyPr/>
                    <a:lstStyle/>
                    <a:p>
                      <a:pPr algn="ctr"/>
                      <a:r>
                        <a:rPr lang="en-US" sz="2000" i="1" dirty="0"/>
                        <a:t>p</a:t>
                      </a:r>
                    </a:p>
                  </a:txBody>
                  <a:tcPr/>
                </a:tc>
                <a:tc>
                  <a:txBody>
                    <a:bodyPr/>
                    <a:lstStyle/>
                    <a:p>
                      <a:pPr algn="ctr"/>
                      <a:r>
                        <a:rPr lang="en-US" sz="2000" i="1" dirty="0"/>
                        <a:t>q</a:t>
                      </a:r>
                    </a:p>
                  </a:txBody>
                  <a:tcPr/>
                </a:tc>
                <a:tc>
                  <a:txBody>
                    <a:bodyPr/>
                    <a:lstStyle/>
                    <a:p>
                      <a:pPr algn="ctr"/>
                      <a:r>
                        <a:rPr lang="en-US" sz="2000" i="1" dirty="0"/>
                        <a:t>p </a:t>
                      </a:r>
                      <a:r>
                        <a:rPr lang="en-US" sz="2000" dirty="0">
                          <a:sym typeface="Symbol"/>
                        </a:rPr>
                        <a:t> </a:t>
                      </a:r>
                      <a:r>
                        <a:rPr lang="en-US" sz="2000" i="1" dirty="0"/>
                        <a:t>q</a:t>
                      </a:r>
                    </a:p>
                  </a:txBody>
                  <a:tcPr/>
                </a:tc>
                <a:tc>
                  <a:txBody>
                    <a:bodyPr/>
                    <a:lstStyle/>
                    <a:p>
                      <a:pPr algn="ctr"/>
                      <a:r>
                        <a:rPr lang="en-US" sz="2000" i="1" dirty="0"/>
                        <a:t>p</a:t>
                      </a:r>
                    </a:p>
                  </a:txBody>
                  <a:tcPr/>
                </a:tc>
                <a:tc>
                  <a:txBody>
                    <a:bodyPr/>
                    <a:lstStyle/>
                    <a:p>
                      <a:pPr algn="ctr"/>
                      <a:r>
                        <a:rPr lang="en-US" sz="2000" i="1" dirty="0"/>
                        <a:t>q</a:t>
                      </a:r>
                    </a:p>
                  </a:txBody>
                  <a:tcPr/>
                </a:tc>
                <a:extLst>
                  <a:ext uri="{0D108BD9-81ED-4DB2-BD59-A6C34878D82A}">
                    <a16:rowId xmlns:a16="http://schemas.microsoft.com/office/drawing/2014/main" val="10000"/>
                  </a:ext>
                </a:extLst>
              </a:tr>
              <a:tr h="370840">
                <a:tc>
                  <a:txBody>
                    <a:bodyPr/>
                    <a:lstStyle/>
                    <a:p>
                      <a:pPr algn="ctr"/>
                      <a:r>
                        <a:rPr lang="en-US" sz="2000" dirty="0"/>
                        <a:t>T</a:t>
                      </a:r>
                    </a:p>
                  </a:txBody>
                  <a:tcPr/>
                </a:tc>
                <a:tc>
                  <a:txBody>
                    <a:bodyPr/>
                    <a:lstStyle/>
                    <a:p>
                      <a:pPr algn="ctr"/>
                      <a:r>
                        <a:rPr lang="en-US" sz="2000" dirty="0"/>
                        <a:t>T</a:t>
                      </a:r>
                    </a:p>
                  </a:txBody>
                  <a:tcPr/>
                </a:tc>
                <a:tc>
                  <a:txBody>
                    <a:bodyPr/>
                    <a:lstStyle/>
                    <a:p>
                      <a:pPr algn="ctr"/>
                      <a:r>
                        <a:rPr lang="en-US" sz="2000" dirty="0">
                          <a:solidFill>
                            <a:srgbClr val="0000FF"/>
                          </a:solidFill>
                        </a:rPr>
                        <a:t>T</a:t>
                      </a:r>
                    </a:p>
                  </a:txBody>
                  <a:tcPr/>
                </a:tc>
                <a:tc>
                  <a:txBody>
                    <a:bodyPr/>
                    <a:lstStyle/>
                    <a:p>
                      <a:pPr algn="ctr"/>
                      <a:r>
                        <a:rPr lang="en-US" sz="2000" dirty="0">
                          <a:solidFill>
                            <a:srgbClr val="006600"/>
                          </a:solidFill>
                        </a:rPr>
                        <a:t>T</a:t>
                      </a:r>
                    </a:p>
                  </a:txBody>
                  <a:tcPr/>
                </a:tc>
                <a:tc>
                  <a:txBody>
                    <a:bodyPr/>
                    <a:lstStyle/>
                    <a:p>
                      <a:pPr algn="ctr"/>
                      <a:endParaRPr lang="en-US" sz="2000" dirty="0"/>
                    </a:p>
                  </a:txBody>
                  <a:tcPr/>
                </a:tc>
                <a:extLst>
                  <a:ext uri="{0D108BD9-81ED-4DB2-BD59-A6C34878D82A}">
                    <a16:rowId xmlns:a16="http://schemas.microsoft.com/office/drawing/2014/main" val="10001"/>
                  </a:ext>
                </a:extLst>
              </a:tr>
              <a:tr h="370840">
                <a:tc>
                  <a:txBody>
                    <a:bodyPr/>
                    <a:lstStyle/>
                    <a:p>
                      <a:pPr algn="ctr"/>
                      <a:r>
                        <a:rPr lang="en-US" sz="2000" dirty="0"/>
                        <a:t>T</a:t>
                      </a:r>
                    </a:p>
                  </a:txBody>
                  <a:tcPr/>
                </a:tc>
                <a:tc>
                  <a:txBody>
                    <a:bodyPr/>
                    <a:lstStyle/>
                    <a:p>
                      <a:pPr algn="ctr"/>
                      <a:r>
                        <a:rPr lang="en-US" sz="2000" dirty="0"/>
                        <a:t>F</a:t>
                      </a:r>
                    </a:p>
                  </a:txBody>
                  <a:tcPr/>
                </a:tc>
                <a:tc>
                  <a:txBody>
                    <a:bodyPr/>
                    <a:lstStyle/>
                    <a:p>
                      <a:pPr algn="ctr"/>
                      <a:r>
                        <a:rPr lang="en-US" sz="2000" dirty="0">
                          <a:solidFill>
                            <a:srgbClr val="0000FF"/>
                          </a:solidFill>
                        </a:rPr>
                        <a:t>F</a:t>
                      </a:r>
                    </a:p>
                  </a:txBody>
                  <a:tcPr/>
                </a:tc>
                <a:tc>
                  <a:txBody>
                    <a:bodyPr/>
                    <a:lstStyle/>
                    <a:p>
                      <a:pPr algn="ctr"/>
                      <a:r>
                        <a:rPr lang="en-US" sz="2000" dirty="0">
                          <a:solidFill>
                            <a:srgbClr val="006600"/>
                          </a:solidFill>
                        </a:rPr>
                        <a:t>T</a:t>
                      </a:r>
                    </a:p>
                  </a:txBody>
                  <a:tcPr/>
                </a:tc>
                <a:tc>
                  <a:txBody>
                    <a:bodyPr/>
                    <a:lstStyle/>
                    <a:p>
                      <a:pPr algn="ctr"/>
                      <a:endParaRPr lang="en-US" sz="2000" dirty="0"/>
                    </a:p>
                  </a:txBody>
                  <a:tcPr/>
                </a:tc>
                <a:extLst>
                  <a:ext uri="{0D108BD9-81ED-4DB2-BD59-A6C34878D82A}">
                    <a16:rowId xmlns:a16="http://schemas.microsoft.com/office/drawing/2014/main" val="10002"/>
                  </a:ext>
                </a:extLst>
              </a:tr>
              <a:tr h="370840">
                <a:tc>
                  <a:txBody>
                    <a:bodyPr/>
                    <a:lstStyle/>
                    <a:p>
                      <a:pPr algn="ctr"/>
                      <a:r>
                        <a:rPr lang="en-US" sz="2000" dirty="0"/>
                        <a:t>F</a:t>
                      </a:r>
                    </a:p>
                  </a:txBody>
                  <a:tcPr/>
                </a:tc>
                <a:tc>
                  <a:txBody>
                    <a:bodyPr/>
                    <a:lstStyle/>
                    <a:p>
                      <a:pPr algn="ctr"/>
                      <a:r>
                        <a:rPr lang="en-US" sz="2000" dirty="0"/>
                        <a:t>T</a:t>
                      </a:r>
                    </a:p>
                  </a:txBody>
                  <a:tcPr/>
                </a:tc>
                <a:tc>
                  <a:txBody>
                    <a:bodyPr/>
                    <a:lstStyle/>
                    <a:p>
                      <a:pPr algn="ctr"/>
                      <a:r>
                        <a:rPr lang="en-US" sz="2000" dirty="0">
                          <a:solidFill>
                            <a:srgbClr val="0000FF"/>
                          </a:solidFill>
                        </a:rPr>
                        <a:t>T</a:t>
                      </a:r>
                    </a:p>
                  </a:txBody>
                  <a:tcPr/>
                </a:tc>
                <a:tc>
                  <a:txBody>
                    <a:bodyPr/>
                    <a:lstStyle/>
                    <a:p>
                      <a:pPr algn="ctr"/>
                      <a:r>
                        <a:rPr lang="en-US" sz="2000" dirty="0">
                          <a:solidFill>
                            <a:srgbClr val="006600"/>
                          </a:solidFill>
                        </a:rPr>
                        <a:t>F</a:t>
                      </a:r>
                    </a:p>
                  </a:txBody>
                  <a:tcPr/>
                </a:tc>
                <a:tc>
                  <a:txBody>
                    <a:bodyPr/>
                    <a:lstStyle/>
                    <a:p>
                      <a:pPr algn="ctr"/>
                      <a:endParaRPr lang="en-US" sz="2000" dirty="0"/>
                    </a:p>
                  </a:txBody>
                  <a:tcPr/>
                </a:tc>
                <a:extLst>
                  <a:ext uri="{0D108BD9-81ED-4DB2-BD59-A6C34878D82A}">
                    <a16:rowId xmlns:a16="http://schemas.microsoft.com/office/drawing/2014/main" val="10003"/>
                  </a:ext>
                </a:extLst>
              </a:tr>
              <a:tr h="370840">
                <a:tc>
                  <a:txBody>
                    <a:bodyPr/>
                    <a:lstStyle/>
                    <a:p>
                      <a:pPr algn="ctr"/>
                      <a:r>
                        <a:rPr lang="en-US" sz="2000" dirty="0"/>
                        <a:t>F</a:t>
                      </a:r>
                    </a:p>
                  </a:txBody>
                  <a:tcPr/>
                </a:tc>
                <a:tc>
                  <a:txBody>
                    <a:bodyPr/>
                    <a:lstStyle/>
                    <a:p>
                      <a:pPr algn="ctr"/>
                      <a:r>
                        <a:rPr lang="en-US" sz="2000" dirty="0"/>
                        <a:t>F</a:t>
                      </a:r>
                    </a:p>
                  </a:txBody>
                  <a:tcPr/>
                </a:tc>
                <a:tc>
                  <a:txBody>
                    <a:bodyPr/>
                    <a:lstStyle/>
                    <a:p>
                      <a:pPr algn="ctr"/>
                      <a:r>
                        <a:rPr lang="en-US" sz="2000" dirty="0">
                          <a:solidFill>
                            <a:srgbClr val="0000FF"/>
                          </a:solidFill>
                        </a:rPr>
                        <a:t>T</a:t>
                      </a:r>
                    </a:p>
                  </a:txBody>
                  <a:tcPr/>
                </a:tc>
                <a:tc>
                  <a:txBody>
                    <a:bodyPr/>
                    <a:lstStyle/>
                    <a:p>
                      <a:pPr algn="ctr"/>
                      <a:r>
                        <a:rPr lang="en-US" sz="2000" dirty="0">
                          <a:solidFill>
                            <a:srgbClr val="006600"/>
                          </a:solidFill>
                        </a:rPr>
                        <a:t>F</a:t>
                      </a:r>
                    </a:p>
                  </a:txBody>
                  <a:tcPr/>
                </a:tc>
                <a:tc>
                  <a:txBody>
                    <a:bodyPr/>
                    <a:lstStyle/>
                    <a:p>
                      <a:pPr algn="ctr"/>
                      <a:endParaRPr lang="en-US" sz="2000" dirty="0"/>
                    </a:p>
                  </a:txBody>
                  <a:tcPr/>
                </a:tc>
                <a:extLst>
                  <a:ext uri="{0D108BD9-81ED-4DB2-BD59-A6C34878D82A}">
                    <a16:rowId xmlns:a16="http://schemas.microsoft.com/office/drawing/2014/main" val="10004"/>
                  </a:ext>
                </a:extLst>
              </a:tr>
            </a:tbl>
          </a:graphicData>
        </a:graphic>
      </p:graphicFrame>
      <p:sp>
        <p:nvSpPr>
          <p:cNvPr id="53" name="Rounded Rectangle 52"/>
          <p:cNvSpPr/>
          <p:nvPr/>
        </p:nvSpPr>
        <p:spPr>
          <a:xfrm>
            <a:off x="3833560" y="3017899"/>
            <a:ext cx="2156380" cy="406435"/>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5354516" y="3042886"/>
            <a:ext cx="660829" cy="400110"/>
          </a:xfrm>
          <a:prstGeom prst="rect">
            <a:avLst/>
          </a:prstGeom>
          <a:noFill/>
        </p:spPr>
        <p:txBody>
          <a:bodyPr wrap="square" rtlCol="0">
            <a:spAutoFit/>
          </a:bodyPr>
          <a:lstStyle/>
          <a:p>
            <a:pPr algn="ctr"/>
            <a:r>
              <a:rPr lang="en-US" sz="2000" dirty="0">
                <a:solidFill>
                  <a:srgbClr val="C00000"/>
                </a:solidFill>
              </a:rPr>
              <a:t>T</a:t>
            </a:r>
          </a:p>
        </p:txBody>
      </p:sp>
    </p:spTree>
    <p:extLst>
      <p:ext uri="{BB962C8B-B14F-4D97-AF65-F5344CB8AC3E}">
        <p14:creationId xmlns:p14="http://schemas.microsoft.com/office/powerpoint/2010/main" val="3290004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dissolve">
                                      <p:cBhvr>
                                        <p:cTn id="11" dur="500"/>
                                        <p:tgtEl>
                                          <p:spTgt spid="5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dissolve">
                                      <p:cBhvr>
                                        <p:cTn id="1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Modus Ponens and Modus </a:t>
            </a:r>
            <a:r>
              <a:rPr lang="en-SG" sz="1400" dirty="0" err="1">
                <a:solidFill>
                  <a:schemeClr val="bg1"/>
                </a:solidFill>
              </a:rPr>
              <a:t>Tollens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61</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369739" y="1551023"/>
            <a:ext cx="8205094" cy="523220"/>
          </a:xfrm>
          <a:prstGeom prst="rect">
            <a:avLst/>
          </a:prstGeom>
          <a:noFill/>
        </p:spPr>
        <p:txBody>
          <a:bodyPr wrap="square" rtlCol="0">
            <a:spAutoFit/>
          </a:bodyPr>
          <a:lstStyle/>
          <a:p>
            <a:pPr marL="514350" indent="-514350">
              <a:spcAft>
                <a:spcPts val="600"/>
              </a:spcAft>
              <a:buClr>
                <a:schemeClr val="tx1"/>
              </a:buClr>
              <a:buFont typeface="Wingdings" panose="05000000000000000000" pitchFamily="2" charset="2"/>
              <a:buChar char="§"/>
            </a:pPr>
            <a:r>
              <a:rPr lang="en-US" sz="2800" dirty="0">
                <a:solidFill>
                  <a:srgbClr val="C00000"/>
                </a:solidFill>
              </a:rPr>
              <a:t>Modus </a:t>
            </a:r>
            <a:r>
              <a:rPr lang="en-US" sz="2800" dirty="0" err="1">
                <a:solidFill>
                  <a:srgbClr val="C00000"/>
                </a:solidFill>
              </a:rPr>
              <a:t>tollens</a:t>
            </a:r>
            <a:r>
              <a:rPr lang="en-US" sz="2800" dirty="0">
                <a:solidFill>
                  <a:srgbClr val="C00000"/>
                </a:solidFill>
              </a:rPr>
              <a:t> </a:t>
            </a:r>
            <a:r>
              <a:rPr lang="en-US" sz="2800" dirty="0"/>
              <a:t>is another valid form of argument.</a:t>
            </a:r>
          </a:p>
        </p:txBody>
      </p:sp>
      <p:grpSp>
        <p:nvGrpSpPr>
          <p:cNvPr id="58" name="Group 57"/>
          <p:cNvGrpSpPr/>
          <p:nvPr/>
        </p:nvGrpSpPr>
        <p:grpSpPr>
          <a:xfrm>
            <a:off x="3144871" y="2354911"/>
            <a:ext cx="1866517" cy="1483482"/>
            <a:chOff x="3240716" y="974979"/>
            <a:chExt cx="1866517" cy="1483482"/>
          </a:xfrm>
        </p:grpSpPr>
        <p:sp>
          <p:nvSpPr>
            <p:cNvPr id="60" name="TextBox 59"/>
            <p:cNvSpPr txBox="1"/>
            <p:nvPr/>
          </p:nvSpPr>
          <p:spPr>
            <a:xfrm>
              <a:off x="3240716" y="974979"/>
              <a:ext cx="1866517" cy="461665"/>
            </a:xfrm>
            <a:prstGeom prst="rect">
              <a:avLst/>
            </a:prstGeom>
            <a:solidFill>
              <a:srgbClr val="0033CC"/>
            </a:solidFill>
          </p:spPr>
          <p:txBody>
            <a:bodyPr wrap="square" rtlCol="0">
              <a:spAutoFit/>
            </a:bodyPr>
            <a:lstStyle/>
            <a:p>
              <a:pPr algn="ctr"/>
              <a:r>
                <a:rPr lang="en-SG" sz="2400" dirty="0">
                  <a:solidFill>
                    <a:schemeClr val="bg1"/>
                  </a:solidFill>
                </a:rPr>
                <a:t>If </a:t>
              </a:r>
              <a:r>
                <a:rPr lang="en-SG" sz="2400" i="1" dirty="0">
                  <a:solidFill>
                    <a:schemeClr val="bg1"/>
                  </a:solidFill>
                </a:rPr>
                <a:t>p</a:t>
              </a:r>
              <a:r>
                <a:rPr lang="en-SG" sz="2400" dirty="0">
                  <a:solidFill>
                    <a:schemeClr val="bg1"/>
                  </a:solidFill>
                  <a:sym typeface="Symbol" panose="05050102010706020507" pitchFamily="18" charset="2"/>
                </a:rPr>
                <a:t> </a:t>
              </a:r>
              <a:r>
                <a:rPr lang="en-SG" sz="2400" dirty="0">
                  <a:solidFill>
                    <a:schemeClr val="bg1"/>
                  </a:solidFill>
                  <a:sym typeface="Symbol"/>
                </a:rPr>
                <a:t>then</a:t>
              </a:r>
              <a:r>
                <a:rPr lang="en-SG" sz="2400" dirty="0">
                  <a:solidFill>
                    <a:schemeClr val="bg1"/>
                  </a:solidFill>
                  <a:sym typeface="Symbol" panose="05050102010706020507" pitchFamily="18" charset="2"/>
                </a:rPr>
                <a:t> </a:t>
              </a:r>
              <a:r>
                <a:rPr lang="en-SG" sz="2400" i="1" dirty="0">
                  <a:solidFill>
                    <a:schemeClr val="bg1"/>
                  </a:solidFill>
                  <a:sym typeface="Symbol" panose="05050102010706020507" pitchFamily="18" charset="2"/>
                </a:rPr>
                <a:t>q</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61" name="TextBox 60"/>
            <p:cNvSpPr txBox="1"/>
            <p:nvPr/>
          </p:nvSpPr>
          <p:spPr>
            <a:xfrm>
              <a:off x="3240716" y="1996796"/>
              <a:ext cx="1866517" cy="461665"/>
            </a:xfrm>
            <a:prstGeom prst="rect">
              <a:avLst/>
            </a:prstGeom>
            <a:solidFill>
              <a:srgbClr val="0033CC"/>
            </a:solidFill>
          </p:spPr>
          <p:txBody>
            <a:bodyPr wrap="square" rtlCol="0">
              <a:spAutoFit/>
            </a:bodyPr>
            <a:lstStyle/>
            <a:p>
              <a:pPr algn="ctr"/>
              <a:r>
                <a:rPr lang="en-SG" sz="2400" dirty="0">
                  <a:solidFill>
                    <a:schemeClr val="bg1"/>
                  </a:solidFill>
                  <a:sym typeface="Symbol"/>
                </a:rPr>
                <a:t></a:t>
              </a:r>
              <a:r>
                <a:rPr lang="en-SG" sz="2400" i="1" dirty="0">
                  <a:solidFill>
                    <a:schemeClr val="bg1"/>
                  </a:solidFill>
                  <a:sym typeface="Symbol"/>
                </a:rPr>
                <a:t> </a:t>
              </a:r>
              <a:r>
                <a:rPr lang="en-SG" sz="2400" dirty="0">
                  <a:solidFill>
                    <a:schemeClr val="bg1"/>
                  </a:solidFill>
                  <a:sym typeface="Symbol"/>
                </a:rPr>
                <a:t>~</a:t>
              </a:r>
              <a:r>
                <a:rPr lang="en-SG" sz="2400" i="1" dirty="0">
                  <a:solidFill>
                    <a:schemeClr val="bg1"/>
                  </a:solidFill>
                  <a:sym typeface="Symbol"/>
                </a:rPr>
                <a:t>p</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62" name="TextBox 61"/>
            <p:cNvSpPr txBox="1"/>
            <p:nvPr/>
          </p:nvSpPr>
          <p:spPr>
            <a:xfrm>
              <a:off x="3243998" y="1477748"/>
              <a:ext cx="1863235" cy="461665"/>
            </a:xfrm>
            <a:prstGeom prst="rect">
              <a:avLst/>
            </a:prstGeom>
            <a:solidFill>
              <a:srgbClr val="0033CC"/>
            </a:solidFill>
          </p:spPr>
          <p:txBody>
            <a:bodyPr wrap="square" rtlCol="0">
              <a:spAutoFit/>
            </a:bodyPr>
            <a:lstStyle/>
            <a:p>
              <a:pPr algn="ctr"/>
              <a:r>
                <a:rPr lang="en-SG" sz="2400" dirty="0">
                  <a:solidFill>
                    <a:schemeClr val="bg1"/>
                  </a:solidFill>
                </a:rPr>
                <a:t>~</a:t>
              </a:r>
              <a:r>
                <a:rPr lang="en-SG" sz="2400" i="1" dirty="0">
                  <a:solidFill>
                    <a:schemeClr val="bg1"/>
                  </a:solidFill>
                </a:rPr>
                <a:t>q</a:t>
              </a:r>
              <a:endParaRPr lang="en-SG" sz="2400" dirty="0">
                <a:solidFill>
                  <a:schemeClr val="bg1"/>
                </a:solidFill>
              </a:endParaRPr>
            </a:p>
          </p:txBody>
        </p:sp>
      </p:grpSp>
    </p:spTree>
    <p:extLst>
      <p:ext uri="{BB962C8B-B14F-4D97-AF65-F5344CB8AC3E}">
        <p14:creationId xmlns:p14="http://schemas.microsoft.com/office/powerpoint/2010/main" val="399543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dissolve">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Modus Ponens and Modus </a:t>
            </a:r>
            <a:r>
              <a:rPr lang="en-SG" sz="1400" dirty="0" err="1">
                <a:solidFill>
                  <a:schemeClr val="bg1"/>
                </a:solidFill>
              </a:rPr>
              <a:t>Tollens</a:t>
            </a:r>
            <a:r>
              <a:rPr lang="en-SG" sz="1400" dirty="0">
                <a:solidFill>
                  <a:schemeClr val="bg1"/>
                </a:solidFill>
              </a:rPr>
              <a:t>: Quick Quiz</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62</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369739" y="1263245"/>
            <a:ext cx="8205094" cy="4893647"/>
          </a:xfrm>
          <a:prstGeom prst="rect">
            <a:avLst/>
          </a:prstGeom>
          <a:noFill/>
        </p:spPr>
        <p:txBody>
          <a:bodyPr wrap="square" rtlCol="0">
            <a:spAutoFit/>
          </a:bodyPr>
          <a:lstStyle/>
          <a:p>
            <a:pPr marL="514350" indent="-514350">
              <a:spcAft>
                <a:spcPts val="600"/>
              </a:spcAft>
              <a:buClr>
                <a:schemeClr val="tx1"/>
              </a:buClr>
              <a:buFont typeface="Wingdings" panose="05000000000000000000" pitchFamily="2" charset="2"/>
              <a:buChar char="§"/>
            </a:pPr>
            <a:r>
              <a:rPr lang="en-US" sz="2800" dirty="0"/>
              <a:t>Use </a:t>
            </a:r>
            <a:r>
              <a:rPr lang="en-US" sz="2800" dirty="0">
                <a:solidFill>
                  <a:srgbClr val="C00000"/>
                </a:solidFill>
              </a:rPr>
              <a:t>modus ponens </a:t>
            </a:r>
            <a:r>
              <a:rPr lang="en-US" sz="2800" dirty="0"/>
              <a:t>or </a:t>
            </a:r>
            <a:r>
              <a:rPr lang="en-US" sz="2800" dirty="0">
                <a:solidFill>
                  <a:srgbClr val="C00000"/>
                </a:solidFill>
              </a:rPr>
              <a:t>modus </a:t>
            </a:r>
            <a:r>
              <a:rPr lang="en-US" sz="2800" dirty="0" err="1">
                <a:solidFill>
                  <a:srgbClr val="C00000"/>
                </a:solidFill>
              </a:rPr>
              <a:t>tollens</a:t>
            </a:r>
            <a:r>
              <a:rPr lang="en-US" sz="2800" dirty="0">
                <a:solidFill>
                  <a:srgbClr val="C00000"/>
                </a:solidFill>
              </a:rPr>
              <a:t> </a:t>
            </a:r>
            <a:r>
              <a:rPr lang="en-US" sz="2800" dirty="0"/>
              <a:t>to fill in the blanks of the following arguments so that they become valid inferences.</a:t>
            </a:r>
          </a:p>
          <a:p>
            <a:pPr marL="971550" lvl="1" indent="-514350">
              <a:spcBef>
                <a:spcPts val="600"/>
              </a:spcBef>
              <a:buClr>
                <a:schemeClr val="tx1"/>
              </a:buClr>
              <a:buFont typeface="+mj-lt"/>
              <a:buAutoNum type="alphaLcPeriod"/>
            </a:pPr>
            <a:r>
              <a:rPr lang="en-US" sz="2400" dirty="0"/>
              <a:t>If there are more pigeons than there are pigeonholes, then at least two pigeons roost in the same hole.</a:t>
            </a:r>
            <a:br>
              <a:rPr lang="en-US" sz="2400" dirty="0"/>
            </a:br>
            <a:r>
              <a:rPr lang="en-US" sz="2400" dirty="0"/>
              <a:t>There are more pigeons than there are pigeonholes.</a:t>
            </a:r>
          </a:p>
          <a:p>
            <a:pPr lvl="1">
              <a:buClr>
                <a:schemeClr val="tx1"/>
              </a:buClr>
            </a:pPr>
            <a:r>
              <a:rPr lang="en-US" sz="1200" dirty="0"/>
              <a:t> </a:t>
            </a:r>
            <a:r>
              <a:rPr lang="en-US" sz="2400" dirty="0"/>
              <a:t/>
            </a:r>
            <a:br>
              <a:rPr lang="en-US" sz="2400" dirty="0"/>
            </a:br>
            <a:r>
              <a:rPr lang="en-US" sz="2400" dirty="0"/>
              <a:t>	</a:t>
            </a:r>
            <a:r>
              <a:rPr lang="en-US" sz="2400" dirty="0">
                <a:sym typeface="Symbol"/>
              </a:rPr>
              <a:t> _____________________________________</a:t>
            </a:r>
          </a:p>
          <a:p>
            <a:pPr lvl="1">
              <a:buClr>
                <a:schemeClr val="tx1"/>
              </a:buClr>
            </a:pPr>
            <a:endParaRPr lang="en-US" sz="1600" dirty="0">
              <a:sym typeface="Symbol"/>
            </a:endParaRPr>
          </a:p>
          <a:p>
            <a:pPr marL="971550" lvl="1" indent="-514350">
              <a:spcBef>
                <a:spcPts val="600"/>
              </a:spcBef>
              <a:buClr>
                <a:schemeClr val="tx1"/>
              </a:buClr>
              <a:buFont typeface="+mj-lt"/>
              <a:buAutoNum type="alphaLcPeriod" startAt="2"/>
            </a:pPr>
            <a:r>
              <a:rPr lang="en-US" sz="2400" dirty="0">
                <a:sym typeface="Symbol"/>
              </a:rPr>
              <a:t>If 870,232 is divisible by 6, then it is divisible by 3. 870,232 is not divisible by 3.</a:t>
            </a:r>
          </a:p>
          <a:p>
            <a:pPr lvl="1">
              <a:buClr>
                <a:schemeClr val="tx1"/>
              </a:buClr>
            </a:pPr>
            <a:endParaRPr lang="en-US" sz="1200" dirty="0">
              <a:sym typeface="Symbol"/>
            </a:endParaRPr>
          </a:p>
          <a:p>
            <a:pPr lvl="1">
              <a:spcBef>
                <a:spcPts val="600"/>
              </a:spcBef>
              <a:spcAft>
                <a:spcPts val="600"/>
              </a:spcAft>
              <a:buClr>
                <a:schemeClr val="tx1"/>
              </a:buClr>
            </a:pPr>
            <a:r>
              <a:rPr lang="en-US" sz="2400" dirty="0"/>
              <a:t>	</a:t>
            </a:r>
            <a:r>
              <a:rPr lang="en-US" sz="2400" dirty="0">
                <a:sym typeface="Symbol"/>
              </a:rPr>
              <a:t> _____________________________________</a:t>
            </a:r>
            <a:endParaRPr lang="en-US" sz="2400" dirty="0"/>
          </a:p>
        </p:txBody>
      </p:sp>
      <p:sp>
        <p:nvSpPr>
          <p:cNvPr id="32" name="TextBox 31"/>
          <p:cNvSpPr txBox="1"/>
          <p:nvPr/>
        </p:nvSpPr>
        <p:spPr>
          <a:xfrm>
            <a:off x="1573619" y="3852854"/>
            <a:ext cx="5784142" cy="461665"/>
          </a:xfrm>
          <a:prstGeom prst="rect">
            <a:avLst/>
          </a:prstGeom>
          <a:solidFill>
            <a:schemeClr val="accent4">
              <a:lumMod val="40000"/>
              <a:lumOff val="60000"/>
            </a:schemeClr>
          </a:solidFill>
        </p:spPr>
        <p:txBody>
          <a:bodyPr wrap="square" rtlCol="0">
            <a:spAutoFit/>
          </a:bodyPr>
          <a:lstStyle/>
          <a:p>
            <a:r>
              <a:rPr lang="en-SG" sz="2400" dirty="0"/>
              <a:t>At least two pigeons roost in the same hole.</a:t>
            </a:r>
          </a:p>
        </p:txBody>
      </p:sp>
      <p:sp>
        <p:nvSpPr>
          <p:cNvPr id="33" name="TextBox 32"/>
          <p:cNvSpPr txBox="1"/>
          <p:nvPr/>
        </p:nvSpPr>
        <p:spPr>
          <a:xfrm>
            <a:off x="1581716" y="5493754"/>
            <a:ext cx="3916716" cy="461665"/>
          </a:xfrm>
          <a:prstGeom prst="rect">
            <a:avLst/>
          </a:prstGeom>
          <a:solidFill>
            <a:schemeClr val="accent4">
              <a:lumMod val="40000"/>
              <a:lumOff val="60000"/>
            </a:schemeClr>
          </a:solidFill>
        </p:spPr>
        <p:txBody>
          <a:bodyPr wrap="square" rtlCol="0">
            <a:spAutoFit/>
          </a:bodyPr>
          <a:lstStyle/>
          <a:p>
            <a:r>
              <a:rPr lang="en-SG" sz="2400" dirty="0"/>
              <a:t>870,232 is not divisible by 6.</a:t>
            </a:r>
          </a:p>
        </p:txBody>
      </p:sp>
      <p:sp>
        <p:nvSpPr>
          <p:cNvPr id="53" name="TextBox 52"/>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pic>
        <p:nvPicPr>
          <p:cNvPr id="54" name="Picture 53">
            <a:extLst>
              <a:ext uri="{FF2B5EF4-FFF2-40B4-BE49-F238E27FC236}">
                <a16:creationId xmlns:a16="http://schemas.microsoft.com/office/drawing/2014/main" id="{BEFA59CD-33B9-4F5F-8805-BC95E04C6FA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9743"/>
          <a:stretch/>
        </p:blipFill>
        <p:spPr>
          <a:xfrm>
            <a:off x="7751443" y="485528"/>
            <a:ext cx="1396442" cy="917979"/>
          </a:xfrm>
          <a:prstGeom prst="rect">
            <a:avLst/>
          </a:prstGeom>
        </p:spPr>
      </p:pic>
    </p:spTree>
    <p:extLst>
      <p:ext uri="{BB962C8B-B14F-4D97-AF65-F5344CB8AC3E}">
        <p14:creationId xmlns:p14="http://schemas.microsoft.com/office/powerpoint/2010/main" val="245967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dissolve">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Additional Valid Argument Forms: Rules of Inference</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63</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2.3.4. Additional Valid Argument Forms: Rules of Inference</a:t>
            </a:r>
            <a:endParaRPr lang="en-SG" sz="2000" dirty="0">
              <a:solidFill>
                <a:schemeClr val="bg1"/>
              </a:solidFill>
            </a:endParaRPr>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369739" y="1551023"/>
            <a:ext cx="8485012" cy="4078039"/>
          </a:xfrm>
          <a:prstGeom prst="rect">
            <a:avLst/>
          </a:prstGeom>
          <a:noFill/>
        </p:spPr>
        <p:txBody>
          <a:bodyPr wrap="square" rtlCol="0">
            <a:spAutoFit/>
          </a:bodyPr>
          <a:lstStyle/>
          <a:p>
            <a:pPr marL="514350" indent="-514350">
              <a:spcAft>
                <a:spcPts val="600"/>
              </a:spcAft>
              <a:buClr>
                <a:schemeClr val="tx1"/>
              </a:buClr>
              <a:buFont typeface="Wingdings" panose="05000000000000000000" pitchFamily="2" charset="2"/>
              <a:buChar char="§"/>
            </a:pPr>
            <a:r>
              <a:rPr lang="en-US" sz="2800" dirty="0">
                <a:solidFill>
                  <a:srgbClr val="C00000"/>
                </a:solidFill>
              </a:rPr>
              <a:t>A rule of inference </a:t>
            </a:r>
            <a:r>
              <a:rPr lang="en-US" sz="2800" dirty="0"/>
              <a:t>is a form of argument that is valid.</a:t>
            </a:r>
          </a:p>
          <a:p>
            <a:pPr marL="971550" lvl="1" indent="-514350">
              <a:spcAft>
                <a:spcPts val="600"/>
              </a:spcAft>
              <a:buClr>
                <a:schemeClr val="tx1"/>
              </a:buClr>
              <a:buFont typeface="Wingdings" panose="05000000000000000000" pitchFamily="2" charset="2"/>
              <a:buChar char="§"/>
            </a:pPr>
            <a:r>
              <a:rPr lang="en-US" sz="2400" dirty="0"/>
              <a:t>Thus </a:t>
            </a:r>
            <a:r>
              <a:rPr lang="en-US" sz="2400" dirty="0">
                <a:solidFill>
                  <a:srgbClr val="0000FF"/>
                </a:solidFill>
              </a:rPr>
              <a:t>modus ponens </a:t>
            </a:r>
            <a:r>
              <a:rPr lang="en-US" sz="2400" dirty="0"/>
              <a:t>and </a:t>
            </a:r>
            <a:r>
              <a:rPr lang="en-US" sz="2400" dirty="0">
                <a:solidFill>
                  <a:srgbClr val="0000FF"/>
                </a:solidFill>
              </a:rPr>
              <a:t>modus </a:t>
            </a:r>
            <a:r>
              <a:rPr lang="en-US" sz="2400" dirty="0" err="1">
                <a:solidFill>
                  <a:srgbClr val="0000FF"/>
                </a:solidFill>
              </a:rPr>
              <a:t>tollens</a:t>
            </a:r>
            <a:r>
              <a:rPr lang="en-US" sz="2400" dirty="0">
                <a:solidFill>
                  <a:srgbClr val="0000FF"/>
                </a:solidFill>
              </a:rPr>
              <a:t> </a:t>
            </a:r>
            <a:r>
              <a:rPr lang="en-US" sz="2400" dirty="0"/>
              <a:t>are both rules of inference.</a:t>
            </a:r>
          </a:p>
          <a:p>
            <a:pPr marL="514350" indent="-514350">
              <a:spcAft>
                <a:spcPts val="600"/>
              </a:spcAft>
              <a:buClr>
                <a:schemeClr val="tx1"/>
              </a:buClr>
              <a:buFont typeface="Wingdings" panose="05000000000000000000" pitchFamily="2" charset="2"/>
              <a:buChar char="§"/>
            </a:pPr>
            <a:r>
              <a:rPr lang="en-US" sz="2800" dirty="0"/>
              <a:t>Other rules of inference:</a:t>
            </a:r>
          </a:p>
          <a:p>
            <a:pPr marL="971550" lvl="1" indent="-514350">
              <a:spcAft>
                <a:spcPts val="600"/>
              </a:spcAft>
              <a:buClr>
                <a:schemeClr val="tx1"/>
              </a:buClr>
              <a:buFont typeface="+mj-lt"/>
              <a:buAutoNum type="arabicPeriod"/>
            </a:pPr>
            <a:r>
              <a:rPr lang="en-US" sz="2400" dirty="0"/>
              <a:t>Generalization</a:t>
            </a:r>
          </a:p>
          <a:p>
            <a:pPr marL="971550" lvl="1" indent="-514350">
              <a:spcAft>
                <a:spcPts val="600"/>
              </a:spcAft>
              <a:buClr>
                <a:schemeClr val="tx1"/>
              </a:buClr>
              <a:buFont typeface="+mj-lt"/>
              <a:buAutoNum type="arabicPeriod"/>
            </a:pPr>
            <a:r>
              <a:rPr lang="en-US" sz="2400" dirty="0"/>
              <a:t>Specialization</a:t>
            </a:r>
          </a:p>
          <a:p>
            <a:pPr marL="971550" lvl="1" indent="-514350">
              <a:spcAft>
                <a:spcPts val="600"/>
              </a:spcAft>
              <a:buClr>
                <a:schemeClr val="tx1"/>
              </a:buClr>
              <a:buFont typeface="+mj-lt"/>
              <a:buAutoNum type="arabicPeriod"/>
            </a:pPr>
            <a:r>
              <a:rPr lang="en-US" sz="2400" dirty="0"/>
              <a:t>Elimination</a:t>
            </a:r>
          </a:p>
          <a:p>
            <a:pPr marL="971550" lvl="1" indent="-514350">
              <a:spcAft>
                <a:spcPts val="600"/>
              </a:spcAft>
              <a:buClr>
                <a:schemeClr val="tx1"/>
              </a:buClr>
              <a:buFont typeface="+mj-lt"/>
              <a:buAutoNum type="arabicPeriod"/>
            </a:pPr>
            <a:r>
              <a:rPr lang="en-US" sz="2400" dirty="0"/>
              <a:t>Transitivity</a:t>
            </a:r>
          </a:p>
          <a:p>
            <a:pPr marL="971550" lvl="1" indent="-514350">
              <a:spcAft>
                <a:spcPts val="600"/>
              </a:spcAft>
              <a:buClr>
                <a:schemeClr val="tx1"/>
              </a:buClr>
              <a:buFont typeface="+mj-lt"/>
              <a:buAutoNum type="arabicPeriod"/>
            </a:pPr>
            <a:r>
              <a:rPr lang="en-US" sz="2400" dirty="0"/>
              <a:t>Proof by Division into Cases</a:t>
            </a:r>
          </a:p>
        </p:txBody>
      </p:sp>
    </p:spTree>
    <p:extLst>
      <p:ext uri="{BB962C8B-B14F-4D97-AF65-F5344CB8AC3E}">
        <p14:creationId xmlns:p14="http://schemas.microsoft.com/office/powerpoint/2010/main" val="40603392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Rules of Inference: Generalization</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64</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2.3.4.1. Rules of Inference: Generalization</a:t>
            </a:r>
            <a:endParaRPr lang="en-SG" sz="2000" dirty="0">
              <a:solidFill>
                <a:schemeClr val="bg1"/>
              </a:solidFill>
            </a:endParaRPr>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369739" y="1551023"/>
            <a:ext cx="8485012" cy="523220"/>
          </a:xfrm>
          <a:prstGeom prst="rect">
            <a:avLst/>
          </a:prstGeom>
          <a:noFill/>
        </p:spPr>
        <p:txBody>
          <a:bodyPr wrap="square" rtlCol="0">
            <a:spAutoFit/>
          </a:bodyPr>
          <a:lstStyle/>
          <a:p>
            <a:pPr marL="514350" indent="-514350">
              <a:spcAft>
                <a:spcPts val="600"/>
              </a:spcAft>
              <a:buClr>
                <a:schemeClr val="tx1"/>
              </a:buClr>
              <a:buFont typeface="Wingdings" panose="05000000000000000000" pitchFamily="2" charset="2"/>
              <a:buChar char="§"/>
            </a:pPr>
            <a:r>
              <a:rPr lang="en-US" sz="2800" dirty="0"/>
              <a:t>The following argument forms are valid.</a:t>
            </a:r>
          </a:p>
        </p:txBody>
      </p:sp>
      <p:grpSp>
        <p:nvGrpSpPr>
          <p:cNvPr id="29" name="Group 28"/>
          <p:cNvGrpSpPr/>
          <p:nvPr/>
        </p:nvGrpSpPr>
        <p:grpSpPr>
          <a:xfrm>
            <a:off x="1968446" y="2269851"/>
            <a:ext cx="1866517" cy="980713"/>
            <a:chOff x="3240716" y="1477748"/>
            <a:chExt cx="1866517" cy="980713"/>
          </a:xfrm>
        </p:grpSpPr>
        <p:sp>
          <p:nvSpPr>
            <p:cNvPr id="53" name="TextBox 52"/>
            <p:cNvSpPr txBox="1"/>
            <p:nvPr/>
          </p:nvSpPr>
          <p:spPr>
            <a:xfrm>
              <a:off x="3240716" y="1996796"/>
              <a:ext cx="1866517" cy="461665"/>
            </a:xfrm>
            <a:prstGeom prst="rect">
              <a:avLst/>
            </a:prstGeom>
            <a:solidFill>
              <a:srgbClr val="0033CC"/>
            </a:solidFill>
          </p:spPr>
          <p:txBody>
            <a:bodyPr wrap="square" rtlCol="0">
              <a:spAutoFit/>
            </a:bodyPr>
            <a:lstStyle/>
            <a:p>
              <a:pPr algn="ctr"/>
              <a:r>
                <a:rPr lang="en-SG" sz="2400" dirty="0">
                  <a:solidFill>
                    <a:schemeClr val="bg1"/>
                  </a:solidFill>
                  <a:sym typeface="Symbol"/>
                </a:rPr>
                <a:t></a:t>
              </a:r>
              <a:r>
                <a:rPr lang="en-SG" sz="2400" i="1" dirty="0">
                  <a:solidFill>
                    <a:schemeClr val="bg1"/>
                  </a:solidFill>
                  <a:sym typeface="Symbol"/>
                </a:rPr>
                <a:t> p</a:t>
              </a:r>
              <a:r>
                <a:rPr lang="en-SG" sz="2400" dirty="0">
                  <a:solidFill>
                    <a:schemeClr val="bg1"/>
                  </a:solidFill>
                  <a:sym typeface="Symbol"/>
                </a:rPr>
                <a:t>  </a:t>
              </a:r>
              <a:r>
                <a:rPr lang="en-SG" sz="2400" i="1" dirty="0">
                  <a:solidFill>
                    <a:schemeClr val="bg1"/>
                  </a:solidFill>
                  <a:sym typeface="Symbol"/>
                </a:rPr>
                <a:t>q</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54" name="TextBox 53"/>
            <p:cNvSpPr txBox="1"/>
            <p:nvPr/>
          </p:nvSpPr>
          <p:spPr>
            <a:xfrm>
              <a:off x="3243998" y="1477748"/>
              <a:ext cx="1863235" cy="461665"/>
            </a:xfrm>
            <a:prstGeom prst="rect">
              <a:avLst/>
            </a:prstGeom>
            <a:solidFill>
              <a:srgbClr val="0033CC"/>
            </a:solidFill>
          </p:spPr>
          <p:txBody>
            <a:bodyPr wrap="square" rtlCol="0">
              <a:spAutoFit/>
            </a:bodyPr>
            <a:lstStyle/>
            <a:p>
              <a:pPr algn="ctr"/>
              <a:r>
                <a:rPr lang="en-SG" sz="2400" i="1" dirty="0">
                  <a:solidFill>
                    <a:schemeClr val="bg1"/>
                  </a:solidFill>
                </a:rPr>
                <a:t>p</a:t>
              </a:r>
              <a:endParaRPr lang="en-SG" sz="2400" dirty="0">
                <a:solidFill>
                  <a:schemeClr val="bg1"/>
                </a:solidFill>
              </a:endParaRPr>
            </a:p>
          </p:txBody>
        </p:sp>
      </p:grpSp>
      <p:grpSp>
        <p:nvGrpSpPr>
          <p:cNvPr id="55" name="Group 54"/>
          <p:cNvGrpSpPr/>
          <p:nvPr/>
        </p:nvGrpSpPr>
        <p:grpSpPr>
          <a:xfrm>
            <a:off x="4525231" y="2269851"/>
            <a:ext cx="1866517" cy="980713"/>
            <a:chOff x="3240716" y="1477748"/>
            <a:chExt cx="1866517" cy="980713"/>
          </a:xfrm>
        </p:grpSpPr>
        <p:sp>
          <p:nvSpPr>
            <p:cNvPr id="56" name="TextBox 55"/>
            <p:cNvSpPr txBox="1"/>
            <p:nvPr/>
          </p:nvSpPr>
          <p:spPr>
            <a:xfrm>
              <a:off x="3240716" y="1996796"/>
              <a:ext cx="1866517" cy="461665"/>
            </a:xfrm>
            <a:prstGeom prst="rect">
              <a:avLst/>
            </a:prstGeom>
            <a:solidFill>
              <a:srgbClr val="0033CC"/>
            </a:solidFill>
          </p:spPr>
          <p:txBody>
            <a:bodyPr wrap="square" rtlCol="0">
              <a:spAutoFit/>
            </a:bodyPr>
            <a:lstStyle/>
            <a:p>
              <a:pPr algn="ctr"/>
              <a:r>
                <a:rPr lang="en-SG" sz="2400" dirty="0">
                  <a:solidFill>
                    <a:schemeClr val="bg1"/>
                  </a:solidFill>
                  <a:sym typeface="Symbol"/>
                </a:rPr>
                <a:t></a:t>
              </a:r>
              <a:r>
                <a:rPr lang="en-SG" sz="2400" i="1" dirty="0">
                  <a:solidFill>
                    <a:schemeClr val="bg1"/>
                  </a:solidFill>
                  <a:sym typeface="Symbol"/>
                </a:rPr>
                <a:t> p</a:t>
              </a:r>
              <a:r>
                <a:rPr lang="en-SG" sz="2400" dirty="0">
                  <a:solidFill>
                    <a:schemeClr val="bg1"/>
                  </a:solidFill>
                  <a:sym typeface="Symbol"/>
                </a:rPr>
                <a:t>  </a:t>
              </a:r>
              <a:r>
                <a:rPr lang="en-SG" sz="2400" i="1" dirty="0">
                  <a:solidFill>
                    <a:schemeClr val="bg1"/>
                  </a:solidFill>
                  <a:sym typeface="Symbol"/>
                </a:rPr>
                <a:t>q</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57" name="TextBox 56"/>
            <p:cNvSpPr txBox="1"/>
            <p:nvPr/>
          </p:nvSpPr>
          <p:spPr>
            <a:xfrm>
              <a:off x="3243998" y="1477748"/>
              <a:ext cx="1863235" cy="461665"/>
            </a:xfrm>
            <a:prstGeom prst="rect">
              <a:avLst/>
            </a:prstGeom>
            <a:solidFill>
              <a:srgbClr val="0033CC"/>
            </a:solidFill>
          </p:spPr>
          <p:txBody>
            <a:bodyPr wrap="square" rtlCol="0">
              <a:spAutoFit/>
            </a:bodyPr>
            <a:lstStyle/>
            <a:p>
              <a:pPr algn="ctr"/>
              <a:r>
                <a:rPr lang="en-SG" sz="2400" i="1" dirty="0">
                  <a:solidFill>
                    <a:schemeClr val="bg1"/>
                  </a:solidFill>
                </a:rPr>
                <a:t>q</a:t>
              </a:r>
              <a:endParaRPr lang="en-SG" sz="2400" dirty="0">
                <a:solidFill>
                  <a:schemeClr val="bg1"/>
                </a:solidFill>
              </a:endParaRPr>
            </a:p>
          </p:txBody>
        </p:sp>
      </p:grpSp>
      <p:sp>
        <p:nvSpPr>
          <p:cNvPr id="58" name="TextBox 57"/>
          <p:cNvSpPr txBox="1"/>
          <p:nvPr/>
        </p:nvSpPr>
        <p:spPr>
          <a:xfrm>
            <a:off x="369739" y="3513562"/>
            <a:ext cx="8485012" cy="523220"/>
          </a:xfrm>
          <a:prstGeom prst="rect">
            <a:avLst/>
          </a:prstGeom>
          <a:noFill/>
        </p:spPr>
        <p:txBody>
          <a:bodyPr wrap="square" rtlCol="0">
            <a:spAutoFit/>
          </a:bodyPr>
          <a:lstStyle/>
          <a:p>
            <a:pPr marL="514350" indent="-514350">
              <a:spcAft>
                <a:spcPts val="600"/>
              </a:spcAft>
              <a:buClr>
                <a:schemeClr val="tx1"/>
              </a:buClr>
              <a:buFont typeface="Wingdings" panose="05000000000000000000" pitchFamily="2" charset="2"/>
              <a:buChar char="§"/>
            </a:pPr>
            <a:r>
              <a:rPr lang="en-US" sz="2800" dirty="0"/>
              <a:t>Example:</a:t>
            </a:r>
          </a:p>
        </p:txBody>
      </p:sp>
      <p:sp>
        <p:nvSpPr>
          <p:cNvPr id="3" name="TextBox 2"/>
          <p:cNvSpPr txBox="1"/>
          <p:nvPr/>
        </p:nvSpPr>
        <p:spPr>
          <a:xfrm>
            <a:off x="1104573" y="4036782"/>
            <a:ext cx="7083579" cy="830997"/>
          </a:xfrm>
          <a:prstGeom prst="rect">
            <a:avLst/>
          </a:prstGeom>
          <a:solidFill>
            <a:schemeClr val="accent4">
              <a:lumMod val="40000"/>
              <a:lumOff val="60000"/>
            </a:schemeClr>
          </a:solidFill>
        </p:spPr>
        <p:txBody>
          <a:bodyPr wrap="square" rtlCol="0">
            <a:spAutoFit/>
          </a:bodyPr>
          <a:lstStyle/>
          <a:p>
            <a:r>
              <a:rPr lang="en-US" sz="2400" dirty="0"/>
              <a:t>Anton is a junior.</a:t>
            </a:r>
          </a:p>
          <a:p>
            <a:r>
              <a:rPr lang="en-US" sz="2400" dirty="0">
                <a:sym typeface="Symbol"/>
              </a:rPr>
              <a:t> (More generally) Anton is a junior or Anton is a senior.</a:t>
            </a:r>
            <a:endParaRPr lang="en-US" sz="2400" dirty="0"/>
          </a:p>
        </p:txBody>
      </p:sp>
    </p:spTree>
    <p:extLst>
      <p:ext uri="{BB962C8B-B14F-4D97-AF65-F5344CB8AC3E}">
        <p14:creationId xmlns:p14="http://schemas.microsoft.com/office/powerpoint/2010/main" val="984700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dissolve">
                                      <p:cBhvr>
                                        <p:cTn id="10" dur="5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dissolve">
                                      <p:cBhvr>
                                        <p:cTn id="15" dur="500"/>
                                        <p:tgtEl>
                                          <p:spTgt spid="58"/>
                                        </p:tgtEl>
                                      </p:cBhvr>
                                    </p:animEffect>
                                  </p:childTnLst>
                                </p:cTn>
                              </p:par>
                            </p:childTnLst>
                          </p:cTn>
                        </p:par>
                        <p:par>
                          <p:cTn id="16" fill="hold">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dissolv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Rules of Inference: Specialization</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65</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2.3.4.2. Rules of Inference: Specialization</a:t>
            </a:r>
            <a:endParaRPr lang="en-SG" sz="2000" dirty="0">
              <a:solidFill>
                <a:schemeClr val="bg1"/>
              </a:solidFill>
            </a:endParaRPr>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369739" y="1551023"/>
            <a:ext cx="8485012" cy="523220"/>
          </a:xfrm>
          <a:prstGeom prst="rect">
            <a:avLst/>
          </a:prstGeom>
          <a:noFill/>
        </p:spPr>
        <p:txBody>
          <a:bodyPr wrap="square" rtlCol="0">
            <a:spAutoFit/>
          </a:bodyPr>
          <a:lstStyle/>
          <a:p>
            <a:pPr marL="514350" indent="-514350">
              <a:spcAft>
                <a:spcPts val="600"/>
              </a:spcAft>
              <a:buClr>
                <a:schemeClr val="tx1"/>
              </a:buClr>
              <a:buFont typeface="Wingdings" panose="05000000000000000000" pitchFamily="2" charset="2"/>
              <a:buChar char="§"/>
            </a:pPr>
            <a:r>
              <a:rPr lang="en-US" sz="2800" dirty="0"/>
              <a:t>The following argument forms are valid.</a:t>
            </a:r>
          </a:p>
        </p:txBody>
      </p:sp>
      <p:grpSp>
        <p:nvGrpSpPr>
          <p:cNvPr id="29" name="Group 28"/>
          <p:cNvGrpSpPr/>
          <p:nvPr/>
        </p:nvGrpSpPr>
        <p:grpSpPr>
          <a:xfrm>
            <a:off x="1968446" y="2269851"/>
            <a:ext cx="1866517" cy="980713"/>
            <a:chOff x="3240716" y="1477748"/>
            <a:chExt cx="1866517" cy="980713"/>
          </a:xfrm>
        </p:grpSpPr>
        <p:sp>
          <p:nvSpPr>
            <p:cNvPr id="53" name="TextBox 52"/>
            <p:cNvSpPr txBox="1"/>
            <p:nvPr/>
          </p:nvSpPr>
          <p:spPr>
            <a:xfrm>
              <a:off x="3240716" y="1996796"/>
              <a:ext cx="1866517" cy="461665"/>
            </a:xfrm>
            <a:prstGeom prst="rect">
              <a:avLst/>
            </a:prstGeom>
            <a:solidFill>
              <a:srgbClr val="0033CC"/>
            </a:solidFill>
          </p:spPr>
          <p:txBody>
            <a:bodyPr wrap="square" rtlCol="0">
              <a:spAutoFit/>
            </a:bodyPr>
            <a:lstStyle/>
            <a:p>
              <a:pPr algn="ctr"/>
              <a:r>
                <a:rPr lang="en-SG" sz="2400" dirty="0">
                  <a:solidFill>
                    <a:schemeClr val="bg1"/>
                  </a:solidFill>
                  <a:sym typeface="Symbol"/>
                </a:rPr>
                <a:t></a:t>
              </a:r>
              <a:r>
                <a:rPr lang="en-SG" sz="2400" i="1" dirty="0">
                  <a:solidFill>
                    <a:schemeClr val="bg1"/>
                  </a:solidFill>
                  <a:sym typeface="Symbol"/>
                </a:rPr>
                <a:t> p</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54" name="TextBox 53"/>
            <p:cNvSpPr txBox="1"/>
            <p:nvPr/>
          </p:nvSpPr>
          <p:spPr>
            <a:xfrm>
              <a:off x="3243998" y="1477748"/>
              <a:ext cx="1863235" cy="461665"/>
            </a:xfrm>
            <a:prstGeom prst="rect">
              <a:avLst/>
            </a:prstGeom>
            <a:solidFill>
              <a:srgbClr val="0033CC"/>
            </a:solidFill>
          </p:spPr>
          <p:txBody>
            <a:bodyPr wrap="square" rtlCol="0">
              <a:spAutoFit/>
            </a:bodyPr>
            <a:lstStyle/>
            <a:p>
              <a:pPr algn="ctr"/>
              <a:r>
                <a:rPr lang="en-SG" sz="2400" i="1" dirty="0">
                  <a:solidFill>
                    <a:schemeClr val="bg1"/>
                  </a:solidFill>
                </a:rPr>
                <a:t>p</a:t>
              </a:r>
              <a:r>
                <a:rPr lang="en-SG" sz="2400" dirty="0">
                  <a:solidFill>
                    <a:schemeClr val="bg1"/>
                  </a:solidFill>
                </a:rPr>
                <a:t> </a:t>
              </a:r>
              <a:r>
                <a:rPr lang="en-SG" sz="2400" dirty="0">
                  <a:solidFill>
                    <a:schemeClr val="bg1"/>
                  </a:solidFill>
                  <a:sym typeface="Symbol"/>
                </a:rPr>
                <a:t></a:t>
              </a:r>
              <a:r>
                <a:rPr lang="en-SG" sz="2400" dirty="0">
                  <a:solidFill>
                    <a:schemeClr val="bg1"/>
                  </a:solidFill>
                </a:rPr>
                <a:t> </a:t>
              </a:r>
              <a:r>
                <a:rPr lang="en-SG" sz="2400" i="1" dirty="0">
                  <a:solidFill>
                    <a:schemeClr val="bg1"/>
                  </a:solidFill>
                </a:rPr>
                <a:t>q</a:t>
              </a:r>
              <a:endParaRPr lang="en-SG" sz="2400" dirty="0">
                <a:solidFill>
                  <a:schemeClr val="bg1"/>
                </a:solidFill>
              </a:endParaRPr>
            </a:p>
          </p:txBody>
        </p:sp>
      </p:grpSp>
      <p:grpSp>
        <p:nvGrpSpPr>
          <p:cNvPr id="55" name="Group 54"/>
          <p:cNvGrpSpPr/>
          <p:nvPr/>
        </p:nvGrpSpPr>
        <p:grpSpPr>
          <a:xfrm>
            <a:off x="4525231" y="2269851"/>
            <a:ext cx="1866517" cy="980713"/>
            <a:chOff x="3240716" y="1477748"/>
            <a:chExt cx="1866517" cy="980713"/>
          </a:xfrm>
        </p:grpSpPr>
        <p:sp>
          <p:nvSpPr>
            <p:cNvPr id="56" name="TextBox 55"/>
            <p:cNvSpPr txBox="1"/>
            <p:nvPr/>
          </p:nvSpPr>
          <p:spPr>
            <a:xfrm>
              <a:off x="3240716" y="1996796"/>
              <a:ext cx="1866517" cy="461665"/>
            </a:xfrm>
            <a:prstGeom prst="rect">
              <a:avLst/>
            </a:prstGeom>
            <a:solidFill>
              <a:srgbClr val="0033CC"/>
            </a:solidFill>
          </p:spPr>
          <p:txBody>
            <a:bodyPr wrap="square" rtlCol="0">
              <a:spAutoFit/>
            </a:bodyPr>
            <a:lstStyle/>
            <a:p>
              <a:pPr algn="ctr"/>
              <a:r>
                <a:rPr lang="en-SG" sz="2400" dirty="0">
                  <a:solidFill>
                    <a:schemeClr val="bg1"/>
                  </a:solidFill>
                  <a:sym typeface="Symbol"/>
                </a:rPr>
                <a:t></a:t>
              </a:r>
              <a:r>
                <a:rPr lang="en-SG" sz="2400" i="1" dirty="0">
                  <a:solidFill>
                    <a:schemeClr val="bg1"/>
                  </a:solidFill>
                  <a:sym typeface="Symbol"/>
                </a:rPr>
                <a:t> q</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57" name="TextBox 56"/>
            <p:cNvSpPr txBox="1"/>
            <p:nvPr/>
          </p:nvSpPr>
          <p:spPr>
            <a:xfrm>
              <a:off x="3243998" y="1477748"/>
              <a:ext cx="1863235" cy="461665"/>
            </a:xfrm>
            <a:prstGeom prst="rect">
              <a:avLst/>
            </a:prstGeom>
            <a:solidFill>
              <a:srgbClr val="0033CC"/>
            </a:solidFill>
          </p:spPr>
          <p:txBody>
            <a:bodyPr wrap="square" rtlCol="0">
              <a:spAutoFit/>
            </a:bodyPr>
            <a:lstStyle/>
            <a:p>
              <a:pPr algn="ctr"/>
              <a:r>
                <a:rPr lang="en-SG" sz="2400" i="1" dirty="0">
                  <a:solidFill>
                    <a:schemeClr val="bg1"/>
                  </a:solidFill>
                </a:rPr>
                <a:t>p</a:t>
              </a:r>
              <a:r>
                <a:rPr lang="en-SG" sz="2400" dirty="0">
                  <a:solidFill>
                    <a:schemeClr val="bg1"/>
                  </a:solidFill>
                </a:rPr>
                <a:t> </a:t>
              </a:r>
              <a:r>
                <a:rPr lang="en-SG" sz="2400" dirty="0">
                  <a:solidFill>
                    <a:schemeClr val="bg1"/>
                  </a:solidFill>
                  <a:sym typeface="Symbol"/>
                </a:rPr>
                <a:t></a:t>
              </a:r>
              <a:r>
                <a:rPr lang="en-SG" sz="2400" dirty="0">
                  <a:solidFill>
                    <a:schemeClr val="bg1"/>
                  </a:solidFill>
                </a:rPr>
                <a:t> </a:t>
              </a:r>
              <a:r>
                <a:rPr lang="en-SG" sz="2400" i="1" dirty="0">
                  <a:solidFill>
                    <a:schemeClr val="bg1"/>
                  </a:solidFill>
                </a:rPr>
                <a:t>q</a:t>
              </a:r>
              <a:endParaRPr lang="en-SG" sz="2400" dirty="0">
                <a:solidFill>
                  <a:schemeClr val="bg1"/>
                </a:solidFill>
              </a:endParaRPr>
            </a:p>
          </p:txBody>
        </p:sp>
      </p:grpSp>
      <p:sp>
        <p:nvSpPr>
          <p:cNvPr id="58" name="TextBox 57"/>
          <p:cNvSpPr txBox="1"/>
          <p:nvPr/>
        </p:nvSpPr>
        <p:spPr>
          <a:xfrm>
            <a:off x="369739" y="3504231"/>
            <a:ext cx="8485012" cy="523220"/>
          </a:xfrm>
          <a:prstGeom prst="rect">
            <a:avLst/>
          </a:prstGeom>
          <a:noFill/>
        </p:spPr>
        <p:txBody>
          <a:bodyPr wrap="square" rtlCol="0">
            <a:spAutoFit/>
          </a:bodyPr>
          <a:lstStyle/>
          <a:p>
            <a:pPr marL="514350" indent="-514350">
              <a:spcAft>
                <a:spcPts val="600"/>
              </a:spcAft>
              <a:buClr>
                <a:schemeClr val="tx1"/>
              </a:buClr>
              <a:buFont typeface="Wingdings" panose="05000000000000000000" pitchFamily="2" charset="2"/>
              <a:buChar char="§"/>
            </a:pPr>
            <a:r>
              <a:rPr lang="en-US" sz="2800" dirty="0"/>
              <a:t>Example:</a:t>
            </a:r>
          </a:p>
        </p:txBody>
      </p:sp>
      <p:sp>
        <p:nvSpPr>
          <p:cNvPr id="3" name="TextBox 2"/>
          <p:cNvSpPr txBox="1"/>
          <p:nvPr/>
        </p:nvSpPr>
        <p:spPr>
          <a:xfrm>
            <a:off x="1104573" y="4027451"/>
            <a:ext cx="7083579" cy="1200329"/>
          </a:xfrm>
          <a:prstGeom prst="rect">
            <a:avLst/>
          </a:prstGeom>
          <a:solidFill>
            <a:schemeClr val="accent4">
              <a:lumMod val="40000"/>
              <a:lumOff val="60000"/>
            </a:schemeClr>
          </a:solidFill>
        </p:spPr>
        <p:txBody>
          <a:bodyPr wrap="square" rtlCol="0">
            <a:spAutoFit/>
          </a:bodyPr>
          <a:lstStyle/>
          <a:p>
            <a:r>
              <a:rPr lang="en-US" sz="2400" dirty="0"/>
              <a:t>Ana knows numerical analysis and Ana knows graph algorithms.</a:t>
            </a:r>
          </a:p>
          <a:p>
            <a:r>
              <a:rPr lang="en-US" sz="2400" dirty="0">
                <a:sym typeface="Symbol"/>
              </a:rPr>
              <a:t> (In particular) Ana knows graph algorithms.</a:t>
            </a:r>
            <a:endParaRPr lang="en-US" sz="2400" dirty="0"/>
          </a:p>
        </p:txBody>
      </p:sp>
      <p:sp>
        <p:nvSpPr>
          <p:cNvPr id="6" name="TextBox 5"/>
          <p:cNvSpPr txBox="1"/>
          <p:nvPr/>
        </p:nvSpPr>
        <p:spPr>
          <a:xfrm>
            <a:off x="6736702" y="2104747"/>
            <a:ext cx="2118049" cy="1754326"/>
          </a:xfrm>
          <a:prstGeom prst="rect">
            <a:avLst/>
          </a:prstGeom>
          <a:noFill/>
        </p:spPr>
        <p:txBody>
          <a:bodyPr wrap="square" rtlCol="0">
            <a:spAutoFit/>
          </a:bodyPr>
          <a:lstStyle/>
          <a:p>
            <a:r>
              <a:rPr lang="en-US" dirty="0"/>
              <a:t>Allows you to discard extraneous information to concentrate on the particular property of interest.</a:t>
            </a:r>
          </a:p>
        </p:txBody>
      </p:sp>
      <p:sp>
        <p:nvSpPr>
          <p:cNvPr id="7" name="TextBox 6"/>
          <p:cNvSpPr txBox="1"/>
          <p:nvPr/>
        </p:nvSpPr>
        <p:spPr>
          <a:xfrm>
            <a:off x="798890" y="5355772"/>
            <a:ext cx="7757281" cy="923330"/>
          </a:xfrm>
          <a:prstGeom prst="rect">
            <a:avLst/>
          </a:prstGeom>
          <a:noFill/>
        </p:spPr>
        <p:txBody>
          <a:bodyPr wrap="square" rtlCol="0">
            <a:spAutoFit/>
          </a:bodyPr>
          <a:lstStyle/>
          <a:p>
            <a:r>
              <a:rPr lang="en-US" dirty="0"/>
              <a:t>So if you are looking for someone who knows graph algorithms to work with you on a project, and you discover that Ana knows both numerical analysis and graph algorithms, would you invite her to work with you on your project?</a:t>
            </a:r>
          </a:p>
        </p:txBody>
      </p:sp>
    </p:spTree>
    <p:extLst>
      <p:ext uri="{BB962C8B-B14F-4D97-AF65-F5344CB8AC3E}">
        <p14:creationId xmlns:p14="http://schemas.microsoft.com/office/powerpoint/2010/main" val="85697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dissolve">
                                      <p:cBhvr>
                                        <p:cTn id="10" dur="500"/>
                                        <p:tgtEl>
                                          <p:spTgt spid="55"/>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dissolv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dissolve">
                                      <p:cBhvr>
                                        <p:cTn id="19" dur="500"/>
                                        <p:tgtEl>
                                          <p:spTgt spid="58"/>
                                        </p:tgtEl>
                                      </p:cBhvr>
                                    </p:animEffect>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ssolv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3" grpId="0" animBg="1"/>
      <p:bldP spid="6" grpId="0"/>
      <p:bldP spid="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Rules of Inference: Elimination</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66</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2.3.4.3. Rules of Inference: Elimination</a:t>
            </a:r>
            <a:endParaRPr lang="en-SG" sz="2000" dirty="0">
              <a:solidFill>
                <a:schemeClr val="bg1"/>
              </a:solidFill>
            </a:endParaRPr>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369739" y="1551023"/>
            <a:ext cx="8485012" cy="523220"/>
          </a:xfrm>
          <a:prstGeom prst="rect">
            <a:avLst/>
          </a:prstGeom>
          <a:noFill/>
        </p:spPr>
        <p:txBody>
          <a:bodyPr wrap="square" rtlCol="0">
            <a:spAutoFit/>
          </a:bodyPr>
          <a:lstStyle/>
          <a:p>
            <a:pPr marL="514350" indent="-514350">
              <a:spcAft>
                <a:spcPts val="600"/>
              </a:spcAft>
              <a:buClr>
                <a:schemeClr val="tx1"/>
              </a:buClr>
              <a:buFont typeface="Wingdings" panose="05000000000000000000" pitchFamily="2" charset="2"/>
              <a:buChar char="§"/>
            </a:pPr>
            <a:r>
              <a:rPr lang="en-US" sz="2800" dirty="0"/>
              <a:t>The following argument forms are valid.</a:t>
            </a:r>
          </a:p>
        </p:txBody>
      </p:sp>
      <p:sp>
        <p:nvSpPr>
          <p:cNvPr id="58" name="TextBox 57"/>
          <p:cNvSpPr txBox="1"/>
          <p:nvPr/>
        </p:nvSpPr>
        <p:spPr>
          <a:xfrm>
            <a:off x="369739" y="3672182"/>
            <a:ext cx="8485012" cy="523220"/>
          </a:xfrm>
          <a:prstGeom prst="rect">
            <a:avLst/>
          </a:prstGeom>
          <a:noFill/>
        </p:spPr>
        <p:txBody>
          <a:bodyPr wrap="square" rtlCol="0">
            <a:spAutoFit/>
          </a:bodyPr>
          <a:lstStyle/>
          <a:p>
            <a:pPr marL="514350" indent="-514350">
              <a:spcAft>
                <a:spcPts val="600"/>
              </a:spcAft>
              <a:buClr>
                <a:schemeClr val="tx1"/>
              </a:buClr>
              <a:buFont typeface="Wingdings" panose="05000000000000000000" pitchFamily="2" charset="2"/>
              <a:buChar char="§"/>
            </a:pPr>
            <a:r>
              <a:rPr lang="en-US" sz="2800" dirty="0"/>
              <a:t>Example:</a:t>
            </a:r>
          </a:p>
        </p:txBody>
      </p:sp>
      <p:sp>
        <p:nvSpPr>
          <p:cNvPr id="3" name="TextBox 2"/>
          <p:cNvSpPr txBox="1"/>
          <p:nvPr/>
        </p:nvSpPr>
        <p:spPr>
          <a:xfrm>
            <a:off x="1104573" y="4195402"/>
            <a:ext cx="7083579" cy="1646605"/>
          </a:xfrm>
          <a:prstGeom prst="rect">
            <a:avLst/>
          </a:prstGeom>
          <a:solidFill>
            <a:schemeClr val="accent4">
              <a:lumMod val="40000"/>
              <a:lumOff val="60000"/>
            </a:schemeClr>
          </a:solidFill>
        </p:spPr>
        <p:txBody>
          <a:bodyPr wrap="square" rtlCol="0">
            <a:spAutoFit/>
          </a:bodyPr>
          <a:lstStyle/>
          <a:p>
            <a:r>
              <a:rPr lang="en-US" sz="2400" dirty="0"/>
              <a:t>Suppose you know that for a particular number </a:t>
            </a:r>
            <a:r>
              <a:rPr lang="en-US" sz="2400" i="1" dirty="0"/>
              <a:t>x</a:t>
            </a:r>
            <a:r>
              <a:rPr lang="en-US" sz="2400" dirty="0"/>
              <a:t>,</a:t>
            </a:r>
          </a:p>
          <a:p>
            <a:r>
              <a:rPr lang="en-US" sz="2400" dirty="0"/>
              <a:t>	</a:t>
            </a:r>
            <a:r>
              <a:rPr lang="en-US" sz="2400" i="1" dirty="0"/>
              <a:t>x</a:t>
            </a:r>
            <a:r>
              <a:rPr lang="en-US" sz="2400" dirty="0"/>
              <a:t> – 3 = 0 or </a:t>
            </a:r>
            <a:r>
              <a:rPr lang="en-US" sz="2400" i="1" dirty="0"/>
              <a:t>x</a:t>
            </a:r>
            <a:r>
              <a:rPr lang="en-US" sz="2400" dirty="0"/>
              <a:t> + 2 = 0</a:t>
            </a:r>
          </a:p>
          <a:p>
            <a:pPr>
              <a:spcBef>
                <a:spcPts val="600"/>
              </a:spcBef>
            </a:pPr>
            <a:r>
              <a:rPr lang="en-US" sz="2400" dirty="0"/>
              <a:t>If you also know that </a:t>
            </a:r>
            <a:r>
              <a:rPr lang="en-US" sz="2400" i="1" dirty="0"/>
              <a:t>x</a:t>
            </a:r>
            <a:r>
              <a:rPr lang="en-US" sz="2400" dirty="0"/>
              <a:t> is not negative, then </a:t>
            </a:r>
            <a:r>
              <a:rPr lang="en-US" sz="2400" i="1" dirty="0"/>
              <a:t>x</a:t>
            </a:r>
            <a:r>
              <a:rPr lang="en-US" sz="2400" dirty="0"/>
              <a:t> </a:t>
            </a:r>
            <a:r>
              <a:rPr lang="en-US" sz="2400" dirty="0">
                <a:sym typeface="Symbol"/>
              </a:rPr>
              <a:t> -2, so by elimination you can conclude that </a:t>
            </a:r>
            <a:r>
              <a:rPr lang="en-US" sz="2400" i="1" dirty="0">
                <a:sym typeface="Symbol"/>
              </a:rPr>
              <a:t>x</a:t>
            </a:r>
            <a:r>
              <a:rPr lang="en-US" sz="2400" dirty="0">
                <a:sym typeface="Symbol"/>
              </a:rPr>
              <a:t> = 3.</a:t>
            </a:r>
          </a:p>
        </p:txBody>
      </p:sp>
      <p:sp>
        <p:nvSpPr>
          <p:cNvPr id="6" name="TextBox 5"/>
          <p:cNvSpPr txBox="1"/>
          <p:nvPr/>
        </p:nvSpPr>
        <p:spPr>
          <a:xfrm>
            <a:off x="6397600" y="2104747"/>
            <a:ext cx="2118049" cy="1477328"/>
          </a:xfrm>
          <a:prstGeom prst="rect">
            <a:avLst/>
          </a:prstGeom>
          <a:noFill/>
        </p:spPr>
        <p:txBody>
          <a:bodyPr wrap="square" rtlCol="0">
            <a:spAutoFit/>
          </a:bodyPr>
          <a:lstStyle/>
          <a:p>
            <a:r>
              <a:rPr lang="en-US" dirty="0"/>
              <a:t>When you have two possibilities and you can rule one out, the other must be the case.</a:t>
            </a:r>
          </a:p>
        </p:txBody>
      </p:sp>
      <p:grpSp>
        <p:nvGrpSpPr>
          <p:cNvPr id="59" name="Group 58"/>
          <p:cNvGrpSpPr/>
          <p:nvPr/>
        </p:nvGrpSpPr>
        <p:grpSpPr>
          <a:xfrm>
            <a:off x="1717287" y="2074835"/>
            <a:ext cx="1866517" cy="1483482"/>
            <a:chOff x="3240716" y="974979"/>
            <a:chExt cx="1866517" cy="1483482"/>
          </a:xfrm>
        </p:grpSpPr>
        <p:sp>
          <p:nvSpPr>
            <p:cNvPr id="60" name="TextBox 59"/>
            <p:cNvSpPr txBox="1"/>
            <p:nvPr/>
          </p:nvSpPr>
          <p:spPr>
            <a:xfrm>
              <a:off x="3240716" y="974979"/>
              <a:ext cx="1866517" cy="461665"/>
            </a:xfrm>
            <a:prstGeom prst="rect">
              <a:avLst/>
            </a:prstGeom>
            <a:solidFill>
              <a:srgbClr val="0033CC"/>
            </a:solidFill>
          </p:spPr>
          <p:txBody>
            <a:bodyPr wrap="square" rtlCol="0">
              <a:spAutoFit/>
            </a:bodyPr>
            <a:lstStyle/>
            <a:p>
              <a:pPr algn="ctr"/>
              <a:r>
                <a:rPr lang="en-SG" sz="2400" i="1" dirty="0">
                  <a:solidFill>
                    <a:schemeClr val="bg1"/>
                  </a:solidFill>
                  <a:sym typeface="Symbol"/>
                </a:rPr>
                <a:t>p</a:t>
              </a:r>
              <a:r>
                <a:rPr lang="en-SG" sz="2400" dirty="0">
                  <a:solidFill>
                    <a:schemeClr val="bg1"/>
                  </a:solidFill>
                  <a:sym typeface="Symbol"/>
                </a:rPr>
                <a:t>  </a:t>
              </a:r>
              <a:r>
                <a:rPr lang="en-SG" sz="2400" i="1" dirty="0">
                  <a:solidFill>
                    <a:schemeClr val="bg1"/>
                  </a:solidFill>
                  <a:sym typeface="Symbol"/>
                </a:rPr>
                <a:t>q</a:t>
              </a:r>
              <a:endParaRPr lang="en-SG" sz="2400" dirty="0">
                <a:solidFill>
                  <a:schemeClr val="bg1"/>
                </a:solidFill>
              </a:endParaRPr>
            </a:p>
          </p:txBody>
        </p:sp>
        <p:sp>
          <p:nvSpPr>
            <p:cNvPr id="61" name="TextBox 60"/>
            <p:cNvSpPr txBox="1"/>
            <p:nvPr/>
          </p:nvSpPr>
          <p:spPr>
            <a:xfrm>
              <a:off x="3240716" y="1996796"/>
              <a:ext cx="1866517" cy="461665"/>
            </a:xfrm>
            <a:prstGeom prst="rect">
              <a:avLst/>
            </a:prstGeom>
            <a:solidFill>
              <a:srgbClr val="0033CC"/>
            </a:solidFill>
          </p:spPr>
          <p:txBody>
            <a:bodyPr wrap="square" rtlCol="0">
              <a:spAutoFit/>
            </a:bodyPr>
            <a:lstStyle/>
            <a:p>
              <a:pPr algn="ctr"/>
              <a:r>
                <a:rPr lang="en-SG" sz="2400" dirty="0">
                  <a:solidFill>
                    <a:schemeClr val="bg1"/>
                  </a:solidFill>
                  <a:sym typeface="Symbol"/>
                </a:rPr>
                <a:t></a:t>
              </a:r>
              <a:r>
                <a:rPr lang="en-SG" sz="2400" i="1" dirty="0">
                  <a:solidFill>
                    <a:schemeClr val="bg1"/>
                  </a:solidFill>
                  <a:sym typeface="Symbol"/>
                </a:rPr>
                <a:t> p</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62" name="TextBox 61"/>
            <p:cNvSpPr txBox="1"/>
            <p:nvPr/>
          </p:nvSpPr>
          <p:spPr>
            <a:xfrm>
              <a:off x="3243998" y="1477748"/>
              <a:ext cx="1863235" cy="461665"/>
            </a:xfrm>
            <a:prstGeom prst="rect">
              <a:avLst/>
            </a:prstGeom>
            <a:solidFill>
              <a:srgbClr val="0033CC"/>
            </a:solidFill>
          </p:spPr>
          <p:txBody>
            <a:bodyPr wrap="square" rtlCol="0">
              <a:spAutoFit/>
            </a:bodyPr>
            <a:lstStyle/>
            <a:p>
              <a:pPr algn="ctr"/>
              <a:r>
                <a:rPr lang="en-SG" sz="2400" dirty="0">
                  <a:solidFill>
                    <a:schemeClr val="bg1"/>
                  </a:solidFill>
                </a:rPr>
                <a:t>~</a:t>
              </a:r>
              <a:r>
                <a:rPr lang="en-SG" sz="2400" i="1" dirty="0">
                  <a:solidFill>
                    <a:schemeClr val="bg1"/>
                  </a:solidFill>
                </a:rPr>
                <a:t>q</a:t>
              </a:r>
              <a:endParaRPr lang="en-SG" sz="2400" dirty="0">
                <a:solidFill>
                  <a:schemeClr val="bg1"/>
                </a:solidFill>
              </a:endParaRPr>
            </a:p>
          </p:txBody>
        </p:sp>
      </p:grpSp>
      <p:grpSp>
        <p:nvGrpSpPr>
          <p:cNvPr id="63" name="Group 62"/>
          <p:cNvGrpSpPr/>
          <p:nvPr/>
        </p:nvGrpSpPr>
        <p:grpSpPr>
          <a:xfrm>
            <a:off x="4032746" y="2074835"/>
            <a:ext cx="1866517" cy="1483482"/>
            <a:chOff x="3240716" y="974979"/>
            <a:chExt cx="1866517" cy="1483482"/>
          </a:xfrm>
        </p:grpSpPr>
        <p:sp>
          <p:nvSpPr>
            <p:cNvPr id="64" name="TextBox 63"/>
            <p:cNvSpPr txBox="1"/>
            <p:nvPr/>
          </p:nvSpPr>
          <p:spPr>
            <a:xfrm>
              <a:off x="3240716" y="974979"/>
              <a:ext cx="1866517" cy="461665"/>
            </a:xfrm>
            <a:prstGeom prst="rect">
              <a:avLst/>
            </a:prstGeom>
            <a:solidFill>
              <a:srgbClr val="0033CC"/>
            </a:solidFill>
          </p:spPr>
          <p:txBody>
            <a:bodyPr wrap="square" rtlCol="0">
              <a:spAutoFit/>
            </a:bodyPr>
            <a:lstStyle/>
            <a:p>
              <a:pPr algn="ctr"/>
              <a:r>
                <a:rPr lang="en-SG" sz="2400" i="1" dirty="0">
                  <a:solidFill>
                    <a:schemeClr val="bg1"/>
                  </a:solidFill>
                  <a:sym typeface="Symbol"/>
                </a:rPr>
                <a:t>p</a:t>
              </a:r>
              <a:r>
                <a:rPr lang="en-SG" sz="2400" dirty="0">
                  <a:solidFill>
                    <a:schemeClr val="bg1"/>
                  </a:solidFill>
                  <a:sym typeface="Symbol"/>
                </a:rPr>
                <a:t>  </a:t>
              </a:r>
              <a:r>
                <a:rPr lang="en-SG" sz="2400" i="1" dirty="0">
                  <a:solidFill>
                    <a:schemeClr val="bg1"/>
                  </a:solidFill>
                  <a:sym typeface="Symbol"/>
                </a:rPr>
                <a:t>q</a:t>
              </a:r>
              <a:endParaRPr lang="en-SG" sz="2400" dirty="0">
                <a:solidFill>
                  <a:schemeClr val="bg1"/>
                </a:solidFill>
              </a:endParaRPr>
            </a:p>
          </p:txBody>
        </p:sp>
        <p:sp>
          <p:nvSpPr>
            <p:cNvPr id="65" name="TextBox 64"/>
            <p:cNvSpPr txBox="1"/>
            <p:nvPr/>
          </p:nvSpPr>
          <p:spPr>
            <a:xfrm>
              <a:off x="3240716" y="1996796"/>
              <a:ext cx="1866517" cy="461665"/>
            </a:xfrm>
            <a:prstGeom prst="rect">
              <a:avLst/>
            </a:prstGeom>
            <a:solidFill>
              <a:srgbClr val="0033CC"/>
            </a:solidFill>
          </p:spPr>
          <p:txBody>
            <a:bodyPr wrap="square" rtlCol="0">
              <a:spAutoFit/>
            </a:bodyPr>
            <a:lstStyle/>
            <a:p>
              <a:pPr algn="ctr"/>
              <a:r>
                <a:rPr lang="en-SG" sz="2400" dirty="0">
                  <a:solidFill>
                    <a:schemeClr val="bg1"/>
                  </a:solidFill>
                  <a:sym typeface="Symbol"/>
                </a:rPr>
                <a:t></a:t>
              </a:r>
              <a:r>
                <a:rPr lang="en-SG" sz="2400" i="1" dirty="0">
                  <a:solidFill>
                    <a:schemeClr val="bg1"/>
                  </a:solidFill>
                  <a:sym typeface="Symbol"/>
                </a:rPr>
                <a:t> q</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66" name="TextBox 65"/>
            <p:cNvSpPr txBox="1"/>
            <p:nvPr/>
          </p:nvSpPr>
          <p:spPr>
            <a:xfrm>
              <a:off x="3243998" y="1477748"/>
              <a:ext cx="1863235" cy="461665"/>
            </a:xfrm>
            <a:prstGeom prst="rect">
              <a:avLst/>
            </a:prstGeom>
            <a:solidFill>
              <a:srgbClr val="0033CC"/>
            </a:solidFill>
          </p:spPr>
          <p:txBody>
            <a:bodyPr wrap="square" rtlCol="0">
              <a:spAutoFit/>
            </a:bodyPr>
            <a:lstStyle/>
            <a:p>
              <a:pPr algn="ctr"/>
              <a:r>
                <a:rPr lang="en-SG" sz="2400" dirty="0">
                  <a:solidFill>
                    <a:schemeClr val="bg1"/>
                  </a:solidFill>
                </a:rPr>
                <a:t>~</a:t>
              </a:r>
              <a:r>
                <a:rPr lang="en-SG" sz="2400" i="1" dirty="0">
                  <a:solidFill>
                    <a:schemeClr val="bg1"/>
                  </a:solidFill>
                </a:rPr>
                <a:t>p</a:t>
              </a:r>
              <a:endParaRPr lang="en-SG" sz="2400" dirty="0">
                <a:solidFill>
                  <a:schemeClr val="bg1"/>
                </a:solidFill>
              </a:endParaRPr>
            </a:p>
          </p:txBody>
        </p:sp>
      </p:grpSp>
    </p:spTree>
    <p:extLst>
      <p:ext uri="{BB962C8B-B14F-4D97-AF65-F5344CB8AC3E}">
        <p14:creationId xmlns:p14="http://schemas.microsoft.com/office/powerpoint/2010/main" val="65776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dissolve">
                                      <p:cBhvr>
                                        <p:cTn id="7" dur="500"/>
                                        <p:tgtEl>
                                          <p:spTgt spid="5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dissolve">
                                      <p:cBhvr>
                                        <p:cTn id="11" dur="500"/>
                                        <p:tgtEl>
                                          <p:spTgt spid="63"/>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8"/>
                                        </p:tgtEl>
                                        <p:attrNameLst>
                                          <p:attrName>style.visibility</p:attrName>
                                        </p:attrNameLst>
                                      </p:cBhvr>
                                      <p:to>
                                        <p:strVal val="visible"/>
                                      </p:to>
                                    </p:set>
                                    <p:animEffect transition="in" filter="dissolve">
                                      <p:cBhvr>
                                        <p:cTn id="20" dur="500"/>
                                        <p:tgtEl>
                                          <p:spTgt spid="58"/>
                                        </p:tgtEl>
                                      </p:cBhvr>
                                    </p:animEffect>
                                  </p:childTnLst>
                                </p:cTn>
                              </p:par>
                            </p:childTnLst>
                          </p:cTn>
                        </p:par>
                        <p:par>
                          <p:cTn id="21" fill="hold">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dissolv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3" grpId="0" animBg="1"/>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Rules of Inference: Transitivity</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67</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2.3.4.4. Rules of Inference: Transitivity</a:t>
            </a:r>
            <a:endParaRPr lang="en-SG" sz="2000" dirty="0">
              <a:solidFill>
                <a:schemeClr val="bg1"/>
              </a:solidFill>
            </a:endParaRPr>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369739" y="1551023"/>
            <a:ext cx="8485012" cy="523220"/>
          </a:xfrm>
          <a:prstGeom prst="rect">
            <a:avLst/>
          </a:prstGeom>
          <a:noFill/>
        </p:spPr>
        <p:txBody>
          <a:bodyPr wrap="square" rtlCol="0">
            <a:spAutoFit/>
          </a:bodyPr>
          <a:lstStyle/>
          <a:p>
            <a:pPr marL="514350" indent="-514350">
              <a:spcAft>
                <a:spcPts val="600"/>
              </a:spcAft>
              <a:buClr>
                <a:schemeClr val="tx1"/>
              </a:buClr>
              <a:buFont typeface="Wingdings" panose="05000000000000000000" pitchFamily="2" charset="2"/>
              <a:buChar char="§"/>
            </a:pPr>
            <a:r>
              <a:rPr lang="en-US" sz="2800" dirty="0"/>
              <a:t>The following argument form is valid.</a:t>
            </a:r>
          </a:p>
        </p:txBody>
      </p:sp>
      <p:sp>
        <p:nvSpPr>
          <p:cNvPr id="58" name="TextBox 57"/>
          <p:cNvSpPr txBox="1"/>
          <p:nvPr/>
        </p:nvSpPr>
        <p:spPr>
          <a:xfrm>
            <a:off x="369739" y="3672182"/>
            <a:ext cx="8485012" cy="523220"/>
          </a:xfrm>
          <a:prstGeom prst="rect">
            <a:avLst/>
          </a:prstGeom>
          <a:noFill/>
        </p:spPr>
        <p:txBody>
          <a:bodyPr wrap="square" rtlCol="0">
            <a:spAutoFit/>
          </a:bodyPr>
          <a:lstStyle/>
          <a:p>
            <a:pPr marL="514350" indent="-514350">
              <a:spcAft>
                <a:spcPts val="600"/>
              </a:spcAft>
              <a:buClr>
                <a:schemeClr val="tx1"/>
              </a:buClr>
              <a:buFont typeface="Wingdings" panose="05000000000000000000" pitchFamily="2" charset="2"/>
              <a:buChar char="§"/>
            </a:pPr>
            <a:r>
              <a:rPr lang="en-US" sz="2800" dirty="0"/>
              <a:t>Example:</a:t>
            </a:r>
          </a:p>
        </p:txBody>
      </p:sp>
      <p:sp>
        <p:nvSpPr>
          <p:cNvPr id="3" name="TextBox 2"/>
          <p:cNvSpPr txBox="1"/>
          <p:nvPr/>
        </p:nvSpPr>
        <p:spPr>
          <a:xfrm>
            <a:off x="1104573" y="4195402"/>
            <a:ext cx="7083579" cy="2092881"/>
          </a:xfrm>
          <a:prstGeom prst="rect">
            <a:avLst/>
          </a:prstGeom>
          <a:solidFill>
            <a:schemeClr val="accent4">
              <a:lumMod val="40000"/>
              <a:lumOff val="60000"/>
            </a:schemeClr>
          </a:solidFill>
        </p:spPr>
        <p:txBody>
          <a:bodyPr wrap="square" rtlCol="0">
            <a:spAutoFit/>
          </a:bodyPr>
          <a:lstStyle/>
          <a:p>
            <a:pPr>
              <a:spcAft>
                <a:spcPts val="600"/>
              </a:spcAft>
            </a:pPr>
            <a:r>
              <a:rPr lang="en-US" sz="2400" dirty="0"/>
              <a:t>If 18,486 is divisible by 18, then 18,486 is divisible by 9.</a:t>
            </a:r>
          </a:p>
          <a:p>
            <a:pPr>
              <a:spcAft>
                <a:spcPts val="600"/>
              </a:spcAft>
            </a:pPr>
            <a:r>
              <a:rPr lang="en-US" sz="2400" dirty="0">
                <a:sym typeface="Symbol"/>
              </a:rPr>
              <a:t>If 18,486 is divisible by 9, then the sum of the digits of 18,486 is divisible by 9.</a:t>
            </a:r>
          </a:p>
          <a:p>
            <a:pPr>
              <a:spcAft>
                <a:spcPts val="600"/>
              </a:spcAft>
            </a:pPr>
            <a:r>
              <a:rPr lang="en-US" sz="2400" dirty="0">
                <a:sym typeface="Symbol"/>
              </a:rPr>
              <a:t> </a:t>
            </a:r>
            <a:r>
              <a:rPr lang="en-US" sz="2400" dirty="0"/>
              <a:t>If 18,486 is divisible by 18,</a:t>
            </a:r>
            <a:r>
              <a:rPr lang="en-US" sz="2400" dirty="0">
                <a:sym typeface="Symbol"/>
              </a:rPr>
              <a:t> then the sum of the digits of 18,486 is divisible by 9.</a:t>
            </a:r>
          </a:p>
        </p:txBody>
      </p:sp>
      <p:sp>
        <p:nvSpPr>
          <p:cNvPr id="6" name="TextBox 5"/>
          <p:cNvSpPr txBox="1"/>
          <p:nvPr/>
        </p:nvSpPr>
        <p:spPr>
          <a:xfrm>
            <a:off x="4032746" y="2074243"/>
            <a:ext cx="4214245" cy="1831271"/>
          </a:xfrm>
          <a:prstGeom prst="rect">
            <a:avLst/>
          </a:prstGeom>
          <a:noFill/>
        </p:spPr>
        <p:txBody>
          <a:bodyPr wrap="square" rtlCol="0">
            <a:spAutoFit/>
          </a:bodyPr>
          <a:lstStyle/>
          <a:p>
            <a:pPr>
              <a:spcAft>
                <a:spcPts val="600"/>
              </a:spcAft>
            </a:pPr>
            <a:r>
              <a:rPr lang="en-US" dirty="0"/>
              <a:t>Many arguments in mathematics contain chains of if-then statements.</a:t>
            </a:r>
          </a:p>
          <a:p>
            <a:pPr>
              <a:spcAft>
                <a:spcPts val="600"/>
              </a:spcAft>
            </a:pPr>
            <a:r>
              <a:rPr lang="en-US" dirty="0"/>
              <a:t>From the fact that one statement implies a second and the second implies the third, you can conclude that the first statement implies the third.</a:t>
            </a:r>
          </a:p>
        </p:txBody>
      </p:sp>
      <p:grpSp>
        <p:nvGrpSpPr>
          <p:cNvPr id="59" name="Group 58"/>
          <p:cNvGrpSpPr/>
          <p:nvPr/>
        </p:nvGrpSpPr>
        <p:grpSpPr>
          <a:xfrm>
            <a:off x="1766173" y="2143053"/>
            <a:ext cx="1866517" cy="1483482"/>
            <a:chOff x="3240716" y="974979"/>
            <a:chExt cx="1866517" cy="1483482"/>
          </a:xfrm>
        </p:grpSpPr>
        <p:sp>
          <p:nvSpPr>
            <p:cNvPr id="60" name="TextBox 59"/>
            <p:cNvSpPr txBox="1"/>
            <p:nvPr/>
          </p:nvSpPr>
          <p:spPr>
            <a:xfrm>
              <a:off x="3240716" y="974979"/>
              <a:ext cx="1866517" cy="461665"/>
            </a:xfrm>
            <a:prstGeom prst="rect">
              <a:avLst/>
            </a:prstGeom>
            <a:solidFill>
              <a:srgbClr val="0033CC"/>
            </a:solidFill>
          </p:spPr>
          <p:txBody>
            <a:bodyPr wrap="square" rtlCol="0">
              <a:spAutoFit/>
            </a:bodyPr>
            <a:lstStyle/>
            <a:p>
              <a:pPr algn="ctr"/>
              <a:r>
                <a:rPr lang="en-SG" sz="2400" i="1" dirty="0">
                  <a:solidFill>
                    <a:schemeClr val="bg1"/>
                  </a:solidFill>
                  <a:sym typeface="Symbol"/>
                </a:rPr>
                <a:t>p</a:t>
              </a:r>
              <a:r>
                <a:rPr lang="en-SG" sz="2400" dirty="0">
                  <a:solidFill>
                    <a:schemeClr val="bg1"/>
                  </a:solidFill>
                  <a:sym typeface="Symbol"/>
                </a:rPr>
                <a:t>  </a:t>
              </a:r>
              <a:r>
                <a:rPr lang="en-SG" sz="2400" i="1" dirty="0">
                  <a:solidFill>
                    <a:schemeClr val="bg1"/>
                  </a:solidFill>
                  <a:sym typeface="Symbol"/>
                </a:rPr>
                <a:t>q</a:t>
              </a:r>
              <a:endParaRPr lang="en-SG" sz="2400" dirty="0">
                <a:solidFill>
                  <a:schemeClr val="bg1"/>
                </a:solidFill>
              </a:endParaRPr>
            </a:p>
          </p:txBody>
        </p:sp>
        <p:sp>
          <p:nvSpPr>
            <p:cNvPr id="61" name="TextBox 60"/>
            <p:cNvSpPr txBox="1"/>
            <p:nvPr/>
          </p:nvSpPr>
          <p:spPr>
            <a:xfrm>
              <a:off x="3240716" y="1996796"/>
              <a:ext cx="1866517" cy="461665"/>
            </a:xfrm>
            <a:prstGeom prst="rect">
              <a:avLst/>
            </a:prstGeom>
            <a:solidFill>
              <a:srgbClr val="0033CC"/>
            </a:solidFill>
          </p:spPr>
          <p:txBody>
            <a:bodyPr wrap="square" rtlCol="0">
              <a:spAutoFit/>
            </a:bodyPr>
            <a:lstStyle/>
            <a:p>
              <a:pPr algn="ctr"/>
              <a:r>
                <a:rPr lang="en-SG" sz="2400" dirty="0">
                  <a:solidFill>
                    <a:schemeClr val="bg1"/>
                  </a:solidFill>
                  <a:sym typeface="Symbol"/>
                </a:rPr>
                <a:t></a:t>
              </a:r>
              <a:r>
                <a:rPr lang="en-SG" sz="2400" i="1" dirty="0">
                  <a:solidFill>
                    <a:schemeClr val="bg1"/>
                  </a:solidFill>
                  <a:sym typeface="Symbol"/>
                </a:rPr>
                <a:t> p</a:t>
              </a:r>
              <a:r>
                <a:rPr lang="en-SG" sz="2400" dirty="0">
                  <a:solidFill>
                    <a:schemeClr val="bg1"/>
                  </a:solidFill>
                  <a:sym typeface="Symbol"/>
                </a:rPr>
                <a:t>  </a:t>
              </a:r>
              <a:r>
                <a:rPr lang="en-SG" sz="2400" i="1" dirty="0">
                  <a:solidFill>
                    <a:schemeClr val="bg1"/>
                  </a:solidFill>
                  <a:sym typeface="Symbol"/>
                </a:rPr>
                <a:t>r</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62" name="TextBox 61"/>
            <p:cNvSpPr txBox="1"/>
            <p:nvPr/>
          </p:nvSpPr>
          <p:spPr>
            <a:xfrm>
              <a:off x="3243998" y="1477748"/>
              <a:ext cx="1863235" cy="461665"/>
            </a:xfrm>
            <a:prstGeom prst="rect">
              <a:avLst/>
            </a:prstGeom>
            <a:solidFill>
              <a:srgbClr val="0033CC"/>
            </a:solidFill>
          </p:spPr>
          <p:txBody>
            <a:bodyPr wrap="square" rtlCol="0">
              <a:spAutoFit/>
            </a:bodyPr>
            <a:lstStyle/>
            <a:p>
              <a:pPr algn="ctr"/>
              <a:r>
                <a:rPr lang="en-SG" sz="2400" i="1" dirty="0">
                  <a:solidFill>
                    <a:schemeClr val="bg1"/>
                  </a:solidFill>
                  <a:sym typeface="Symbol"/>
                </a:rPr>
                <a:t>q</a:t>
              </a:r>
              <a:r>
                <a:rPr lang="en-SG" sz="2400" dirty="0">
                  <a:solidFill>
                    <a:schemeClr val="bg1"/>
                  </a:solidFill>
                  <a:sym typeface="Symbol"/>
                </a:rPr>
                <a:t>  </a:t>
              </a:r>
              <a:r>
                <a:rPr lang="en-SG" sz="2400" i="1" dirty="0">
                  <a:solidFill>
                    <a:schemeClr val="bg1"/>
                  </a:solidFill>
                  <a:sym typeface="Symbol"/>
                </a:rPr>
                <a:t>r</a:t>
              </a:r>
              <a:endParaRPr lang="en-SG" sz="2400" dirty="0">
                <a:solidFill>
                  <a:schemeClr val="bg1"/>
                </a:solidFill>
              </a:endParaRPr>
            </a:p>
          </p:txBody>
        </p:sp>
      </p:grpSp>
    </p:spTree>
    <p:extLst>
      <p:ext uri="{BB962C8B-B14F-4D97-AF65-F5344CB8AC3E}">
        <p14:creationId xmlns:p14="http://schemas.microsoft.com/office/powerpoint/2010/main" val="387130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dissolve">
                                      <p:cBhvr>
                                        <p:cTn id="7" dur="500"/>
                                        <p:tgtEl>
                                          <p:spTgt spid="59"/>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dissolve">
                                      <p:cBhvr>
                                        <p:cTn id="16" dur="500"/>
                                        <p:tgtEl>
                                          <p:spTgt spid="58"/>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3" grpId="0" animBg="1"/>
      <p:bldP spid="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Rules of Inference: Proof by Division into Cases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68</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2.3.4.5. Rules of Inference: Proof by Division into Cases</a:t>
            </a:r>
            <a:endParaRPr lang="en-SG" sz="2000" dirty="0">
              <a:solidFill>
                <a:schemeClr val="bg1"/>
              </a:solidFill>
            </a:endParaRPr>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369739" y="1551023"/>
            <a:ext cx="8485012" cy="523220"/>
          </a:xfrm>
          <a:prstGeom prst="rect">
            <a:avLst/>
          </a:prstGeom>
          <a:noFill/>
        </p:spPr>
        <p:txBody>
          <a:bodyPr wrap="square" rtlCol="0">
            <a:spAutoFit/>
          </a:bodyPr>
          <a:lstStyle/>
          <a:p>
            <a:pPr marL="514350" indent="-514350">
              <a:spcAft>
                <a:spcPts val="600"/>
              </a:spcAft>
              <a:buClr>
                <a:schemeClr val="tx1"/>
              </a:buClr>
              <a:buFont typeface="Wingdings" panose="05000000000000000000" pitchFamily="2" charset="2"/>
              <a:buChar char="§"/>
            </a:pPr>
            <a:r>
              <a:rPr lang="en-US" sz="2800" dirty="0"/>
              <a:t>The following argument form is valid.</a:t>
            </a:r>
          </a:p>
        </p:txBody>
      </p:sp>
      <p:sp>
        <p:nvSpPr>
          <p:cNvPr id="58" name="TextBox 57"/>
          <p:cNvSpPr txBox="1"/>
          <p:nvPr/>
        </p:nvSpPr>
        <p:spPr>
          <a:xfrm>
            <a:off x="369739" y="3672182"/>
            <a:ext cx="8485012" cy="523220"/>
          </a:xfrm>
          <a:prstGeom prst="rect">
            <a:avLst/>
          </a:prstGeom>
          <a:noFill/>
        </p:spPr>
        <p:txBody>
          <a:bodyPr wrap="square" rtlCol="0">
            <a:spAutoFit/>
          </a:bodyPr>
          <a:lstStyle/>
          <a:p>
            <a:pPr marL="514350" indent="-514350">
              <a:spcAft>
                <a:spcPts val="600"/>
              </a:spcAft>
              <a:buClr>
                <a:schemeClr val="tx1"/>
              </a:buClr>
              <a:buFont typeface="Wingdings" panose="05000000000000000000" pitchFamily="2" charset="2"/>
              <a:buChar char="§"/>
            </a:pPr>
            <a:r>
              <a:rPr lang="en-US" sz="2800" dirty="0"/>
              <a:t>Example:</a:t>
            </a:r>
          </a:p>
        </p:txBody>
      </p:sp>
      <p:sp>
        <p:nvSpPr>
          <p:cNvPr id="3" name="TextBox 2"/>
          <p:cNvSpPr txBox="1"/>
          <p:nvPr/>
        </p:nvSpPr>
        <p:spPr>
          <a:xfrm>
            <a:off x="567523" y="4195402"/>
            <a:ext cx="4704273" cy="2554545"/>
          </a:xfrm>
          <a:prstGeom prst="rect">
            <a:avLst/>
          </a:prstGeom>
          <a:solidFill>
            <a:schemeClr val="accent4">
              <a:lumMod val="40000"/>
              <a:lumOff val="60000"/>
            </a:schemeClr>
          </a:solidFill>
        </p:spPr>
        <p:txBody>
          <a:bodyPr wrap="square" rtlCol="0">
            <a:spAutoFit/>
          </a:bodyPr>
          <a:lstStyle/>
          <a:p>
            <a:r>
              <a:rPr lang="en-US" sz="2000" dirty="0"/>
              <a:t>Suppose you know that </a:t>
            </a:r>
            <a:r>
              <a:rPr lang="en-US" sz="2000" i="1" dirty="0"/>
              <a:t>x</a:t>
            </a:r>
            <a:r>
              <a:rPr lang="en-US" sz="2000" dirty="0"/>
              <a:t> is a nonzero real number.</a:t>
            </a:r>
          </a:p>
          <a:p>
            <a:r>
              <a:rPr lang="en-US" sz="2000" dirty="0"/>
              <a:t>The trichotomy property of the real numbers says that any number is positive, negative, or zero. Thus (by elimination) you know that </a:t>
            </a:r>
            <a:r>
              <a:rPr lang="en-US" sz="2000" i="1" dirty="0"/>
              <a:t>x</a:t>
            </a:r>
            <a:r>
              <a:rPr lang="en-US" sz="2000" dirty="0"/>
              <a:t> is positive or negative.</a:t>
            </a:r>
          </a:p>
          <a:p>
            <a:r>
              <a:rPr lang="en-US" sz="2000" dirty="0">
                <a:sym typeface="Symbol"/>
              </a:rPr>
              <a:t>You can deduce that </a:t>
            </a:r>
            <a:r>
              <a:rPr lang="en-US" sz="2000" i="1" dirty="0">
                <a:solidFill>
                  <a:srgbClr val="C00000"/>
                </a:solidFill>
                <a:sym typeface="Symbol"/>
              </a:rPr>
              <a:t>x</a:t>
            </a:r>
            <a:r>
              <a:rPr lang="en-US" sz="2000" baseline="30000" dirty="0">
                <a:solidFill>
                  <a:srgbClr val="C00000"/>
                </a:solidFill>
                <a:sym typeface="Symbol"/>
              </a:rPr>
              <a:t>2</a:t>
            </a:r>
            <a:r>
              <a:rPr lang="en-US" sz="2000" dirty="0">
                <a:solidFill>
                  <a:srgbClr val="C00000"/>
                </a:solidFill>
                <a:sym typeface="Symbol"/>
              </a:rPr>
              <a:t> &gt; 0 </a:t>
            </a:r>
            <a:r>
              <a:rPr lang="en-US" sz="2000" dirty="0">
                <a:sym typeface="Symbol"/>
              </a:rPr>
              <a:t>by arguing as follows:</a:t>
            </a:r>
          </a:p>
        </p:txBody>
      </p:sp>
      <p:sp>
        <p:nvSpPr>
          <p:cNvPr id="6" name="TextBox 5"/>
          <p:cNvSpPr txBox="1"/>
          <p:nvPr/>
        </p:nvSpPr>
        <p:spPr>
          <a:xfrm>
            <a:off x="4032746" y="2074243"/>
            <a:ext cx="4214245" cy="1200329"/>
          </a:xfrm>
          <a:prstGeom prst="rect">
            <a:avLst/>
          </a:prstGeom>
          <a:noFill/>
        </p:spPr>
        <p:txBody>
          <a:bodyPr wrap="square" rtlCol="0">
            <a:spAutoFit/>
          </a:bodyPr>
          <a:lstStyle/>
          <a:p>
            <a:pPr>
              <a:spcAft>
                <a:spcPts val="600"/>
              </a:spcAft>
            </a:pPr>
            <a:r>
              <a:rPr lang="en-US" dirty="0"/>
              <a:t>It often happens that you know one thing or another is true. If you can show that in either case a certain conclusion follows, then this conclusion must also be true.</a:t>
            </a:r>
          </a:p>
        </p:txBody>
      </p:sp>
      <p:grpSp>
        <p:nvGrpSpPr>
          <p:cNvPr id="7" name="Group 6"/>
          <p:cNvGrpSpPr/>
          <p:nvPr/>
        </p:nvGrpSpPr>
        <p:grpSpPr>
          <a:xfrm>
            <a:off x="1999954" y="2068357"/>
            <a:ext cx="1321743" cy="1677693"/>
            <a:chOff x="1776019" y="2074243"/>
            <a:chExt cx="1866517" cy="1677693"/>
          </a:xfrm>
        </p:grpSpPr>
        <p:sp>
          <p:nvSpPr>
            <p:cNvPr id="60" name="TextBox 59"/>
            <p:cNvSpPr txBox="1"/>
            <p:nvPr/>
          </p:nvSpPr>
          <p:spPr>
            <a:xfrm>
              <a:off x="1776019" y="2074243"/>
              <a:ext cx="1866517" cy="400110"/>
            </a:xfrm>
            <a:prstGeom prst="rect">
              <a:avLst/>
            </a:prstGeom>
            <a:solidFill>
              <a:srgbClr val="0033CC"/>
            </a:solidFill>
          </p:spPr>
          <p:txBody>
            <a:bodyPr wrap="square" rtlCol="0">
              <a:spAutoFit/>
            </a:bodyPr>
            <a:lstStyle/>
            <a:p>
              <a:pPr algn="ctr"/>
              <a:r>
                <a:rPr lang="en-SG" sz="2000" i="1" dirty="0">
                  <a:solidFill>
                    <a:schemeClr val="bg1"/>
                  </a:solidFill>
                  <a:sym typeface="Symbol"/>
                </a:rPr>
                <a:t>p</a:t>
              </a:r>
              <a:r>
                <a:rPr lang="en-SG" sz="2000" dirty="0">
                  <a:solidFill>
                    <a:schemeClr val="bg1"/>
                  </a:solidFill>
                  <a:sym typeface="Symbol"/>
                </a:rPr>
                <a:t>  </a:t>
              </a:r>
              <a:r>
                <a:rPr lang="en-SG" sz="2000" i="1" dirty="0">
                  <a:solidFill>
                    <a:schemeClr val="bg1"/>
                  </a:solidFill>
                  <a:sym typeface="Symbol"/>
                </a:rPr>
                <a:t>q</a:t>
              </a:r>
              <a:endParaRPr lang="en-SG" sz="2000" dirty="0">
                <a:solidFill>
                  <a:schemeClr val="bg1"/>
                </a:solidFill>
              </a:endParaRPr>
            </a:p>
          </p:txBody>
        </p:sp>
        <p:sp>
          <p:nvSpPr>
            <p:cNvPr id="61" name="TextBox 60"/>
            <p:cNvSpPr txBox="1"/>
            <p:nvPr/>
          </p:nvSpPr>
          <p:spPr>
            <a:xfrm>
              <a:off x="1776019" y="3351826"/>
              <a:ext cx="1866517" cy="400110"/>
            </a:xfrm>
            <a:prstGeom prst="rect">
              <a:avLst/>
            </a:prstGeom>
            <a:solidFill>
              <a:srgbClr val="0033CC"/>
            </a:solidFill>
          </p:spPr>
          <p:txBody>
            <a:bodyPr wrap="square" rtlCol="0">
              <a:spAutoFit/>
            </a:bodyPr>
            <a:lstStyle/>
            <a:p>
              <a:pPr algn="ctr"/>
              <a:r>
                <a:rPr lang="en-SG" sz="2000" dirty="0">
                  <a:solidFill>
                    <a:schemeClr val="bg1"/>
                  </a:solidFill>
                  <a:sym typeface="Symbol"/>
                </a:rPr>
                <a:t></a:t>
              </a:r>
              <a:r>
                <a:rPr lang="en-SG" sz="2000" i="1" dirty="0">
                  <a:solidFill>
                    <a:schemeClr val="bg1"/>
                  </a:solidFill>
                  <a:sym typeface="Symbol"/>
                </a:rPr>
                <a:t> r</a:t>
              </a:r>
              <a:r>
                <a:rPr lang="en-SG" sz="2000" dirty="0">
                  <a:solidFill>
                    <a:schemeClr val="bg1"/>
                  </a:solidFill>
                  <a:sym typeface="Symbol" panose="05050102010706020507" pitchFamily="18" charset="2"/>
                </a:rPr>
                <a:t>  </a:t>
              </a:r>
              <a:endParaRPr lang="en-SG" sz="2000" dirty="0">
                <a:solidFill>
                  <a:schemeClr val="bg1"/>
                </a:solidFill>
              </a:endParaRPr>
            </a:p>
          </p:txBody>
        </p:sp>
        <p:sp>
          <p:nvSpPr>
            <p:cNvPr id="62" name="TextBox 61"/>
            <p:cNvSpPr txBox="1"/>
            <p:nvPr/>
          </p:nvSpPr>
          <p:spPr>
            <a:xfrm>
              <a:off x="1776019" y="2507094"/>
              <a:ext cx="1863234" cy="400110"/>
            </a:xfrm>
            <a:prstGeom prst="rect">
              <a:avLst/>
            </a:prstGeom>
            <a:solidFill>
              <a:srgbClr val="0033CC"/>
            </a:solidFill>
          </p:spPr>
          <p:txBody>
            <a:bodyPr wrap="square" rtlCol="0">
              <a:spAutoFit/>
            </a:bodyPr>
            <a:lstStyle/>
            <a:p>
              <a:pPr algn="ctr"/>
              <a:r>
                <a:rPr lang="en-SG" sz="2000" i="1" dirty="0">
                  <a:solidFill>
                    <a:schemeClr val="bg1"/>
                  </a:solidFill>
                  <a:sym typeface="Symbol"/>
                </a:rPr>
                <a:t>p</a:t>
              </a:r>
              <a:r>
                <a:rPr lang="en-SG" sz="2000" dirty="0">
                  <a:solidFill>
                    <a:schemeClr val="bg1"/>
                  </a:solidFill>
                  <a:sym typeface="Symbol"/>
                </a:rPr>
                <a:t>  </a:t>
              </a:r>
              <a:r>
                <a:rPr lang="en-SG" sz="2000" i="1" dirty="0">
                  <a:solidFill>
                    <a:schemeClr val="bg1"/>
                  </a:solidFill>
                  <a:sym typeface="Symbol"/>
                </a:rPr>
                <a:t>r</a:t>
              </a:r>
              <a:endParaRPr lang="en-SG" sz="2000" dirty="0">
                <a:solidFill>
                  <a:schemeClr val="bg1"/>
                </a:solidFill>
              </a:endParaRPr>
            </a:p>
          </p:txBody>
        </p:sp>
        <p:sp>
          <p:nvSpPr>
            <p:cNvPr id="53" name="TextBox 52"/>
            <p:cNvSpPr txBox="1"/>
            <p:nvPr/>
          </p:nvSpPr>
          <p:spPr>
            <a:xfrm>
              <a:off x="1776019" y="2926265"/>
              <a:ext cx="1863234" cy="400110"/>
            </a:xfrm>
            <a:prstGeom prst="rect">
              <a:avLst/>
            </a:prstGeom>
            <a:solidFill>
              <a:srgbClr val="0033CC"/>
            </a:solidFill>
          </p:spPr>
          <p:txBody>
            <a:bodyPr wrap="square" rtlCol="0">
              <a:spAutoFit/>
            </a:bodyPr>
            <a:lstStyle/>
            <a:p>
              <a:pPr algn="ctr"/>
              <a:r>
                <a:rPr lang="en-SG" sz="2000" i="1" dirty="0">
                  <a:solidFill>
                    <a:schemeClr val="bg1"/>
                  </a:solidFill>
                  <a:sym typeface="Symbol"/>
                </a:rPr>
                <a:t>q</a:t>
              </a:r>
              <a:r>
                <a:rPr lang="en-SG" sz="2000" dirty="0">
                  <a:solidFill>
                    <a:schemeClr val="bg1"/>
                  </a:solidFill>
                  <a:sym typeface="Symbol"/>
                </a:rPr>
                <a:t>  </a:t>
              </a:r>
              <a:r>
                <a:rPr lang="en-SG" sz="2000" i="1" dirty="0">
                  <a:solidFill>
                    <a:schemeClr val="bg1"/>
                  </a:solidFill>
                  <a:sym typeface="Symbol"/>
                </a:rPr>
                <a:t>r</a:t>
              </a:r>
              <a:endParaRPr lang="en-SG" sz="2000" dirty="0">
                <a:solidFill>
                  <a:schemeClr val="bg1"/>
                </a:solidFill>
              </a:endParaRPr>
            </a:p>
          </p:txBody>
        </p:sp>
      </p:grpSp>
      <p:sp>
        <p:nvSpPr>
          <p:cNvPr id="54" name="TextBox 53"/>
          <p:cNvSpPr txBox="1"/>
          <p:nvPr/>
        </p:nvSpPr>
        <p:spPr>
          <a:xfrm>
            <a:off x="5381699" y="4195402"/>
            <a:ext cx="3259191" cy="1323439"/>
          </a:xfrm>
          <a:prstGeom prst="rect">
            <a:avLst/>
          </a:prstGeom>
          <a:solidFill>
            <a:schemeClr val="accent4">
              <a:lumMod val="40000"/>
              <a:lumOff val="60000"/>
            </a:schemeClr>
          </a:solidFill>
        </p:spPr>
        <p:txBody>
          <a:bodyPr wrap="square" rtlCol="0">
            <a:spAutoFit/>
          </a:bodyPr>
          <a:lstStyle/>
          <a:p>
            <a:r>
              <a:rPr lang="en-US" sz="2000" i="1" dirty="0"/>
              <a:t>x</a:t>
            </a:r>
            <a:r>
              <a:rPr lang="en-US" sz="2000" dirty="0"/>
              <a:t> is positive or </a:t>
            </a:r>
            <a:r>
              <a:rPr lang="en-US" sz="2000" i="1" dirty="0"/>
              <a:t>x</a:t>
            </a:r>
            <a:r>
              <a:rPr lang="en-US" sz="2000" dirty="0"/>
              <a:t> is negative.</a:t>
            </a:r>
          </a:p>
          <a:p>
            <a:r>
              <a:rPr lang="en-US" sz="2000" dirty="0">
                <a:sym typeface="Symbol"/>
              </a:rPr>
              <a:t>If </a:t>
            </a:r>
            <a:r>
              <a:rPr lang="en-US" sz="2000" i="1" dirty="0">
                <a:sym typeface="Symbol"/>
              </a:rPr>
              <a:t>x</a:t>
            </a:r>
            <a:r>
              <a:rPr lang="en-US" sz="2000" dirty="0">
                <a:sym typeface="Symbol"/>
              </a:rPr>
              <a:t> is positive, then </a:t>
            </a:r>
            <a:r>
              <a:rPr lang="en-US" sz="2000" i="1" dirty="0">
                <a:sym typeface="Symbol"/>
              </a:rPr>
              <a:t>x</a:t>
            </a:r>
            <a:r>
              <a:rPr lang="en-US" sz="2000" baseline="30000" dirty="0">
                <a:sym typeface="Symbol"/>
              </a:rPr>
              <a:t>2</a:t>
            </a:r>
            <a:r>
              <a:rPr lang="en-US" sz="2000" dirty="0">
                <a:sym typeface="Symbol"/>
              </a:rPr>
              <a:t> &gt; 0.</a:t>
            </a:r>
          </a:p>
          <a:p>
            <a:r>
              <a:rPr lang="en-US" sz="2000" dirty="0">
                <a:sym typeface="Symbol"/>
              </a:rPr>
              <a:t>If </a:t>
            </a:r>
            <a:r>
              <a:rPr lang="en-US" sz="2000" i="1" dirty="0">
                <a:sym typeface="Symbol"/>
              </a:rPr>
              <a:t>x</a:t>
            </a:r>
            <a:r>
              <a:rPr lang="en-US" sz="2000" dirty="0">
                <a:sym typeface="Symbol"/>
              </a:rPr>
              <a:t> is negative, then </a:t>
            </a:r>
            <a:r>
              <a:rPr lang="en-US" sz="2000" i="1" dirty="0">
                <a:sym typeface="Symbol"/>
              </a:rPr>
              <a:t>x</a:t>
            </a:r>
            <a:r>
              <a:rPr lang="en-US" sz="2000" baseline="30000" dirty="0">
                <a:sym typeface="Symbol"/>
              </a:rPr>
              <a:t>2</a:t>
            </a:r>
            <a:r>
              <a:rPr lang="en-US" sz="2000" dirty="0">
                <a:sym typeface="Symbol"/>
              </a:rPr>
              <a:t> &gt; 0.</a:t>
            </a:r>
          </a:p>
          <a:p>
            <a:r>
              <a:rPr lang="en-US" sz="2000" dirty="0">
                <a:sym typeface="Symbol"/>
              </a:rPr>
              <a:t> </a:t>
            </a:r>
            <a:r>
              <a:rPr lang="en-US" sz="2000" i="1" dirty="0">
                <a:sym typeface="Symbol"/>
              </a:rPr>
              <a:t>x</a:t>
            </a:r>
            <a:r>
              <a:rPr lang="en-US" sz="2000" baseline="30000" dirty="0">
                <a:sym typeface="Symbol"/>
              </a:rPr>
              <a:t>2</a:t>
            </a:r>
            <a:r>
              <a:rPr lang="en-US" sz="2000" dirty="0">
                <a:sym typeface="Symbol"/>
              </a:rPr>
              <a:t> &gt; 0. </a:t>
            </a:r>
          </a:p>
        </p:txBody>
      </p:sp>
    </p:spTree>
    <p:extLst>
      <p:ext uri="{BB962C8B-B14F-4D97-AF65-F5344CB8AC3E}">
        <p14:creationId xmlns:p14="http://schemas.microsoft.com/office/powerpoint/2010/main" val="52190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dissolve">
                                      <p:cBhvr>
                                        <p:cTn id="16" dur="500"/>
                                        <p:tgtEl>
                                          <p:spTgt spid="58"/>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par>
                          <p:cTn id="21" fill="hold">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dissolve">
                                      <p:cBhvr>
                                        <p:cTn id="2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3" grpId="0" animBg="1"/>
      <p:bldP spid="6" grpId="0"/>
      <p:bldP spid="5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Rules of Inference: Example</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69</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2.3.4.6. Rules of Inference: Example</a:t>
            </a:r>
            <a:endParaRPr lang="en-SG" sz="2000" dirty="0">
              <a:solidFill>
                <a:schemeClr val="bg1"/>
              </a:solidFill>
            </a:endParaRPr>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369739" y="1551023"/>
            <a:ext cx="8485012" cy="4047262"/>
          </a:xfrm>
          <a:prstGeom prst="rect">
            <a:avLst/>
          </a:prstGeom>
          <a:noFill/>
        </p:spPr>
        <p:txBody>
          <a:bodyPr wrap="square" rtlCol="0">
            <a:spAutoFit/>
          </a:bodyPr>
          <a:lstStyle/>
          <a:p>
            <a:pPr marL="514350" indent="-514350">
              <a:spcAft>
                <a:spcPts val="600"/>
              </a:spcAft>
              <a:buClr>
                <a:schemeClr val="tx1"/>
              </a:buClr>
              <a:buFont typeface="Wingdings" panose="05000000000000000000" pitchFamily="2" charset="2"/>
              <a:buChar char="§"/>
            </a:pPr>
            <a:r>
              <a:rPr lang="en-US" sz="2400" dirty="0"/>
              <a:t>You are about to leave for school in the morning and discover that you don’t have your glasses. You know the following statements are true:</a:t>
            </a:r>
          </a:p>
          <a:p>
            <a:pPr marL="971550" lvl="1" indent="-514350">
              <a:spcAft>
                <a:spcPts val="600"/>
              </a:spcAft>
              <a:buClr>
                <a:schemeClr val="tx1"/>
              </a:buClr>
              <a:buFont typeface="+mj-lt"/>
              <a:buAutoNum type="alphaLcPeriod"/>
            </a:pPr>
            <a:r>
              <a:rPr lang="en-US" sz="2000" dirty="0">
                <a:solidFill>
                  <a:srgbClr val="0000FF"/>
                </a:solidFill>
              </a:rPr>
              <a:t>If I was reading the newspaper in the kitchen, then my glasses are on the kitchen table.</a:t>
            </a:r>
          </a:p>
          <a:p>
            <a:pPr marL="971550" lvl="1" indent="-514350">
              <a:spcAft>
                <a:spcPts val="600"/>
              </a:spcAft>
              <a:buClr>
                <a:schemeClr val="tx1"/>
              </a:buClr>
              <a:buFont typeface="+mj-lt"/>
              <a:buAutoNum type="alphaLcPeriod"/>
            </a:pPr>
            <a:r>
              <a:rPr lang="en-US" sz="2000" dirty="0">
                <a:solidFill>
                  <a:srgbClr val="006600"/>
                </a:solidFill>
              </a:rPr>
              <a:t>If my glasses are on the kitchen table, then I saw them at breakfast.</a:t>
            </a:r>
          </a:p>
          <a:p>
            <a:pPr marL="971550" lvl="1" indent="-514350">
              <a:spcAft>
                <a:spcPts val="600"/>
              </a:spcAft>
              <a:buClr>
                <a:schemeClr val="tx1"/>
              </a:buClr>
              <a:buFont typeface="+mj-lt"/>
              <a:buAutoNum type="alphaLcPeriod"/>
            </a:pPr>
            <a:r>
              <a:rPr lang="en-US" sz="2000" dirty="0">
                <a:solidFill>
                  <a:srgbClr val="0000FF"/>
                </a:solidFill>
              </a:rPr>
              <a:t>I did not see my glasses at breakfast.</a:t>
            </a:r>
          </a:p>
          <a:p>
            <a:pPr marL="971550" lvl="1" indent="-514350">
              <a:spcAft>
                <a:spcPts val="600"/>
              </a:spcAft>
              <a:buClr>
                <a:schemeClr val="tx1"/>
              </a:buClr>
              <a:buFont typeface="+mj-lt"/>
              <a:buAutoNum type="alphaLcPeriod"/>
            </a:pPr>
            <a:r>
              <a:rPr lang="en-US" sz="2000" dirty="0">
                <a:solidFill>
                  <a:srgbClr val="006600"/>
                </a:solidFill>
              </a:rPr>
              <a:t>I was reading the newspaper in the living room or I was reading the newspaper in the kitchen.</a:t>
            </a:r>
          </a:p>
          <a:p>
            <a:pPr marL="971550" lvl="1" indent="-514350">
              <a:spcAft>
                <a:spcPts val="600"/>
              </a:spcAft>
              <a:buClr>
                <a:schemeClr val="tx1"/>
              </a:buClr>
              <a:buFont typeface="+mj-lt"/>
              <a:buAutoNum type="alphaLcPeriod"/>
            </a:pPr>
            <a:r>
              <a:rPr lang="en-US" sz="2000" dirty="0">
                <a:solidFill>
                  <a:srgbClr val="0000FF"/>
                </a:solidFill>
              </a:rPr>
              <a:t>If I was reading the newspaper in the living room then my glasses are on the coffee table.</a:t>
            </a:r>
          </a:p>
        </p:txBody>
      </p:sp>
      <p:sp>
        <p:nvSpPr>
          <p:cNvPr id="8" name="TextBox 7"/>
          <p:cNvSpPr txBox="1"/>
          <p:nvPr/>
        </p:nvSpPr>
        <p:spPr>
          <a:xfrm>
            <a:off x="2230699" y="5730026"/>
            <a:ext cx="3886551" cy="461665"/>
          </a:xfrm>
          <a:prstGeom prst="rect">
            <a:avLst/>
          </a:prstGeom>
          <a:solidFill>
            <a:schemeClr val="accent4">
              <a:lumMod val="40000"/>
              <a:lumOff val="60000"/>
            </a:schemeClr>
          </a:solidFill>
        </p:spPr>
        <p:txBody>
          <a:bodyPr wrap="square" rtlCol="0">
            <a:spAutoFit/>
          </a:bodyPr>
          <a:lstStyle/>
          <a:p>
            <a:pPr algn="ctr"/>
            <a:r>
              <a:rPr lang="en-US" sz="2400" dirty="0"/>
              <a:t>So, where are your glasses?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588" y="5486318"/>
            <a:ext cx="1776637" cy="949083"/>
          </a:xfrm>
          <a:prstGeom prst="rect">
            <a:avLst/>
          </a:prstGeom>
        </p:spPr>
      </p:pic>
    </p:spTree>
    <p:extLst>
      <p:ext uri="{BB962C8B-B14F-4D97-AF65-F5344CB8AC3E}">
        <p14:creationId xmlns:p14="http://schemas.microsoft.com/office/powerpoint/2010/main" val="3948657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Logical Form and Logical Equivalence</a:t>
            </a:r>
            <a:r>
              <a:rPr lang="en-SG" sz="1200" dirty="0">
                <a:solidFill>
                  <a:schemeClr val="accent4">
                    <a:lumMod val="20000"/>
                    <a:lumOff val="80000"/>
                  </a:schemeClr>
                </a:solidFill>
              </a:rPr>
              <a:t>	</a:t>
            </a:r>
            <a:r>
              <a:rPr lang="en-SG" sz="1200" dirty="0">
                <a:solidFill>
                  <a:schemeClr val="bg1"/>
                </a:solidFill>
              </a:rPr>
              <a:t>	Conditional Statements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Statements</a:t>
            </a:r>
            <a:endParaRPr lang="en-SG" sz="1100" dirty="0">
              <a:solidFill>
                <a:schemeClr val="bg1"/>
              </a:solidFill>
            </a:endParaRPr>
          </a:p>
        </p:txBody>
      </p:sp>
      <p:sp>
        <p:nvSpPr>
          <p:cNvPr id="15" name="TextBox 14"/>
          <p:cNvSpPr txBox="1"/>
          <p:nvPr/>
        </p:nvSpPr>
        <p:spPr>
          <a:xfrm>
            <a:off x="289115" y="1362667"/>
            <a:ext cx="8814216" cy="1384995"/>
          </a:xfrm>
          <a:prstGeom prst="rect">
            <a:avLst/>
          </a:prstGeom>
          <a:noFill/>
        </p:spPr>
        <p:txBody>
          <a:bodyPr wrap="square" rtlCol="0">
            <a:spAutoFit/>
          </a:bodyPr>
          <a:lstStyle/>
          <a:p>
            <a:pPr>
              <a:lnSpc>
                <a:spcPct val="150000"/>
              </a:lnSpc>
            </a:pPr>
            <a:r>
              <a:rPr lang="en-SG" sz="2800" dirty="0"/>
              <a:t>If </a:t>
            </a:r>
            <a:r>
              <a:rPr lang="en-SG" sz="2800" dirty="0">
                <a:solidFill>
                  <a:srgbClr val="000099"/>
                </a:solidFill>
              </a:rPr>
              <a:t>Jane is a math major </a:t>
            </a:r>
            <a:r>
              <a:rPr lang="en-SG" sz="2800" dirty="0"/>
              <a:t>or </a:t>
            </a:r>
            <a:r>
              <a:rPr lang="en-SG" sz="2800" dirty="0">
                <a:solidFill>
                  <a:srgbClr val="000099"/>
                </a:solidFill>
              </a:rPr>
              <a:t>Jane is a computer science major</a:t>
            </a:r>
            <a:r>
              <a:rPr lang="en-SG" sz="2800" dirty="0"/>
              <a:t>, then </a:t>
            </a:r>
            <a:r>
              <a:rPr lang="en-SG" sz="2800" dirty="0">
                <a:solidFill>
                  <a:srgbClr val="000099"/>
                </a:solidFill>
              </a:rPr>
              <a:t>Jane will take MA1101R</a:t>
            </a:r>
            <a:r>
              <a:rPr lang="en-SG" sz="2800" dirty="0"/>
              <a:t>.</a:t>
            </a:r>
          </a:p>
        </p:txBody>
      </p:sp>
      <p:sp>
        <p:nvSpPr>
          <p:cNvPr id="16" name="TextBox 15"/>
          <p:cNvSpPr txBox="1"/>
          <p:nvPr/>
        </p:nvSpPr>
        <p:spPr>
          <a:xfrm>
            <a:off x="289115" y="2788320"/>
            <a:ext cx="6365118" cy="738664"/>
          </a:xfrm>
          <a:prstGeom prst="rect">
            <a:avLst/>
          </a:prstGeom>
          <a:noFill/>
        </p:spPr>
        <p:txBody>
          <a:bodyPr wrap="square" rtlCol="0">
            <a:spAutoFit/>
          </a:bodyPr>
          <a:lstStyle/>
          <a:p>
            <a:pPr>
              <a:lnSpc>
                <a:spcPct val="150000"/>
              </a:lnSpc>
            </a:pPr>
            <a:r>
              <a:rPr lang="en-SG" sz="2800" dirty="0">
                <a:solidFill>
                  <a:schemeClr val="accent6">
                    <a:lumMod val="75000"/>
                  </a:schemeClr>
                </a:solidFill>
              </a:rPr>
              <a:t>Jane is a computer science major. </a:t>
            </a:r>
          </a:p>
        </p:txBody>
      </p:sp>
      <p:sp>
        <p:nvSpPr>
          <p:cNvPr id="17" name="TextBox 16"/>
          <p:cNvSpPr txBox="1"/>
          <p:nvPr/>
        </p:nvSpPr>
        <p:spPr>
          <a:xfrm>
            <a:off x="289115" y="3573428"/>
            <a:ext cx="5731208" cy="738664"/>
          </a:xfrm>
          <a:prstGeom prst="rect">
            <a:avLst/>
          </a:prstGeom>
          <a:noFill/>
        </p:spPr>
        <p:txBody>
          <a:bodyPr wrap="square" rtlCol="0">
            <a:spAutoFit/>
          </a:bodyPr>
          <a:lstStyle/>
          <a:p>
            <a:pPr>
              <a:lnSpc>
                <a:spcPct val="150000"/>
              </a:lnSpc>
            </a:pPr>
            <a:r>
              <a:rPr lang="en-SG" sz="2800" dirty="0"/>
              <a:t>Therefore, </a:t>
            </a:r>
            <a:r>
              <a:rPr lang="en-SG" sz="2800" dirty="0">
                <a:solidFill>
                  <a:schemeClr val="accent2">
                    <a:lumMod val="50000"/>
                  </a:schemeClr>
                </a:solidFill>
              </a:rPr>
              <a:t>Jane will take MA1101R</a:t>
            </a:r>
            <a:r>
              <a:rPr lang="en-SG" sz="2800" dirty="0"/>
              <a:t>.</a:t>
            </a:r>
          </a:p>
        </p:txBody>
      </p:sp>
      <p:sp>
        <p:nvSpPr>
          <p:cNvPr id="19" name="Slide Number Placeholder 18"/>
          <p:cNvSpPr>
            <a:spLocks noGrp="1"/>
          </p:cNvSpPr>
          <p:nvPr>
            <p:ph type="sldNum" sz="quarter" idx="12"/>
          </p:nvPr>
        </p:nvSpPr>
        <p:spPr/>
        <p:txBody>
          <a:bodyPr/>
          <a:lstStyle/>
          <a:p>
            <a:fld id="{3945BCA7-BE1F-44EA-8FAA-E97CADA8B770}" type="slidenum">
              <a:rPr lang="en-SG" smtClean="0"/>
              <a:t>7</a:t>
            </a:fld>
            <a:endParaRPr lang="en-SG" dirty="0"/>
          </a:p>
        </p:txBody>
      </p:sp>
      <p:sp>
        <p:nvSpPr>
          <p:cNvPr id="2" name="Rounded Rectangle 1"/>
          <p:cNvSpPr/>
          <p:nvPr/>
        </p:nvSpPr>
        <p:spPr>
          <a:xfrm>
            <a:off x="642181" y="1512569"/>
            <a:ext cx="3049700" cy="569626"/>
          </a:xfrm>
          <a:prstGeom prst="roundRect">
            <a:avLst/>
          </a:prstGeom>
          <a:solidFill>
            <a:schemeClr val="accent2">
              <a:lumMod val="75000"/>
              <a:alpha val="30196"/>
            </a:schemeClr>
          </a:solidFill>
          <a:ln w="285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0" name="Rounded Rectangle 29"/>
          <p:cNvSpPr/>
          <p:nvPr/>
        </p:nvSpPr>
        <p:spPr>
          <a:xfrm>
            <a:off x="4044947" y="1512569"/>
            <a:ext cx="4923472" cy="569626"/>
          </a:xfrm>
          <a:prstGeom prst="roundRect">
            <a:avLst/>
          </a:prstGeom>
          <a:solidFill>
            <a:schemeClr val="accent2">
              <a:lumMod val="75000"/>
              <a:alpha val="30196"/>
            </a:schemeClr>
          </a:solidFill>
          <a:ln w="285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Rounded Rectangle 30"/>
          <p:cNvSpPr/>
          <p:nvPr/>
        </p:nvSpPr>
        <p:spPr>
          <a:xfrm>
            <a:off x="1109374" y="2158733"/>
            <a:ext cx="3616828" cy="569626"/>
          </a:xfrm>
          <a:prstGeom prst="roundRect">
            <a:avLst/>
          </a:prstGeom>
          <a:solidFill>
            <a:schemeClr val="accent2">
              <a:lumMod val="75000"/>
              <a:alpha val="30196"/>
            </a:schemeClr>
          </a:solidFill>
          <a:ln w="285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2" name="Rounded Rectangle 31"/>
          <p:cNvSpPr/>
          <p:nvPr/>
        </p:nvSpPr>
        <p:spPr>
          <a:xfrm>
            <a:off x="241593" y="2983026"/>
            <a:ext cx="5054235" cy="569626"/>
          </a:xfrm>
          <a:prstGeom prst="roundRect">
            <a:avLst/>
          </a:prstGeom>
          <a:solidFill>
            <a:schemeClr val="accent2">
              <a:lumMod val="75000"/>
              <a:alpha val="30196"/>
            </a:schemeClr>
          </a:solidFill>
          <a:ln w="285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3" name="Rounded Rectangle 32"/>
          <p:cNvSpPr/>
          <p:nvPr/>
        </p:nvSpPr>
        <p:spPr>
          <a:xfrm>
            <a:off x="1938032" y="3721690"/>
            <a:ext cx="3642609" cy="569626"/>
          </a:xfrm>
          <a:prstGeom prst="roundRect">
            <a:avLst/>
          </a:prstGeom>
          <a:solidFill>
            <a:schemeClr val="accent2">
              <a:lumMod val="75000"/>
              <a:alpha val="30196"/>
            </a:schemeClr>
          </a:solidFill>
          <a:ln w="285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49" name="Group 48"/>
          <p:cNvGrpSpPr/>
          <p:nvPr/>
        </p:nvGrpSpPr>
        <p:grpSpPr>
          <a:xfrm>
            <a:off x="3691881" y="2000067"/>
            <a:ext cx="4920274" cy="1943297"/>
            <a:chOff x="3567659" y="1761662"/>
            <a:chExt cx="4920274" cy="1943297"/>
          </a:xfrm>
        </p:grpSpPr>
        <p:sp>
          <p:nvSpPr>
            <p:cNvPr id="3" name="TextBox 2"/>
            <p:cNvSpPr txBox="1"/>
            <p:nvPr/>
          </p:nvSpPr>
          <p:spPr>
            <a:xfrm>
              <a:off x="6530011" y="2716638"/>
              <a:ext cx="1957922" cy="523220"/>
            </a:xfrm>
            <a:prstGeom prst="rect">
              <a:avLst/>
            </a:prstGeom>
            <a:noFill/>
          </p:spPr>
          <p:txBody>
            <a:bodyPr wrap="square" rtlCol="0">
              <a:spAutoFit/>
            </a:bodyPr>
            <a:lstStyle/>
            <a:p>
              <a:r>
                <a:rPr lang="en-SG" sz="2800" dirty="0">
                  <a:solidFill>
                    <a:srgbClr val="C00000"/>
                  </a:solidFill>
                </a:rPr>
                <a:t>Statements</a:t>
              </a:r>
            </a:p>
          </p:txBody>
        </p:sp>
        <p:grpSp>
          <p:nvGrpSpPr>
            <p:cNvPr id="48" name="Group 47"/>
            <p:cNvGrpSpPr/>
            <p:nvPr/>
          </p:nvGrpSpPr>
          <p:grpSpPr>
            <a:xfrm>
              <a:off x="3567659" y="1761662"/>
              <a:ext cx="3343845" cy="1943297"/>
              <a:chOff x="3567659" y="1761662"/>
              <a:chExt cx="3343845" cy="1943297"/>
            </a:xfrm>
          </p:grpSpPr>
          <p:cxnSp>
            <p:nvCxnSpPr>
              <p:cNvPr id="8" name="Straight Arrow Connector 7"/>
              <p:cNvCxnSpPr/>
              <p:nvPr/>
            </p:nvCxnSpPr>
            <p:spPr>
              <a:xfrm flipV="1">
                <a:off x="6899362" y="1920328"/>
                <a:ext cx="12142" cy="896022"/>
              </a:xfrm>
              <a:prstGeom prst="straightConnector1">
                <a:avLst/>
              </a:prstGeom>
              <a:ln w="28575">
                <a:solidFill>
                  <a:srgbClr val="C00000"/>
                </a:solidFill>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3567659" y="1761662"/>
                <a:ext cx="3192905" cy="1022796"/>
              </a:xfrm>
              <a:prstGeom prst="straightConnector1">
                <a:avLst/>
              </a:prstGeom>
              <a:ln w="28575">
                <a:solidFill>
                  <a:srgbClr val="C00000"/>
                </a:solidFill>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4668994" y="2366806"/>
                <a:ext cx="1861017" cy="491088"/>
              </a:xfrm>
              <a:prstGeom prst="straightConnector1">
                <a:avLst/>
              </a:prstGeom>
              <a:ln w="28575">
                <a:solidFill>
                  <a:srgbClr val="C00000"/>
                </a:solidFill>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5277835" y="2983074"/>
                <a:ext cx="1180115" cy="13680"/>
              </a:xfrm>
              <a:prstGeom prst="straightConnector1">
                <a:avLst/>
              </a:prstGeom>
              <a:ln w="28575">
                <a:solidFill>
                  <a:srgbClr val="C00000"/>
                </a:solidFill>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5533963" y="3224094"/>
                <a:ext cx="1226601" cy="480865"/>
              </a:xfrm>
              <a:prstGeom prst="straightConnector1">
                <a:avLst/>
              </a:prstGeom>
              <a:ln w="28575">
                <a:solidFill>
                  <a:srgbClr val="C00000"/>
                </a:solidFill>
                <a:headEnd w="lg" len="med"/>
                <a:tailEnd type="triangle" w="lg" len="med"/>
              </a:ln>
            </p:spPr>
            <p:style>
              <a:lnRef idx="1">
                <a:schemeClr val="accent1"/>
              </a:lnRef>
              <a:fillRef idx="0">
                <a:schemeClr val="accent1"/>
              </a:fillRef>
              <a:effectRef idx="0">
                <a:schemeClr val="accent1"/>
              </a:effectRef>
              <a:fontRef idx="minor">
                <a:schemeClr val="tx1"/>
              </a:fontRef>
            </p:style>
          </p:cxnSp>
        </p:grpSp>
      </p:gr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2.1.1. Statements</a:t>
            </a:r>
            <a:endParaRPr lang="en-SG" sz="2000" dirty="0">
              <a:solidFill>
                <a:schemeClr val="bg1"/>
              </a:solidFill>
            </a:endParaRPr>
          </a:p>
        </p:txBody>
      </p:sp>
      <p:grpSp>
        <p:nvGrpSpPr>
          <p:cNvPr id="57" name="Group 56"/>
          <p:cNvGrpSpPr/>
          <p:nvPr/>
        </p:nvGrpSpPr>
        <p:grpSpPr>
          <a:xfrm>
            <a:off x="993228" y="4598517"/>
            <a:ext cx="6843405" cy="1448841"/>
            <a:chOff x="993228" y="4598517"/>
            <a:chExt cx="6843405" cy="1448841"/>
          </a:xfrm>
        </p:grpSpPr>
        <p:sp>
          <p:nvSpPr>
            <p:cNvPr id="50" name="Rectangle 49"/>
            <p:cNvSpPr/>
            <p:nvPr/>
          </p:nvSpPr>
          <p:spPr>
            <a:xfrm>
              <a:off x="993228" y="4598517"/>
              <a:ext cx="6809307" cy="1448841"/>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1" name="Rectangle 50"/>
            <p:cNvSpPr/>
            <p:nvPr/>
          </p:nvSpPr>
          <p:spPr>
            <a:xfrm>
              <a:off x="993228" y="4598517"/>
              <a:ext cx="6843405"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2" name="TextBox 51"/>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Definition 2.1.1 (Statement)</a:t>
              </a:r>
            </a:p>
          </p:txBody>
        </p:sp>
        <p:sp>
          <p:nvSpPr>
            <p:cNvPr id="56" name="TextBox 55"/>
            <p:cNvSpPr txBox="1"/>
            <p:nvPr/>
          </p:nvSpPr>
          <p:spPr>
            <a:xfrm>
              <a:off x="1109374" y="5216361"/>
              <a:ext cx="6536901" cy="830997"/>
            </a:xfrm>
            <a:prstGeom prst="rect">
              <a:avLst/>
            </a:prstGeom>
            <a:noFill/>
          </p:spPr>
          <p:txBody>
            <a:bodyPr wrap="square" rtlCol="0">
              <a:spAutoFit/>
            </a:bodyPr>
            <a:lstStyle/>
            <a:p>
              <a:r>
                <a:rPr lang="en-SG" sz="2400" dirty="0"/>
                <a:t>A </a:t>
              </a:r>
              <a:r>
                <a:rPr lang="en-SG" sz="2400" b="1" dirty="0"/>
                <a:t>statement</a:t>
              </a:r>
              <a:r>
                <a:rPr lang="en-SG" sz="2400" dirty="0"/>
                <a:t> (or </a:t>
              </a:r>
              <a:r>
                <a:rPr lang="en-SG" sz="2400" b="1" dirty="0"/>
                <a:t>proposition</a:t>
              </a:r>
              <a:r>
                <a:rPr lang="en-SG" sz="2400" dirty="0"/>
                <a:t>) is a sentence that is true or false, but not both.</a:t>
              </a:r>
            </a:p>
          </p:txBody>
        </p:sp>
      </p:grpSp>
      <p:sp>
        <p:nvSpPr>
          <p:cNvPr id="45" name="Oval 4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476756"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82543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dissolve">
                                      <p:cBhvr>
                                        <p:cTn id="13" dur="500"/>
                                        <p:tgtEl>
                                          <p:spTgt spid="3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dissolve">
                                      <p:cBhvr>
                                        <p:cTn id="16" dur="500"/>
                                        <p:tgtEl>
                                          <p:spTgt spid="3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dissolve">
                                      <p:cBhvr>
                                        <p:cTn id="19" dur="500"/>
                                        <p:tgtEl>
                                          <p:spTgt spid="33"/>
                                        </p:tgtEl>
                                      </p:cBhvr>
                                    </p:animEffect>
                                  </p:childTnLst>
                                </p:cTn>
                              </p:par>
                            </p:childTnLst>
                          </p:cTn>
                        </p:par>
                        <p:par>
                          <p:cTn id="20" fill="hold">
                            <p:stCondLst>
                              <p:cond delay="500"/>
                            </p:stCondLst>
                            <p:childTnLst>
                              <p:par>
                                <p:cTn id="21" presetID="9" presetClass="entr" presetSubtype="0" fill="hold"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dissolve">
                                      <p:cBhvr>
                                        <p:cTn id="23" dur="500"/>
                                        <p:tgtEl>
                                          <p:spTgt spid="4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dissolve">
                                      <p:cBhvr>
                                        <p:cTn id="2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0" grpId="0" animBg="1"/>
      <p:bldP spid="31" grpId="0" animBg="1"/>
      <p:bldP spid="32" grpId="0" animBg="1"/>
      <p:bldP spid="3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Rules of Inference: Example</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70</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267371" y="854030"/>
            <a:ext cx="6180082" cy="2308324"/>
          </a:xfrm>
          <a:prstGeom prst="rect">
            <a:avLst/>
          </a:prstGeom>
          <a:noFill/>
        </p:spPr>
        <p:txBody>
          <a:bodyPr wrap="square" rtlCol="0">
            <a:spAutoFit/>
          </a:bodyPr>
          <a:lstStyle/>
          <a:p>
            <a:pPr>
              <a:buClr>
                <a:schemeClr val="tx1"/>
              </a:buClr>
            </a:pPr>
            <a:r>
              <a:rPr lang="en-US" sz="2400" dirty="0"/>
              <a:t>Let </a:t>
            </a:r>
          </a:p>
          <a:p>
            <a:pPr marL="625475" lvl="1" indent="-392113">
              <a:buClr>
                <a:schemeClr val="tx1"/>
              </a:buClr>
              <a:buFont typeface="Wingdings" panose="05000000000000000000" pitchFamily="2" charset="2"/>
              <a:buChar char="§"/>
            </a:pPr>
            <a:r>
              <a:rPr lang="en-US" sz="2000" i="1" dirty="0">
                <a:solidFill>
                  <a:srgbClr val="0000FF"/>
                </a:solidFill>
              </a:rPr>
              <a:t>RK</a:t>
            </a:r>
            <a:r>
              <a:rPr lang="en-US" sz="2000" dirty="0">
                <a:solidFill>
                  <a:srgbClr val="0000FF"/>
                </a:solidFill>
              </a:rPr>
              <a:t> = I was reading the newspaper in the kitchen.</a:t>
            </a:r>
          </a:p>
          <a:p>
            <a:pPr marL="625475" lvl="1" indent="-392113">
              <a:buClr>
                <a:schemeClr val="tx1"/>
              </a:buClr>
              <a:buFont typeface="Wingdings" panose="05000000000000000000" pitchFamily="2" charset="2"/>
              <a:buChar char="§"/>
            </a:pPr>
            <a:r>
              <a:rPr lang="en-US" sz="2000" i="1" dirty="0">
                <a:solidFill>
                  <a:srgbClr val="006600"/>
                </a:solidFill>
              </a:rPr>
              <a:t>GK</a:t>
            </a:r>
            <a:r>
              <a:rPr lang="en-US" sz="2000" dirty="0">
                <a:solidFill>
                  <a:srgbClr val="006600"/>
                </a:solidFill>
              </a:rPr>
              <a:t> = My glasses are on the kitchen table.</a:t>
            </a:r>
          </a:p>
          <a:p>
            <a:pPr marL="625475" lvl="1" indent="-392113">
              <a:buClr>
                <a:schemeClr val="tx1"/>
              </a:buClr>
              <a:buFont typeface="Wingdings" panose="05000000000000000000" pitchFamily="2" charset="2"/>
              <a:buChar char="§"/>
            </a:pPr>
            <a:r>
              <a:rPr lang="en-US" sz="2000" i="1" dirty="0">
                <a:solidFill>
                  <a:srgbClr val="0000FF"/>
                </a:solidFill>
              </a:rPr>
              <a:t>SB</a:t>
            </a:r>
            <a:r>
              <a:rPr lang="en-US" sz="2000" dirty="0">
                <a:solidFill>
                  <a:srgbClr val="0000FF"/>
                </a:solidFill>
              </a:rPr>
              <a:t> = I saw my glasses at breakfast.</a:t>
            </a:r>
          </a:p>
          <a:p>
            <a:pPr marL="625475" lvl="1" indent="-392113">
              <a:buClr>
                <a:schemeClr val="tx1"/>
              </a:buClr>
              <a:buFont typeface="Wingdings" panose="05000000000000000000" pitchFamily="2" charset="2"/>
              <a:buChar char="§"/>
            </a:pPr>
            <a:r>
              <a:rPr lang="en-US" sz="2000" i="1" dirty="0">
                <a:solidFill>
                  <a:srgbClr val="006600"/>
                </a:solidFill>
              </a:rPr>
              <a:t>RL</a:t>
            </a:r>
            <a:r>
              <a:rPr lang="en-US" sz="2000" dirty="0">
                <a:solidFill>
                  <a:srgbClr val="006600"/>
                </a:solidFill>
              </a:rPr>
              <a:t> = I was reading the newspaper in the living room.</a:t>
            </a:r>
          </a:p>
          <a:p>
            <a:pPr marL="625475" lvl="1" indent="-392113">
              <a:buClr>
                <a:schemeClr val="tx1"/>
              </a:buClr>
              <a:buFont typeface="Wingdings" panose="05000000000000000000" pitchFamily="2" charset="2"/>
              <a:buChar char="§"/>
            </a:pPr>
            <a:r>
              <a:rPr lang="en-US" sz="2000" i="1" dirty="0">
                <a:solidFill>
                  <a:srgbClr val="0000FF"/>
                </a:solidFill>
              </a:rPr>
              <a:t>GC</a:t>
            </a:r>
            <a:r>
              <a:rPr lang="en-US" sz="2000" dirty="0">
                <a:solidFill>
                  <a:srgbClr val="0000FF"/>
                </a:solidFill>
              </a:rPr>
              <a:t> = My glasses are on the coffee table.</a:t>
            </a:r>
          </a:p>
        </p:txBody>
      </p:sp>
      <p:sp>
        <p:nvSpPr>
          <p:cNvPr id="32" name="TextBox 31"/>
          <p:cNvSpPr txBox="1"/>
          <p:nvPr/>
        </p:nvSpPr>
        <p:spPr>
          <a:xfrm>
            <a:off x="6163133" y="1401164"/>
            <a:ext cx="2832118" cy="1754326"/>
          </a:xfrm>
          <a:prstGeom prst="rect">
            <a:avLst/>
          </a:prstGeom>
          <a:noFill/>
        </p:spPr>
        <p:txBody>
          <a:bodyPr wrap="square" rtlCol="0">
            <a:spAutoFit/>
          </a:bodyPr>
          <a:lstStyle/>
          <a:p>
            <a:pPr>
              <a:buClr>
                <a:schemeClr val="tx1"/>
              </a:buClr>
            </a:pPr>
            <a:r>
              <a:rPr lang="en-US" dirty="0"/>
              <a:t>Here is a sequence of steps you might use to reach the answer, together with the rules of inference that allow you to draw the conclusion of each step:</a:t>
            </a:r>
            <a:endParaRPr lang="en-US" sz="1600" dirty="0">
              <a:solidFill>
                <a:srgbClr val="0000FF"/>
              </a:solidFill>
            </a:endParaRPr>
          </a:p>
        </p:txBody>
      </p:sp>
      <p:sp>
        <p:nvSpPr>
          <p:cNvPr id="53" name="TextBox 52"/>
          <p:cNvSpPr txBox="1"/>
          <p:nvPr/>
        </p:nvSpPr>
        <p:spPr>
          <a:xfrm>
            <a:off x="522139" y="3157436"/>
            <a:ext cx="3818749" cy="1015663"/>
          </a:xfrm>
          <a:prstGeom prst="rect">
            <a:avLst/>
          </a:prstGeom>
          <a:solidFill>
            <a:schemeClr val="accent4">
              <a:lumMod val="40000"/>
              <a:lumOff val="60000"/>
            </a:schemeClr>
          </a:solidFill>
        </p:spPr>
        <p:txBody>
          <a:bodyPr wrap="square" rtlCol="0">
            <a:spAutoFit/>
          </a:bodyPr>
          <a:lstStyle/>
          <a:p>
            <a:pPr>
              <a:buClr>
                <a:schemeClr val="tx1"/>
              </a:buClr>
              <a:tabLst>
                <a:tab pos="344488" algn="l"/>
                <a:tab pos="1484313" algn="l"/>
              </a:tabLst>
            </a:pPr>
            <a:r>
              <a:rPr lang="en-US" sz="2000" dirty="0"/>
              <a:t>1.	</a:t>
            </a:r>
            <a:r>
              <a:rPr lang="en-US" sz="2000" i="1" dirty="0"/>
              <a:t>RK</a:t>
            </a:r>
            <a:r>
              <a:rPr lang="en-US" sz="2000" dirty="0"/>
              <a:t> </a:t>
            </a:r>
            <a:r>
              <a:rPr lang="en-US" sz="2000" dirty="0">
                <a:sym typeface="Symbol"/>
              </a:rPr>
              <a:t></a:t>
            </a:r>
            <a:r>
              <a:rPr lang="en-US" sz="2000" dirty="0"/>
              <a:t> </a:t>
            </a:r>
            <a:r>
              <a:rPr lang="en-US" sz="2000" i="1" dirty="0"/>
              <a:t>GK 	</a:t>
            </a:r>
            <a:r>
              <a:rPr lang="en-US" sz="2000" dirty="0"/>
              <a:t>by (a)</a:t>
            </a:r>
            <a:endParaRPr lang="en-US" sz="2000" i="1" dirty="0"/>
          </a:p>
          <a:p>
            <a:pPr>
              <a:buClr>
                <a:schemeClr val="tx1"/>
              </a:buClr>
              <a:tabLst>
                <a:tab pos="344488" algn="l"/>
                <a:tab pos="1484313" algn="l"/>
              </a:tabLst>
            </a:pPr>
            <a:r>
              <a:rPr lang="en-US" sz="2000" dirty="0">
                <a:solidFill>
                  <a:srgbClr val="0000FF"/>
                </a:solidFill>
              </a:rPr>
              <a:t>	</a:t>
            </a:r>
            <a:r>
              <a:rPr lang="en-US" sz="2000" i="1" dirty="0"/>
              <a:t>GK</a:t>
            </a:r>
            <a:r>
              <a:rPr lang="en-US" sz="2000" dirty="0"/>
              <a:t> </a:t>
            </a:r>
            <a:r>
              <a:rPr lang="en-US" sz="2000" dirty="0">
                <a:sym typeface="Symbol"/>
              </a:rPr>
              <a:t></a:t>
            </a:r>
            <a:r>
              <a:rPr lang="en-US" sz="2000" dirty="0"/>
              <a:t> </a:t>
            </a:r>
            <a:r>
              <a:rPr lang="en-US" sz="2000" i="1" dirty="0"/>
              <a:t>SB</a:t>
            </a:r>
            <a:r>
              <a:rPr lang="en-US" sz="2000" dirty="0"/>
              <a:t> 	by (b)</a:t>
            </a:r>
            <a:endParaRPr lang="en-US" sz="2000" i="1" dirty="0"/>
          </a:p>
          <a:p>
            <a:pPr>
              <a:buClr>
                <a:schemeClr val="tx1"/>
              </a:buClr>
              <a:tabLst>
                <a:tab pos="344488" algn="l"/>
                <a:tab pos="1484313" algn="l"/>
              </a:tabLst>
            </a:pPr>
            <a:r>
              <a:rPr lang="en-US" sz="2000" dirty="0">
                <a:solidFill>
                  <a:srgbClr val="0000FF"/>
                </a:solidFill>
              </a:rPr>
              <a:t>	</a:t>
            </a:r>
            <a:r>
              <a:rPr lang="en-US" sz="2000" dirty="0">
                <a:sym typeface="Symbol"/>
              </a:rPr>
              <a:t> </a:t>
            </a:r>
            <a:r>
              <a:rPr lang="en-US" sz="2000" i="1" dirty="0">
                <a:sym typeface="Symbol"/>
              </a:rPr>
              <a:t>RK</a:t>
            </a:r>
            <a:r>
              <a:rPr lang="en-US" sz="2000" dirty="0">
                <a:sym typeface="Symbol"/>
              </a:rPr>
              <a:t>  </a:t>
            </a:r>
            <a:r>
              <a:rPr lang="en-US" sz="2000" i="1" dirty="0">
                <a:sym typeface="Symbol"/>
              </a:rPr>
              <a:t>SB 	</a:t>
            </a:r>
            <a:r>
              <a:rPr lang="en-US" dirty="0"/>
              <a:t>by transitivity</a:t>
            </a:r>
            <a:endParaRPr lang="en-US" dirty="0">
              <a:solidFill>
                <a:srgbClr val="0000FF"/>
              </a:solidFill>
            </a:endParaRPr>
          </a:p>
        </p:txBody>
      </p:sp>
      <p:sp>
        <p:nvSpPr>
          <p:cNvPr id="54" name="TextBox 53"/>
          <p:cNvSpPr txBox="1"/>
          <p:nvPr/>
        </p:nvSpPr>
        <p:spPr>
          <a:xfrm>
            <a:off x="522138" y="4325498"/>
            <a:ext cx="3818749" cy="1015663"/>
          </a:xfrm>
          <a:prstGeom prst="rect">
            <a:avLst/>
          </a:prstGeom>
          <a:solidFill>
            <a:schemeClr val="accent4">
              <a:lumMod val="40000"/>
              <a:lumOff val="60000"/>
            </a:schemeClr>
          </a:solidFill>
        </p:spPr>
        <p:txBody>
          <a:bodyPr wrap="square" rtlCol="0">
            <a:spAutoFit/>
          </a:bodyPr>
          <a:lstStyle/>
          <a:p>
            <a:pPr>
              <a:buClr>
                <a:schemeClr val="tx1"/>
              </a:buClr>
              <a:tabLst>
                <a:tab pos="344488" algn="l"/>
                <a:tab pos="1484313" algn="l"/>
              </a:tabLst>
            </a:pPr>
            <a:r>
              <a:rPr lang="en-US" sz="2000" dirty="0"/>
              <a:t>2.	</a:t>
            </a:r>
            <a:r>
              <a:rPr lang="en-US" sz="2000" i="1" dirty="0"/>
              <a:t>RK</a:t>
            </a:r>
            <a:r>
              <a:rPr lang="en-US" sz="2000" dirty="0"/>
              <a:t> </a:t>
            </a:r>
            <a:r>
              <a:rPr lang="en-US" sz="2000" dirty="0">
                <a:sym typeface="Symbol"/>
              </a:rPr>
              <a:t></a:t>
            </a:r>
            <a:r>
              <a:rPr lang="en-US" sz="2000" dirty="0"/>
              <a:t> </a:t>
            </a:r>
            <a:r>
              <a:rPr lang="en-US" sz="2000" i="1" dirty="0"/>
              <a:t>SB 	</a:t>
            </a:r>
            <a:r>
              <a:rPr lang="en-US" sz="2000" dirty="0"/>
              <a:t>by conclusion of (1)</a:t>
            </a:r>
            <a:endParaRPr lang="en-US" sz="2000" i="1" dirty="0"/>
          </a:p>
          <a:p>
            <a:pPr>
              <a:buClr>
                <a:schemeClr val="tx1"/>
              </a:buClr>
              <a:tabLst>
                <a:tab pos="344488" algn="l"/>
                <a:tab pos="1484313" algn="l"/>
              </a:tabLst>
            </a:pPr>
            <a:r>
              <a:rPr lang="en-US" sz="2000" dirty="0">
                <a:solidFill>
                  <a:srgbClr val="0000FF"/>
                </a:solidFill>
              </a:rPr>
              <a:t>	</a:t>
            </a:r>
            <a:r>
              <a:rPr lang="en-US" sz="2000" dirty="0"/>
              <a:t>~</a:t>
            </a:r>
            <a:r>
              <a:rPr lang="en-US" sz="2000" i="1" dirty="0"/>
              <a:t>SB</a:t>
            </a:r>
            <a:r>
              <a:rPr lang="en-US" sz="2000" dirty="0"/>
              <a:t> 	by (c)</a:t>
            </a:r>
            <a:endParaRPr lang="en-US" sz="2000" i="1" dirty="0"/>
          </a:p>
          <a:p>
            <a:pPr>
              <a:buClr>
                <a:schemeClr val="tx1"/>
              </a:buClr>
              <a:tabLst>
                <a:tab pos="344488" algn="l"/>
                <a:tab pos="1484313" algn="l"/>
              </a:tabLst>
            </a:pPr>
            <a:r>
              <a:rPr lang="en-US" sz="2000" dirty="0">
                <a:solidFill>
                  <a:srgbClr val="0000FF"/>
                </a:solidFill>
              </a:rPr>
              <a:t>	</a:t>
            </a:r>
            <a:r>
              <a:rPr lang="en-US" sz="2000" dirty="0">
                <a:sym typeface="Symbol"/>
              </a:rPr>
              <a:t> </a:t>
            </a:r>
            <a:r>
              <a:rPr lang="en-US" sz="2000" i="1" dirty="0">
                <a:sym typeface="Symbol"/>
              </a:rPr>
              <a:t>~RK 	</a:t>
            </a:r>
            <a:r>
              <a:rPr lang="en-US" dirty="0"/>
              <a:t>by modus </a:t>
            </a:r>
            <a:r>
              <a:rPr lang="en-US" dirty="0" err="1"/>
              <a:t>tollens</a:t>
            </a:r>
            <a:endParaRPr lang="en-US" dirty="0">
              <a:solidFill>
                <a:srgbClr val="0000FF"/>
              </a:solidFill>
            </a:endParaRPr>
          </a:p>
        </p:txBody>
      </p:sp>
      <p:sp>
        <p:nvSpPr>
          <p:cNvPr id="55" name="TextBox 54"/>
          <p:cNvSpPr txBox="1"/>
          <p:nvPr/>
        </p:nvSpPr>
        <p:spPr>
          <a:xfrm>
            <a:off x="4603610" y="3143865"/>
            <a:ext cx="3852891" cy="1015663"/>
          </a:xfrm>
          <a:prstGeom prst="rect">
            <a:avLst/>
          </a:prstGeom>
          <a:solidFill>
            <a:schemeClr val="accent4">
              <a:lumMod val="40000"/>
              <a:lumOff val="60000"/>
            </a:schemeClr>
          </a:solidFill>
        </p:spPr>
        <p:txBody>
          <a:bodyPr wrap="square" rtlCol="0">
            <a:spAutoFit/>
          </a:bodyPr>
          <a:lstStyle/>
          <a:p>
            <a:pPr>
              <a:buClr>
                <a:schemeClr val="tx1"/>
              </a:buClr>
              <a:tabLst>
                <a:tab pos="344488" algn="l"/>
                <a:tab pos="1484313" algn="l"/>
              </a:tabLst>
            </a:pPr>
            <a:r>
              <a:rPr lang="en-US" sz="2000" dirty="0"/>
              <a:t>3.	</a:t>
            </a:r>
            <a:r>
              <a:rPr lang="en-US" sz="2000" i="1" dirty="0"/>
              <a:t>RL</a:t>
            </a:r>
            <a:r>
              <a:rPr lang="en-US" sz="2000" dirty="0"/>
              <a:t> </a:t>
            </a:r>
            <a:r>
              <a:rPr lang="en-US" sz="2000" dirty="0">
                <a:sym typeface="Symbol"/>
              </a:rPr>
              <a:t></a:t>
            </a:r>
            <a:r>
              <a:rPr lang="en-US" sz="2000" dirty="0"/>
              <a:t> </a:t>
            </a:r>
            <a:r>
              <a:rPr lang="en-US" sz="2000" i="1" dirty="0"/>
              <a:t>RK 	</a:t>
            </a:r>
            <a:r>
              <a:rPr lang="en-US" sz="2000" dirty="0"/>
              <a:t>by (d)</a:t>
            </a:r>
            <a:endParaRPr lang="en-US" sz="2000" i="1" dirty="0"/>
          </a:p>
          <a:p>
            <a:pPr>
              <a:buClr>
                <a:schemeClr val="tx1"/>
              </a:buClr>
              <a:tabLst>
                <a:tab pos="344488" algn="l"/>
                <a:tab pos="1484313" algn="l"/>
              </a:tabLst>
            </a:pPr>
            <a:r>
              <a:rPr lang="en-US" sz="2000" dirty="0">
                <a:solidFill>
                  <a:srgbClr val="0000FF"/>
                </a:solidFill>
              </a:rPr>
              <a:t>	</a:t>
            </a:r>
            <a:r>
              <a:rPr lang="en-US" sz="2000" dirty="0"/>
              <a:t>~</a:t>
            </a:r>
            <a:r>
              <a:rPr lang="en-US" sz="2000" i="1" dirty="0"/>
              <a:t>RK</a:t>
            </a:r>
            <a:r>
              <a:rPr lang="en-US" sz="2000" dirty="0"/>
              <a:t> 	by conclusion of (2)</a:t>
            </a:r>
            <a:endParaRPr lang="en-US" sz="2000" i="1" dirty="0"/>
          </a:p>
          <a:p>
            <a:pPr>
              <a:buClr>
                <a:schemeClr val="tx1"/>
              </a:buClr>
              <a:tabLst>
                <a:tab pos="344488" algn="l"/>
                <a:tab pos="1484313" algn="l"/>
              </a:tabLst>
            </a:pPr>
            <a:r>
              <a:rPr lang="en-US" sz="2000" dirty="0">
                <a:solidFill>
                  <a:srgbClr val="0000FF"/>
                </a:solidFill>
              </a:rPr>
              <a:t>	</a:t>
            </a:r>
            <a:r>
              <a:rPr lang="en-US" sz="2000" dirty="0">
                <a:sym typeface="Symbol"/>
              </a:rPr>
              <a:t> </a:t>
            </a:r>
            <a:r>
              <a:rPr lang="en-US" sz="2000" i="1" dirty="0">
                <a:sym typeface="Symbol"/>
              </a:rPr>
              <a:t>RL	</a:t>
            </a:r>
            <a:r>
              <a:rPr lang="en-US" dirty="0"/>
              <a:t>by elimination</a:t>
            </a:r>
            <a:endParaRPr lang="en-US" dirty="0">
              <a:solidFill>
                <a:srgbClr val="0000FF"/>
              </a:solidFill>
            </a:endParaRPr>
          </a:p>
        </p:txBody>
      </p:sp>
      <p:sp>
        <p:nvSpPr>
          <p:cNvPr id="56" name="TextBox 55"/>
          <p:cNvSpPr txBox="1"/>
          <p:nvPr/>
        </p:nvSpPr>
        <p:spPr>
          <a:xfrm>
            <a:off x="4603610" y="4311928"/>
            <a:ext cx="3852891" cy="1015663"/>
          </a:xfrm>
          <a:prstGeom prst="rect">
            <a:avLst/>
          </a:prstGeom>
          <a:solidFill>
            <a:schemeClr val="accent4">
              <a:lumMod val="40000"/>
              <a:lumOff val="60000"/>
            </a:schemeClr>
          </a:solidFill>
        </p:spPr>
        <p:txBody>
          <a:bodyPr wrap="square" rtlCol="0">
            <a:spAutoFit/>
          </a:bodyPr>
          <a:lstStyle/>
          <a:p>
            <a:pPr>
              <a:buClr>
                <a:schemeClr val="tx1"/>
              </a:buClr>
              <a:tabLst>
                <a:tab pos="344488" algn="l"/>
                <a:tab pos="1484313" algn="l"/>
              </a:tabLst>
            </a:pPr>
            <a:r>
              <a:rPr lang="en-US" sz="2000" dirty="0"/>
              <a:t>4.	</a:t>
            </a:r>
            <a:r>
              <a:rPr lang="en-US" sz="2000" i="1" dirty="0"/>
              <a:t>RL</a:t>
            </a:r>
            <a:r>
              <a:rPr lang="en-US" sz="2000" dirty="0"/>
              <a:t> </a:t>
            </a:r>
            <a:r>
              <a:rPr lang="en-US" sz="2000" dirty="0">
                <a:sym typeface="Symbol"/>
              </a:rPr>
              <a:t></a:t>
            </a:r>
            <a:r>
              <a:rPr lang="en-US" sz="2000" dirty="0"/>
              <a:t> </a:t>
            </a:r>
            <a:r>
              <a:rPr lang="en-US" sz="2000" i="1" dirty="0"/>
              <a:t>GC 	</a:t>
            </a:r>
            <a:r>
              <a:rPr lang="en-US" sz="2000" dirty="0"/>
              <a:t>by (e)</a:t>
            </a:r>
            <a:endParaRPr lang="en-US" sz="2000" i="1" dirty="0"/>
          </a:p>
          <a:p>
            <a:pPr>
              <a:buClr>
                <a:schemeClr val="tx1"/>
              </a:buClr>
              <a:tabLst>
                <a:tab pos="344488" algn="l"/>
                <a:tab pos="1484313" algn="l"/>
              </a:tabLst>
            </a:pPr>
            <a:r>
              <a:rPr lang="en-US" sz="2000" dirty="0">
                <a:solidFill>
                  <a:srgbClr val="0000FF"/>
                </a:solidFill>
              </a:rPr>
              <a:t>	</a:t>
            </a:r>
            <a:r>
              <a:rPr lang="en-US" sz="2000" i="1" dirty="0"/>
              <a:t>RL</a:t>
            </a:r>
            <a:r>
              <a:rPr lang="en-US" sz="2000" dirty="0"/>
              <a:t> 	by conclusion of (3)</a:t>
            </a:r>
            <a:endParaRPr lang="en-US" sz="2000" i="1" dirty="0"/>
          </a:p>
          <a:p>
            <a:pPr>
              <a:buClr>
                <a:schemeClr val="tx1"/>
              </a:buClr>
              <a:tabLst>
                <a:tab pos="344488" algn="l"/>
                <a:tab pos="1484313" algn="l"/>
              </a:tabLst>
            </a:pPr>
            <a:r>
              <a:rPr lang="en-US" sz="2000" dirty="0">
                <a:solidFill>
                  <a:srgbClr val="0000FF"/>
                </a:solidFill>
              </a:rPr>
              <a:t>	</a:t>
            </a:r>
            <a:r>
              <a:rPr lang="en-US" sz="2000" dirty="0">
                <a:sym typeface="Symbol"/>
              </a:rPr>
              <a:t> </a:t>
            </a:r>
            <a:r>
              <a:rPr lang="en-US" sz="2000" i="1" dirty="0">
                <a:sym typeface="Symbol"/>
              </a:rPr>
              <a:t>GC	</a:t>
            </a:r>
            <a:r>
              <a:rPr lang="en-US" dirty="0"/>
              <a:t>by modus ponens</a:t>
            </a:r>
            <a:endParaRPr lang="en-US" dirty="0">
              <a:solidFill>
                <a:srgbClr val="0000FF"/>
              </a:solidFill>
            </a:endParaRPr>
          </a:p>
        </p:txBody>
      </p:sp>
      <p:sp>
        <p:nvSpPr>
          <p:cNvPr id="3" name="TextBox 2"/>
          <p:cNvSpPr txBox="1"/>
          <p:nvPr/>
        </p:nvSpPr>
        <p:spPr>
          <a:xfrm>
            <a:off x="1606381" y="5580361"/>
            <a:ext cx="5988525" cy="523220"/>
          </a:xfrm>
          <a:prstGeom prst="rect">
            <a:avLst/>
          </a:prstGeom>
          <a:noFill/>
        </p:spPr>
        <p:txBody>
          <a:bodyPr wrap="square" rtlCol="0">
            <a:spAutoFit/>
          </a:bodyPr>
          <a:lstStyle/>
          <a:p>
            <a:pPr algn="ctr"/>
            <a:r>
              <a:rPr lang="en-US" sz="2800" dirty="0">
                <a:solidFill>
                  <a:srgbClr val="C00000"/>
                </a:solidFill>
              </a:rPr>
              <a:t>Thus the glasses are on the coffee table.</a:t>
            </a:r>
          </a:p>
        </p:txBody>
      </p:sp>
      <p:sp>
        <p:nvSpPr>
          <p:cNvPr id="57" name="TextBox 56"/>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Tree>
    <p:extLst>
      <p:ext uri="{BB962C8B-B14F-4D97-AF65-F5344CB8AC3E}">
        <p14:creationId xmlns:p14="http://schemas.microsoft.com/office/powerpoint/2010/main" val="16316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dissolve">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dissolve">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dissolve">
                                      <p:cBhvr>
                                        <p:cTn id="22" dur="500"/>
                                        <p:tgtEl>
                                          <p:spTgt spid="5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dissolve">
                                      <p:cBhvr>
                                        <p:cTn id="27" dur="500"/>
                                        <p:tgtEl>
                                          <p:spTgt spid="5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dissolv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3" grpId="0" animBg="1"/>
      <p:bldP spid="54" grpId="0" animBg="1"/>
      <p:bldP spid="55" grpId="0" animBg="1"/>
      <p:bldP spid="56" grpId="0" animBg="1"/>
      <p:bldP spid="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Fallacies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71</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2.3.5. Fallacies</a:t>
            </a:r>
            <a:endParaRPr lang="en-SG" sz="2000" dirty="0">
              <a:solidFill>
                <a:schemeClr val="bg1"/>
              </a:solidFill>
            </a:endParaRPr>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369739" y="1551023"/>
            <a:ext cx="8485012" cy="3539430"/>
          </a:xfrm>
          <a:prstGeom prst="rect">
            <a:avLst/>
          </a:prstGeom>
          <a:noFill/>
        </p:spPr>
        <p:txBody>
          <a:bodyPr wrap="square" rtlCol="0">
            <a:spAutoFit/>
          </a:bodyPr>
          <a:lstStyle/>
          <a:p>
            <a:pPr marL="514350" indent="-514350">
              <a:spcAft>
                <a:spcPts val="600"/>
              </a:spcAft>
              <a:buClr>
                <a:schemeClr val="tx1"/>
              </a:buClr>
              <a:buFont typeface="Wingdings" panose="05000000000000000000" pitchFamily="2" charset="2"/>
              <a:buChar char="§"/>
            </a:pPr>
            <a:r>
              <a:rPr lang="en-US" sz="2800" dirty="0"/>
              <a:t>A </a:t>
            </a:r>
            <a:r>
              <a:rPr lang="en-US" sz="2800" dirty="0">
                <a:solidFill>
                  <a:srgbClr val="C00000"/>
                </a:solidFill>
              </a:rPr>
              <a:t>fallacy </a:t>
            </a:r>
            <a:r>
              <a:rPr lang="en-US" sz="2800" dirty="0"/>
              <a:t>is an error in reasoning that results in an invalid argument.</a:t>
            </a:r>
            <a:endParaRPr lang="en-US" sz="2400" dirty="0"/>
          </a:p>
          <a:p>
            <a:pPr marL="514350" indent="-514350">
              <a:spcAft>
                <a:spcPts val="600"/>
              </a:spcAft>
              <a:buClr>
                <a:schemeClr val="tx1"/>
              </a:buClr>
              <a:buFont typeface="Wingdings" panose="05000000000000000000" pitchFamily="2" charset="2"/>
              <a:buChar char="§"/>
            </a:pPr>
            <a:r>
              <a:rPr lang="en-US" sz="2800" dirty="0"/>
              <a:t>Three common fallacies:</a:t>
            </a:r>
          </a:p>
          <a:p>
            <a:pPr marL="971550" lvl="1" indent="-514350">
              <a:spcAft>
                <a:spcPts val="600"/>
              </a:spcAft>
              <a:buClr>
                <a:schemeClr val="tx1"/>
              </a:buClr>
              <a:buFont typeface="+mj-lt"/>
              <a:buAutoNum type="arabicPeriod"/>
            </a:pPr>
            <a:r>
              <a:rPr lang="en-US" sz="2400" dirty="0"/>
              <a:t>Using </a:t>
            </a:r>
            <a:r>
              <a:rPr lang="en-US" sz="2400" b="1" dirty="0"/>
              <a:t>ambiguous premises</a:t>
            </a:r>
            <a:r>
              <a:rPr lang="en-US" sz="2400" dirty="0"/>
              <a:t>, and treating them as if they were unambiguous.</a:t>
            </a:r>
          </a:p>
          <a:p>
            <a:pPr marL="971550" lvl="1" indent="-514350">
              <a:spcAft>
                <a:spcPts val="600"/>
              </a:spcAft>
              <a:buClr>
                <a:schemeClr val="tx1"/>
              </a:buClr>
              <a:buFont typeface="+mj-lt"/>
              <a:buAutoNum type="arabicPeriod"/>
            </a:pPr>
            <a:r>
              <a:rPr lang="en-US" sz="2400" b="1" dirty="0"/>
              <a:t>Circular reasoning </a:t>
            </a:r>
            <a:r>
              <a:rPr lang="en-US" sz="2400" dirty="0"/>
              <a:t>(assuming what is to be proved without having derived it from the premises)</a:t>
            </a:r>
          </a:p>
          <a:p>
            <a:pPr marL="971550" lvl="1" indent="-514350">
              <a:spcAft>
                <a:spcPts val="600"/>
              </a:spcAft>
              <a:buClr>
                <a:schemeClr val="tx1"/>
              </a:buClr>
              <a:buFont typeface="+mj-lt"/>
              <a:buAutoNum type="arabicPeriod"/>
            </a:pPr>
            <a:r>
              <a:rPr lang="en-US" sz="2400" b="1" dirty="0"/>
              <a:t>Jumping to a conclusion </a:t>
            </a:r>
            <a:r>
              <a:rPr lang="en-US" sz="2400" dirty="0"/>
              <a:t>(without adequate grounds)</a:t>
            </a:r>
          </a:p>
        </p:txBody>
      </p:sp>
    </p:spTree>
    <p:extLst>
      <p:ext uri="{BB962C8B-B14F-4D97-AF65-F5344CB8AC3E}">
        <p14:creationId xmlns:p14="http://schemas.microsoft.com/office/powerpoint/2010/main" val="39157679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Fallacies: Converse Error</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72</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2.3.5.1. Fallacies: Converse Error</a:t>
            </a:r>
            <a:endParaRPr lang="en-SG" sz="2000" dirty="0">
              <a:solidFill>
                <a:schemeClr val="bg1"/>
              </a:solidFill>
            </a:endParaRPr>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369739" y="1551023"/>
            <a:ext cx="8485012" cy="523220"/>
          </a:xfrm>
          <a:prstGeom prst="rect">
            <a:avLst/>
          </a:prstGeom>
          <a:noFill/>
        </p:spPr>
        <p:txBody>
          <a:bodyPr wrap="square" rtlCol="0">
            <a:spAutoFit/>
          </a:bodyPr>
          <a:lstStyle/>
          <a:p>
            <a:pPr marL="514350" indent="-514350">
              <a:spcAft>
                <a:spcPts val="600"/>
              </a:spcAft>
              <a:buClr>
                <a:schemeClr val="tx1"/>
              </a:buClr>
              <a:buFont typeface="Wingdings" panose="05000000000000000000" pitchFamily="2" charset="2"/>
              <a:buChar char="§"/>
            </a:pPr>
            <a:r>
              <a:rPr lang="en-US" sz="2800" dirty="0"/>
              <a:t>Example:</a:t>
            </a:r>
            <a:endParaRPr lang="en-US" sz="2400" dirty="0"/>
          </a:p>
        </p:txBody>
      </p:sp>
      <p:sp>
        <p:nvSpPr>
          <p:cNvPr id="3" name="TextBox 2"/>
          <p:cNvSpPr txBox="1"/>
          <p:nvPr/>
        </p:nvSpPr>
        <p:spPr>
          <a:xfrm>
            <a:off x="1090037" y="2131662"/>
            <a:ext cx="6742944" cy="1200329"/>
          </a:xfrm>
          <a:prstGeom prst="rect">
            <a:avLst/>
          </a:prstGeom>
          <a:solidFill>
            <a:schemeClr val="accent4">
              <a:lumMod val="40000"/>
              <a:lumOff val="60000"/>
            </a:schemeClr>
          </a:solidFill>
        </p:spPr>
        <p:txBody>
          <a:bodyPr wrap="square" rtlCol="0">
            <a:spAutoFit/>
          </a:bodyPr>
          <a:lstStyle/>
          <a:p>
            <a:r>
              <a:rPr lang="en-US" sz="2400" dirty="0"/>
              <a:t>If Zeke is a cheater, then Zeke sits in the back row.</a:t>
            </a:r>
          </a:p>
          <a:p>
            <a:r>
              <a:rPr lang="en-US" sz="2400" dirty="0"/>
              <a:t>Zeke sits in the back row.</a:t>
            </a:r>
          </a:p>
          <a:p>
            <a:r>
              <a:rPr lang="en-US" sz="2400" dirty="0">
                <a:sym typeface="Symbol"/>
              </a:rPr>
              <a:t> Zeke is a cheater.</a:t>
            </a:r>
            <a:endParaRPr lang="en-US" sz="2400" dirty="0"/>
          </a:p>
        </p:txBody>
      </p:sp>
      <p:grpSp>
        <p:nvGrpSpPr>
          <p:cNvPr id="32" name="Group 31"/>
          <p:cNvGrpSpPr/>
          <p:nvPr/>
        </p:nvGrpSpPr>
        <p:grpSpPr>
          <a:xfrm>
            <a:off x="1110601" y="3698494"/>
            <a:ext cx="1866517" cy="1483482"/>
            <a:chOff x="3240716" y="974979"/>
            <a:chExt cx="1866517" cy="1483482"/>
          </a:xfrm>
        </p:grpSpPr>
        <p:sp>
          <p:nvSpPr>
            <p:cNvPr id="53" name="TextBox 52"/>
            <p:cNvSpPr txBox="1"/>
            <p:nvPr/>
          </p:nvSpPr>
          <p:spPr>
            <a:xfrm>
              <a:off x="3240716" y="974979"/>
              <a:ext cx="1866517" cy="461665"/>
            </a:xfrm>
            <a:prstGeom prst="rect">
              <a:avLst/>
            </a:prstGeom>
            <a:solidFill>
              <a:srgbClr val="0033CC"/>
            </a:solidFill>
          </p:spPr>
          <p:txBody>
            <a:bodyPr wrap="square" rtlCol="0">
              <a:spAutoFit/>
            </a:bodyPr>
            <a:lstStyle/>
            <a:p>
              <a:pPr algn="ctr"/>
              <a:r>
                <a:rPr lang="en-SG" sz="2400" i="1" dirty="0">
                  <a:solidFill>
                    <a:schemeClr val="bg1"/>
                  </a:solidFill>
                  <a:sym typeface="Symbol"/>
                </a:rPr>
                <a:t>p</a:t>
              </a:r>
              <a:r>
                <a:rPr lang="en-SG" sz="2400" dirty="0">
                  <a:solidFill>
                    <a:schemeClr val="bg1"/>
                  </a:solidFill>
                  <a:sym typeface="Symbol"/>
                </a:rPr>
                <a:t>  </a:t>
              </a:r>
              <a:r>
                <a:rPr lang="en-SG" sz="2400" i="1" dirty="0">
                  <a:solidFill>
                    <a:schemeClr val="bg1"/>
                  </a:solidFill>
                  <a:sym typeface="Symbol"/>
                </a:rPr>
                <a:t>q</a:t>
              </a:r>
              <a:endParaRPr lang="en-SG" sz="2400" dirty="0">
                <a:solidFill>
                  <a:schemeClr val="bg1"/>
                </a:solidFill>
              </a:endParaRPr>
            </a:p>
          </p:txBody>
        </p:sp>
        <p:sp>
          <p:nvSpPr>
            <p:cNvPr id="54" name="TextBox 53"/>
            <p:cNvSpPr txBox="1"/>
            <p:nvPr/>
          </p:nvSpPr>
          <p:spPr>
            <a:xfrm>
              <a:off x="3240716" y="1996796"/>
              <a:ext cx="1866517" cy="461665"/>
            </a:xfrm>
            <a:prstGeom prst="rect">
              <a:avLst/>
            </a:prstGeom>
            <a:solidFill>
              <a:srgbClr val="0033CC"/>
            </a:solidFill>
          </p:spPr>
          <p:txBody>
            <a:bodyPr wrap="square" rtlCol="0">
              <a:spAutoFit/>
            </a:bodyPr>
            <a:lstStyle/>
            <a:p>
              <a:pPr algn="ctr"/>
              <a:r>
                <a:rPr lang="en-SG" sz="2400" dirty="0">
                  <a:solidFill>
                    <a:schemeClr val="bg1"/>
                  </a:solidFill>
                  <a:sym typeface="Symbol"/>
                </a:rPr>
                <a:t></a:t>
              </a:r>
              <a:r>
                <a:rPr lang="en-SG" sz="2400" i="1" dirty="0">
                  <a:solidFill>
                    <a:schemeClr val="bg1"/>
                  </a:solidFill>
                  <a:sym typeface="Symbol"/>
                </a:rPr>
                <a:t> p</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55" name="TextBox 54"/>
            <p:cNvSpPr txBox="1"/>
            <p:nvPr/>
          </p:nvSpPr>
          <p:spPr>
            <a:xfrm>
              <a:off x="3243998" y="1477748"/>
              <a:ext cx="1863235" cy="461665"/>
            </a:xfrm>
            <a:prstGeom prst="rect">
              <a:avLst/>
            </a:prstGeom>
            <a:solidFill>
              <a:srgbClr val="0033CC"/>
            </a:solidFill>
          </p:spPr>
          <p:txBody>
            <a:bodyPr wrap="square" rtlCol="0">
              <a:spAutoFit/>
            </a:bodyPr>
            <a:lstStyle/>
            <a:p>
              <a:pPr algn="ctr"/>
              <a:r>
                <a:rPr lang="en-SG" sz="2400" i="1" dirty="0">
                  <a:solidFill>
                    <a:schemeClr val="bg1"/>
                  </a:solidFill>
                  <a:sym typeface="Symbol"/>
                </a:rPr>
                <a:t>q</a:t>
              </a:r>
              <a:endParaRPr lang="en-SG" sz="2400" dirty="0">
                <a:solidFill>
                  <a:schemeClr val="bg1"/>
                </a:solidFill>
              </a:endParaRPr>
            </a:p>
          </p:txBody>
        </p:sp>
      </p:gr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2963" y="4402877"/>
            <a:ext cx="762000" cy="762000"/>
          </a:xfrm>
          <a:prstGeom prst="rect">
            <a:avLst/>
          </a:prstGeom>
        </p:spPr>
      </p:pic>
      <p:grpSp>
        <p:nvGrpSpPr>
          <p:cNvPr id="56" name="Group 55"/>
          <p:cNvGrpSpPr/>
          <p:nvPr/>
        </p:nvGrpSpPr>
        <p:grpSpPr>
          <a:xfrm>
            <a:off x="5235545" y="3698494"/>
            <a:ext cx="1866517" cy="1483482"/>
            <a:chOff x="3240716" y="974979"/>
            <a:chExt cx="1866517" cy="1483482"/>
          </a:xfrm>
        </p:grpSpPr>
        <p:sp>
          <p:nvSpPr>
            <p:cNvPr id="57" name="TextBox 56"/>
            <p:cNvSpPr txBox="1"/>
            <p:nvPr/>
          </p:nvSpPr>
          <p:spPr>
            <a:xfrm>
              <a:off x="3240716" y="974979"/>
              <a:ext cx="1866517" cy="461665"/>
            </a:xfrm>
            <a:prstGeom prst="rect">
              <a:avLst/>
            </a:prstGeom>
            <a:solidFill>
              <a:srgbClr val="0033CC"/>
            </a:solidFill>
          </p:spPr>
          <p:txBody>
            <a:bodyPr wrap="square" rtlCol="0">
              <a:spAutoFit/>
            </a:bodyPr>
            <a:lstStyle/>
            <a:p>
              <a:pPr algn="ctr"/>
              <a:r>
                <a:rPr lang="en-SG" sz="2400" i="1" dirty="0">
                  <a:solidFill>
                    <a:schemeClr val="bg1"/>
                  </a:solidFill>
                  <a:sym typeface="Symbol"/>
                </a:rPr>
                <a:t>q </a:t>
              </a:r>
              <a:r>
                <a:rPr lang="en-SG" sz="2400" dirty="0">
                  <a:solidFill>
                    <a:schemeClr val="bg1"/>
                  </a:solidFill>
                  <a:sym typeface="Symbol"/>
                </a:rPr>
                <a:t> </a:t>
              </a:r>
              <a:r>
                <a:rPr lang="en-SG" sz="2400" i="1" dirty="0">
                  <a:solidFill>
                    <a:schemeClr val="bg1"/>
                  </a:solidFill>
                  <a:sym typeface="Symbol"/>
                </a:rPr>
                <a:t>p</a:t>
              </a:r>
              <a:endParaRPr lang="en-SG" sz="2400" dirty="0">
                <a:solidFill>
                  <a:schemeClr val="bg1"/>
                </a:solidFill>
              </a:endParaRPr>
            </a:p>
          </p:txBody>
        </p:sp>
        <p:sp>
          <p:nvSpPr>
            <p:cNvPr id="58" name="TextBox 57"/>
            <p:cNvSpPr txBox="1"/>
            <p:nvPr/>
          </p:nvSpPr>
          <p:spPr>
            <a:xfrm>
              <a:off x="3240716" y="1996796"/>
              <a:ext cx="1866517" cy="461665"/>
            </a:xfrm>
            <a:prstGeom prst="rect">
              <a:avLst/>
            </a:prstGeom>
            <a:solidFill>
              <a:srgbClr val="0033CC"/>
            </a:solidFill>
          </p:spPr>
          <p:txBody>
            <a:bodyPr wrap="square" rtlCol="0">
              <a:spAutoFit/>
            </a:bodyPr>
            <a:lstStyle/>
            <a:p>
              <a:pPr algn="ctr"/>
              <a:r>
                <a:rPr lang="en-SG" sz="2400" dirty="0">
                  <a:solidFill>
                    <a:schemeClr val="bg1"/>
                  </a:solidFill>
                  <a:sym typeface="Symbol"/>
                </a:rPr>
                <a:t></a:t>
              </a:r>
              <a:r>
                <a:rPr lang="en-SG" sz="2400" i="1" dirty="0">
                  <a:solidFill>
                    <a:schemeClr val="bg1"/>
                  </a:solidFill>
                  <a:sym typeface="Symbol"/>
                </a:rPr>
                <a:t> p</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59" name="TextBox 58"/>
            <p:cNvSpPr txBox="1"/>
            <p:nvPr/>
          </p:nvSpPr>
          <p:spPr>
            <a:xfrm>
              <a:off x="3243998" y="1477748"/>
              <a:ext cx="1863235" cy="461665"/>
            </a:xfrm>
            <a:prstGeom prst="rect">
              <a:avLst/>
            </a:prstGeom>
            <a:solidFill>
              <a:srgbClr val="0033CC"/>
            </a:solidFill>
          </p:spPr>
          <p:txBody>
            <a:bodyPr wrap="square" rtlCol="0">
              <a:spAutoFit/>
            </a:bodyPr>
            <a:lstStyle/>
            <a:p>
              <a:pPr algn="ctr"/>
              <a:r>
                <a:rPr lang="en-SG" sz="2400" i="1" dirty="0">
                  <a:solidFill>
                    <a:schemeClr val="bg1"/>
                  </a:solidFill>
                  <a:sym typeface="Symbol"/>
                </a:rPr>
                <a:t>q</a:t>
              </a:r>
              <a:endParaRPr lang="en-SG" sz="2400" dirty="0">
                <a:solidFill>
                  <a:schemeClr val="bg1"/>
                </a:solidFill>
              </a:endParaRPr>
            </a:p>
          </p:txBody>
        </p:sp>
      </p:gr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0551" y="4581851"/>
            <a:ext cx="892493" cy="669370"/>
          </a:xfrm>
          <a:prstGeom prst="rect">
            <a:avLst/>
          </a:prstGeom>
        </p:spPr>
      </p:pic>
      <p:sp>
        <p:nvSpPr>
          <p:cNvPr id="8" name="TextBox 7"/>
          <p:cNvSpPr txBox="1"/>
          <p:nvPr/>
        </p:nvSpPr>
        <p:spPr>
          <a:xfrm>
            <a:off x="1545179" y="5358600"/>
            <a:ext cx="5743495" cy="954107"/>
          </a:xfrm>
          <a:prstGeom prst="rect">
            <a:avLst/>
          </a:prstGeom>
          <a:noFill/>
        </p:spPr>
        <p:txBody>
          <a:bodyPr wrap="square" rtlCol="0">
            <a:spAutoFit/>
          </a:bodyPr>
          <a:lstStyle/>
          <a:p>
            <a:r>
              <a:rPr lang="en-SG" sz="2800" dirty="0">
                <a:solidFill>
                  <a:srgbClr val="C00000"/>
                </a:solidFill>
              </a:rPr>
              <a:t>Converse error </a:t>
            </a:r>
            <a:r>
              <a:rPr lang="en-SG" sz="2800" dirty="0"/>
              <a:t>is also known as the </a:t>
            </a:r>
            <a:r>
              <a:rPr lang="en-SG" sz="2800" dirty="0">
                <a:solidFill>
                  <a:srgbClr val="C00000"/>
                </a:solidFill>
              </a:rPr>
              <a:t>fallacy of affirming the consequence</a:t>
            </a:r>
            <a:r>
              <a:rPr lang="en-SG" sz="2800" dirty="0"/>
              <a:t>.</a:t>
            </a:r>
          </a:p>
        </p:txBody>
      </p:sp>
    </p:spTree>
    <p:extLst>
      <p:ext uri="{BB962C8B-B14F-4D97-AF65-F5344CB8AC3E}">
        <p14:creationId xmlns:p14="http://schemas.microsoft.com/office/powerpoint/2010/main" val="281807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dissolve">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Fallacies: Inverse Error</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73</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2.3.5.2. Fallacies: Inverse Error</a:t>
            </a:r>
            <a:endParaRPr lang="en-SG" sz="2000" dirty="0">
              <a:solidFill>
                <a:schemeClr val="bg1"/>
              </a:solidFill>
            </a:endParaRPr>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369739" y="1551023"/>
            <a:ext cx="8485012" cy="523220"/>
          </a:xfrm>
          <a:prstGeom prst="rect">
            <a:avLst/>
          </a:prstGeom>
          <a:noFill/>
        </p:spPr>
        <p:txBody>
          <a:bodyPr wrap="square" rtlCol="0">
            <a:spAutoFit/>
          </a:bodyPr>
          <a:lstStyle/>
          <a:p>
            <a:pPr marL="514350" indent="-514350">
              <a:spcAft>
                <a:spcPts val="600"/>
              </a:spcAft>
              <a:buClr>
                <a:schemeClr val="tx1"/>
              </a:buClr>
              <a:buFont typeface="Wingdings" panose="05000000000000000000" pitchFamily="2" charset="2"/>
              <a:buChar char="§"/>
            </a:pPr>
            <a:r>
              <a:rPr lang="en-US" sz="2800" dirty="0"/>
              <a:t>Example:</a:t>
            </a:r>
            <a:endParaRPr lang="en-US" sz="2400" dirty="0"/>
          </a:p>
        </p:txBody>
      </p:sp>
      <p:sp>
        <p:nvSpPr>
          <p:cNvPr id="3" name="TextBox 2"/>
          <p:cNvSpPr txBox="1"/>
          <p:nvPr/>
        </p:nvSpPr>
        <p:spPr>
          <a:xfrm>
            <a:off x="1090037" y="2097601"/>
            <a:ext cx="6742944" cy="1569660"/>
          </a:xfrm>
          <a:prstGeom prst="rect">
            <a:avLst/>
          </a:prstGeom>
          <a:solidFill>
            <a:schemeClr val="accent4">
              <a:lumMod val="40000"/>
              <a:lumOff val="60000"/>
            </a:schemeClr>
          </a:solidFill>
        </p:spPr>
        <p:txBody>
          <a:bodyPr wrap="square" rtlCol="0">
            <a:spAutoFit/>
          </a:bodyPr>
          <a:lstStyle/>
          <a:p>
            <a:r>
              <a:rPr lang="en-US" sz="2400" dirty="0"/>
              <a:t>If interest rates are going up, stock market prices will go down.</a:t>
            </a:r>
          </a:p>
          <a:p>
            <a:r>
              <a:rPr lang="en-US" sz="2400" dirty="0"/>
              <a:t>Interest rates are not going up.</a:t>
            </a:r>
          </a:p>
          <a:p>
            <a:r>
              <a:rPr lang="en-US" sz="2400" dirty="0">
                <a:sym typeface="Symbol"/>
              </a:rPr>
              <a:t> Stock market prices will not go down.</a:t>
            </a:r>
            <a:endParaRPr lang="en-US" sz="2400" dirty="0"/>
          </a:p>
        </p:txBody>
      </p:sp>
      <p:grpSp>
        <p:nvGrpSpPr>
          <p:cNvPr id="60" name="Group 59"/>
          <p:cNvGrpSpPr/>
          <p:nvPr/>
        </p:nvGrpSpPr>
        <p:grpSpPr>
          <a:xfrm>
            <a:off x="1110601" y="3698494"/>
            <a:ext cx="1866517" cy="1483482"/>
            <a:chOff x="3240716" y="974979"/>
            <a:chExt cx="1866517" cy="1483482"/>
          </a:xfrm>
        </p:grpSpPr>
        <p:sp>
          <p:nvSpPr>
            <p:cNvPr id="61" name="TextBox 60"/>
            <p:cNvSpPr txBox="1"/>
            <p:nvPr/>
          </p:nvSpPr>
          <p:spPr>
            <a:xfrm>
              <a:off x="3240716" y="974979"/>
              <a:ext cx="1866517" cy="461665"/>
            </a:xfrm>
            <a:prstGeom prst="rect">
              <a:avLst/>
            </a:prstGeom>
            <a:solidFill>
              <a:srgbClr val="0033CC"/>
            </a:solidFill>
          </p:spPr>
          <p:txBody>
            <a:bodyPr wrap="square" rtlCol="0">
              <a:spAutoFit/>
            </a:bodyPr>
            <a:lstStyle/>
            <a:p>
              <a:pPr algn="ctr"/>
              <a:r>
                <a:rPr lang="en-SG" sz="2400" i="1" dirty="0">
                  <a:solidFill>
                    <a:schemeClr val="bg1"/>
                  </a:solidFill>
                  <a:sym typeface="Symbol"/>
                </a:rPr>
                <a:t>p</a:t>
              </a:r>
              <a:r>
                <a:rPr lang="en-SG" sz="2400" dirty="0">
                  <a:solidFill>
                    <a:schemeClr val="bg1"/>
                  </a:solidFill>
                  <a:sym typeface="Symbol"/>
                </a:rPr>
                <a:t>  </a:t>
              </a:r>
              <a:r>
                <a:rPr lang="en-SG" sz="2400" i="1" dirty="0">
                  <a:solidFill>
                    <a:schemeClr val="bg1"/>
                  </a:solidFill>
                  <a:sym typeface="Symbol"/>
                </a:rPr>
                <a:t>q</a:t>
              </a:r>
              <a:endParaRPr lang="en-SG" sz="2400" dirty="0">
                <a:solidFill>
                  <a:schemeClr val="bg1"/>
                </a:solidFill>
              </a:endParaRPr>
            </a:p>
          </p:txBody>
        </p:sp>
        <p:sp>
          <p:nvSpPr>
            <p:cNvPr id="62" name="TextBox 61"/>
            <p:cNvSpPr txBox="1"/>
            <p:nvPr/>
          </p:nvSpPr>
          <p:spPr>
            <a:xfrm>
              <a:off x="3240716" y="1996796"/>
              <a:ext cx="1866517" cy="461665"/>
            </a:xfrm>
            <a:prstGeom prst="rect">
              <a:avLst/>
            </a:prstGeom>
            <a:solidFill>
              <a:srgbClr val="0033CC"/>
            </a:solidFill>
          </p:spPr>
          <p:txBody>
            <a:bodyPr wrap="square" rtlCol="0">
              <a:spAutoFit/>
            </a:bodyPr>
            <a:lstStyle/>
            <a:p>
              <a:pPr algn="ctr"/>
              <a:r>
                <a:rPr lang="en-SG" sz="2400" dirty="0">
                  <a:solidFill>
                    <a:schemeClr val="bg1"/>
                  </a:solidFill>
                  <a:sym typeface="Symbol"/>
                </a:rPr>
                <a:t></a:t>
              </a:r>
              <a:r>
                <a:rPr lang="en-SG" sz="2400" i="1" dirty="0">
                  <a:solidFill>
                    <a:schemeClr val="bg1"/>
                  </a:solidFill>
                  <a:sym typeface="Symbol"/>
                </a:rPr>
                <a:t> </a:t>
              </a:r>
              <a:r>
                <a:rPr lang="en-SG" sz="2400" dirty="0">
                  <a:solidFill>
                    <a:schemeClr val="bg1"/>
                  </a:solidFill>
                  <a:sym typeface="Symbol"/>
                </a:rPr>
                <a:t>~</a:t>
              </a:r>
              <a:r>
                <a:rPr lang="en-SG" sz="2400" i="1" dirty="0">
                  <a:solidFill>
                    <a:schemeClr val="bg1"/>
                  </a:solidFill>
                  <a:sym typeface="Symbol"/>
                </a:rPr>
                <a:t>q</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63" name="TextBox 62"/>
            <p:cNvSpPr txBox="1"/>
            <p:nvPr/>
          </p:nvSpPr>
          <p:spPr>
            <a:xfrm>
              <a:off x="3243998" y="1477748"/>
              <a:ext cx="1863235" cy="461665"/>
            </a:xfrm>
            <a:prstGeom prst="rect">
              <a:avLst/>
            </a:prstGeom>
            <a:solidFill>
              <a:srgbClr val="0033CC"/>
            </a:solidFill>
          </p:spPr>
          <p:txBody>
            <a:bodyPr wrap="square" rtlCol="0">
              <a:spAutoFit/>
            </a:bodyPr>
            <a:lstStyle/>
            <a:p>
              <a:pPr algn="ctr"/>
              <a:r>
                <a:rPr lang="en-SG" sz="2400" dirty="0">
                  <a:solidFill>
                    <a:schemeClr val="bg1"/>
                  </a:solidFill>
                  <a:sym typeface="Symbol"/>
                </a:rPr>
                <a:t>~</a:t>
              </a:r>
              <a:r>
                <a:rPr lang="en-SG" sz="2400" i="1" dirty="0">
                  <a:solidFill>
                    <a:schemeClr val="bg1"/>
                  </a:solidFill>
                  <a:sym typeface="Symbol"/>
                </a:rPr>
                <a:t>p</a:t>
              </a:r>
              <a:endParaRPr lang="en-SG" sz="2400" dirty="0">
                <a:solidFill>
                  <a:schemeClr val="bg1"/>
                </a:solidFill>
              </a:endParaRPr>
            </a:p>
          </p:txBody>
        </p:sp>
      </p:grpSp>
      <p:pic>
        <p:nvPicPr>
          <p:cNvPr id="64" name="Picture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2963" y="4402877"/>
            <a:ext cx="762000" cy="762000"/>
          </a:xfrm>
          <a:prstGeom prst="rect">
            <a:avLst/>
          </a:prstGeom>
        </p:spPr>
      </p:pic>
      <p:grpSp>
        <p:nvGrpSpPr>
          <p:cNvPr id="65" name="Group 64"/>
          <p:cNvGrpSpPr/>
          <p:nvPr/>
        </p:nvGrpSpPr>
        <p:grpSpPr>
          <a:xfrm>
            <a:off x="5235545" y="3698494"/>
            <a:ext cx="1866517" cy="1483482"/>
            <a:chOff x="3240716" y="974979"/>
            <a:chExt cx="1866517" cy="1483482"/>
          </a:xfrm>
        </p:grpSpPr>
        <p:sp>
          <p:nvSpPr>
            <p:cNvPr id="66" name="TextBox 65"/>
            <p:cNvSpPr txBox="1"/>
            <p:nvPr/>
          </p:nvSpPr>
          <p:spPr>
            <a:xfrm>
              <a:off x="3240716" y="974979"/>
              <a:ext cx="1866517" cy="461665"/>
            </a:xfrm>
            <a:prstGeom prst="rect">
              <a:avLst/>
            </a:prstGeom>
            <a:solidFill>
              <a:srgbClr val="0033CC"/>
            </a:solidFill>
          </p:spPr>
          <p:txBody>
            <a:bodyPr wrap="square" rtlCol="0">
              <a:spAutoFit/>
            </a:bodyPr>
            <a:lstStyle/>
            <a:p>
              <a:pPr algn="ctr"/>
              <a:r>
                <a:rPr lang="en-SG" sz="2400" dirty="0">
                  <a:solidFill>
                    <a:schemeClr val="bg1"/>
                  </a:solidFill>
                  <a:sym typeface="Symbol"/>
                </a:rPr>
                <a:t>~</a:t>
              </a:r>
              <a:r>
                <a:rPr lang="en-SG" sz="2400" i="1" dirty="0">
                  <a:solidFill>
                    <a:schemeClr val="bg1"/>
                  </a:solidFill>
                  <a:sym typeface="Symbol"/>
                </a:rPr>
                <a:t>p </a:t>
              </a:r>
              <a:r>
                <a:rPr lang="en-SG" sz="2400" dirty="0">
                  <a:solidFill>
                    <a:schemeClr val="bg1"/>
                  </a:solidFill>
                  <a:sym typeface="Symbol"/>
                </a:rPr>
                <a:t> </a:t>
              </a:r>
              <a:r>
                <a:rPr lang="en-SG" sz="2400" i="1" dirty="0">
                  <a:solidFill>
                    <a:schemeClr val="bg1"/>
                  </a:solidFill>
                  <a:sym typeface="Symbol"/>
                </a:rPr>
                <a:t>~q</a:t>
              </a:r>
              <a:endParaRPr lang="en-SG" sz="2400" dirty="0">
                <a:solidFill>
                  <a:schemeClr val="bg1"/>
                </a:solidFill>
              </a:endParaRPr>
            </a:p>
          </p:txBody>
        </p:sp>
        <p:sp>
          <p:nvSpPr>
            <p:cNvPr id="67" name="TextBox 66"/>
            <p:cNvSpPr txBox="1"/>
            <p:nvPr/>
          </p:nvSpPr>
          <p:spPr>
            <a:xfrm>
              <a:off x="3240716" y="1996796"/>
              <a:ext cx="1866517" cy="461665"/>
            </a:xfrm>
            <a:prstGeom prst="rect">
              <a:avLst/>
            </a:prstGeom>
            <a:solidFill>
              <a:srgbClr val="0033CC"/>
            </a:solidFill>
          </p:spPr>
          <p:txBody>
            <a:bodyPr wrap="square" rtlCol="0">
              <a:spAutoFit/>
            </a:bodyPr>
            <a:lstStyle/>
            <a:p>
              <a:pPr algn="ctr"/>
              <a:r>
                <a:rPr lang="en-SG" sz="2400" dirty="0">
                  <a:solidFill>
                    <a:schemeClr val="bg1"/>
                  </a:solidFill>
                  <a:sym typeface="Symbol"/>
                </a:rPr>
                <a:t></a:t>
              </a:r>
              <a:r>
                <a:rPr lang="en-SG" sz="2400" i="1" dirty="0">
                  <a:solidFill>
                    <a:schemeClr val="bg1"/>
                  </a:solidFill>
                  <a:sym typeface="Symbol"/>
                </a:rPr>
                <a:t> </a:t>
              </a:r>
              <a:r>
                <a:rPr lang="en-SG" sz="2400" dirty="0">
                  <a:solidFill>
                    <a:schemeClr val="bg1"/>
                  </a:solidFill>
                  <a:sym typeface="Symbol"/>
                </a:rPr>
                <a:t>~</a:t>
              </a:r>
              <a:r>
                <a:rPr lang="en-SG" sz="2400" i="1" dirty="0">
                  <a:solidFill>
                    <a:schemeClr val="bg1"/>
                  </a:solidFill>
                  <a:sym typeface="Symbol"/>
                </a:rPr>
                <a:t>q</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68" name="TextBox 67"/>
            <p:cNvSpPr txBox="1"/>
            <p:nvPr/>
          </p:nvSpPr>
          <p:spPr>
            <a:xfrm>
              <a:off x="3243998" y="1477748"/>
              <a:ext cx="1863235" cy="461665"/>
            </a:xfrm>
            <a:prstGeom prst="rect">
              <a:avLst/>
            </a:prstGeom>
            <a:solidFill>
              <a:srgbClr val="0033CC"/>
            </a:solidFill>
          </p:spPr>
          <p:txBody>
            <a:bodyPr wrap="square" rtlCol="0">
              <a:spAutoFit/>
            </a:bodyPr>
            <a:lstStyle/>
            <a:p>
              <a:pPr algn="ctr"/>
              <a:r>
                <a:rPr lang="en-SG" sz="2400" dirty="0">
                  <a:solidFill>
                    <a:schemeClr val="bg1"/>
                  </a:solidFill>
                  <a:sym typeface="Symbol"/>
                </a:rPr>
                <a:t>~</a:t>
              </a:r>
              <a:r>
                <a:rPr lang="en-SG" sz="2400" i="1" dirty="0">
                  <a:solidFill>
                    <a:schemeClr val="bg1"/>
                  </a:solidFill>
                  <a:sym typeface="Symbol"/>
                </a:rPr>
                <a:t>p</a:t>
              </a:r>
              <a:endParaRPr lang="en-SG" sz="2400" dirty="0">
                <a:solidFill>
                  <a:schemeClr val="bg1"/>
                </a:solidFill>
              </a:endParaRPr>
            </a:p>
          </p:txBody>
        </p:sp>
      </p:grpSp>
      <p:pic>
        <p:nvPicPr>
          <p:cNvPr id="69" name="Picture 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0551" y="4581851"/>
            <a:ext cx="892493" cy="669370"/>
          </a:xfrm>
          <a:prstGeom prst="rect">
            <a:avLst/>
          </a:prstGeom>
        </p:spPr>
      </p:pic>
    </p:spTree>
    <p:extLst>
      <p:ext uri="{BB962C8B-B14F-4D97-AF65-F5344CB8AC3E}">
        <p14:creationId xmlns:p14="http://schemas.microsoft.com/office/powerpoint/2010/main" val="313776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dissolv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dissolve">
                                      <p:cBhvr>
                                        <p:cTn id="12" dur="5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dissolve">
                                      <p:cBhvr>
                                        <p:cTn id="17" dur="500"/>
                                        <p:tgtEl>
                                          <p:spTgt spid="6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dissolve">
                                      <p:cBhvr>
                                        <p:cTn id="22"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Fallacies: A Valid Argument with a False Premise and a False Conclusion</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74</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784037"/>
            <a:ext cx="9144000" cy="954449"/>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marL="1441450" indent="-1441450">
              <a:tabLst>
                <a:tab pos="200025" algn="l"/>
                <a:tab pos="1441450" algn="l"/>
              </a:tabLst>
            </a:pPr>
            <a:r>
              <a:rPr lang="en-SG" sz="900" dirty="0">
                <a:solidFill>
                  <a:schemeClr val="bg1"/>
                </a:solidFill>
              </a:rPr>
              <a:t>	</a:t>
            </a:r>
            <a:r>
              <a:rPr lang="en-SG" sz="2800" dirty="0">
                <a:solidFill>
                  <a:schemeClr val="bg1"/>
                </a:solidFill>
              </a:rPr>
              <a:t>2.3.5.3.	Fallacies: A Valid Argument with a False Premise and a False Conclusion</a:t>
            </a:r>
            <a:endParaRPr lang="en-SG" sz="2000" dirty="0">
              <a:solidFill>
                <a:schemeClr val="bg1"/>
              </a:solidFill>
            </a:endParaRPr>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369739" y="1900588"/>
            <a:ext cx="8485012" cy="830997"/>
          </a:xfrm>
          <a:prstGeom prst="rect">
            <a:avLst/>
          </a:prstGeom>
          <a:noFill/>
        </p:spPr>
        <p:txBody>
          <a:bodyPr wrap="square" rtlCol="0">
            <a:spAutoFit/>
          </a:bodyPr>
          <a:lstStyle/>
          <a:p>
            <a:pPr marL="514350" indent="-514350">
              <a:spcAft>
                <a:spcPts val="600"/>
              </a:spcAft>
              <a:buClr>
                <a:schemeClr val="tx1"/>
              </a:buClr>
              <a:buFont typeface="Wingdings" panose="05000000000000000000" pitchFamily="2" charset="2"/>
              <a:buChar char="§"/>
            </a:pPr>
            <a:r>
              <a:rPr lang="en-US" sz="2400" dirty="0"/>
              <a:t>The argument below is </a:t>
            </a:r>
            <a:r>
              <a:rPr lang="en-US" sz="2400" dirty="0">
                <a:solidFill>
                  <a:srgbClr val="C00000"/>
                </a:solidFill>
              </a:rPr>
              <a:t>valid</a:t>
            </a:r>
            <a:r>
              <a:rPr lang="en-US" sz="2400" dirty="0"/>
              <a:t> by modus ponens. But its </a:t>
            </a:r>
            <a:r>
              <a:rPr lang="en-US" sz="2400" dirty="0">
                <a:solidFill>
                  <a:srgbClr val="C00000"/>
                </a:solidFill>
              </a:rPr>
              <a:t>major premise is false</a:t>
            </a:r>
            <a:r>
              <a:rPr lang="en-US" sz="2400" dirty="0"/>
              <a:t>, and so is its conclusion.</a:t>
            </a:r>
          </a:p>
        </p:txBody>
      </p:sp>
      <p:sp>
        <p:nvSpPr>
          <p:cNvPr id="32" name="TextBox 31">
            <a:extLst>
              <a:ext uri="{FF2B5EF4-FFF2-40B4-BE49-F238E27FC236}">
                <a16:creationId xmlns:a16="http://schemas.microsoft.com/office/drawing/2014/main" id="{EBD6C512-C731-4FD7-A1F8-DDD9616909E6}"/>
              </a:ext>
            </a:extLst>
          </p:cNvPr>
          <p:cNvSpPr txBox="1"/>
          <p:nvPr/>
        </p:nvSpPr>
        <p:spPr>
          <a:xfrm>
            <a:off x="1421743" y="2974308"/>
            <a:ext cx="6742944" cy="1877437"/>
          </a:xfrm>
          <a:prstGeom prst="rect">
            <a:avLst/>
          </a:prstGeom>
          <a:solidFill>
            <a:schemeClr val="accent4">
              <a:lumMod val="40000"/>
              <a:lumOff val="60000"/>
            </a:schemeClr>
          </a:solidFill>
        </p:spPr>
        <p:txBody>
          <a:bodyPr wrap="square" rtlCol="0">
            <a:spAutoFit/>
          </a:bodyPr>
          <a:lstStyle/>
          <a:p>
            <a:pPr>
              <a:spcAft>
                <a:spcPts val="1200"/>
              </a:spcAft>
            </a:pPr>
            <a:r>
              <a:rPr lang="en-US" sz="2400" dirty="0"/>
              <a:t>If Joseph Schooling is a Singaporean, then Joseph Schooling is a badminton player.</a:t>
            </a:r>
          </a:p>
          <a:p>
            <a:pPr>
              <a:spcAft>
                <a:spcPts val="1200"/>
              </a:spcAft>
            </a:pPr>
            <a:r>
              <a:rPr lang="en-US" sz="2400" dirty="0"/>
              <a:t>Joseph Schooling is a Singaporean.</a:t>
            </a:r>
          </a:p>
          <a:p>
            <a:pPr>
              <a:spcAft>
                <a:spcPts val="1200"/>
              </a:spcAft>
            </a:pPr>
            <a:r>
              <a:rPr lang="en-US" sz="2400" dirty="0">
                <a:sym typeface="Symbol"/>
              </a:rPr>
              <a:t> Joseph Schooling is a badminton player.</a:t>
            </a:r>
            <a:endParaRPr lang="en-US" sz="2400" dirty="0"/>
          </a:p>
        </p:txBody>
      </p:sp>
      <p:grpSp>
        <p:nvGrpSpPr>
          <p:cNvPr id="9" name="Group 8">
            <a:extLst>
              <a:ext uri="{FF2B5EF4-FFF2-40B4-BE49-F238E27FC236}">
                <a16:creationId xmlns:a16="http://schemas.microsoft.com/office/drawing/2014/main" id="{8F9BC082-1FE8-4517-AE86-ADEA11A4F2AF}"/>
              </a:ext>
            </a:extLst>
          </p:cNvPr>
          <p:cNvGrpSpPr/>
          <p:nvPr/>
        </p:nvGrpSpPr>
        <p:grpSpPr>
          <a:xfrm>
            <a:off x="5862320" y="3596640"/>
            <a:ext cx="2653030" cy="2558197"/>
            <a:chOff x="5862320" y="3596640"/>
            <a:chExt cx="2653030" cy="2558197"/>
          </a:xfrm>
        </p:grpSpPr>
        <p:cxnSp>
          <p:nvCxnSpPr>
            <p:cNvPr id="6" name="Straight Arrow Connector 5">
              <a:extLst>
                <a:ext uri="{FF2B5EF4-FFF2-40B4-BE49-F238E27FC236}">
                  <a16:creationId xmlns:a16="http://schemas.microsoft.com/office/drawing/2014/main" id="{F9470B17-795A-40F8-887A-CB9DC140D79A}"/>
                </a:ext>
              </a:extLst>
            </p:cNvPr>
            <p:cNvCxnSpPr>
              <a:cxnSpLocks/>
            </p:cNvCxnSpPr>
            <p:nvPr/>
          </p:nvCxnSpPr>
          <p:spPr>
            <a:xfrm flipH="1" flipV="1">
              <a:off x="5862320" y="3596640"/>
              <a:ext cx="1594306" cy="1757680"/>
            </a:xfrm>
            <a:prstGeom prst="straightConnector1">
              <a:avLst/>
            </a:prstGeom>
            <a:ln w="28575">
              <a:tailEnd type="triangle"/>
            </a:ln>
          </p:spPr>
          <p:style>
            <a:lnRef idx="2">
              <a:schemeClr val="accent5"/>
            </a:lnRef>
            <a:fillRef idx="0">
              <a:schemeClr val="accent5"/>
            </a:fillRef>
            <a:effectRef idx="1">
              <a:schemeClr val="accent5"/>
            </a:effectRef>
            <a:fontRef idx="minor">
              <a:schemeClr val="tx1"/>
            </a:fontRef>
          </p:style>
        </p:cxnSp>
        <p:sp>
          <p:nvSpPr>
            <p:cNvPr id="7" name="TextBox 6">
              <a:extLst>
                <a:ext uri="{FF2B5EF4-FFF2-40B4-BE49-F238E27FC236}">
                  <a16:creationId xmlns:a16="http://schemas.microsoft.com/office/drawing/2014/main" id="{D74853FC-FFCD-4BED-85C9-FB8AE241BD75}"/>
                </a:ext>
              </a:extLst>
            </p:cNvPr>
            <p:cNvSpPr txBox="1"/>
            <p:nvPr/>
          </p:nvSpPr>
          <p:spPr>
            <a:xfrm>
              <a:off x="6614160" y="5323840"/>
              <a:ext cx="1901190" cy="830997"/>
            </a:xfrm>
            <a:prstGeom prst="rect">
              <a:avLst/>
            </a:prstGeom>
            <a:solidFill>
              <a:schemeClr val="accent5">
                <a:lumMod val="20000"/>
                <a:lumOff val="80000"/>
              </a:schemeClr>
            </a:solidFill>
            <a:ln>
              <a:solidFill>
                <a:schemeClr val="accent1">
                  <a:lumMod val="75000"/>
                </a:schemeClr>
              </a:solidFill>
            </a:ln>
          </p:spPr>
          <p:txBody>
            <a:bodyPr wrap="square" rtlCol="0">
              <a:spAutoFit/>
            </a:bodyPr>
            <a:lstStyle/>
            <a:p>
              <a:r>
                <a:rPr lang="en-SG" sz="2400" dirty="0"/>
                <a:t>This premise is false!</a:t>
              </a:r>
            </a:p>
          </p:txBody>
        </p:sp>
      </p:grpSp>
    </p:spTree>
    <p:extLst>
      <p:ext uri="{BB962C8B-B14F-4D97-AF65-F5344CB8AC3E}">
        <p14:creationId xmlns:p14="http://schemas.microsoft.com/office/powerpoint/2010/main" val="213897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Fallacies: An valid Argument with True Premises and a True Conclusion</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75</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784037"/>
            <a:ext cx="9144000" cy="954449"/>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marL="1441450" indent="-1441450">
              <a:tabLst>
                <a:tab pos="200025" algn="l"/>
                <a:tab pos="1441450" algn="l"/>
              </a:tabLst>
            </a:pPr>
            <a:r>
              <a:rPr lang="en-SG" sz="900" dirty="0">
                <a:solidFill>
                  <a:schemeClr val="bg1"/>
                </a:solidFill>
              </a:rPr>
              <a:t>	</a:t>
            </a:r>
            <a:r>
              <a:rPr lang="en-SG" sz="2800" dirty="0">
                <a:solidFill>
                  <a:schemeClr val="bg1"/>
                </a:solidFill>
              </a:rPr>
              <a:t>2.3.5.4.	Fallacies: An Invalid Argument with True Premises and a True Conclusion</a:t>
            </a:r>
            <a:endParaRPr lang="en-SG" sz="2000" dirty="0">
              <a:solidFill>
                <a:schemeClr val="bg1"/>
              </a:solidFill>
            </a:endParaRPr>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369739" y="1900588"/>
            <a:ext cx="8485012" cy="830997"/>
          </a:xfrm>
          <a:prstGeom prst="rect">
            <a:avLst/>
          </a:prstGeom>
          <a:noFill/>
        </p:spPr>
        <p:txBody>
          <a:bodyPr wrap="square" rtlCol="0">
            <a:spAutoFit/>
          </a:bodyPr>
          <a:lstStyle/>
          <a:p>
            <a:pPr marL="514350" indent="-514350">
              <a:spcAft>
                <a:spcPts val="600"/>
              </a:spcAft>
              <a:buClr>
                <a:schemeClr val="tx1"/>
              </a:buClr>
              <a:buFont typeface="Wingdings" panose="05000000000000000000" pitchFamily="2" charset="2"/>
              <a:buChar char="§"/>
            </a:pPr>
            <a:r>
              <a:rPr lang="en-US" sz="2400" dirty="0"/>
              <a:t>The argument below is </a:t>
            </a:r>
            <a:r>
              <a:rPr lang="en-US" sz="2400" dirty="0">
                <a:solidFill>
                  <a:srgbClr val="C00000"/>
                </a:solidFill>
              </a:rPr>
              <a:t>invalid</a:t>
            </a:r>
            <a:r>
              <a:rPr lang="en-US" sz="2400" dirty="0"/>
              <a:t> by the converse error, but it has a </a:t>
            </a:r>
            <a:r>
              <a:rPr lang="en-US" sz="2400" dirty="0">
                <a:solidFill>
                  <a:srgbClr val="C00000"/>
                </a:solidFill>
              </a:rPr>
              <a:t>true conclusion</a:t>
            </a:r>
            <a:r>
              <a:rPr lang="en-US" sz="2400" dirty="0"/>
              <a:t>.</a:t>
            </a:r>
          </a:p>
        </p:txBody>
      </p:sp>
      <p:sp>
        <p:nvSpPr>
          <p:cNvPr id="3" name="TextBox 2"/>
          <p:cNvSpPr txBox="1"/>
          <p:nvPr/>
        </p:nvSpPr>
        <p:spPr>
          <a:xfrm>
            <a:off x="1090036" y="2879003"/>
            <a:ext cx="7425313" cy="1877437"/>
          </a:xfrm>
          <a:prstGeom prst="rect">
            <a:avLst/>
          </a:prstGeom>
          <a:solidFill>
            <a:schemeClr val="accent4">
              <a:lumMod val="40000"/>
              <a:lumOff val="60000"/>
            </a:schemeClr>
          </a:solidFill>
        </p:spPr>
        <p:txBody>
          <a:bodyPr wrap="square" rtlCol="0">
            <a:spAutoFit/>
          </a:bodyPr>
          <a:lstStyle/>
          <a:p>
            <a:pPr>
              <a:spcAft>
                <a:spcPts val="1200"/>
              </a:spcAft>
            </a:pPr>
            <a:r>
              <a:rPr lang="en-US" sz="2400" dirty="0"/>
              <a:t>If Singapore is a garden city, then Singapore has lots of trees.</a:t>
            </a:r>
          </a:p>
          <a:p>
            <a:pPr>
              <a:spcAft>
                <a:spcPts val="1200"/>
              </a:spcAft>
            </a:pPr>
            <a:r>
              <a:rPr lang="en-US" sz="2400" dirty="0"/>
              <a:t>Singapore has lots of trees.</a:t>
            </a:r>
          </a:p>
          <a:p>
            <a:pPr>
              <a:spcAft>
                <a:spcPts val="1200"/>
              </a:spcAft>
            </a:pPr>
            <a:r>
              <a:rPr lang="en-US" sz="2400" dirty="0">
                <a:sym typeface="Symbol"/>
              </a:rPr>
              <a:t> Singapore is a garden city.</a:t>
            </a:r>
            <a:endParaRPr lang="en-US" sz="2400" dirty="0"/>
          </a:p>
        </p:txBody>
      </p:sp>
    </p:spTree>
    <p:extLst>
      <p:ext uri="{BB962C8B-B14F-4D97-AF65-F5344CB8AC3E}">
        <p14:creationId xmlns:p14="http://schemas.microsoft.com/office/powerpoint/2010/main" val="4606872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Fallacies: Sound and Unsound Arguments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76</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2.3.5.5. Fallacies: Sound and Unsound Arguments</a:t>
            </a:r>
            <a:endParaRPr lang="en-SG" sz="2000" dirty="0">
              <a:solidFill>
                <a:schemeClr val="bg1"/>
              </a:solidFill>
            </a:endParaRPr>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53" name="Group 52"/>
          <p:cNvGrpSpPr/>
          <p:nvPr/>
        </p:nvGrpSpPr>
        <p:grpSpPr>
          <a:xfrm>
            <a:off x="886873" y="1828240"/>
            <a:ext cx="7427542" cy="1971497"/>
            <a:chOff x="886873" y="1293109"/>
            <a:chExt cx="7427542" cy="1971497"/>
          </a:xfrm>
        </p:grpSpPr>
        <p:sp>
          <p:nvSpPr>
            <p:cNvPr id="54" name="Rectangle 53"/>
            <p:cNvSpPr/>
            <p:nvPr/>
          </p:nvSpPr>
          <p:spPr>
            <a:xfrm>
              <a:off x="886873" y="1293109"/>
              <a:ext cx="7427542" cy="1971497"/>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5" name="Rectangle 54"/>
            <p:cNvSpPr/>
            <p:nvPr/>
          </p:nvSpPr>
          <p:spPr>
            <a:xfrm>
              <a:off x="886873" y="1293109"/>
              <a:ext cx="7427542" cy="625968"/>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6" name="TextBox 55"/>
            <p:cNvSpPr txBox="1"/>
            <p:nvPr/>
          </p:nvSpPr>
          <p:spPr>
            <a:xfrm>
              <a:off x="932256" y="1344585"/>
              <a:ext cx="6692320" cy="461665"/>
            </a:xfrm>
            <a:prstGeom prst="rect">
              <a:avLst/>
            </a:prstGeom>
            <a:noFill/>
          </p:spPr>
          <p:txBody>
            <a:bodyPr wrap="square" rtlCol="0">
              <a:spAutoFit/>
            </a:bodyPr>
            <a:lstStyle/>
            <a:p>
              <a:r>
                <a:rPr lang="en-SG" sz="2400" dirty="0">
                  <a:solidFill>
                    <a:schemeClr val="bg1"/>
                  </a:solidFill>
                </a:rPr>
                <a:t>Definition 2.3.2 (Sound and Unsound Arguments)</a:t>
              </a:r>
            </a:p>
          </p:txBody>
        </p:sp>
        <p:sp>
          <p:nvSpPr>
            <p:cNvPr id="57" name="TextBox 56"/>
            <p:cNvSpPr txBox="1"/>
            <p:nvPr/>
          </p:nvSpPr>
          <p:spPr>
            <a:xfrm>
              <a:off x="932256" y="1987333"/>
              <a:ext cx="7382159" cy="1277273"/>
            </a:xfrm>
            <a:prstGeom prst="rect">
              <a:avLst/>
            </a:prstGeom>
            <a:noFill/>
          </p:spPr>
          <p:txBody>
            <a:bodyPr wrap="square" rtlCol="0">
              <a:spAutoFit/>
            </a:bodyPr>
            <a:lstStyle/>
            <a:p>
              <a:pPr>
                <a:spcAft>
                  <a:spcPts val="600"/>
                </a:spcAft>
              </a:pPr>
              <a:r>
                <a:rPr lang="en-SG" sz="2400" dirty="0"/>
                <a:t>An argument is called </a:t>
              </a:r>
              <a:r>
                <a:rPr lang="en-SG" sz="2400" b="1" dirty="0"/>
                <a:t>sound</a:t>
              </a:r>
              <a:r>
                <a:rPr lang="en-SG" sz="2400" dirty="0"/>
                <a:t> if, and only if, it is valid and all its premises are true.</a:t>
              </a:r>
            </a:p>
            <a:p>
              <a:pPr>
                <a:spcAft>
                  <a:spcPts val="600"/>
                </a:spcAft>
              </a:pPr>
              <a:r>
                <a:rPr lang="en-SG" sz="2400" dirty="0"/>
                <a:t>An argument that is not sound is called </a:t>
              </a:r>
              <a:r>
                <a:rPr lang="en-SG" sz="2400" b="1" dirty="0"/>
                <a:t>unsound</a:t>
              </a:r>
              <a:r>
                <a:rPr lang="en-SG" sz="2400" dirty="0"/>
                <a:t>.</a:t>
              </a:r>
            </a:p>
          </p:txBody>
        </p:sp>
      </p:grpSp>
    </p:spTree>
    <p:extLst>
      <p:ext uri="{BB962C8B-B14F-4D97-AF65-F5344CB8AC3E}">
        <p14:creationId xmlns:p14="http://schemas.microsoft.com/office/powerpoint/2010/main" val="28892407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Contradictions and Valid Arguments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77</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2.3.6. Contradictions and Valid Arguments</a:t>
            </a:r>
            <a:endParaRPr lang="en-SG" sz="2000" dirty="0">
              <a:solidFill>
                <a:schemeClr val="bg1"/>
              </a:solidFill>
            </a:endParaRPr>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TextBox 28"/>
          <p:cNvSpPr txBox="1"/>
          <p:nvPr/>
        </p:nvSpPr>
        <p:spPr>
          <a:xfrm>
            <a:off x="542234" y="1639221"/>
            <a:ext cx="7777155" cy="1815882"/>
          </a:xfrm>
          <a:prstGeom prst="rect">
            <a:avLst/>
          </a:prstGeom>
          <a:noFill/>
        </p:spPr>
        <p:txBody>
          <a:bodyPr wrap="square" rtlCol="0">
            <a:spAutoFit/>
          </a:bodyPr>
          <a:lstStyle/>
          <a:p>
            <a:pPr>
              <a:spcAft>
                <a:spcPts val="600"/>
              </a:spcAft>
            </a:pPr>
            <a:r>
              <a:rPr lang="en-US" sz="2800" dirty="0"/>
              <a:t>The concept of logical contradiction can be used to make inferences through a technique of reasoning called the </a:t>
            </a:r>
            <a:r>
              <a:rPr lang="en-US" sz="2800" dirty="0">
                <a:solidFill>
                  <a:srgbClr val="C00000"/>
                </a:solidFill>
              </a:rPr>
              <a:t>contradiction rule</a:t>
            </a:r>
            <a:r>
              <a:rPr lang="en-US" sz="2800" dirty="0"/>
              <a:t>. Suppose </a:t>
            </a:r>
            <a:r>
              <a:rPr lang="en-US" sz="2800" i="1" dirty="0"/>
              <a:t>p</a:t>
            </a:r>
            <a:r>
              <a:rPr lang="en-US" sz="2800" dirty="0"/>
              <a:t> is some statement whose truth you wish to deduce.</a:t>
            </a:r>
          </a:p>
        </p:txBody>
      </p:sp>
      <p:sp>
        <p:nvSpPr>
          <p:cNvPr id="32" name="TextBox 31"/>
          <p:cNvSpPr txBox="1"/>
          <p:nvPr/>
        </p:nvSpPr>
        <p:spPr>
          <a:xfrm>
            <a:off x="663368" y="3699226"/>
            <a:ext cx="7656021" cy="1892826"/>
          </a:xfrm>
          <a:prstGeom prst="rect">
            <a:avLst/>
          </a:prstGeom>
          <a:solidFill>
            <a:schemeClr val="accent5">
              <a:lumMod val="40000"/>
              <a:lumOff val="60000"/>
            </a:schemeClr>
          </a:solidFill>
        </p:spPr>
        <p:txBody>
          <a:bodyPr wrap="square" rtlCol="0">
            <a:spAutoFit/>
          </a:bodyPr>
          <a:lstStyle/>
          <a:p>
            <a:pPr algn="ctr">
              <a:spcAft>
                <a:spcPts val="600"/>
              </a:spcAft>
            </a:pPr>
            <a:r>
              <a:rPr lang="en-US" sz="2800" b="1" dirty="0"/>
              <a:t>Contradiction Rule</a:t>
            </a:r>
          </a:p>
          <a:p>
            <a:pPr>
              <a:spcAft>
                <a:spcPts val="600"/>
              </a:spcAft>
            </a:pPr>
            <a:r>
              <a:rPr lang="en-US" sz="2800" dirty="0"/>
              <a:t>If you can show that the supposition that statement </a:t>
            </a:r>
            <a:r>
              <a:rPr lang="en-US" sz="2800" i="1" dirty="0"/>
              <a:t>p</a:t>
            </a:r>
            <a:r>
              <a:rPr lang="en-US" sz="2800" dirty="0"/>
              <a:t> is false leads logically to a contradiction, then you can conclude that </a:t>
            </a:r>
            <a:r>
              <a:rPr lang="en-US" sz="2800" i="1" dirty="0"/>
              <a:t>p</a:t>
            </a:r>
            <a:r>
              <a:rPr lang="en-US" sz="2800" dirty="0"/>
              <a:t> is true.</a:t>
            </a:r>
          </a:p>
        </p:txBody>
      </p:sp>
    </p:spTree>
    <p:extLst>
      <p:ext uri="{BB962C8B-B14F-4D97-AF65-F5344CB8AC3E}">
        <p14:creationId xmlns:p14="http://schemas.microsoft.com/office/powerpoint/2010/main" val="29571465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Contradictions and Valid Arguments: Example – Contradiction Rule </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78</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TextBox 28"/>
          <p:cNvSpPr txBox="1"/>
          <p:nvPr/>
        </p:nvSpPr>
        <p:spPr>
          <a:xfrm>
            <a:off x="498731" y="1127631"/>
            <a:ext cx="7777155" cy="523220"/>
          </a:xfrm>
          <a:prstGeom prst="rect">
            <a:avLst/>
          </a:prstGeom>
          <a:noFill/>
        </p:spPr>
        <p:txBody>
          <a:bodyPr wrap="square" rtlCol="0">
            <a:spAutoFit/>
          </a:bodyPr>
          <a:lstStyle/>
          <a:p>
            <a:pPr>
              <a:spcAft>
                <a:spcPts val="600"/>
              </a:spcAft>
            </a:pPr>
            <a:r>
              <a:rPr lang="en-US" sz="2800" dirty="0"/>
              <a:t>Show that the following argument form is valid:</a:t>
            </a:r>
          </a:p>
        </p:txBody>
      </p:sp>
      <p:grpSp>
        <p:nvGrpSpPr>
          <p:cNvPr id="3" name="Group 2"/>
          <p:cNvGrpSpPr/>
          <p:nvPr/>
        </p:nvGrpSpPr>
        <p:grpSpPr>
          <a:xfrm>
            <a:off x="1968446" y="1891559"/>
            <a:ext cx="1866517" cy="980713"/>
            <a:chOff x="1968446" y="1891559"/>
            <a:chExt cx="1866517" cy="980713"/>
          </a:xfrm>
        </p:grpSpPr>
        <p:sp>
          <p:nvSpPr>
            <p:cNvPr id="54" name="TextBox 53"/>
            <p:cNvSpPr txBox="1"/>
            <p:nvPr/>
          </p:nvSpPr>
          <p:spPr>
            <a:xfrm>
              <a:off x="1968446" y="2410607"/>
              <a:ext cx="1866517" cy="461665"/>
            </a:xfrm>
            <a:prstGeom prst="rect">
              <a:avLst/>
            </a:prstGeom>
            <a:solidFill>
              <a:srgbClr val="0033CC"/>
            </a:solidFill>
          </p:spPr>
          <p:txBody>
            <a:bodyPr wrap="square" rtlCol="0">
              <a:spAutoFit/>
            </a:bodyPr>
            <a:lstStyle/>
            <a:p>
              <a:pPr algn="ctr"/>
              <a:r>
                <a:rPr lang="en-SG" sz="2400" dirty="0">
                  <a:solidFill>
                    <a:schemeClr val="bg1"/>
                  </a:solidFill>
                  <a:sym typeface="Symbol"/>
                </a:rPr>
                <a:t></a:t>
              </a:r>
              <a:r>
                <a:rPr lang="en-SG" sz="2400" i="1" dirty="0">
                  <a:solidFill>
                    <a:schemeClr val="bg1"/>
                  </a:solidFill>
                  <a:sym typeface="Symbol"/>
                </a:rPr>
                <a:t> p</a:t>
              </a:r>
              <a:r>
                <a:rPr lang="en-SG" sz="2400" dirty="0">
                  <a:solidFill>
                    <a:schemeClr val="bg1"/>
                  </a:solidFill>
                  <a:sym typeface="Symbol" panose="05050102010706020507" pitchFamily="18" charset="2"/>
                </a:rPr>
                <a:t>  </a:t>
              </a:r>
              <a:endParaRPr lang="en-SG" sz="2400" dirty="0">
                <a:solidFill>
                  <a:schemeClr val="bg1"/>
                </a:solidFill>
              </a:endParaRPr>
            </a:p>
          </p:txBody>
        </p:sp>
        <p:sp>
          <p:nvSpPr>
            <p:cNvPr id="55" name="TextBox 54"/>
            <p:cNvSpPr txBox="1"/>
            <p:nvPr/>
          </p:nvSpPr>
          <p:spPr>
            <a:xfrm>
              <a:off x="1971728" y="1891559"/>
              <a:ext cx="1863235" cy="461665"/>
            </a:xfrm>
            <a:prstGeom prst="rect">
              <a:avLst/>
            </a:prstGeom>
            <a:solidFill>
              <a:srgbClr val="0033CC"/>
            </a:solidFill>
          </p:spPr>
          <p:txBody>
            <a:bodyPr wrap="square" rtlCol="0">
              <a:spAutoFit/>
            </a:bodyPr>
            <a:lstStyle/>
            <a:p>
              <a:pPr algn="ctr"/>
              <a:r>
                <a:rPr lang="en-SG" sz="2400" dirty="0">
                  <a:solidFill>
                    <a:schemeClr val="bg1"/>
                  </a:solidFill>
                </a:rPr>
                <a:t>~</a:t>
              </a:r>
              <a:r>
                <a:rPr lang="en-SG" sz="2400" i="1" dirty="0">
                  <a:solidFill>
                    <a:schemeClr val="bg1"/>
                  </a:solidFill>
                </a:rPr>
                <a:t>p</a:t>
              </a:r>
              <a:r>
                <a:rPr lang="en-SG" sz="2400" dirty="0">
                  <a:solidFill>
                    <a:schemeClr val="bg1"/>
                  </a:solidFill>
                </a:rPr>
                <a:t> </a:t>
              </a:r>
              <a:r>
                <a:rPr lang="en-SG" sz="2400" dirty="0">
                  <a:solidFill>
                    <a:schemeClr val="bg1"/>
                  </a:solidFill>
                  <a:sym typeface="Symbol" panose="05050102010706020507" pitchFamily="18" charset="2"/>
                </a:rPr>
                <a:t></a:t>
              </a:r>
              <a:r>
                <a:rPr lang="en-SG" sz="2400" dirty="0">
                  <a:solidFill>
                    <a:schemeClr val="bg1"/>
                  </a:solidFill>
                </a:rPr>
                <a:t> </a:t>
              </a:r>
              <a:r>
                <a:rPr lang="en-SG" sz="2400" b="1" dirty="0">
                  <a:solidFill>
                    <a:schemeClr val="bg1"/>
                  </a:solidFill>
                </a:rPr>
                <a:t>false</a:t>
              </a:r>
            </a:p>
          </p:txBody>
        </p:sp>
      </p:grpSp>
      <p:graphicFrame>
        <p:nvGraphicFramePr>
          <p:cNvPr id="6" name="Table 5"/>
          <p:cNvGraphicFramePr>
            <a:graphicFrameLocks noGrp="1"/>
          </p:cNvGraphicFramePr>
          <p:nvPr>
            <p:extLst>
              <p:ext uri="{D42A27DB-BD31-4B8C-83A1-F6EECF244321}">
                <p14:modId xmlns:p14="http://schemas.microsoft.com/office/powerpoint/2010/main" val="1609276037"/>
              </p:ext>
            </p:extLst>
          </p:nvPr>
        </p:nvGraphicFramePr>
        <p:xfrm>
          <a:off x="824484" y="3615049"/>
          <a:ext cx="4871174" cy="1188720"/>
        </p:xfrm>
        <a:graphic>
          <a:graphicData uri="http://schemas.openxmlformats.org/drawingml/2006/table">
            <a:tbl>
              <a:tblPr firstRow="1" bandRow="1">
                <a:tableStyleId>{5C22544A-7EE6-4342-B048-85BDC9FD1C3A}</a:tableStyleId>
              </a:tblPr>
              <a:tblGrid>
                <a:gridCol w="649086">
                  <a:extLst>
                    <a:ext uri="{9D8B030D-6E8A-4147-A177-3AD203B41FA5}">
                      <a16:colId xmlns:a16="http://schemas.microsoft.com/office/drawing/2014/main" val="20000"/>
                    </a:ext>
                  </a:extLst>
                </a:gridCol>
                <a:gridCol w="465597">
                  <a:extLst>
                    <a:ext uri="{9D8B030D-6E8A-4147-A177-3AD203B41FA5}">
                      <a16:colId xmlns:a16="http://schemas.microsoft.com/office/drawing/2014/main" val="20001"/>
                    </a:ext>
                  </a:extLst>
                </a:gridCol>
                <a:gridCol w="832575">
                  <a:extLst>
                    <a:ext uri="{9D8B030D-6E8A-4147-A177-3AD203B41FA5}">
                      <a16:colId xmlns:a16="http://schemas.microsoft.com/office/drawing/2014/main" val="20002"/>
                    </a:ext>
                  </a:extLst>
                </a:gridCol>
                <a:gridCol w="1461958">
                  <a:extLst>
                    <a:ext uri="{9D8B030D-6E8A-4147-A177-3AD203B41FA5}">
                      <a16:colId xmlns:a16="http://schemas.microsoft.com/office/drawing/2014/main" val="20003"/>
                    </a:ext>
                  </a:extLst>
                </a:gridCol>
                <a:gridCol w="1461958">
                  <a:extLst>
                    <a:ext uri="{9D8B030D-6E8A-4147-A177-3AD203B41FA5}">
                      <a16:colId xmlns:a16="http://schemas.microsoft.com/office/drawing/2014/main" val="20004"/>
                    </a:ext>
                  </a:extLst>
                </a:gridCol>
              </a:tblGrid>
              <a:tr h="370840">
                <a:tc>
                  <a:txBody>
                    <a:bodyPr/>
                    <a:lstStyle/>
                    <a:p>
                      <a:pPr algn="ctr"/>
                      <a:r>
                        <a:rPr lang="en-SG" sz="2000" i="1" dirty="0"/>
                        <a:t>p</a:t>
                      </a:r>
                    </a:p>
                  </a:txBody>
                  <a:tcPr/>
                </a:tc>
                <a:tc>
                  <a:txBody>
                    <a:bodyPr/>
                    <a:lstStyle/>
                    <a:p>
                      <a:pPr algn="ctr"/>
                      <a:r>
                        <a:rPr lang="en-SG" sz="2000" dirty="0"/>
                        <a:t>~</a:t>
                      </a:r>
                      <a:r>
                        <a:rPr lang="en-SG" sz="2000" i="1" dirty="0"/>
                        <a:t>p</a:t>
                      </a:r>
                    </a:p>
                  </a:txBody>
                  <a:tcPr/>
                </a:tc>
                <a:tc>
                  <a:txBody>
                    <a:bodyPr/>
                    <a:lstStyle/>
                    <a:p>
                      <a:pPr algn="ctr"/>
                      <a:r>
                        <a:rPr lang="en-SG" sz="2000" i="0" dirty="0"/>
                        <a:t>false</a:t>
                      </a:r>
                    </a:p>
                  </a:txBody>
                  <a:tcPr/>
                </a:tc>
                <a:tc>
                  <a:txBody>
                    <a:bodyPr/>
                    <a:lstStyle/>
                    <a:p>
                      <a:pPr algn="ctr"/>
                      <a:r>
                        <a:rPr lang="en-SG" sz="2000" dirty="0"/>
                        <a:t>~</a:t>
                      </a:r>
                      <a:r>
                        <a:rPr lang="en-SG" sz="2000" i="1" dirty="0"/>
                        <a:t>p</a:t>
                      </a:r>
                      <a:r>
                        <a:rPr lang="en-SG" sz="2000" dirty="0"/>
                        <a:t> </a:t>
                      </a:r>
                      <a:r>
                        <a:rPr lang="en-SG" sz="2000" dirty="0">
                          <a:sym typeface="Symbol" panose="05050102010706020507" pitchFamily="18" charset="2"/>
                        </a:rPr>
                        <a:t> </a:t>
                      </a:r>
                      <a:r>
                        <a:rPr lang="en-SG" sz="2000" i="0" dirty="0">
                          <a:sym typeface="Symbol" panose="05050102010706020507" pitchFamily="18" charset="2"/>
                        </a:rPr>
                        <a:t>false</a:t>
                      </a:r>
                      <a:endParaRPr lang="en-SG" sz="2000" i="0" dirty="0"/>
                    </a:p>
                  </a:txBody>
                  <a:tcPr/>
                </a:tc>
                <a:tc>
                  <a:txBody>
                    <a:bodyPr/>
                    <a:lstStyle/>
                    <a:p>
                      <a:pPr algn="ctr"/>
                      <a:r>
                        <a:rPr lang="en-SG" sz="2000" i="1" dirty="0"/>
                        <a:t>p</a:t>
                      </a:r>
                    </a:p>
                  </a:txBody>
                  <a:tcPr/>
                </a:tc>
                <a:extLst>
                  <a:ext uri="{0D108BD9-81ED-4DB2-BD59-A6C34878D82A}">
                    <a16:rowId xmlns:a16="http://schemas.microsoft.com/office/drawing/2014/main" val="10000"/>
                  </a:ext>
                </a:extLst>
              </a:tr>
              <a:tr h="370840">
                <a:tc>
                  <a:txBody>
                    <a:bodyPr/>
                    <a:lstStyle/>
                    <a:p>
                      <a:pPr algn="ctr"/>
                      <a:r>
                        <a:rPr lang="en-SG" sz="2000" dirty="0"/>
                        <a:t>T</a:t>
                      </a:r>
                    </a:p>
                  </a:txBody>
                  <a:tcPr/>
                </a:tc>
                <a:tc>
                  <a:txBody>
                    <a:bodyPr/>
                    <a:lstStyle/>
                    <a:p>
                      <a:pPr algn="ctr"/>
                      <a:r>
                        <a:rPr lang="en-SG" sz="2000" dirty="0"/>
                        <a:t>F</a:t>
                      </a:r>
                    </a:p>
                  </a:txBody>
                  <a:tcPr/>
                </a:tc>
                <a:tc>
                  <a:txBody>
                    <a:bodyPr/>
                    <a:lstStyle/>
                    <a:p>
                      <a:pPr algn="ctr"/>
                      <a:r>
                        <a:rPr lang="en-SG" sz="2000" dirty="0"/>
                        <a:t>F</a:t>
                      </a:r>
                    </a:p>
                  </a:txBody>
                  <a:tcPr/>
                </a:tc>
                <a:tc>
                  <a:txBody>
                    <a:bodyPr/>
                    <a:lstStyle/>
                    <a:p>
                      <a:pPr algn="ctr"/>
                      <a:r>
                        <a:rPr lang="en-SG" sz="2000" dirty="0"/>
                        <a:t>T</a:t>
                      </a:r>
                    </a:p>
                  </a:txBody>
                  <a:tcPr/>
                </a:tc>
                <a:tc>
                  <a:txBody>
                    <a:bodyPr/>
                    <a:lstStyle/>
                    <a:p>
                      <a:pPr algn="ctr"/>
                      <a:r>
                        <a:rPr lang="en-SG" sz="2000" dirty="0"/>
                        <a:t>T</a:t>
                      </a:r>
                    </a:p>
                  </a:txBody>
                  <a:tcPr/>
                </a:tc>
                <a:extLst>
                  <a:ext uri="{0D108BD9-81ED-4DB2-BD59-A6C34878D82A}">
                    <a16:rowId xmlns:a16="http://schemas.microsoft.com/office/drawing/2014/main" val="10001"/>
                  </a:ext>
                </a:extLst>
              </a:tr>
              <a:tr h="370840">
                <a:tc>
                  <a:txBody>
                    <a:bodyPr/>
                    <a:lstStyle/>
                    <a:p>
                      <a:pPr algn="ctr"/>
                      <a:r>
                        <a:rPr lang="en-SG" sz="2000" dirty="0"/>
                        <a:t>F</a:t>
                      </a:r>
                    </a:p>
                  </a:txBody>
                  <a:tcPr/>
                </a:tc>
                <a:tc>
                  <a:txBody>
                    <a:bodyPr/>
                    <a:lstStyle/>
                    <a:p>
                      <a:pPr algn="ctr"/>
                      <a:r>
                        <a:rPr lang="en-SG" sz="2000" dirty="0"/>
                        <a:t>T</a:t>
                      </a:r>
                    </a:p>
                  </a:txBody>
                  <a:tcPr/>
                </a:tc>
                <a:tc>
                  <a:txBody>
                    <a:bodyPr/>
                    <a:lstStyle/>
                    <a:p>
                      <a:pPr algn="ctr"/>
                      <a:r>
                        <a:rPr lang="en-SG" sz="2000" dirty="0"/>
                        <a:t>F</a:t>
                      </a:r>
                    </a:p>
                  </a:txBody>
                  <a:tcPr/>
                </a:tc>
                <a:tc>
                  <a:txBody>
                    <a:bodyPr/>
                    <a:lstStyle/>
                    <a:p>
                      <a:pPr algn="ctr"/>
                      <a:r>
                        <a:rPr lang="en-SG" sz="2000" dirty="0"/>
                        <a:t>F</a:t>
                      </a:r>
                    </a:p>
                  </a:txBody>
                  <a:tcPr/>
                </a:tc>
                <a:tc>
                  <a:txBody>
                    <a:bodyPr/>
                    <a:lstStyle/>
                    <a:p>
                      <a:pPr algn="ctr"/>
                      <a:endParaRPr lang="en-SG" sz="2000" dirty="0"/>
                    </a:p>
                  </a:txBody>
                  <a:tcPr/>
                </a:tc>
                <a:extLst>
                  <a:ext uri="{0D108BD9-81ED-4DB2-BD59-A6C34878D82A}">
                    <a16:rowId xmlns:a16="http://schemas.microsoft.com/office/drawing/2014/main" val="10002"/>
                  </a:ext>
                </a:extLst>
              </a:tr>
            </a:tbl>
          </a:graphicData>
        </a:graphic>
      </p:graphicFrame>
      <p:sp>
        <p:nvSpPr>
          <p:cNvPr id="58" name="TextBox 57"/>
          <p:cNvSpPr txBox="1"/>
          <p:nvPr/>
        </p:nvSpPr>
        <p:spPr>
          <a:xfrm>
            <a:off x="2892381" y="3250119"/>
            <a:ext cx="1144408" cy="400110"/>
          </a:xfrm>
          <a:prstGeom prst="rect">
            <a:avLst/>
          </a:prstGeom>
          <a:noFill/>
        </p:spPr>
        <p:txBody>
          <a:bodyPr wrap="square" rtlCol="0">
            <a:spAutoFit/>
          </a:bodyPr>
          <a:lstStyle/>
          <a:p>
            <a:pPr algn="ctr"/>
            <a:r>
              <a:rPr lang="en-US" sz="2000" i="1" dirty="0"/>
              <a:t>premise</a:t>
            </a:r>
          </a:p>
        </p:txBody>
      </p:sp>
      <p:sp>
        <p:nvSpPr>
          <p:cNvPr id="59" name="TextBox 58"/>
          <p:cNvSpPr txBox="1"/>
          <p:nvPr/>
        </p:nvSpPr>
        <p:spPr>
          <a:xfrm>
            <a:off x="4295030" y="3250119"/>
            <a:ext cx="1278669" cy="400110"/>
          </a:xfrm>
          <a:prstGeom prst="rect">
            <a:avLst/>
          </a:prstGeom>
          <a:noFill/>
        </p:spPr>
        <p:txBody>
          <a:bodyPr wrap="square" rtlCol="0">
            <a:spAutoFit/>
          </a:bodyPr>
          <a:lstStyle/>
          <a:p>
            <a:pPr algn="ctr"/>
            <a:r>
              <a:rPr lang="en-US" sz="2000" i="1" dirty="0"/>
              <a:t>conclusion</a:t>
            </a:r>
          </a:p>
        </p:txBody>
      </p:sp>
      <p:sp>
        <p:nvSpPr>
          <p:cNvPr id="60" name="TextBox 59"/>
          <p:cNvSpPr txBox="1"/>
          <p:nvPr/>
        </p:nvSpPr>
        <p:spPr>
          <a:xfrm>
            <a:off x="5898833" y="3450770"/>
            <a:ext cx="2644528" cy="1631216"/>
          </a:xfrm>
          <a:prstGeom prst="rect">
            <a:avLst/>
          </a:prstGeom>
          <a:noFill/>
        </p:spPr>
        <p:txBody>
          <a:bodyPr wrap="square" rtlCol="0">
            <a:spAutoFit/>
          </a:bodyPr>
          <a:lstStyle/>
          <a:p>
            <a:r>
              <a:rPr lang="en-US" sz="2000" dirty="0"/>
              <a:t>Only one critical row, and in this row the conclusion is true.</a:t>
            </a:r>
          </a:p>
          <a:p>
            <a:r>
              <a:rPr lang="en-US" sz="2000" dirty="0"/>
              <a:t>Hence this form of argument is valid.</a:t>
            </a:r>
          </a:p>
        </p:txBody>
      </p:sp>
    </p:spTree>
    <p:extLst>
      <p:ext uri="{BB962C8B-B14F-4D97-AF65-F5344CB8AC3E}">
        <p14:creationId xmlns:p14="http://schemas.microsoft.com/office/powerpoint/2010/main" val="408753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dissolve">
                                      <p:cBhvr>
                                        <p:cTn id="11" dur="500"/>
                                        <p:tgtEl>
                                          <p:spTgt spid="58"/>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59"/>
                                        </p:tgtEl>
                                        <p:attrNameLst>
                                          <p:attrName>style.visibility</p:attrName>
                                        </p:attrNameLst>
                                      </p:cBhvr>
                                      <p:to>
                                        <p:strVal val="visible"/>
                                      </p:to>
                                    </p:set>
                                    <p:animEffect transition="in" filter="dissolve">
                                      <p:cBhvr>
                                        <p:cTn id="14" dur="500"/>
                                        <p:tgtEl>
                                          <p:spTgt spid="59"/>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dissolve">
                                      <p:cBhvr>
                                        <p:cTn id="1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Contradictions and Valid Arguments: Example – Contradiction Rule </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79</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TextBox 28"/>
          <p:cNvSpPr txBox="1"/>
          <p:nvPr/>
        </p:nvSpPr>
        <p:spPr>
          <a:xfrm>
            <a:off x="498731" y="1127631"/>
            <a:ext cx="7777155" cy="2323713"/>
          </a:xfrm>
          <a:prstGeom prst="rect">
            <a:avLst/>
          </a:prstGeom>
          <a:noFill/>
        </p:spPr>
        <p:txBody>
          <a:bodyPr wrap="square" rtlCol="0">
            <a:spAutoFit/>
          </a:bodyPr>
          <a:lstStyle/>
          <a:p>
            <a:pPr marL="457200" indent="-457200">
              <a:spcAft>
                <a:spcPts val="600"/>
              </a:spcAft>
              <a:buFont typeface="Wingdings" panose="05000000000000000000" pitchFamily="2" charset="2"/>
              <a:buChar char="§"/>
            </a:pPr>
            <a:r>
              <a:rPr lang="en-US" sz="2800" dirty="0"/>
              <a:t>The contradiction rule is the logical heart of the method of </a:t>
            </a:r>
            <a:r>
              <a:rPr lang="en-US" sz="2800" dirty="0">
                <a:solidFill>
                  <a:srgbClr val="C00000"/>
                </a:solidFill>
              </a:rPr>
              <a:t>proof by contradiction</a:t>
            </a:r>
            <a:r>
              <a:rPr lang="en-US" sz="2800" dirty="0"/>
              <a:t>.</a:t>
            </a:r>
          </a:p>
          <a:p>
            <a:pPr marL="457200" indent="-457200">
              <a:spcAft>
                <a:spcPts val="600"/>
              </a:spcAft>
              <a:buFont typeface="Wingdings" panose="05000000000000000000" pitchFamily="2" charset="2"/>
              <a:buChar char="§"/>
            </a:pPr>
            <a:r>
              <a:rPr lang="en-US" sz="2800" dirty="0"/>
              <a:t>A slight variation also provides the basis for solving many logical puzzles by eliminating contradictory answers:</a:t>
            </a:r>
          </a:p>
        </p:txBody>
      </p:sp>
      <p:sp>
        <p:nvSpPr>
          <p:cNvPr id="7" name="TextBox 6"/>
          <p:cNvSpPr txBox="1"/>
          <p:nvPr/>
        </p:nvSpPr>
        <p:spPr>
          <a:xfrm>
            <a:off x="1321585" y="3728904"/>
            <a:ext cx="6190243" cy="954107"/>
          </a:xfrm>
          <a:prstGeom prst="rect">
            <a:avLst/>
          </a:prstGeom>
          <a:solidFill>
            <a:schemeClr val="accent4">
              <a:lumMod val="40000"/>
              <a:lumOff val="60000"/>
            </a:schemeClr>
          </a:solidFill>
        </p:spPr>
        <p:txBody>
          <a:bodyPr wrap="square" rtlCol="0">
            <a:spAutoFit/>
          </a:bodyPr>
          <a:lstStyle/>
          <a:p>
            <a:r>
              <a:rPr lang="en-SG" sz="2800" dirty="0"/>
              <a:t>If an assumption leads to a contradiction, then that assumption must be false.</a:t>
            </a:r>
          </a:p>
        </p:txBody>
      </p:sp>
    </p:spTree>
    <p:extLst>
      <p:ext uri="{BB962C8B-B14F-4D97-AF65-F5344CB8AC3E}">
        <p14:creationId xmlns:p14="http://schemas.microsoft.com/office/powerpoint/2010/main" val="1596029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Logical Form and Logical Equivalence</a:t>
            </a:r>
            <a:r>
              <a:rPr lang="en-SG" sz="1200" dirty="0">
                <a:solidFill>
                  <a:schemeClr val="bg1"/>
                </a:solidFill>
              </a:rPr>
              <a:t>		Conditional Statements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Common Form</a:t>
            </a:r>
            <a:endParaRPr lang="en-SG" sz="1100" dirty="0">
              <a:solidFill>
                <a:schemeClr val="bg1"/>
              </a:solidFill>
            </a:endParaRPr>
          </a:p>
        </p:txBody>
      </p:sp>
      <p:sp>
        <p:nvSpPr>
          <p:cNvPr id="15" name="TextBox 14"/>
          <p:cNvSpPr txBox="1"/>
          <p:nvPr/>
        </p:nvSpPr>
        <p:spPr>
          <a:xfrm>
            <a:off x="379882" y="1124262"/>
            <a:ext cx="7085220" cy="954107"/>
          </a:xfrm>
          <a:prstGeom prst="rect">
            <a:avLst/>
          </a:prstGeom>
          <a:noFill/>
        </p:spPr>
        <p:txBody>
          <a:bodyPr wrap="square" rtlCol="0">
            <a:spAutoFit/>
          </a:bodyPr>
          <a:lstStyle/>
          <a:p>
            <a:r>
              <a:rPr lang="en-SG" sz="2800" dirty="0"/>
              <a:t>If </a:t>
            </a:r>
            <a:r>
              <a:rPr lang="en-SG" sz="2800" dirty="0">
                <a:solidFill>
                  <a:srgbClr val="000099"/>
                </a:solidFill>
              </a:rPr>
              <a:t>Jane is a math major </a:t>
            </a:r>
            <a:r>
              <a:rPr lang="en-SG" sz="2800" dirty="0"/>
              <a:t>or </a:t>
            </a:r>
            <a:r>
              <a:rPr lang="en-SG" sz="2800" dirty="0">
                <a:solidFill>
                  <a:srgbClr val="000099"/>
                </a:solidFill>
              </a:rPr>
              <a:t>Jane is a computer science major</a:t>
            </a:r>
            <a:r>
              <a:rPr lang="en-SG" sz="2800" dirty="0"/>
              <a:t>, then </a:t>
            </a:r>
            <a:r>
              <a:rPr lang="en-SG" sz="2800" dirty="0">
                <a:solidFill>
                  <a:srgbClr val="000099"/>
                </a:solidFill>
              </a:rPr>
              <a:t>Jane will take MA1101R</a:t>
            </a:r>
            <a:r>
              <a:rPr lang="en-SG" sz="2800" dirty="0"/>
              <a:t>.</a:t>
            </a:r>
          </a:p>
        </p:txBody>
      </p:sp>
      <p:sp>
        <p:nvSpPr>
          <p:cNvPr id="16" name="TextBox 15"/>
          <p:cNvSpPr txBox="1"/>
          <p:nvPr/>
        </p:nvSpPr>
        <p:spPr>
          <a:xfrm>
            <a:off x="379882" y="2115764"/>
            <a:ext cx="6123452" cy="523220"/>
          </a:xfrm>
          <a:prstGeom prst="rect">
            <a:avLst/>
          </a:prstGeom>
          <a:noFill/>
        </p:spPr>
        <p:txBody>
          <a:bodyPr wrap="square" rtlCol="0">
            <a:spAutoFit/>
          </a:bodyPr>
          <a:lstStyle/>
          <a:p>
            <a:r>
              <a:rPr lang="en-SG" sz="2800" dirty="0">
                <a:solidFill>
                  <a:schemeClr val="accent6">
                    <a:lumMod val="75000"/>
                  </a:schemeClr>
                </a:solidFill>
              </a:rPr>
              <a:t>Jane is a computer science major. </a:t>
            </a:r>
          </a:p>
        </p:txBody>
      </p:sp>
      <p:sp>
        <p:nvSpPr>
          <p:cNvPr id="17" name="TextBox 16"/>
          <p:cNvSpPr txBox="1"/>
          <p:nvPr/>
        </p:nvSpPr>
        <p:spPr>
          <a:xfrm>
            <a:off x="379882" y="2708667"/>
            <a:ext cx="6116925" cy="523220"/>
          </a:xfrm>
          <a:prstGeom prst="rect">
            <a:avLst/>
          </a:prstGeom>
          <a:noFill/>
        </p:spPr>
        <p:txBody>
          <a:bodyPr wrap="square" rtlCol="0">
            <a:spAutoFit/>
          </a:bodyPr>
          <a:lstStyle/>
          <a:p>
            <a:r>
              <a:rPr lang="en-SG" sz="2800" dirty="0"/>
              <a:t>Therefore, </a:t>
            </a:r>
            <a:r>
              <a:rPr lang="en-SG" sz="2800" dirty="0">
                <a:solidFill>
                  <a:schemeClr val="accent2">
                    <a:lumMod val="50000"/>
                  </a:schemeClr>
                </a:solidFill>
              </a:rPr>
              <a:t>Jane will take MA1101R</a:t>
            </a:r>
            <a:r>
              <a:rPr lang="en-SG" sz="2800" dirty="0"/>
              <a:t>.</a:t>
            </a:r>
          </a:p>
        </p:txBody>
      </p:sp>
      <p:sp>
        <p:nvSpPr>
          <p:cNvPr id="19" name="Slide Number Placeholder 18"/>
          <p:cNvSpPr>
            <a:spLocks noGrp="1"/>
          </p:cNvSpPr>
          <p:nvPr>
            <p:ph type="sldNum" sz="quarter" idx="12"/>
          </p:nvPr>
        </p:nvSpPr>
        <p:spPr/>
        <p:txBody>
          <a:bodyPr/>
          <a:lstStyle/>
          <a:p>
            <a:fld id="{3945BCA7-BE1F-44EA-8FAA-E97CADA8B770}" type="slidenum">
              <a:rPr lang="en-SG" smtClean="0"/>
              <a:t>8</a:t>
            </a:fld>
            <a:endParaRPr lang="en-SG" dirty="0"/>
          </a:p>
        </p:txBody>
      </p:sp>
      <p:sp>
        <p:nvSpPr>
          <p:cNvPr id="2" name="Rounded Rectangle 1"/>
          <p:cNvSpPr/>
          <p:nvPr/>
        </p:nvSpPr>
        <p:spPr>
          <a:xfrm>
            <a:off x="1978702" y="3436196"/>
            <a:ext cx="5126636" cy="1900914"/>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 name="TextBox 2"/>
          <p:cNvSpPr txBox="1"/>
          <p:nvPr/>
        </p:nvSpPr>
        <p:spPr>
          <a:xfrm>
            <a:off x="3102964" y="3538290"/>
            <a:ext cx="2878112" cy="1538883"/>
          </a:xfrm>
          <a:prstGeom prst="rect">
            <a:avLst/>
          </a:prstGeom>
          <a:noFill/>
        </p:spPr>
        <p:txBody>
          <a:bodyPr wrap="square" rtlCol="0">
            <a:spAutoFit/>
          </a:bodyPr>
          <a:lstStyle/>
          <a:p>
            <a:pPr>
              <a:spcAft>
                <a:spcPts val="600"/>
              </a:spcAft>
            </a:pPr>
            <a:r>
              <a:rPr lang="en-SG" sz="2800" dirty="0">
                <a:solidFill>
                  <a:schemeClr val="bg1"/>
                </a:solidFill>
              </a:rPr>
              <a:t>If </a:t>
            </a:r>
            <a:r>
              <a:rPr lang="en-SG" sz="2800" i="1" dirty="0">
                <a:solidFill>
                  <a:schemeClr val="bg1"/>
                </a:solidFill>
              </a:rPr>
              <a:t>p</a:t>
            </a:r>
            <a:r>
              <a:rPr lang="en-SG" sz="2800" dirty="0">
                <a:solidFill>
                  <a:schemeClr val="bg1"/>
                </a:solidFill>
              </a:rPr>
              <a:t> or </a:t>
            </a:r>
            <a:r>
              <a:rPr lang="en-SG" sz="2800" i="1" dirty="0">
                <a:solidFill>
                  <a:schemeClr val="bg1"/>
                </a:solidFill>
              </a:rPr>
              <a:t>q</a:t>
            </a:r>
            <a:r>
              <a:rPr lang="en-SG" sz="2800" dirty="0">
                <a:solidFill>
                  <a:schemeClr val="bg1"/>
                </a:solidFill>
              </a:rPr>
              <a:t>, then </a:t>
            </a:r>
            <a:r>
              <a:rPr lang="en-SG" sz="2800" i="1" dirty="0">
                <a:solidFill>
                  <a:schemeClr val="bg1"/>
                </a:solidFill>
              </a:rPr>
              <a:t>r</a:t>
            </a:r>
            <a:r>
              <a:rPr lang="en-SG" sz="2800" dirty="0">
                <a:solidFill>
                  <a:schemeClr val="bg1"/>
                </a:solidFill>
              </a:rPr>
              <a:t>.</a:t>
            </a:r>
          </a:p>
          <a:p>
            <a:pPr>
              <a:spcAft>
                <a:spcPts val="600"/>
              </a:spcAft>
            </a:pPr>
            <a:r>
              <a:rPr lang="en-SG" sz="2800" i="1" dirty="0">
                <a:solidFill>
                  <a:schemeClr val="bg1"/>
                </a:solidFill>
              </a:rPr>
              <a:t>q</a:t>
            </a:r>
            <a:r>
              <a:rPr lang="en-SG" sz="2800" dirty="0">
                <a:solidFill>
                  <a:schemeClr val="bg1"/>
                </a:solidFill>
              </a:rPr>
              <a:t>.</a:t>
            </a:r>
          </a:p>
          <a:p>
            <a:pPr>
              <a:spcAft>
                <a:spcPts val="600"/>
              </a:spcAft>
            </a:pPr>
            <a:r>
              <a:rPr lang="en-SG" sz="2800" dirty="0">
                <a:solidFill>
                  <a:schemeClr val="bg1"/>
                </a:solidFill>
              </a:rPr>
              <a:t>Therefore, </a:t>
            </a:r>
            <a:r>
              <a:rPr lang="en-SG" sz="2800" i="1" dirty="0">
                <a:solidFill>
                  <a:schemeClr val="bg1"/>
                </a:solidFill>
              </a:rPr>
              <a:t>r</a:t>
            </a:r>
            <a:r>
              <a:rPr lang="en-SG" sz="2800" dirty="0">
                <a:solidFill>
                  <a:schemeClr val="bg1"/>
                </a:solidFill>
              </a:rPr>
              <a:t>.</a:t>
            </a:r>
          </a:p>
        </p:txBody>
      </p:sp>
      <p:sp>
        <p:nvSpPr>
          <p:cNvPr id="25" name="Oval 2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7" name="Group 36"/>
          <p:cNvGrpSpPr/>
          <p:nvPr/>
        </p:nvGrpSpPr>
        <p:grpSpPr>
          <a:xfrm>
            <a:off x="3660712" y="4021495"/>
            <a:ext cx="4825557" cy="2074890"/>
            <a:chOff x="3660712" y="4170785"/>
            <a:chExt cx="4825557" cy="2074890"/>
          </a:xfrm>
        </p:grpSpPr>
        <p:sp>
          <p:nvSpPr>
            <p:cNvPr id="7" name="TextBox 6"/>
            <p:cNvSpPr txBox="1"/>
            <p:nvPr/>
          </p:nvSpPr>
          <p:spPr>
            <a:xfrm>
              <a:off x="5290457" y="5722455"/>
              <a:ext cx="3195812" cy="523220"/>
            </a:xfrm>
            <a:prstGeom prst="rect">
              <a:avLst/>
            </a:prstGeom>
            <a:noFill/>
          </p:spPr>
          <p:txBody>
            <a:bodyPr wrap="square" rtlCol="0">
              <a:spAutoFit/>
            </a:bodyPr>
            <a:lstStyle/>
            <a:p>
              <a:pPr algn="ctr"/>
              <a:r>
                <a:rPr lang="en-US" sz="2800" dirty="0">
                  <a:solidFill>
                    <a:srgbClr val="C00000"/>
                  </a:solidFill>
                </a:rPr>
                <a:t>Statement variables</a:t>
              </a:r>
            </a:p>
          </p:txBody>
        </p:sp>
        <p:cxnSp>
          <p:nvCxnSpPr>
            <p:cNvPr id="10" name="Straight Arrow Connector 9"/>
            <p:cNvCxnSpPr/>
            <p:nvPr/>
          </p:nvCxnSpPr>
          <p:spPr>
            <a:xfrm flipH="1" flipV="1">
              <a:off x="5421087" y="4170785"/>
              <a:ext cx="1268962" cy="155167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3660712" y="4170785"/>
              <a:ext cx="2842622" cy="155167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4288973" y="4170785"/>
              <a:ext cx="2298439" cy="155167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2154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Summary of Rules of Inference</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80</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2.3.7. Summary of Rules of Inference</a:t>
            </a:r>
            <a:endParaRPr lang="en-SG" sz="2000" dirty="0">
              <a:solidFill>
                <a:schemeClr val="bg1"/>
              </a:solidFill>
            </a:endParaRPr>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222264" y="1417533"/>
            <a:ext cx="1852722" cy="523220"/>
          </a:xfrm>
          <a:prstGeom prst="rect">
            <a:avLst/>
          </a:prstGeom>
          <a:noFill/>
        </p:spPr>
        <p:txBody>
          <a:bodyPr wrap="square" rtlCol="0">
            <a:spAutoFit/>
          </a:bodyPr>
          <a:lstStyle/>
          <a:p>
            <a:r>
              <a:rPr lang="en-SG" sz="2800" dirty="0"/>
              <a:t>Table 2.3.1</a:t>
            </a:r>
          </a:p>
        </p:txBody>
      </p:sp>
      <p:graphicFrame>
        <p:nvGraphicFramePr>
          <p:cNvPr id="3" name="Table 2"/>
          <p:cNvGraphicFramePr>
            <a:graphicFrameLocks noGrp="1"/>
          </p:cNvGraphicFramePr>
          <p:nvPr>
            <p:extLst>
              <p:ext uri="{D42A27DB-BD31-4B8C-83A1-F6EECF244321}">
                <p14:modId xmlns:p14="http://schemas.microsoft.com/office/powerpoint/2010/main" val="4131122577"/>
              </p:ext>
            </p:extLst>
          </p:nvPr>
        </p:nvGraphicFramePr>
        <p:xfrm>
          <a:off x="2119539" y="1575728"/>
          <a:ext cx="6096000" cy="4998720"/>
        </p:xfrm>
        <a:graphic>
          <a:graphicData uri="http://schemas.openxmlformats.org/drawingml/2006/table">
            <a:tbl>
              <a:tblPr firstRow="1" bandRow="1">
                <a:tableStyleId>{5C22544A-7EE6-4342-B048-85BDC9FD1C3A}</a:tableStyleId>
              </a:tblPr>
              <a:tblGrid>
                <a:gridCol w="2632344">
                  <a:extLst>
                    <a:ext uri="{9D8B030D-6E8A-4147-A177-3AD203B41FA5}">
                      <a16:colId xmlns:a16="http://schemas.microsoft.com/office/drawing/2014/main" val="20000"/>
                    </a:ext>
                  </a:extLst>
                </a:gridCol>
                <a:gridCol w="1731828">
                  <a:extLst>
                    <a:ext uri="{9D8B030D-6E8A-4147-A177-3AD203B41FA5}">
                      <a16:colId xmlns:a16="http://schemas.microsoft.com/office/drawing/2014/main" val="20001"/>
                    </a:ext>
                  </a:extLst>
                </a:gridCol>
                <a:gridCol w="1731828">
                  <a:extLst>
                    <a:ext uri="{9D8B030D-6E8A-4147-A177-3AD203B41FA5}">
                      <a16:colId xmlns:a16="http://schemas.microsoft.com/office/drawing/2014/main" val="20002"/>
                    </a:ext>
                  </a:extLst>
                </a:gridCol>
              </a:tblGrid>
              <a:tr h="432954">
                <a:tc>
                  <a:txBody>
                    <a:bodyPr/>
                    <a:lstStyle/>
                    <a:p>
                      <a:pPr algn="ctr"/>
                      <a:r>
                        <a:rPr lang="en-SG" sz="2400" dirty="0"/>
                        <a:t>Rule of inference</a:t>
                      </a:r>
                    </a:p>
                  </a:txBody>
                  <a:tcPr/>
                </a:tc>
                <a:tc gridSpan="2">
                  <a:txBody>
                    <a:bodyPr/>
                    <a:lstStyle/>
                    <a:p>
                      <a:pPr algn="ctr"/>
                      <a:endParaRPr lang="en-SG" sz="2400" dirty="0"/>
                    </a:p>
                  </a:txBody>
                  <a:tcPr/>
                </a:tc>
                <a:tc hMerge="1">
                  <a:txBody>
                    <a:bodyPr/>
                    <a:lstStyle/>
                    <a:p>
                      <a:pPr algn="ctr"/>
                      <a:endParaRPr lang="en-SG" sz="2400" dirty="0"/>
                    </a:p>
                  </a:txBody>
                  <a:tcPr/>
                </a:tc>
                <a:extLst>
                  <a:ext uri="{0D108BD9-81ED-4DB2-BD59-A6C34878D82A}">
                    <a16:rowId xmlns:a16="http://schemas.microsoft.com/office/drawing/2014/main" val="10000"/>
                  </a:ext>
                </a:extLst>
              </a:tr>
              <a:tr h="546441">
                <a:tc>
                  <a:txBody>
                    <a:bodyPr/>
                    <a:lstStyle/>
                    <a:p>
                      <a:pPr algn="ctr"/>
                      <a:r>
                        <a:rPr lang="en-SG" sz="2400" dirty="0"/>
                        <a:t>Modus Ponens</a:t>
                      </a:r>
                    </a:p>
                  </a:txBody>
                  <a:tcPr/>
                </a:tc>
                <a:tc gridSpan="2">
                  <a:txBody>
                    <a:bodyPr/>
                    <a:lstStyle/>
                    <a:p>
                      <a:pPr algn="l">
                        <a:tabLst>
                          <a:tab pos="719138" algn="l"/>
                          <a:tab pos="989013" algn="l"/>
                        </a:tabLst>
                      </a:pPr>
                      <a:r>
                        <a:rPr lang="en-SG" sz="2000" i="1" dirty="0"/>
                        <a:t>		p</a:t>
                      </a:r>
                      <a:r>
                        <a:rPr lang="en-SG" sz="2000" dirty="0"/>
                        <a:t> </a:t>
                      </a:r>
                      <a:r>
                        <a:rPr lang="en-SG" sz="2000" dirty="0">
                          <a:sym typeface="Symbol" panose="05050102010706020507" pitchFamily="18" charset="2"/>
                        </a:rPr>
                        <a:t></a:t>
                      </a:r>
                      <a:r>
                        <a:rPr lang="en-SG" sz="2000" baseline="0" dirty="0">
                          <a:sym typeface="Symbol" panose="05050102010706020507" pitchFamily="18" charset="2"/>
                        </a:rPr>
                        <a:t> </a:t>
                      </a:r>
                      <a:r>
                        <a:rPr lang="en-SG" sz="2000" i="1" baseline="0" dirty="0">
                          <a:sym typeface="Symbol" panose="05050102010706020507" pitchFamily="18" charset="2"/>
                        </a:rPr>
                        <a:t>q</a:t>
                      </a:r>
                      <a:r>
                        <a:rPr lang="en-SG" sz="2000" baseline="0" dirty="0">
                          <a:sym typeface="Symbol" panose="05050102010706020507" pitchFamily="18" charset="2"/>
                        </a:rPr>
                        <a:t/>
                      </a:r>
                      <a:br>
                        <a:rPr lang="en-SG" sz="2000" baseline="0" dirty="0">
                          <a:sym typeface="Symbol" panose="05050102010706020507" pitchFamily="18" charset="2"/>
                        </a:rPr>
                      </a:br>
                      <a:r>
                        <a:rPr lang="en-SG" sz="2000" baseline="0" dirty="0">
                          <a:sym typeface="Symbol" panose="05050102010706020507" pitchFamily="18" charset="2"/>
                        </a:rPr>
                        <a:t>		</a:t>
                      </a:r>
                      <a:r>
                        <a:rPr lang="en-SG" sz="2000" i="1" baseline="0" dirty="0">
                          <a:sym typeface="Symbol" panose="05050102010706020507" pitchFamily="18" charset="2"/>
                        </a:rPr>
                        <a:t>p</a:t>
                      </a:r>
                      <a:r>
                        <a:rPr lang="en-SG" sz="2000" baseline="0" dirty="0">
                          <a:sym typeface="Symbol" panose="05050102010706020507" pitchFamily="18" charset="2"/>
                        </a:rPr>
                        <a:t/>
                      </a:r>
                      <a:br>
                        <a:rPr lang="en-SG" sz="2000" baseline="0" dirty="0">
                          <a:sym typeface="Symbol" panose="05050102010706020507" pitchFamily="18" charset="2"/>
                        </a:rPr>
                      </a:br>
                      <a:r>
                        <a:rPr lang="en-SG" sz="2000" baseline="0" dirty="0">
                          <a:sym typeface="Symbol" panose="05050102010706020507" pitchFamily="18" charset="2"/>
                        </a:rPr>
                        <a:t>	 	</a:t>
                      </a:r>
                      <a:r>
                        <a:rPr lang="en-SG" sz="2000" i="1" baseline="0" dirty="0">
                          <a:sym typeface="Symbol" panose="05050102010706020507" pitchFamily="18" charset="2"/>
                        </a:rPr>
                        <a:t>q</a:t>
                      </a:r>
                      <a:endParaRPr lang="en-SG" sz="2000" i="1" dirty="0"/>
                    </a:p>
                  </a:txBody>
                  <a:tcPr/>
                </a:tc>
                <a:tc hMerge="1">
                  <a:txBody>
                    <a:bodyPr/>
                    <a:lstStyle/>
                    <a:p>
                      <a:pPr algn="ctr"/>
                      <a:endParaRPr lang="en-SG" sz="2400" dirty="0"/>
                    </a:p>
                  </a:txBody>
                  <a:tcPr/>
                </a:tc>
                <a:extLst>
                  <a:ext uri="{0D108BD9-81ED-4DB2-BD59-A6C34878D82A}">
                    <a16:rowId xmlns:a16="http://schemas.microsoft.com/office/drawing/2014/main" val="10001"/>
                  </a:ext>
                </a:extLst>
              </a:tr>
              <a:tr h="546441">
                <a:tc>
                  <a:txBody>
                    <a:bodyPr/>
                    <a:lstStyle/>
                    <a:p>
                      <a:pPr algn="ctr"/>
                      <a:r>
                        <a:rPr lang="en-SG" sz="2400" dirty="0"/>
                        <a:t>Modus </a:t>
                      </a:r>
                      <a:r>
                        <a:rPr lang="en-SG" sz="2400" dirty="0" err="1"/>
                        <a:t>Tollens</a:t>
                      </a:r>
                      <a:endParaRPr lang="en-SG" sz="2400" dirty="0"/>
                    </a:p>
                  </a:txBody>
                  <a:tcPr/>
                </a:tc>
                <a:tc gridSpan="2">
                  <a:txBody>
                    <a:bodyPr/>
                    <a:lstStyle/>
                    <a:p>
                      <a:pPr algn="l">
                        <a:tabLst>
                          <a:tab pos="719138" algn="l"/>
                          <a:tab pos="989013" algn="l"/>
                        </a:tabLst>
                      </a:pPr>
                      <a:r>
                        <a:rPr lang="en-SG" sz="2400" dirty="0"/>
                        <a:t>		</a:t>
                      </a:r>
                      <a:r>
                        <a:rPr lang="en-SG" sz="2000" i="1" dirty="0"/>
                        <a:t>p</a:t>
                      </a:r>
                      <a:r>
                        <a:rPr lang="en-SG" sz="2000" dirty="0"/>
                        <a:t> </a:t>
                      </a:r>
                      <a:r>
                        <a:rPr lang="en-SG" sz="2000" dirty="0">
                          <a:sym typeface="Symbol" panose="05050102010706020507" pitchFamily="18" charset="2"/>
                        </a:rPr>
                        <a:t></a:t>
                      </a:r>
                      <a:r>
                        <a:rPr lang="en-SG" sz="2000" baseline="0" dirty="0">
                          <a:sym typeface="Symbol" panose="05050102010706020507" pitchFamily="18" charset="2"/>
                        </a:rPr>
                        <a:t> </a:t>
                      </a:r>
                      <a:r>
                        <a:rPr lang="en-SG" sz="2000" i="1" baseline="0" dirty="0">
                          <a:sym typeface="Symbol" panose="05050102010706020507" pitchFamily="18" charset="2"/>
                        </a:rPr>
                        <a:t>q</a:t>
                      </a:r>
                      <a:r>
                        <a:rPr lang="en-SG" sz="2000" baseline="0" dirty="0">
                          <a:sym typeface="Symbol" panose="05050102010706020507" pitchFamily="18" charset="2"/>
                        </a:rPr>
                        <a:t/>
                      </a:r>
                      <a:br>
                        <a:rPr lang="en-SG" sz="2000" baseline="0" dirty="0">
                          <a:sym typeface="Symbol" panose="05050102010706020507" pitchFamily="18" charset="2"/>
                        </a:rPr>
                      </a:br>
                      <a:r>
                        <a:rPr lang="en-SG" sz="2000" baseline="0" dirty="0">
                          <a:sym typeface="Symbol" panose="05050102010706020507" pitchFamily="18" charset="2"/>
                        </a:rPr>
                        <a:t>		~</a:t>
                      </a:r>
                      <a:r>
                        <a:rPr lang="en-SG" sz="2000" i="1" baseline="0" dirty="0">
                          <a:sym typeface="Symbol" panose="05050102010706020507" pitchFamily="18" charset="2"/>
                        </a:rPr>
                        <a:t>q</a:t>
                      </a:r>
                      <a:r>
                        <a:rPr lang="en-SG" sz="2000" baseline="0" dirty="0">
                          <a:sym typeface="Symbol" panose="05050102010706020507" pitchFamily="18" charset="2"/>
                        </a:rPr>
                        <a:t/>
                      </a:r>
                      <a:br>
                        <a:rPr lang="en-SG" sz="2000" baseline="0" dirty="0">
                          <a:sym typeface="Symbol" panose="05050102010706020507" pitchFamily="18" charset="2"/>
                        </a:rPr>
                      </a:br>
                      <a:r>
                        <a:rPr lang="en-SG" sz="2000" baseline="0" dirty="0">
                          <a:sym typeface="Symbol" panose="05050102010706020507" pitchFamily="18" charset="2"/>
                        </a:rPr>
                        <a:t>	 	~</a:t>
                      </a:r>
                      <a:r>
                        <a:rPr lang="en-SG" sz="2000" i="1" baseline="0" dirty="0">
                          <a:sym typeface="Symbol" panose="05050102010706020507" pitchFamily="18" charset="2"/>
                        </a:rPr>
                        <a:t>p</a:t>
                      </a:r>
                      <a:endParaRPr lang="en-SG" sz="2400" dirty="0"/>
                    </a:p>
                  </a:txBody>
                  <a:tcPr/>
                </a:tc>
                <a:tc hMerge="1">
                  <a:txBody>
                    <a:bodyPr/>
                    <a:lstStyle/>
                    <a:p>
                      <a:pPr algn="ctr"/>
                      <a:endParaRPr lang="en-SG" sz="2400" dirty="0"/>
                    </a:p>
                  </a:txBody>
                  <a:tcPr/>
                </a:tc>
                <a:extLst>
                  <a:ext uri="{0D108BD9-81ED-4DB2-BD59-A6C34878D82A}">
                    <a16:rowId xmlns:a16="http://schemas.microsoft.com/office/drawing/2014/main" val="10002"/>
                  </a:ext>
                </a:extLst>
              </a:tr>
              <a:tr h="546441">
                <a:tc>
                  <a:txBody>
                    <a:bodyPr/>
                    <a:lstStyle/>
                    <a:p>
                      <a:pPr algn="ctr"/>
                      <a:r>
                        <a:rPr lang="en-SG" sz="2400" dirty="0"/>
                        <a:t>Generalization</a:t>
                      </a:r>
                    </a:p>
                  </a:txBody>
                  <a:tcPr/>
                </a:tc>
                <a:tc>
                  <a:txBody>
                    <a:bodyPr/>
                    <a:lstStyle/>
                    <a:p>
                      <a:pPr algn="l">
                        <a:tabLst>
                          <a:tab pos="179388" algn="l"/>
                          <a:tab pos="449263" algn="l"/>
                        </a:tabLst>
                      </a:pPr>
                      <a:r>
                        <a:rPr lang="en-SG" sz="2000" dirty="0"/>
                        <a:t>		</a:t>
                      </a:r>
                      <a:r>
                        <a:rPr lang="en-SG" sz="2000" i="1" dirty="0"/>
                        <a:t>p</a:t>
                      </a:r>
                    </a:p>
                    <a:p>
                      <a:pPr algn="l">
                        <a:tabLst>
                          <a:tab pos="179388" algn="l"/>
                          <a:tab pos="449263" algn="l"/>
                        </a:tabLst>
                      </a:pPr>
                      <a:r>
                        <a:rPr lang="en-SG" sz="2000" dirty="0"/>
                        <a:t>	</a:t>
                      </a:r>
                      <a:r>
                        <a:rPr lang="en-SG" sz="2000" dirty="0">
                          <a:sym typeface="Symbol" panose="05050102010706020507" pitchFamily="18" charset="2"/>
                        </a:rPr>
                        <a:t>	</a:t>
                      </a:r>
                      <a:r>
                        <a:rPr lang="en-SG" sz="2000" i="1" dirty="0">
                          <a:sym typeface="Symbol" panose="05050102010706020507" pitchFamily="18" charset="2"/>
                        </a:rPr>
                        <a:t>p</a:t>
                      </a:r>
                      <a:r>
                        <a:rPr lang="en-SG" sz="2000" dirty="0">
                          <a:sym typeface="Symbol" panose="05050102010706020507" pitchFamily="18" charset="2"/>
                        </a:rPr>
                        <a:t>  </a:t>
                      </a:r>
                      <a:r>
                        <a:rPr lang="en-SG" sz="2000" i="1" dirty="0">
                          <a:sym typeface="Symbol" panose="05050102010706020507" pitchFamily="18" charset="2"/>
                        </a:rPr>
                        <a:t>q</a:t>
                      </a:r>
                      <a:endParaRPr lang="en-SG" sz="2000" i="1" dirty="0"/>
                    </a:p>
                  </a:txBody>
                  <a:tcPr/>
                </a:tc>
                <a:tc>
                  <a:txBody>
                    <a:bodyPr/>
                    <a:lstStyle/>
                    <a:p>
                      <a:pPr algn="l">
                        <a:tabLst>
                          <a:tab pos="176213" algn="l"/>
                          <a:tab pos="439738" algn="l"/>
                        </a:tabLst>
                      </a:pPr>
                      <a:r>
                        <a:rPr lang="en-SG" sz="2000" dirty="0"/>
                        <a:t>		</a:t>
                      </a:r>
                      <a:r>
                        <a:rPr lang="en-SG" sz="2000" i="1" dirty="0"/>
                        <a:t>q</a:t>
                      </a:r>
                    </a:p>
                    <a:p>
                      <a:pPr marL="0" marR="0" indent="0" algn="l" defTabSz="914400" rtl="0" eaLnBrk="1" fontAlgn="auto" latinLnBrk="0" hangingPunct="1">
                        <a:lnSpc>
                          <a:spcPct val="100000"/>
                        </a:lnSpc>
                        <a:spcBef>
                          <a:spcPts val="0"/>
                        </a:spcBef>
                        <a:spcAft>
                          <a:spcPts val="0"/>
                        </a:spcAft>
                        <a:buClrTx/>
                        <a:buSzTx/>
                        <a:buFontTx/>
                        <a:buNone/>
                        <a:tabLst>
                          <a:tab pos="176213" algn="l"/>
                          <a:tab pos="439738" algn="l"/>
                        </a:tabLst>
                        <a:defRPr/>
                      </a:pPr>
                      <a:r>
                        <a:rPr lang="en-SG" sz="2000" dirty="0">
                          <a:sym typeface="Symbol" panose="05050102010706020507" pitchFamily="18" charset="2"/>
                        </a:rPr>
                        <a:t>		</a:t>
                      </a:r>
                      <a:r>
                        <a:rPr lang="en-SG" sz="2000" i="1" dirty="0">
                          <a:sym typeface="Symbol" panose="05050102010706020507" pitchFamily="18" charset="2"/>
                        </a:rPr>
                        <a:t>p</a:t>
                      </a:r>
                      <a:r>
                        <a:rPr lang="en-SG" sz="2000" dirty="0">
                          <a:sym typeface="Symbol" panose="05050102010706020507" pitchFamily="18" charset="2"/>
                        </a:rPr>
                        <a:t>  </a:t>
                      </a:r>
                      <a:r>
                        <a:rPr lang="en-SG" sz="2000" i="1" dirty="0">
                          <a:sym typeface="Symbol" panose="05050102010706020507" pitchFamily="18" charset="2"/>
                        </a:rPr>
                        <a:t>q</a:t>
                      </a:r>
                      <a:endParaRPr lang="en-SG" sz="2000" i="1" dirty="0"/>
                    </a:p>
                  </a:txBody>
                  <a:tcPr/>
                </a:tc>
                <a:extLst>
                  <a:ext uri="{0D108BD9-81ED-4DB2-BD59-A6C34878D82A}">
                    <a16:rowId xmlns:a16="http://schemas.microsoft.com/office/drawing/2014/main" val="10003"/>
                  </a:ext>
                </a:extLst>
              </a:tr>
              <a:tr h="546441">
                <a:tc>
                  <a:txBody>
                    <a:bodyPr/>
                    <a:lstStyle/>
                    <a:p>
                      <a:pPr algn="ctr"/>
                      <a:r>
                        <a:rPr lang="en-SG" sz="2400" dirty="0"/>
                        <a:t>Specialization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tab pos="176213" algn="l"/>
                          <a:tab pos="439738" algn="l"/>
                        </a:tabLst>
                        <a:defRPr/>
                      </a:pPr>
                      <a:r>
                        <a:rPr lang="en-SG" sz="2000" i="1" dirty="0">
                          <a:sym typeface="Symbol" panose="05050102010706020507" pitchFamily="18" charset="2"/>
                        </a:rPr>
                        <a:t>		p</a:t>
                      </a:r>
                      <a:r>
                        <a:rPr lang="en-SG" sz="2000" dirty="0">
                          <a:sym typeface="Symbol" panose="05050102010706020507" pitchFamily="18" charset="2"/>
                        </a:rPr>
                        <a:t>  </a:t>
                      </a:r>
                      <a:r>
                        <a:rPr lang="en-SG" sz="2000" i="1" dirty="0">
                          <a:sym typeface="Symbol" panose="05050102010706020507" pitchFamily="18" charset="2"/>
                        </a:rPr>
                        <a:t>q</a:t>
                      </a:r>
                      <a:endParaRPr lang="en-SG" sz="2000" i="1" dirty="0"/>
                    </a:p>
                    <a:p>
                      <a:pPr algn="l">
                        <a:tabLst>
                          <a:tab pos="176213" algn="l"/>
                          <a:tab pos="439738" algn="l"/>
                        </a:tabLst>
                      </a:pPr>
                      <a:r>
                        <a:rPr lang="en-SG" sz="2000" dirty="0">
                          <a:sym typeface="Symbol" panose="05050102010706020507" pitchFamily="18" charset="2"/>
                        </a:rPr>
                        <a:t>		</a:t>
                      </a:r>
                      <a:r>
                        <a:rPr lang="en-SG" sz="2000" i="1" dirty="0">
                          <a:sym typeface="Symbol" panose="05050102010706020507" pitchFamily="18" charset="2"/>
                        </a:rPr>
                        <a:t>p</a:t>
                      </a:r>
                      <a:endParaRPr lang="en-SG"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tab pos="176213" algn="l"/>
                          <a:tab pos="439738" algn="l"/>
                        </a:tabLst>
                        <a:defRPr/>
                      </a:pPr>
                      <a:r>
                        <a:rPr lang="en-SG" sz="2000" dirty="0"/>
                        <a:t>		</a:t>
                      </a:r>
                      <a:r>
                        <a:rPr lang="en-SG" sz="2000" i="1" dirty="0">
                          <a:sym typeface="Symbol" panose="05050102010706020507" pitchFamily="18" charset="2"/>
                        </a:rPr>
                        <a:t>p</a:t>
                      </a:r>
                      <a:r>
                        <a:rPr lang="en-SG" sz="2000" dirty="0">
                          <a:sym typeface="Symbol" panose="05050102010706020507" pitchFamily="18" charset="2"/>
                        </a:rPr>
                        <a:t>  </a:t>
                      </a:r>
                      <a:r>
                        <a:rPr lang="en-SG" sz="2000" i="1" dirty="0">
                          <a:sym typeface="Symbol" panose="05050102010706020507" pitchFamily="18" charset="2"/>
                        </a:rPr>
                        <a:t>q</a:t>
                      </a:r>
                      <a:endParaRPr lang="en-SG" sz="2000" i="1" dirty="0"/>
                    </a:p>
                    <a:p>
                      <a:pPr algn="l">
                        <a:tabLst>
                          <a:tab pos="176213" algn="l"/>
                          <a:tab pos="439738" algn="l"/>
                        </a:tabLst>
                      </a:pPr>
                      <a:r>
                        <a:rPr lang="en-SG" sz="2000" dirty="0">
                          <a:sym typeface="Symbol" panose="05050102010706020507" pitchFamily="18" charset="2"/>
                        </a:rPr>
                        <a:t>		</a:t>
                      </a:r>
                      <a:r>
                        <a:rPr lang="en-SG" sz="2000" i="1" dirty="0">
                          <a:sym typeface="Symbol" panose="05050102010706020507" pitchFamily="18" charset="2"/>
                        </a:rPr>
                        <a:t>q</a:t>
                      </a:r>
                      <a:endParaRPr lang="en-SG" sz="2000" dirty="0"/>
                    </a:p>
                  </a:txBody>
                  <a:tcPr/>
                </a:tc>
                <a:extLst>
                  <a:ext uri="{0D108BD9-81ED-4DB2-BD59-A6C34878D82A}">
                    <a16:rowId xmlns:a16="http://schemas.microsoft.com/office/drawing/2014/main" val="10004"/>
                  </a:ext>
                </a:extLst>
              </a:tr>
              <a:tr h="546441">
                <a:tc>
                  <a:txBody>
                    <a:bodyPr/>
                    <a:lstStyle/>
                    <a:p>
                      <a:pPr algn="ctr"/>
                      <a:r>
                        <a:rPr lang="en-SG" sz="2400" dirty="0"/>
                        <a:t>Conjunction</a:t>
                      </a:r>
                    </a:p>
                  </a:txBody>
                  <a:tcPr/>
                </a:tc>
                <a:tc gridSpan="2">
                  <a:txBody>
                    <a:bodyPr/>
                    <a:lstStyle/>
                    <a:p>
                      <a:pPr algn="l">
                        <a:tabLst>
                          <a:tab pos="720725" algn="l"/>
                          <a:tab pos="984250" algn="l"/>
                        </a:tabLst>
                      </a:pPr>
                      <a:r>
                        <a:rPr lang="en-SG" sz="2400" dirty="0"/>
                        <a:t>		</a:t>
                      </a:r>
                      <a:r>
                        <a:rPr lang="en-SG" sz="2000" i="1" dirty="0"/>
                        <a:t>p</a:t>
                      </a:r>
                    </a:p>
                    <a:p>
                      <a:pPr algn="l">
                        <a:tabLst>
                          <a:tab pos="720725" algn="l"/>
                          <a:tab pos="984250" algn="l"/>
                        </a:tabLst>
                      </a:pPr>
                      <a:r>
                        <a:rPr lang="en-SG" sz="2000" dirty="0"/>
                        <a:t>		</a:t>
                      </a:r>
                      <a:r>
                        <a:rPr lang="en-SG" sz="2000" i="1" dirty="0"/>
                        <a:t>q</a:t>
                      </a:r>
                    </a:p>
                    <a:p>
                      <a:pPr marL="0" marR="0" indent="0" algn="l" defTabSz="914400" rtl="0" eaLnBrk="1" fontAlgn="auto" latinLnBrk="0" hangingPunct="1">
                        <a:lnSpc>
                          <a:spcPct val="100000"/>
                        </a:lnSpc>
                        <a:spcBef>
                          <a:spcPts val="0"/>
                        </a:spcBef>
                        <a:spcAft>
                          <a:spcPts val="0"/>
                        </a:spcAft>
                        <a:buClrTx/>
                        <a:buSzTx/>
                        <a:buFontTx/>
                        <a:buNone/>
                        <a:tabLst>
                          <a:tab pos="720725" algn="l"/>
                          <a:tab pos="984250" algn="l"/>
                        </a:tabLst>
                        <a:defRPr/>
                      </a:pPr>
                      <a:r>
                        <a:rPr lang="en-SG" sz="2000" dirty="0"/>
                        <a:t>	</a:t>
                      </a:r>
                      <a:r>
                        <a:rPr lang="en-SG" sz="2000" dirty="0">
                          <a:sym typeface="Symbol" panose="05050102010706020507" pitchFamily="18" charset="2"/>
                        </a:rPr>
                        <a:t>	</a:t>
                      </a:r>
                      <a:r>
                        <a:rPr lang="en-SG" sz="2000" i="1" dirty="0">
                          <a:sym typeface="Symbol" panose="05050102010706020507" pitchFamily="18" charset="2"/>
                        </a:rPr>
                        <a:t>p</a:t>
                      </a:r>
                      <a:r>
                        <a:rPr lang="en-SG" sz="2000" dirty="0">
                          <a:sym typeface="Symbol" panose="05050102010706020507" pitchFamily="18" charset="2"/>
                        </a:rPr>
                        <a:t>  </a:t>
                      </a:r>
                      <a:r>
                        <a:rPr lang="en-SG" sz="2000" i="1" dirty="0">
                          <a:sym typeface="Symbol" panose="05050102010706020507" pitchFamily="18" charset="2"/>
                        </a:rPr>
                        <a:t>q</a:t>
                      </a:r>
                      <a:endParaRPr lang="en-SG" sz="2000" i="1" dirty="0"/>
                    </a:p>
                  </a:txBody>
                  <a:tcPr/>
                </a:tc>
                <a:tc hMerge="1">
                  <a:txBody>
                    <a:bodyPr/>
                    <a:lstStyle/>
                    <a:p>
                      <a:pPr algn="ctr"/>
                      <a:endParaRPr lang="en-SG" sz="24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15148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Logical Form and Logical Equivalence		Conditional Statements			</a:t>
            </a:r>
            <a:r>
              <a:rPr lang="en-SG" sz="1200" b="1" dirty="0">
                <a:solidFill>
                  <a:schemeClr val="accent4">
                    <a:lumMod val="20000"/>
                    <a:lumOff val="80000"/>
                  </a:schemeClr>
                </a:solidFill>
              </a:rPr>
              <a:t>Valid and Invalid Arguments	</a:t>
            </a:r>
            <a:endParaRPr lang="en-SG" sz="1050" b="1" dirty="0">
              <a:solidFill>
                <a:schemeClr val="accent4">
                  <a:lumMod val="20000"/>
                  <a:lumOff val="80000"/>
                </a:schemeClr>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Summary of Rules of Inference</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81</a:t>
            </a:fld>
            <a:endParaRPr lang="en-SG" dirty="0"/>
          </a:p>
        </p:txBody>
      </p:sp>
      <p:sp>
        <p:nvSpPr>
          <p:cNvPr id="37" name="Oval 36"/>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2.3.7. Summary of Rules of Inference</a:t>
            </a:r>
            <a:endParaRPr lang="en-SG" sz="2000" dirty="0">
              <a:solidFill>
                <a:schemeClr val="bg1"/>
              </a:solidFill>
            </a:endParaRPr>
          </a:p>
        </p:txBody>
      </p:sp>
      <p:sp>
        <p:nvSpPr>
          <p:cNvPr id="46" name="Oval 45"/>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893106"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222264" y="1417533"/>
            <a:ext cx="1870306" cy="954107"/>
          </a:xfrm>
          <a:prstGeom prst="rect">
            <a:avLst/>
          </a:prstGeom>
          <a:noFill/>
        </p:spPr>
        <p:txBody>
          <a:bodyPr wrap="square" rtlCol="0">
            <a:spAutoFit/>
          </a:bodyPr>
          <a:lstStyle/>
          <a:p>
            <a:r>
              <a:rPr lang="en-SG" sz="2800" dirty="0"/>
              <a:t>Table 2.3.1</a:t>
            </a:r>
          </a:p>
          <a:p>
            <a:r>
              <a:rPr lang="en-SG" sz="2800" dirty="0"/>
              <a:t>(cont’d)</a:t>
            </a:r>
          </a:p>
        </p:txBody>
      </p:sp>
      <p:graphicFrame>
        <p:nvGraphicFramePr>
          <p:cNvPr id="3" name="Table 2"/>
          <p:cNvGraphicFramePr>
            <a:graphicFrameLocks noGrp="1"/>
          </p:cNvGraphicFramePr>
          <p:nvPr>
            <p:extLst>
              <p:ext uri="{D42A27DB-BD31-4B8C-83A1-F6EECF244321}">
                <p14:modId xmlns:p14="http://schemas.microsoft.com/office/powerpoint/2010/main" val="3791034159"/>
              </p:ext>
            </p:extLst>
          </p:nvPr>
        </p:nvGraphicFramePr>
        <p:xfrm>
          <a:off x="2119539" y="1575728"/>
          <a:ext cx="6096000" cy="4602480"/>
        </p:xfrm>
        <a:graphic>
          <a:graphicData uri="http://schemas.openxmlformats.org/drawingml/2006/table">
            <a:tbl>
              <a:tblPr firstRow="1" bandRow="1">
                <a:tableStyleId>{5C22544A-7EE6-4342-B048-85BDC9FD1C3A}</a:tableStyleId>
              </a:tblPr>
              <a:tblGrid>
                <a:gridCol w="2632344">
                  <a:extLst>
                    <a:ext uri="{9D8B030D-6E8A-4147-A177-3AD203B41FA5}">
                      <a16:colId xmlns:a16="http://schemas.microsoft.com/office/drawing/2014/main" val="20000"/>
                    </a:ext>
                  </a:extLst>
                </a:gridCol>
                <a:gridCol w="1731828">
                  <a:extLst>
                    <a:ext uri="{9D8B030D-6E8A-4147-A177-3AD203B41FA5}">
                      <a16:colId xmlns:a16="http://schemas.microsoft.com/office/drawing/2014/main" val="20001"/>
                    </a:ext>
                  </a:extLst>
                </a:gridCol>
                <a:gridCol w="1731828">
                  <a:extLst>
                    <a:ext uri="{9D8B030D-6E8A-4147-A177-3AD203B41FA5}">
                      <a16:colId xmlns:a16="http://schemas.microsoft.com/office/drawing/2014/main" val="20002"/>
                    </a:ext>
                  </a:extLst>
                </a:gridCol>
              </a:tblGrid>
              <a:tr h="432954">
                <a:tc>
                  <a:txBody>
                    <a:bodyPr/>
                    <a:lstStyle/>
                    <a:p>
                      <a:pPr algn="ctr"/>
                      <a:r>
                        <a:rPr lang="en-SG" sz="2400" dirty="0"/>
                        <a:t>Rule of inference</a:t>
                      </a:r>
                    </a:p>
                  </a:txBody>
                  <a:tcPr/>
                </a:tc>
                <a:tc gridSpan="2">
                  <a:txBody>
                    <a:bodyPr/>
                    <a:lstStyle/>
                    <a:p>
                      <a:pPr algn="ctr"/>
                      <a:endParaRPr lang="en-SG" sz="2400" dirty="0"/>
                    </a:p>
                  </a:txBody>
                  <a:tcPr/>
                </a:tc>
                <a:tc hMerge="1">
                  <a:txBody>
                    <a:bodyPr/>
                    <a:lstStyle/>
                    <a:p>
                      <a:endParaRPr lang="en-SG"/>
                    </a:p>
                  </a:txBody>
                  <a:tcPr/>
                </a:tc>
                <a:extLst>
                  <a:ext uri="{0D108BD9-81ED-4DB2-BD59-A6C34878D82A}">
                    <a16:rowId xmlns:a16="http://schemas.microsoft.com/office/drawing/2014/main" val="10000"/>
                  </a:ext>
                </a:extLst>
              </a:tr>
              <a:tr h="546441">
                <a:tc>
                  <a:txBody>
                    <a:bodyPr/>
                    <a:lstStyle/>
                    <a:p>
                      <a:pPr algn="ctr"/>
                      <a:r>
                        <a:rPr lang="en-SG" sz="2400" dirty="0"/>
                        <a:t>Elimination</a:t>
                      </a:r>
                    </a:p>
                  </a:txBody>
                  <a:tcPr/>
                </a:tc>
                <a:tc>
                  <a:txBody>
                    <a:bodyPr/>
                    <a:lstStyle/>
                    <a:p>
                      <a:pPr algn="l">
                        <a:tabLst>
                          <a:tab pos="179388" algn="l"/>
                          <a:tab pos="449263" algn="l"/>
                        </a:tabLst>
                      </a:pPr>
                      <a:r>
                        <a:rPr lang="en-SG" sz="2000" i="1" dirty="0"/>
                        <a:t>		</a:t>
                      </a:r>
                      <a:r>
                        <a:rPr lang="en-SG" sz="2000" i="1" dirty="0">
                          <a:sym typeface="Symbol" panose="05050102010706020507" pitchFamily="18" charset="2"/>
                        </a:rPr>
                        <a:t>p</a:t>
                      </a:r>
                      <a:r>
                        <a:rPr lang="en-SG" sz="2000" dirty="0">
                          <a:sym typeface="Symbol" panose="05050102010706020507" pitchFamily="18" charset="2"/>
                        </a:rPr>
                        <a:t>  </a:t>
                      </a:r>
                      <a:r>
                        <a:rPr lang="en-SG" sz="2000" i="1" dirty="0">
                          <a:sym typeface="Symbol" panose="05050102010706020507" pitchFamily="18" charset="2"/>
                        </a:rPr>
                        <a:t>q</a:t>
                      </a:r>
                    </a:p>
                    <a:p>
                      <a:pPr algn="l">
                        <a:tabLst>
                          <a:tab pos="179388" algn="l"/>
                          <a:tab pos="449263" algn="l"/>
                        </a:tabLst>
                      </a:pPr>
                      <a:r>
                        <a:rPr lang="en-SG" sz="2000" i="1" dirty="0">
                          <a:sym typeface="Symbol" panose="05050102010706020507" pitchFamily="18" charset="2"/>
                        </a:rPr>
                        <a:t>		</a:t>
                      </a:r>
                      <a:r>
                        <a:rPr lang="en-SG" sz="2000" i="0" dirty="0">
                          <a:sym typeface="Symbol" panose="05050102010706020507" pitchFamily="18" charset="2"/>
                        </a:rPr>
                        <a:t>~</a:t>
                      </a:r>
                      <a:r>
                        <a:rPr lang="en-SG" sz="2000" i="1" dirty="0">
                          <a:sym typeface="Symbol" panose="05050102010706020507" pitchFamily="18" charset="2"/>
                        </a:rPr>
                        <a:t>q</a:t>
                      </a:r>
                    </a:p>
                    <a:p>
                      <a:pPr algn="l">
                        <a:tabLst>
                          <a:tab pos="179388" algn="l"/>
                          <a:tab pos="449263" algn="l"/>
                        </a:tabLst>
                      </a:pPr>
                      <a:r>
                        <a:rPr lang="en-SG" sz="2000" baseline="0" dirty="0">
                          <a:sym typeface="Symbol" panose="05050102010706020507" pitchFamily="18" charset="2"/>
                        </a:rPr>
                        <a:t>	 	</a:t>
                      </a:r>
                      <a:r>
                        <a:rPr lang="en-SG" sz="2000" i="1" baseline="0" dirty="0">
                          <a:sym typeface="Symbol" panose="05050102010706020507" pitchFamily="18" charset="2"/>
                        </a:rPr>
                        <a:t>p</a:t>
                      </a:r>
                      <a:endParaRPr lang="en-SG" sz="2000" i="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tab pos="176213" algn="l"/>
                          <a:tab pos="439738" algn="l"/>
                        </a:tabLst>
                        <a:defRPr/>
                      </a:pPr>
                      <a:r>
                        <a:rPr lang="en-SG" sz="2000" i="1" dirty="0"/>
                        <a:t>		</a:t>
                      </a:r>
                      <a:r>
                        <a:rPr lang="en-SG" sz="2000" i="1" dirty="0">
                          <a:sym typeface="Symbol" panose="05050102010706020507" pitchFamily="18" charset="2"/>
                        </a:rPr>
                        <a:t>p</a:t>
                      </a:r>
                      <a:r>
                        <a:rPr lang="en-SG" sz="2000" dirty="0">
                          <a:sym typeface="Symbol" panose="05050102010706020507" pitchFamily="18" charset="2"/>
                        </a:rPr>
                        <a:t>  </a:t>
                      </a:r>
                      <a:r>
                        <a:rPr lang="en-SG" sz="2000" i="1" dirty="0">
                          <a:sym typeface="Symbol" panose="05050102010706020507" pitchFamily="18" charset="2"/>
                        </a:rPr>
                        <a:t>q</a:t>
                      </a:r>
                      <a:endParaRPr lang="en-SG" sz="2000" i="1" dirty="0"/>
                    </a:p>
                    <a:p>
                      <a:pPr algn="l">
                        <a:tabLst>
                          <a:tab pos="176213" algn="l"/>
                          <a:tab pos="439738" algn="l"/>
                        </a:tabLst>
                      </a:pPr>
                      <a:r>
                        <a:rPr lang="en-SG" sz="2000" i="1" dirty="0"/>
                        <a:t>		</a:t>
                      </a:r>
                      <a:r>
                        <a:rPr lang="en-SG" sz="2000" i="0" dirty="0">
                          <a:sym typeface="Symbol" panose="05050102010706020507" pitchFamily="18" charset="2"/>
                        </a:rPr>
                        <a:t>~</a:t>
                      </a:r>
                      <a:r>
                        <a:rPr lang="en-SG" sz="2000" i="1" dirty="0">
                          <a:sym typeface="Symbol" panose="05050102010706020507" pitchFamily="18" charset="2"/>
                        </a:rPr>
                        <a:t>p</a:t>
                      </a:r>
                    </a:p>
                    <a:p>
                      <a:pPr marL="0" marR="0" indent="0" algn="l" defTabSz="914400" rtl="0" eaLnBrk="1" fontAlgn="auto" latinLnBrk="0" hangingPunct="1">
                        <a:lnSpc>
                          <a:spcPct val="100000"/>
                        </a:lnSpc>
                        <a:spcBef>
                          <a:spcPts val="0"/>
                        </a:spcBef>
                        <a:spcAft>
                          <a:spcPts val="0"/>
                        </a:spcAft>
                        <a:buClrTx/>
                        <a:buSzTx/>
                        <a:buFontTx/>
                        <a:buNone/>
                        <a:tabLst>
                          <a:tab pos="176213" algn="l"/>
                          <a:tab pos="439738" algn="l"/>
                        </a:tabLst>
                        <a:defRPr/>
                      </a:pPr>
                      <a:r>
                        <a:rPr lang="en-SG" sz="2000" baseline="0" dirty="0">
                          <a:sym typeface="Symbol" panose="05050102010706020507" pitchFamily="18" charset="2"/>
                        </a:rPr>
                        <a:t>	 	</a:t>
                      </a:r>
                      <a:r>
                        <a:rPr lang="en-SG" sz="2000" i="1" baseline="0" dirty="0">
                          <a:sym typeface="Symbol" panose="05050102010706020507" pitchFamily="18" charset="2"/>
                        </a:rPr>
                        <a:t>q</a:t>
                      </a:r>
                      <a:endParaRPr lang="en-SG" sz="2000" i="1" dirty="0"/>
                    </a:p>
                  </a:txBody>
                  <a:tcPr/>
                </a:tc>
                <a:extLst>
                  <a:ext uri="{0D108BD9-81ED-4DB2-BD59-A6C34878D82A}">
                    <a16:rowId xmlns:a16="http://schemas.microsoft.com/office/drawing/2014/main" val="10001"/>
                  </a:ext>
                </a:extLst>
              </a:tr>
              <a:tr h="546441">
                <a:tc>
                  <a:txBody>
                    <a:bodyPr/>
                    <a:lstStyle/>
                    <a:p>
                      <a:pPr algn="ctr"/>
                      <a:r>
                        <a:rPr lang="en-SG" sz="2400" dirty="0"/>
                        <a:t>Transitivity</a:t>
                      </a:r>
                    </a:p>
                  </a:txBody>
                  <a:tcPr/>
                </a:tc>
                <a:tc gridSpan="2">
                  <a:txBody>
                    <a:bodyPr/>
                    <a:lstStyle/>
                    <a:p>
                      <a:pPr algn="l">
                        <a:tabLst>
                          <a:tab pos="719138" algn="l"/>
                          <a:tab pos="989013" algn="l"/>
                        </a:tabLst>
                      </a:pPr>
                      <a:r>
                        <a:rPr lang="en-SG" sz="2400" dirty="0"/>
                        <a:t>	</a:t>
                      </a:r>
                      <a:r>
                        <a:rPr lang="en-SG" sz="2000" dirty="0"/>
                        <a:t>	</a:t>
                      </a:r>
                      <a:r>
                        <a:rPr lang="en-SG" sz="2000" i="1" dirty="0"/>
                        <a:t>p</a:t>
                      </a:r>
                      <a:r>
                        <a:rPr lang="en-SG" sz="2000" dirty="0"/>
                        <a:t> </a:t>
                      </a:r>
                      <a:r>
                        <a:rPr lang="en-SG" sz="2000" dirty="0">
                          <a:sym typeface="Symbol" panose="05050102010706020507" pitchFamily="18" charset="2"/>
                        </a:rPr>
                        <a:t></a:t>
                      </a:r>
                      <a:r>
                        <a:rPr lang="en-SG" sz="2000" baseline="0" dirty="0">
                          <a:sym typeface="Symbol" panose="05050102010706020507" pitchFamily="18" charset="2"/>
                        </a:rPr>
                        <a:t> </a:t>
                      </a:r>
                      <a:r>
                        <a:rPr lang="en-SG" sz="2000" i="1" baseline="0" dirty="0">
                          <a:sym typeface="Symbol" panose="05050102010706020507" pitchFamily="18" charset="2"/>
                        </a:rPr>
                        <a:t>q</a:t>
                      </a:r>
                      <a:r>
                        <a:rPr lang="en-SG" sz="2000" baseline="0" dirty="0">
                          <a:sym typeface="Symbol" panose="05050102010706020507" pitchFamily="18" charset="2"/>
                        </a:rPr>
                        <a:t/>
                      </a:r>
                      <a:br>
                        <a:rPr lang="en-SG" sz="2000" baseline="0" dirty="0">
                          <a:sym typeface="Symbol" panose="05050102010706020507" pitchFamily="18" charset="2"/>
                        </a:rPr>
                      </a:br>
                      <a:r>
                        <a:rPr lang="en-SG" sz="2000" baseline="0" dirty="0">
                          <a:sym typeface="Symbol" panose="05050102010706020507" pitchFamily="18" charset="2"/>
                        </a:rPr>
                        <a:t>		</a:t>
                      </a:r>
                      <a:r>
                        <a:rPr lang="en-SG" sz="2000" i="1" baseline="0" dirty="0">
                          <a:sym typeface="Symbol" panose="05050102010706020507" pitchFamily="18" charset="2"/>
                        </a:rPr>
                        <a:t>q</a:t>
                      </a:r>
                      <a:r>
                        <a:rPr lang="en-SG" sz="2000" dirty="0"/>
                        <a:t> </a:t>
                      </a:r>
                      <a:r>
                        <a:rPr lang="en-SG" sz="2000" dirty="0">
                          <a:sym typeface="Symbol" panose="05050102010706020507" pitchFamily="18" charset="2"/>
                        </a:rPr>
                        <a:t></a:t>
                      </a:r>
                      <a:r>
                        <a:rPr lang="en-SG" sz="2000" baseline="0" dirty="0">
                          <a:sym typeface="Symbol" panose="05050102010706020507" pitchFamily="18" charset="2"/>
                        </a:rPr>
                        <a:t> </a:t>
                      </a:r>
                      <a:r>
                        <a:rPr lang="en-SG" sz="2000" i="1" baseline="0" dirty="0">
                          <a:sym typeface="Symbol" panose="05050102010706020507" pitchFamily="18" charset="2"/>
                        </a:rPr>
                        <a:t>r</a:t>
                      </a:r>
                      <a:r>
                        <a:rPr lang="en-SG" sz="2000" baseline="0" dirty="0">
                          <a:sym typeface="Symbol" panose="05050102010706020507" pitchFamily="18" charset="2"/>
                        </a:rPr>
                        <a:t/>
                      </a:r>
                      <a:br>
                        <a:rPr lang="en-SG" sz="2000" baseline="0" dirty="0">
                          <a:sym typeface="Symbol" panose="05050102010706020507" pitchFamily="18" charset="2"/>
                        </a:rPr>
                      </a:br>
                      <a:r>
                        <a:rPr lang="en-SG" sz="2000" baseline="0" dirty="0">
                          <a:sym typeface="Symbol" panose="05050102010706020507" pitchFamily="18" charset="2"/>
                        </a:rPr>
                        <a:t>	 	</a:t>
                      </a:r>
                      <a:r>
                        <a:rPr lang="en-SG" sz="2000" i="1" baseline="0" dirty="0">
                          <a:sym typeface="Symbol" panose="05050102010706020507" pitchFamily="18" charset="2"/>
                        </a:rPr>
                        <a:t>p </a:t>
                      </a:r>
                      <a:r>
                        <a:rPr lang="en-SG" sz="2000" dirty="0">
                          <a:sym typeface="Symbol" panose="05050102010706020507" pitchFamily="18" charset="2"/>
                        </a:rPr>
                        <a:t></a:t>
                      </a:r>
                      <a:r>
                        <a:rPr lang="en-SG" sz="2000" baseline="0" dirty="0">
                          <a:sym typeface="Symbol" panose="05050102010706020507" pitchFamily="18" charset="2"/>
                        </a:rPr>
                        <a:t> </a:t>
                      </a:r>
                      <a:r>
                        <a:rPr lang="en-SG" sz="2000" i="1" baseline="0" dirty="0">
                          <a:sym typeface="Symbol" panose="05050102010706020507" pitchFamily="18" charset="2"/>
                        </a:rPr>
                        <a:t>r</a:t>
                      </a:r>
                      <a:endParaRPr lang="en-SG" sz="2000" dirty="0"/>
                    </a:p>
                  </a:txBody>
                  <a:tcPr/>
                </a:tc>
                <a:tc hMerge="1">
                  <a:txBody>
                    <a:bodyPr/>
                    <a:lstStyle/>
                    <a:p>
                      <a:endParaRPr lang="en-SG"/>
                    </a:p>
                  </a:txBody>
                  <a:tcPr/>
                </a:tc>
                <a:extLst>
                  <a:ext uri="{0D108BD9-81ED-4DB2-BD59-A6C34878D82A}">
                    <a16:rowId xmlns:a16="http://schemas.microsoft.com/office/drawing/2014/main" val="10002"/>
                  </a:ext>
                </a:extLst>
              </a:tr>
              <a:tr h="546441">
                <a:tc>
                  <a:txBody>
                    <a:bodyPr/>
                    <a:lstStyle/>
                    <a:p>
                      <a:pPr algn="ctr"/>
                      <a:r>
                        <a:rPr lang="en-SG" sz="2400" dirty="0"/>
                        <a:t>Proof by Division</a:t>
                      </a:r>
                      <a:r>
                        <a:rPr lang="en-SG" sz="2400" baseline="0" dirty="0"/>
                        <a:t> Into Cases</a:t>
                      </a:r>
                      <a:endParaRPr lang="en-SG" sz="2400"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tab pos="720725" algn="l"/>
                          <a:tab pos="984250" algn="l"/>
                        </a:tabLst>
                        <a:defRPr/>
                      </a:pPr>
                      <a:r>
                        <a:rPr lang="en-SG" sz="2400" dirty="0"/>
                        <a:t>		</a:t>
                      </a:r>
                      <a:r>
                        <a:rPr lang="en-SG" sz="2000" i="1" dirty="0"/>
                        <a:t>p </a:t>
                      </a:r>
                      <a:r>
                        <a:rPr lang="en-SG" sz="2000" dirty="0">
                          <a:sym typeface="Symbol" panose="05050102010706020507" pitchFamily="18" charset="2"/>
                        </a:rPr>
                        <a:t> </a:t>
                      </a:r>
                      <a:r>
                        <a:rPr lang="en-SG" sz="2000" i="1" dirty="0">
                          <a:sym typeface="Symbol" panose="05050102010706020507" pitchFamily="18" charset="2"/>
                        </a:rPr>
                        <a:t>q</a:t>
                      </a:r>
                      <a:endParaRPr lang="en-SG" sz="2000" i="1" dirty="0"/>
                    </a:p>
                    <a:p>
                      <a:pPr algn="l">
                        <a:tabLst>
                          <a:tab pos="720725" algn="l"/>
                          <a:tab pos="984250" algn="l"/>
                        </a:tabLst>
                      </a:pPr>
                      <a:r>
                        <a:rPr lang="en-SG" sz="2000" dirty="0"/>
                        <a:t>		</a:t>
                      </a:r>
                      <a:r>
                        <a:rPr lang="en-SG" sz="2000" i="1" dirty="0"/>
                        <a:t>p</a:t>
                      </a:r>
                      <a:r>
                        <a:rPr lang="en-SG" sz="2000" dirty="0"/>
                        <a:t> </a:t>
                      </a:r>
                      <a:r>
                        <a:rPr lang="en-SG" sz="2000" dirty="0">
                          <a:sym typeface="Symbol" panose="05050102010706020507" pitchFamily="18" charset="2"/>
                        </a:rPr>
                        <a:t></a:t>
                      </a:r>
                      <a:r>
                        <a:rPr lang="en-SG" sz="2000" baseline="0" dirty="0">
                          <a:sym typeface="Symbol" panose="05050102010706020507" pitchFamily="18" charset="2"/>
                        </a:rPr>
                        <a:t> </a:t>
                      </a:r>
                      <a:r>
                        <a:rPr lang="en-SG" sz="2000" i="1" baseline="0" dirty="0">
                          <a:sym typeface="Symbol" panose="05050102010706020507" pitchFamily="18" charset="2"/>
                        </a:rPr>
                        <a:t>r</a:t>
                      </a:r>
                      <a:r>
                        <a:rPr lang="en-SG" sz="2000" baseline="0" dirty="0">
                          <a:sym typeface="Symbol" panose="05050102010706020507" pitchFamily="18" charset="2"/>
                        </a:rPr>
                        <a:t/>
                      </a:r>
                      <a:br>
                        <a:rPr lang="en-SG" sz="2000" baseline="0" dirty="0">
                          <a:sym typeface="Symbol" panose="05050102010706020507" pitchFamily="18" charset="2"/>
                        </a:rPr>
                      </a:br>
                      <a:r>
                        <a:rPr lang="en-SG" sz="2000" baseline="0" dirty="0">
                          <a:sym typeface="Symbol" panose="05050102010706020507" pitchFamily="18" charset="2"/>
                        </a:rPr>
                        <a:t>		</a:t>
                      </a:r>
                      <a:r>
                        <a:rPr lang="en-SG" sz="2000" i="1" baseline="0" dirty="0">
                          <a:sym typeface="Symbol" panose="05050102010706020507" pitchFamily="18" charset="2"/>
                        </a:rPr>
                        <a:t>q</a:t>
                      </a:r>
                      <a:r>
                        <a:rPr lang="en-SG" sz="2000" dirty="0"/>
                        <a:t> </a:t>
                      </a:r>
                      <a:r>
                        <a:rPr lang="en-SG" sz="2000" dirty="0">
                          <a:sym typeface="Symbol" panose="05050102010706020507" pitchFamily="18" charset="2"/>
                        </a:rPr>
                        <a:t></a:t>
                      </a:r>
                      <a:r>
                        <a:rPr lang="en-SG" sz="2000" baseline="0" dirty="0">
                          <a:sym typeface="Symbol" panose="05050102010706020507" pitchFamily="18" charset="2"/>
                        </a:rPr>
                        <a:t> </a:t>
                      </a:r>
                      <a:r>
                        <a:rPr lang="en-SG" sz="2000" i="1" baseline="0" dirty="0">
                          <a:sym typeface="Symbol" panose="05050102010706020507" pitchFamily="18" charset="2"/>
                        </a:rPr>
                        <a:t>r</a:t>
                      </a:r>
                      <a:endParaRPr lang="en-SG" sz="2000" i="1" dirty="0"/>
                    </a:p>
                    <a:p>
                      <a:pPr marL="0" marR="0" indent="0" algn="l" defTabSz="914400" rtl="0" eaLnBrk="1" fontAlgn="auto" latinLnBrk="0" hangingPunct="1">
                        <a:lnSpc>
                          <a:spcPct val="100000"/>
                        </a:lnSpc>
                        <a:spcBef>
                          <a:spcPts val="0"/>
                        </a:spcBef>
                        <a:spcAft>
                          <a:spcPts val="0"/>
                        </a:spcAft>
                        <a:buClrTx/>
                        <a:buSzTx/>
                        <a:buFontTx/>
                        <a:buNone/>
                        <a:tabLst>
                          <a:tab pos="720725" algn="l"/>
                          <a:tab pos="984250" algn="l"/>
                        </a:tabLst>
                        <a:defRPr/>
                      </a:pPr>
                      <a:r>
                        <a:rPr lang="en-SG" sz="2000" dirty="0"/>
                        <a:t>	</a:t>
                      </a:r>
                      <a:r>
                        <a:rPr lang="en-SG" sz="2000" dirty="0">
                          <a:sym typeface="Symbol" panose="05050102010706020507" pitchFamily="18" charset="2"/>
                        </a:rPr>
                        <a:t>	</a:t>
                      </a:r>
                      <a:r>
                        <a:rPr lang="en-SG" sz="2000" i="1" dirty="0">
                          <a:sym typeface="Symbol" panose="05050102010706020507" pitchFamily="18" charset="2"/>
                        </a:rPr>
                        <a:t>r</a:t>
                      </a:r>
                      <a:endParaRPr lang="en-SG" sz="2000" i="1" dirty="0"/>
                    </a:p>
                  </a:txBody>
                  <a:tcPr/>
                </a:tc>
                <a:tc hMerge="1">
                  <a:txBody>
                    <a:bodyPr/>
                    <a:lstStyle/>
                    <a:p>
                      <a:endParaRPr lang="en-SG"/>
                    </a:p>
                  </a:txBody>
                  <a:tcPr/>
                </a:tc>
                <a:extLst>
                  <a:ext uri="{0D108BD9-81ED-4DB2-BD59-A6C34878D82A}">
                    <a16:rowId xmlns:a16="http://schemas.microsoft.com/office/drawing/2014/main" val="10003"/>
                  </a:ext>
                </a:extLst>
              </a:tr>
              <a:tr h="546441">
                <a:tc>
                  <a:txBody>
                    <a:bodyPr/>
                    <a:lstStyle/>
                    <a:p>
                      <a:pPr algn="ctr"/>
                      <a:r>
                        <a:rPr lang="en-SG" sz="2400" dirty="0"/>
                        <a:t>Contradiction</a:t>
                      </a:r>
                      <a:r>
                        <a:rPr lang="en-SG" sz="2400" baseline="0" dirty="0"/>
                        <a:t> Rule</a:t>
                      </a:r>
                      <a:endParaRPr lang="en-SG" sz="2400"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tab pos="720725" algn="l"/>
                          <a:tab pos="984250" algn="l"/>
                        </a:tabLst>
                        <a:defRPr/>
                      </a:pPr>
                      <a:r>
                        <a:rPr lang="en-SG" sz="2000" i="1" dirty="0"/>
                        <a:t>		</a:t>
                      </a:r>
                      <a:r>
                        <a:rPr lang="en-SG" sz="2000" i="0" dirty="0"/>
                        <a:t>~</a:t>
                      </a:r>
                      <a:r>
                        <a:rPr lang="en-SG" sz="2000" i="1" dirty="0"/>
                        <a:t>p</a:t>
                      </a:r>
                      <a:r>
                        <a:rPr lang="en-SG" sz="2000" dirty="0"/>
                        <a:t> </a:t>
                      </a:r>
                      <a:r>
                        <a:rPr lang="en-SG" sz="2000" dirty="0">
                          <a:sym typeface="Symbol" panose="05050102010706020507" pitchFamily="18" charset="2"/>
                        </a:rPr>
                        <a:t></a:t>
                      </a:r>
                      <a:r>
                        <a:rPr lang="en-SG" sz="2000" baseline="0" dirty="0">
                          <a:sym typeface="Symbol" panose="05050102010706020507" pitchFamily="18" charset="2"/>
                        </a:rPr>
                        <a:t> </a:t>
                      </a:r>
                      <a:r>
                        <a:rPr lang="en-SG" sz="2000" b="1" i="0" baseline="0" dirty="0">
                          <a:sym typeface="Symbol" panose="05050102010706020507" pitchFamily="18" charset="2"/>
                        </a:rPr>
                        <a:t>false</a:t>
                      </a:r>
                      <a:r>
                        <a:rPr lang="en-SG" sz="2000" baseline="0" dirty="0">
                          <a:sym typeface="Symbol" panose="05050102010706020507" pitchFamily="18" charset="2"/>
                        </a:rPr>
                        <a:t/>
                      </a:r>
                      <a:br>
                        <a:rPr lang="en-SG" sz="2000" baseline="0" dirty="0">
                          <a:sym typeface="Symbol" panose="05050102010706020507" pitchFamily="18" charset="2"/>
                        </a:rPr>
                      </a:br>
                      <a:r>
                        <a:rPr lang="en-SG" sz="2000" baseline="0" dirty="0">
                          <a:sym typeface="Symbol" panose="05050102010706020507" pitchFamily="18" charset="2"/>
                        </a:rPr>
                        <a:t>	</a:t>
                      </a:r>
                      <a:r>
                        <a:rPr lang="en-SG" sz="2000" dirty="0">
                          <a:sym typeface="Symbol" panose="05050102010706020507" pitchFamily="18" charset="2"/>
                        </a:rPr>
                        <a:t>	</a:t>
                      </a:r>
                      <a:r>
                        <a:rPr lang="en-SG" sz="2000" i="1" dirty="0">
                          <a:sym typeface="Symbol" panose="05050102010706020507" pitchFamily="18" charset="2"/>
                        </a:rPr>
                        <a:t>p</a:t>
                      </a:r>
                      <a:endParaRPr lang="en-SG" sz="2000" i="1" dirty="0"/>
                    </a:p>
                  </a:txBody>
                  <a:tcPr/>
                </a:tc>
                <a:tc hMerge="1">
                  <a:txBody>
                    <a:bodyPr/>
                    <a:lstStyle/>
                    <a:p>
                      <a:endParaRPr lang="en-SG"/>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8037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82</a:t>
            </a:fld>
            <a:endParaRPr lang="en-SG" dirty="0"/>
          </a:p>
        </p:txBody>
      </p:sp>
      <p:sp>
        <p:nvSpPr>
          <p:cNvPr id="2" name="TextBox 1"/>
          <p:cNvSpPr txBox="1"/>
          <p:nvPr/>
        </p:nvSpPr>
        <p:spPr>
          <a:xfrm>
            <a:off x="1558977" y="1409075"/>
            <a:ext cx="6100997" cy="830997"/>
          </a:xfrm>
          <a:prstGeom prst="rect">
            <a:avLst/>
          </a:prstGeom>
          <a:noFill/>
        </p:spPr>
        <p:txBody>
          <a:bodyPr wrap="square" rtlCol="0">
            <a:spAutoFit/>
          </a:bodyPr>
          <a:lstStyle/>
          <a:p>
            <a:pPr algn="ctr"/>
            <a:r>
              <a:rPr lang="en-SG" sz="4800" dirty="0"/>
              <a:t>Next week’s lectures</a:t>
            </a:r>
          </a:p>
        </p:txBody>
      </p:sp>
      <p:sp>
        <p:nvSpPr>
          <p:cNvPr id="5" name="Rounded Rectangle 4"/>
          <p:cNvSpPr/>
          <p:nvPr/>
        </p:nvSpPr>
        <p:spPr>
          <a:xfrm>
            <a:off x="705475" y="2542395"/>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 name="Title 1"/>
          <p:cNvSpPr txBox="1">
            <a:spLocks/>
          </p:cNvSpPr>
          <p:nvPr/>
        </p:nvSpPr>
        <p:spPr>
          <a:xfrm>
            <a:off x="982984" y="2542396"/>
            <a:ext cx="7247642" cy="6278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3. The Logic of Quantified Statements</a:t>
            </a:r>
          </a:p>
        </p:txBody>
      </p:sp>
      <p:sp>
        <p:nvSpPr>
          <p:cNvPr id="3" name="TextBox 2"/>
          <p:cNvSpPr txBox="1"/>
          <p:nvPr/>
        </p:nvSpPr>
        <p:spPr>
          <a:xfrm>
            <a:off x="3072984" y="3582648"/>
            <a:ext cx="1109272" cy="1015663"/>
          </a:xfrm>
          <a:prstGeom prst="rect">
            <a:avLst/>
          </a:prstGeom>
          <a:noFill/>
        </p:spPr>
        <p:txBody>
          <a:bodyPr wrap="square" rtlCol="0">
            <a:spAutoFit/>
          </a:bodyPr>
          <a:lstStyle/>
          <a:p>
            <a:pPr algn="ctr"/>
            <a:r>
              <a:rPr lang="en-SG" sz="6000" dirty="0">
                <a:sym typeface="Symbol" panose="05050102010706020507" pitchFamily="18" charset="2"/>
              </a:rPr>
              <a:t></a:t>
            </a:r>
            <a:endParaRPr lang="en-SG" sz="6000" dirty="0"/>
          </a:p>
        </p:txBody>
      </p:sp>
      <p:sp>
        <p:nvSpPr>
          <p:cNvPr id="8" name="TextBox 7"/>
          <p:cNvSpPr txBox="1"/>
          <p:nvPr/>
        </p:nvSpPr>
        <p:spPr>
          <a:xfrm>
            <a:off x="4574499" y="3599404"/>
            <a:ext cx="1109272" cy="1015663"/>
          </a:xfrm>
          <a:prstGeom prst="rect">
            <a:avLst/>
          </a:prstGeom>
          <a:noFill/>
        </p:spPr>
        <p:txBody>
          <a:bodyPr wrap="square" rtlCol="0">
            <a:spAutoFit/>
          </a:bodyPr>
          <a:lstStyle/>
          <a:p>
            <a:pPr algn="ctr"/>
            <a:r>
              <a:rPr lang="en-SG" sz="6000" dirty="0">
                <a:sym typeface="Symbol" panose="05050102010706020507" pitchFamily="18" charset="2"/>
              </a:rPr>
              <a:t></a:t>
            </a:r>
            <a:endParaRPr lang="en-SG" sz="6000" dirty="0"/>
          </a:p>
        </p:txBody>
      </p:sp>
    </p:spTree>
    <p:extLst>
      <p:ext uri="{BB962C8B-B14F-4D97-AF65-F5344CB8AC3E}">
        <p14:creationId xmlns:p14="http://schemas.microsoft.com/office/powerpoint/2010/main" val="1404968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83</a:t>
            </a:fld>
            <a:endParaRPr lang="en-SG" dirty="0"/>
          </a:p>
        </p:txBody>
      </p:sp>
      <p:sp>
        <p:nvSpPr>
          <p:cNvPr id="4" name="TextBox 3">
            <a:extLst>
              <a:ext uri="{FF2B5EF4-FFF2-40B4-BE49-F238E27FC236}">
                <a16:creationId xmlns:a16="http://schemas.microsoft.com/office/drawing/2014/main" id="{C740AF92-517B-4313-A93B-A6A6D972D318}"/>
              </a:ext>
            </a:extLst>
          </p:cNvPr>
          <p:cNvSpPr txBox="1"/>
          <p:nvPr/>
        </p:nvSpPr>
        <p:spPr>
          <a:xfrm>
            <a:off x="280735" y="209082"/>
            <a:ext cx="5277853" cy="523220"/>
          </a:xfrm>
          <a:prstGeom prst="rect">
            <a:avLst/>
          </a:prstGeom>
          <a:solidFill>
            <a:srgbClr val="0033CC"/>
          </a:solidFill>
        </p:spPr>
        <p:txBody>
          <a:bodyPr wrap="square" rtlCol="0">
            <a:spAutoFit/>
          </a:bodyPr>
          <a:lstStyle/>
          <a:p>
            <a:r>
              <a:rPr lang="en-SG" sz="2800" dirty="0">
                <a:solidFill>
                  <a:schemeClr val="bg1"/>
                </a:solidFill>
              </a:rPr>
              <a:t>Past year’s midterm questions.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1679615-E716-42C6-A996-0894AF767D7C}"/>
                  </a:ext>
                </a:extLst>
              </p:cNvPr>
              <p:cNvSpPr txBox="1"/>
              <p:nvPr/>
            </p:nvSpPr>
            <p:spPr>
              <a:xfrm>
                <a:off x="454880" y="877750"/>
                <a:ext cx="7970080" cy="1461939"/>
              </a:xfrm>
              <a:prstGeom prst="rect">
                <a:avLst/>
              </a:prstGeom>
              <a:noFill/>
            </p:spPr>
            <p:txBody>
              <a:bodyPr wrap="square" rtlCol="0">
                <a:spAutoFit/>
              </a:bodyPr>
              <a:lstStyle/>
              <a:p>
                <a:pPr>
                  <a:spcAft>
                    <a:spcPts val="600"/>
                  </a:spcAft>
                </a:pPr>
                <a:r>
                  <a:rPr lang="en-SG" sz="2800" dirty="0"/>
                  <a:t>Q1. John was given the following statement:</a:t>
                </a:r>
              </a:p>
              <a:p>
                <a:r>
                  <a:rPr lang="en-SG" sz="2800" dirty="0"/>
                  <a:t>“If the product of two integers </a:t>
                </a:r>
                <a14:m>
                  <m:oMath xmlns:m="http://schemas.openxmlformats.org/officeDocument/2006/math">
                    <m:r>
                      <a:rPr lang="en-SG" sz="2800" i="1" dirty="0" smtClean="0">
                        <a:latin typeface="Cambria Math" panose="02040503050406030204" pitchFamily="18" charset="0"/>
                      </a:rPr>
                      <m:t>𝑎</m:t>
                    </m:r>
                  </m:oMath>
                </a14:m>
                <a:r>
                  <a:rPr lang="en-SG" sz="2800" dirty="0"/>
                  <a:t> and </a:t>
                </a:r>
                <a14:m>
                  <m:oMath xmlns:m="http://schemas.openxmlformats.org/officeDocument/2006/math">
                    <m:r>
                      <a:rPr lang="en-SG" sz="2800" i="1" dirty="0" smtClean="0">
                        <a:latin typeface="Cambria Math" panose="02040503050406030204" pitchFamily="18" charset="0"/>
                      </a:rPr>
                      <m:t>𝑏</m:t>
                    </m:r>
                  </m:oMath>
                </a14:m>
                <a:r>
                  <a:rPr lang="en-SG" sz="2800" dirty="0"/>
                  <a:t> is even, then either </a:t>
                </a:r>
                <a14:m>
                  <m:oMath xmlns:m="http://schemas.openxmlformats.org/officeDocument/2006/math">
                    <m:r>
                      <a:rPr lang="en-SG" sz="2800" i="1" dirty="0" smtClean="0">
                        <a:latin typeface="Cambria Math" panose="02040503050406030204" pitchFamily="18" charset="0"/>
                      </a:rPr>
                      <m:t>𝑎</m:t>
                    </m:r>
                  </m:oMath>
                </a14:m>
                <a:r>
                  <a:rPr lang="en-SG" sz="2800" dirty="0"/>
                  <a:t> is even or </a:t>
                </a:r>
                <a14:m>
                  <m:oMath xmlns:m="http://schemas.openxmlformats.org/officeDocument/2006/math">
                    <m:r>
                      <a:rPr lang="en-SG" sz="2800" i="1" dirty="0" smtClean="0">
                        <a:latin typeface="Cambria Math" panose="02040503050406030204" pitchFamily="18" charset="0"/>
                      </a:rPr>
                      <m:t>𝑏</m:t>
                    </m:r>
                  </m:oMath>
                </a14:m>
                <a:r>
                  <a:rPr lang="en-SG" sz="2800" dirty="0"/>
                  <a:t> is even.”</a:t>
                </a:r>
              </a:p>
            </p:txBody>
          </p:sp>
        </mc:Choice>
        <mc:Fallback xmlns="">
          <p:sp>
            <p:nvSpPr>
              <p:cNvPr id="7" name="TextBox 6">
                <a:extLst>
                  <a:ext uri="{FF2B5EF4-FFF2-40B4-BE49-F238E27FC236}">
                    <a16:creationId xmlns:a16="http://schemas.microsoft.com/office/drawing/2014/main" id="{D1679615-E716-42C6-A996-0894AF767D7C}"/>
                  </a:ext>
                </a:extLst>
              </p:cNvPr>
              <p:cNvSpPr txBox="1">
                <a:spLocks noRot="1" noChangeAspect="1" noMove="1" noResize="1" noEditPoints="1" noAdjustHandles="1" noChangeArrowheads="1" noChangeShapeType="1" noTextEdit="1"/>
              </p:cNvSpPr>
              <p:nvPr/>
            </p:nvSpPr>
            <p:spPr>
              <a:xfrm>
                <a:off x="454880" y="877750"/>
                <a:ext cx="7970080" cy="1461939"/>
              </a:xfrm>
              <a:prstGeom prst="rect">
                <a:avLst/>
              </a:prstGeom>
              <a:blipFill>
                <a:blip r:embed="rId3"/>
                <a:stretch>
                  <a:fillRect l="-1607" t="-4167" b="-10833"/>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8334C46-9B12-4A04-A5CE-330FF1259AB3}"/>
                  </a:ext>
                </a:extLst>
              </p:cNvPr>
              <p:cNvSpPr txBox="1"/>
              <p:nvPr/>
            </p:nvSpPr>
            <p:spPr>
              <a:xfrm>
                <a:off x="454880" y="2339689"/>
                <a:ext cx="7970080" cy="3046988"/>
              </a:xfrm>
              <a:prstGeom prst="rect">
                <a:avLst/>
              </a:prstGeom>
              <a:noFill/>
            </p:spPr>
            <p:txBody>
              <a:bodyPr wrap="square" rtlCol="0">
                <a:spAutoFit/>
              </a:bodyPr>
              <a:lstStyle/>
              <a:p>
                <a:pPr>
                  <a:spcAft>
                    <a:spcPts val="600"/>
                  </a:spcAft>
                </a:pPr>
                <a:r>
                  <a:rPr lang="en-SG" sz="2800" dirty="0"/>
                  <a:t>The following is John’s proof:</a:t>
                </a:r>
              </a:p>
              <a:p>
                <a:pPr marL="722313" indent="-541338">
                  <a:spcAft>
                    <a:spcPts val="600"/>
                  </a:spcAft>
                  <a:buFont typeface="+mj-lt"/>
                  <a:buAutoNum type="arabicPeriod"/>
                </a:pPr>
                <a:r>
                  <a:rPr lang="en-SG" sz="2400" dirty="0"/>
                  <a:t>Suppose </a:t>
                </a:r>
                <a14:m>
                  <m:oMath xmlns:m="http://schemas.openxmlformats.org/officeDocument/2006/math">
                    <m:r>
                      <a:rPr lang="en-SG" sz="2400" i="1" dirty="0" smtClean="0">
                        <a:latin typeface="Cambria Math" panose="02040503050406030204" pitchFamily="18" charset="0"/>
                      </a:rPr>
                      <m:t>𝑎</m:t>
                    </m:r>
                  </m:oMath>
                </a14:m>
                <a:r>
                  <a:rPr lang="en-SG" sz="2400" dirty="0"/>
                  <a:t> and </a:t>
                </a:r>
                <a14:m>
                  <m:oMath xmlns:m="http://schemas.openxmlformats.org/officeDocument/2006/math">
                    <m:r>
                      <a:rPr lang="en-SG" sz="2400" i="1" dirty="0" smtClean="0">
                        <a:latin typeface="Cambria Math" panose="02040503050406030204" pitchFamily="18" charset="0"/>
                      </a:rPr>
                      <m:t>𝑏</m:t>
                    </m:r>
                  </m:oMath>
                </a14:m>
                <a:r>
                  <a:rPr lang="en-SG" sz="2400" dirty="0"/>
                  <a:t> are both odd.</a:t>
                </a:r>
              </a:p>
              <a:p>
                <a:pPr marL="722313" indent="-541338">
                  <a:spcAft>
                    <a:spcPts val="600"/>
                  </a:spcAft>
                  <a:buFont typeface="+mj-lt"/>
                  <a:buAutoNum type="arabicPeriod"/>
                </a:pPr>
                <a:r>
                  <a:rPr lang="en-SG" sz="2400" dirty="0"/>
                  <a:t>Therefore, </a:t>
                </a:r>
                <a14:m>
                  <m:oMath xmlns:m="http://schemas.openxmlformats.org/officeDocument/2006/math">
                    <m:r>
                      <a:rPr lang="en-SG" sz="2400" i="1" dirty="0" smtClean="0">
                        <a:latin typeface="Cambria Math" panose="02040503050406030204" pitchFamily="18" charset="0"/>
                      </a:rPr>
                      <m:t>𝑎</m:t>
                    </m:r>
                    <m:r>
                      <a:rPr lang="en-SG" sz="2400" i="1" dirty="0">
                        <a:latin typeface="Cambria Math" panose="02040503050406030204" pitchFamily="18" charset="0"/>
                      </a:rPr>
                      <m:t> </m:t>
                    </m:r>
                    <m:r>
                      <a:rPr lang="en-SG" sz="2400" i="1" dirty="0" smtClean="0">
                        <a:latin typeface="Cambria Math" panose="02040503050406030204" pitchFamily="18" charset="0"/>
                      </a:rPr>
                      <m:t>=</m:t>
                    </m:r>
                    <m:r>
                      <a:rPr lang="en-SG" sz="2400" i="1" dirty="0">
                        <a:latin typeface="Cambria Math" panose="02040503050406030204" pitchFamily="18" charset="0"/>
                      </a:rPr>
                      <m:t> </m:t>
                    </m:r>
                    <m:r>
                      <a:rPr lang="en-SG" sz="2400" i="1" dirty="0" smtClean="0">
                        <a:latin typeface="Cambria Math" panose="02040503050406030204" pitchFamily="18" charset="0"/>
                      </a:rPr>
                      <m:t>2</m:t>
                    </m:r>
                    <m:r>
                      <a:rPr lang="en-SG" sz="2400" i="1" dirty="0" smtClean="0">
                        <a:latin typeface="Cambria Math" panose="02040503050406030204" pitchFamily="18" charset="0"/>
                      </a:rPr>
                      <m:t>𝑚</m:t>
                    </m:r>
                    <m:r>
                      <a:rPr lang="en-SG" sz="2400" i="1" dirty="0">
                        <a:latin typeface="Cambria Math" panose="02040503050406030204" pitchFamily="18" charset="0"/>
                      </a:rPr>
                      <m:t> </m:t>
                    </m:r>
                    <m:r>
                      <a:rPr lang="en-SG" sz="2400" i="1" dirty="0" smtClean="0">
                        <a:latin typeface="Cambria Math" panose="02040503050406030204" pitchFamily="18" charset="0"/>
                      </a:rPr>
                      <m:t>+</m:t>
                    </m:r>
                    <m:r>
                      <a:rPr lang="en-SG" sz="2400" i="1" dirty="0">
                        <a:latin typeface="Cambria Math" panose="02040503050406030204" pitchFamily="18" charset="0"/>
                      </a:rPr>
                      <m:t> </m:t>
                    </m:r>
                    <m:r>
                      <a:rPr lang="en-SG" sz="2400" i="1" dirty="0" smtClean="0">
                        <a:latin typeface="Cambria Math" panose="02040503050406030204" pitchFamily="18" charset="0"/>
                      </a:rPr>
                      <m:t>1</m:t>
                    </m:r>
                    <m:r>
                      <a:rPr lang="en-SG" sz="2400" i="1" dirty="0">
                        <a:latin typeface="Cambria Math" panose="02040503050406030204" pitchFamily="18" charset="0"/>
                      </a:rPr>
                      <m:t> </m:t>
                    </m:r>
                  </m:oMath>
                </a14:m>
                <a:r>
                  <a:rPr lang="en-SG" sz="2400" dirty="0"/>
                  <a:t>and </a:t>
                </a:r>
                <a14:m>
                  <m:oMath xmlns:m="http://schemas.openxmlformats.org/officeDocument/2006/math">
                    <m:r>
                      <a:rPr lang="en-SG" sz="2400" i="1" dirty="0" smtClean="0">
                        <a:latin typeface="Cambria Math" panose="02040503050406030204" pitchFamily="18" charset="0"/>
                      </a:rPr>
                      <m:t>𝑏</m:t>
                    </m:r>
                    <m:r>
                      <a:rPr lang="en-SG" sz="2400" i="1" dirty="0">
                        <a:latin typeface="Cambria Math" panose="02040503050406030204" pitchFamily="18" charset="0"/>
                      </a:rPr>
                      <m:t> </m:t>
                    </m:r>
                    <m:r>
                      <a:rPr lang="en-SG" sz="2400" i="1" dirty="0" smtClean="0">
                        <a:latin typeface="Cambria Math" panose="02040503050406030204" pitchFamily="18" charset="0"/>
                      </a:rPr>
                      <m:t>=</m:t>
                    </m:r>
                    <m:r>
                      <a:rPr lang="en-SG" sz="2400" i="1" dirty="0">
                        <a:latin typeface="Cambria Math" panose="02040503050406030204" pitchFamily="18" charset="0"/>
                      </a:rPr>
                      <m:t> </m:t>
                    </m:r>
                    <m:r>
                      <a:rPr lang="en-SG" sz="2400" i="1" dirty="0" smtClean="0">
                        <a:latin typeface="Cambria Math" panose="02040503050406030204" pitchFamily="18" charset="0"/>
                      </a:rPr>
                      <m:t>2</m:t>
                    </m:r>
                    <m:r>
                      <a:rPr lang="en-SG" sz="2400" i="1" dirty="0" smtClean="0">
                        <a:latin typeface="Cambria Math" panose="02040503050406030204" pitchFamily="18" charset="0"/>
                      </a:rPr>
                      <m:t>𝑛</m:t>
                    </m:r>
                    <m:r>
                      <a:rPr lang="en-SG" sz="2400" i="1" dirty="0">
                        <a:latin typeface="Cambria Math" panose="02040503050406030204" pitchFamily="18" charset="0"/>
                      </a:rPr>
                      <m:t> </m:t>
                    </m:r>
                    <m:r>
                      <a:rPr lang="en-SG" sz="2400" i="1" dirty="0" smtClean="0">
                        <a:latin typeface="Cambria Math" panose="02040503050406030204" pitchFamily="18" charset="0"/>
                      </a:rPr>
                      <m:t>+</m:t>
                    </m:r>
                    <m:r>
                      <a:rPr lang="en-SG" sz="2400" i="1" dirty="0">
                        <a:latin typeface="Cambria Math" panose="02040503050406030204" pitchFamily="18" charset="0"/>
                      </a:rPr>
                      <m:t> </m:t>
                    </m:r>
                    <m:r>
                      <a:rPr lang="en-SG" sz="2400" i="1" dirty="0" smtClean="0">
                        <a:latin typeface="Cambria Math" panose="02040503050406030204" pitchFamily="18" charset="0"/>
                      </a:rPr>
                      <m:t>1</m:t>
                    </m:r>
                    <m:r>
                      <a:rPr lang="en-SG" sz="2400" i="1" dirty="0">
                        <a:latin typeface="Cambria Math" panose="02040503050406030204" pitchFamily="18" charset="0"/>
                      </a:rPr>
                      <m:t> </m:t>
                    </m:r>
                  </m:oMath>
                </a14:m>
                <a:r>
                  <a:rPr lang="en-SG" sz="2400" dirty="0"/>
                  <a:t>for some </a:t>
                </a:r>
                <a14:m>
                  <m:oMath xmlns:m="http://schemas.openxmlformats.org/officeDocument/2006/math">
                    <m:r>
                      <a:rPr lang="en-SG" sz="2400" i="1" dirty="0" smtClean="0">
                        <a:latin typeface="Cambria Math" panose="02040503050406030204" pitchFamily="18" charset="0"/>
                      </a:rPr>
                      <m:t>𝑚</m:t>
                    </m:r>
                    <m:r>
                      <a:rPr lang="en-SG" sz="2400" i="1" dirty="0" smtClean="0">
                        <a:latin typeface="Cambria Math" panose="02040503050406030204" pitchFamily="18" charset="0"/>
                      </a:rPr>
                      <m:t>,</m:t>
                    </m:r>
                    <m:r>
                      <a:rPr lang="en-SG" sz="2400" i="1" dirty="0" smtClean="0">
                        <a:latin typeface="Cambria Math" panose="02040503050406030204" pitchFamily="18" charset="0"/>
                      </a:rPr>
                      <m:t>𝑛</m:t>
                    </m:r>
                    <m:r>
                      <a:rPr lang="en-SG" sz="2400" i="1" dirty="0" smtClean="0">
                        <a:latin typeface="Cambria Math" panose="02040503050406030204" pitchFamily="18" charset="0"/>
                        <a:ea typeface="Cambria Math" panose="02040503050406030204" pitchFamily="18" charset="0"/>
                      </a:rPr>
                      <m:t>∈</m:t>
                    </m:r>
                    <m:r>
                      <a:rPr lang="en-SG" sz="2400" i="1" dirty="0" smtClean="0">
                        <a:latin typeface="Cambria Math" panose="02040503050406030204" pitchFamily="18" charset="0"/>
                        <a:ea typeface="Cambria Math" panose="02040503050406030204" pitchFamily="18" charset="0"/>
                      </a:rPr>
                      <m:t>ℤ</m:t>
                    </m:r>
                  </m:oMath>
                </a14:m>
                <a:r>
                  <a:rPr lang="en-SG" sz="2400" dirty="0"/>
                  <a:t> (by definition of odd numbers).</a:t>
                </a:r>
              </a:p>
              <a:p>
                <a:pPr marL="722313" indent="-541338">
                  <a:spcAft>
                    <a:spcPts val="600"/>
                  </a:spcAft>
                  <a:buFont typeface="+mj-lt"/>
                  <a:buAutoNum type="arabicPeriod"/>
                </a:pPr>
                <a:r>
                  <a:rPr lang="en-SG" sz="2400" dirty="0"/>
                  <a:t>Then, </a:t>
                </a:r>
                <a14:m>
                  <m:oMath xmlns:m="http://schemas.openxmlformats.org/officeDocument/2006/math">
                    <m:r>
                      <a:rPr lang="en-SG" sz="2400" i="1" dirty="0" smtClean="0">
                        <a:latin typeface="Cambria Math" panose="02040503050406030204" pitchFamily="18" charset="0"/>
                      </a:rPr>
                      <m:t>𝑎𝑏</m:t>
                    </m:r>
                    <m:r>
                      <a:rPr lang="en-SG" sz="2400" i="1" dirty="0" smtClean="0">
                        <a:latin typeface="Cambria Math" panose="02040503050406030204" pitchFamily="18" charset="0"/>
                      </a:rPr>
                      <m:t>=4</m:t>
                    </m:r>
                    <m:r>
                      <a:rPr lang="en-SG" sz="2400" i="1" dirty="0" smtClean="0">
                        <a:latin typeface="Cambria Math" panose="02040503050406030204" pitchFamily="18" charset="0"/>
                      </a:rPr>
                      <m:t>𝑚𝑛</m:t>
                    </m:r>
                    <m:r>
                      <a:rPr lang="en-SG" sz="2400" i="1" dirty="0" smtClean="0">
                        <a:latin typeface="Cambria Math" panose="02040503050406030204" pitchFamily="18" charset="0"/>
                      </a:rPr>
                      <m:t>+2</m:t>
                    </m:r>
                    <m:r>
                      <a:rPr lang="en-SG" sz="2400" i="1" dirty="0" smtClean="0">
                        <a:latin typeface="Cambria Math" panose="02040503050406030204" pitchFamily="18" charset="0"/>
                      </a:rPr>
                      <m:t>𝑚</m:t>
                    </m:r>
                    <m:r>
                      <a:rPr lang="en-SG" sz="2400" i="1" dirty="0" smtClean="0">
                        <a:latin typeface="Cambria Math" panose="02040503050406030204" pitchFamily="18" charset="0"/>
                      </a:rPr>
                      <m:t>+2</m:t>
                    </m:r>
                    <m:r>
                      <a:rPr lang="en-SG" sz="2400" i="1" dirty="0" smtClean="0">
                        <a:latin typeface="Cambria Math" panose="02040503050406030204" pitchFamily="18" charset="0"/>
                      </a:rPr>
                      <m:t>𝑛</m:t>
                    </m:r>
                    <m:r>
                      <a:rPr lang="en-SG" sz="2400" i="1" dirty="0" smtClean="0">
                        <a:latin typeface="Cambria Math" panose="02040503050406030204" pitchFamily="18" charset="0"/>
                      </a:rPr>
                      <m:t>+1 = 2(2</m:t>
                    </m:r>
                    <m:r>
                      <a:rPr lang="en-SG" sz="2400" i="1" dirty="0" smtClean="0">
                        <a:latin typeface="Cambria Math" panose="02040503050406030204" pitchFamily="18" charset="0"/>
                      </a:rPr>
                      <m:t>𝑚𝑛</m:t>
                    </m:r>
                    <m:r>
                      <a:rPr lang="en-SG" sz="2400" i="1" dirty="0" smtClean="0">
                        <a:latin typeface="Cambria Math" panose="02040503050406030204" pitchFamily="18" charset="0"/>
                      </a:rPr>
                      <m:t>+</m:t>
                    </m:r>
                    <m:r>
                      <a:rPr lang="en-SG" sz="2400" i="1" dirty="0" smtClean="0">
                        <a:latin typeface="Cambria Math" panose="02040503050406030204" pitchFamily="18" charset="0"/>
                      </a:rPr>
                      <m:t>𝑚</m:t>
                    </m:r>
                    <m:r>
                      <a:rPr lang="en-SG" sz="2400" i="1" dirty="0" smtClean="0">
                        <a:latin typeface="Cambria Math" panose="02040503050406030204" pitchFamily="18" charset="0"/>
                      </a:rPr>
                      <m:t>+</m:t>
                    </m:r>
                    <m:r>
                      <a:rPr lang="en-SG" sz="2400" i="1" dirty="0" smtClean="0">
                        <a:latin typeface="Cambria Math" panose="02040503050406030204" pitchFamily="18" charset="0"/>
                      </a:rPr>
                      <m:t>𝑛</m:t>
                    </m:r>
                    <m:r>
                      <a:rPr lang="en-SG" sz="2400" i="1" dirty="0" smtClean="0">
                        <a:latin typeface="Cambria Math" panose="02040503050406030204" pitchFamily="18" charset="0"/>
                      </a:rPr>
                      <m:t>)+1</m:t>
                    </m:r>
                  </m:oMath>
                </a14:m>
                <a:r>
                  <a:rPr lang="en-SG" sz="2400" dirty="0"/>
                  <a:t>, which is odd.</a:t>
                </a:r>
              </a:p>
              <a:p>
                <a:pPr marL="722313" indent="-541338">
                  <a:spcAft>
                    <a:spcPts val="600"/>
                  </a:spcAft>
                  <a:buFont typeface="+mj-lt"/>
                  <a:buAutoNum type="arabicPeriod"/>
                </a:pPr>
                <a:r>
                  <a:rPr lang="en-SG" sz="2400" dirty="0"/>
                  <a:t>Hence, the proof is complete.</a:t>
                </a:r>
              </a:p>
            </p:txBody>
          </p:sp>
        </mc:Choice>
        <mc:Fallback xmlns="">
          <p:sp>
            <p:nvSpPr>
              <p:cNvPr id="12" name="TextBox 11">
                <a:extLst>
                  <a:ext uri="{FF2B5EF4-FFF2-40B4-BE49-F238E27FC236}">
                    <a16:creationId xmlns:a16="http://schemas.microsoft.com/office/drawing/2014/main" id="{B8334C46-9B12-4A04-A5CE-330FF1259AB3}"/>
                  </a:ext>
                </a:extLst>
              </p:cNvPr>
              <p:cNvSpPr txBox="1">
                <a:spLocks noRot="1" noChangeAspect="1" noMove="1" noResize="1" noEditPoints="1" noAdjustHandles="1" noChangeArrowheads="1" noChangeShapeType="1" noTextEdit="1"/>
              </p:cNvSpPr>
              <p:nvPr/>
            </p:nvSpPr>
            <p:spPr>
              <a:xfrm>
                <a:off x="454880" y="2339689"/>
                <a:ext cx="7970080" cy="3046988"/>
              </a:xfrm>
              <a:prstGeom prst="rect">
                <a:avLst/>
              </a:prstGeom>
              <a:blipFill>
                <a:blip r:embed="rId4"/>
                <a:stretch>
                  <a:fillRect l="-1607" t="-2000" b="-3600"/>
                </a:stretch>
              </a:blipFill>
            </p:spPr>
            <p:txBody>
              <a:bodyPr/>
              <a:lstStyle/>
              <a:p>
                <a:r>
                  <a:rPr lang="en-SG">
                    <a:noFill/>
                  </a:rPr>
                  <a:t> </a:t>
                </a:r>
              </a:p>
            </p:txBody>
          </p:sp>
        </mc:Fallback>
      </mc:AlternateContent>
      <p:sp>
        <p:nvSpPr>
          <p:cNvPr id="13" name="TextBox 12">
            <a:extLst>
              <a:ext uri="{FF2B5EF4-FFF2-40B4-BE49-F238E27FC236}">
                <a16:creationId xmlns:a16="http://schemas.microsoft.com/office/drawing/2014/main" id="{488368BF-D9D0-4DB0-A9DE-1D973E192255}"/>
              </a:ext>
            </a:extLst>
          </p:cNvPr>
          <p:cNvSpPr txBox="1"/>
          <p:nvPr/>
        </p:nvSpPr>
        <p:spPr>
          <a:xfrm>
            <a:off x="454880" y="5457030"/>
            <a:ext cx="6048589" cy="523220"/>
          </a:xfrm>
          <a:prstGeom prst="rect">
            <a:avLst/>
          </a:prstGeom>
          <a:noFill/>
        </p:spPr>
        <p:txBody>
          <a:bodyPr wrap="square" rtlCol="0">
            <a:spAutoFit/>
          </a:bodyPr>
          <a:lstStyle/>
          <a:p>
            <a:pPr>
              <a:spcAft>
                <a:spcPts val="600"/>
              </a:spcAft>
            </a:pPr>
            <a:r>
              <a:rPr lang="en-SG" sz="2800" dirty="0"/>
              <a:t>What kind of proof did John use?</a:t>
            </a:r>
          </a:p>
        </p:txBody>
      </p:sp>
      <p:sp>
        <p:nvSpPr>
          <p:cNvPr id="14" name="TextBox 13">
            <a:extLst>
              <a:ext uri="{FF2B5EF4-FFF2-40B4-BE49-F238E27FC236}">
                <a16:creationId xmlns:a16="http://schemas.microsoft.com/office/drawing/2014/main" id="{8883D5D9-B4F4-498F-9198-2E28B2479A98}"/>
              </a:ext>
            </a:extLst>
          </p:cNvPr>
          <p:cNvSpPr txBox="1"/>
          <p:nvPr/>
        </p:nvSpPr>
        <p:spPr>
          <a:xfrm>
            <a:off x="1415625" y="5980250"/>
            <a:ext cx="4142963" cy="523220"/>
          </a:xfrm>
          <a:prstGeom prst="rect">
            <a:avLst/>
          </a:prstGeom>
          <a:solidFill>
            <a:schemeClr val="accent2">
              <a:lumMod val="20000"/>
              <a:lumOff val="80000"/>
            </a:schemeClr>
          </a:solidFill>
        </p:spPr>
        <p:txBody>
          <a:bodyPr wrap="square" rtlCol="0">
            <a:spAutoFit/>
          </a:bodyPr>
          <a:lstStyle/>
          <a:p>
            <a:pPr>
              <a:spcAft>
                <a:spcPts val="600"/>
              </a:spcAft>
            </a:pPr>
            <a:r>
              <a:rPr lang="en-SG" sz="2800" dirty="0"/>
              <a:t>Proof by contraposition.</a:t>
            </a:r>
          </a:p>
        </p:txBody>
      </p:sp>
      <p:pic>
        <p:nvPicPr>
          <p:cNvPr id="15" name="Picture 14">
            <a:extLst>
              <a:ext uri="{FF2B5EF4-FFF2-40B4-BE49-F238E27FC236}">
                <a16:creationId xmlns:a16="http://schemas.microsoft.com/office/drawing/2014/main" id="{3CDDAAE1-B5F4-4F9B-81A4-FDEB1627874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9743"/>
          <a:stretch/>
        </p:blipFill>
        <p:spPr>
          <a:xfrm>
            <a:off x="7723494" y="24064"/>
            <a:ext cx="1396442" cy="917979"/>
          </a:xfrm>
          <a:prstGeom prst="rect">
            <a:avLst/>
          </a:prstGeom>
        </p:spPr>
      </p:pic>
    </p:spTree>
    <p:extLst>
      <p:ext uri="{BB962C8B-B14F-4D97-AF65-F5344CB8AC3E}">
        <p14:creationId xmlns:p14="http://schemas.microsoft.com/office/powerpoint/2010/main" val="12923086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84</a:t>
            </a:fld>
            <a:endParaRPr lang="en-SG" dirty="0"/>
          </a:p>
        </p:txBody>
      </p:sp>
      <p:sp>
        <p:nvSpPr>
          <p:cNvPr id="4" name="TextBox 3">
            <a:extLst>
              <a:ext uri="{FF2B5EF4-FFF2-40B4-BE49-F238E27FC236}">
                <a16:creationId xmlns:a16="http://schemas.microsoft.com/office/drawing/2014/main" id="{C740AF92-517B-4313-A93B-A6A6D972D318}"/>
              </a:ext>
            </a:extLst>
          </p:cNvPr>
          <p:cNvSpPr txBox="1"/>
          <p:nvPr/>
        </p:nvSpPr>
        <p:spPr>
          <a:xfrm>
            <a:off x="280735" y="209082"/>
            <a:ext cx="5277853" cy="523220"/>
          </a:xfrm>
          <a:prstGeom prst="rect">
            <a:avLst/>
          </a:prstGeom>
          <a:solidFill>
            <a:srgbClr val="0033CC"/>
          </a:solidFill>
        </p:spPr>
        <p:txBody>
          <a:bodyPr wrap="square" rtlCol="0">
            <a:spAutoFit/>
          </a:bodyPr>
          <a:lstStyle/>
          <a:p>
            <a:r>
              <a:rPr lang="en-SG" sz="2800" dirty="0">
                <a:solidFill>
                  <a:schemeClr val="bg1"/>
                </a:solidFill>
              </a:rPr>
              <a:t>Past year’s midterm questions.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1679615-E716-42C6-A996-0894AF767D7C}"/>
                  </a:ext>
                </a:extLst>
              </p:cNvPr>
              <p:cNvSpPr txBox="1"/>
              <p:nvPr/>
            </p:nvSpPr>
            <p:spPr>
              <a:xfrm>
                <a:off x="454880" y="988209"/>
                <a:ext cx="7970080" cy="954107"/>
              </a:xfrm>
              <a:prstGeom prst="rect">
                <a:avLst/>
              </a:prstGeom>
              <a:noFill/>
            </p:spPr>
            <p:txBody>
              <a:bodyPr wrap="square" rtlCol="0">
                <a:spAutoFit/>
              </a:bodyPr>
              <a:lstStyle/>
              <a:p>
                <a:pPr marL="625475" indent="-625475">
                  <a:spcAft>
                    <a:spcPts val="600"/>
                  </a:spcAft>
                </a:pPr>
                <a:r>
                  <a:rPr lang="en-SG" sz="2800" dirty="0"/>
                  <a:t>Q2. 	Which of the following statements is/are logically equivalent to </a:t>
                </a:r>
                <a14:m>
                  <m:oMath xmlns:m="http://schemas.openxmlformats.org/officeDocument/2006/math">
                    <m:r>
                      <a:rPr lang="en-SG" sz="2800" b="0" i="1" smtClean="0">
                        <a:latin typeface="Cambria Math" panose="02040503050406030204" pitchFamily="18" charset="0"/>
                      </a:rPr>
                      <m:t>𝑝</m:t>
                    </m:r>
                    <m:r>
                      <a:rPr lang="en-SG" sz="2800" b="0" i="1" smtClean="0">
                        <a:latin typeface="Cambria Math" panose="02040503050406030204" pitchFamily="18" charset="0"/>
                        <a:ea typeface="Cambria Math" panose="02040503050406030204" pitchFamily="18" charset="0"/>
                      </a:rPr>
                      <m:t>↔</m:t>
                    </m:r>
                    <m:r>
                      <a:rPr lang="en-SG" sz="2800" b="0" i="1" smtClean="0">
                        <a:latin typeface="Cambria Math" panose="02040503050406030204" pitchFamily="18" charset="0"/>
                        <a:ea typeface="Cambria Math" panose="02040503050406030204" pitchFamily="18" charset="0"/>
                      </a:rPr>
                      <m:t>𝑞</m:t>
                    </m:r>
                  </m:oMath>
                </a14:m>
                <a:r>
                  <a:rPr lang="en-SG" sz="2800" dirty="0"/>
                  <a:t>?</a:t>
                </a:r>
              </a:p>
            </p:txBody>
          </p:sp>
        </mc:Choice>
        <mc:Fallback xmlns="">
          <p:sp>
            <p:nvSpPr>
              <p:cNvPr id="7" name="TextBox 6">
                <a:extLst>
                  <a:ext uri="{FF2B5EF4-FFF2-40B4-BE49-F238E27FC236}">
                    <a16:creationId xmlns:a16="http://schemas.microsoft.com/office/drawing/2014/main" id="{D1679615-E716-42C6-A996-0894AF767D7C}"/>
                  </a:ext>
                </a:extLst>
              </p:cNvPr>
              <p:cNvSpPr txBox="1">
                <a:spLocks noRot="1" noChangeAspect="1" noMove="1" noResize="1" noEditPoints="1" noAdjustHandles="1" noChangeArrowheads="1" noChangeShapeType="1" noTextEdit="1"/>
              </p:cNvSpPr>
              <p:nvPr/>
            </p:nvSpPr>
            <p:spPr>
              <a:xfrm>
                <a:off x="454880" y="988209"/>
                <a:ext cx="7970080" cy="954107"/>
              </a:xfrm>
              <a:prstGeom prst="rect">
                <a:avLst/>
              </a:prstGeom>
              <a:blipFill>
                <a:blip r:embed="rId3"/>
                <a:stretch>
                  <a:fillRect l="-1607" t="-5732" r="-1760" b="-1719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8334C46-9B12-4A04-A5CE-330FF1259AB3}"/>
                  </a:ext>
                </a:extLst>
              </p:cNvPr>
              <p:cNvSpPr txBox="1"/>
              <p:nvPr/>
            </p:nvSpPr>
            <p:spPr>
              <a:xfrm>
                <a:off x="2113681" y="2046882"/>
                <a:ext cx="4226961" cy="2031325"/>
              </a:xfrm>
              <a:prstGeom prst="rect">
                <a:avLst/>
              </a:prstGeom>
              <a:noFill/>
            </p:spPr>
            <p:txBody>
              <a:bodyPr wrap="square" rtlCol="0">
                <a:spAutoFit/>
              </a:bodyPr>
              <a:lstStyle/>
              <a:p>
                <a:pPr>
                  <a:spcAft>
                    <a:spcPts val="1200"/>
                  </a:spcAft>
                  <a:tabLst>
                    <a:tab pos="625475" algn="l"/>
                  </a:tabLst>
                </a:pPr>
                <a:r>
                  <a:rPr lang="en-SG" sz="2400" b="0" dirty="0"/>
                  <a:t>(I)	</a:t>
                </a:r>
                <a14:m>
                  <m:oMath xmlns:m="http://schemas.openxmlformats.org/officeDocument/2006/math">
                    <m:d>
                      <m:dPr>
                        <m:ctrlPr>
                          <a:rPr lang="en-SG" sz="2400" b="0" i="1" smtClean="0">
                            <a:latin typeface="Cambria Math" panose="02040503050406030204" pitchFamily="18" charset="0"/>
                          </a:rPr>
                        </m:ctrlPr>
                      </m:dPr>
                      <m:e>
                        <m:r>
                          <a:rPr lang="en-SG" sz="2400" b="0" i="1" smtClean="0">
                            <a:latin typeface="Cambria Math" panose="02040503050406030204" pitchFamily="18" charset="0"/>
                          </a:rPr>
                          <m:t>~</m:t>
                        </m:r>
                        <m:r>
                          <a:rPr lang="en-SG" sz="2400" b="0" i="1" smtClean="0">
                            <a:latin typeface="Cambria Math" panose="02040503050406030204" pitchFamily="18" charset="0"/>
                          </a:rPr>
                          <m:t>𝑝</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𝑞</m:t>
                        </m:r>
                      </m:e>
                    </m:d>
                    <m:r>
                      <a:rPr lang="en-SG" sz="2400" b="0" i="1" smtClean="0">
                        <a:latin typeface="Cambria Math" panose="02040503050406030204" pitchFamily="18" charset="0"/>
                        <a:ea typeface="Cambria Math" panose="02040503050406030204" pitchFamily="18" charset="0"/>
                      </a:rPr>
                      <m:t>∧</m:t>
                    </m:r>
                    <m:d>
                      <m:dPr>
                        <m:ctrlPr>
                          <a:rPr lang="en-SG" sz="2400" b="0" i="1" smtClean="0">
                            <a:latin typeface="Cambria Math" panose="02040503050406030204" pitchFamily="18" charset="0"/>
                            <a:ea typeface="Cambria Math" panose="02040503050406030204" pitchFamily="18" charset="0"/>
                          </a:rPr>
                        </m:ctrlPr>
                      </m:dPr>
                      <m:e>
                        <m:r>
                          <a:rPr lang="en-SG" sz="2400" b="0" i="1" smtClean="0">
                            <a:latin typeface="Cambria Math" panose="02040503050406030204" pitchFamily="18" charset="0"/>
                            <a:ea typeface="Cambria Math" panose="02040503050406030204" pitchFamily="18" charset="0"/>
                          </a:rPr>
                          <m:t>𝑝</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𝑞</m:t>
                        </m:r>
                      </m:e>
                    </m:d>
                  </m:oMath>
                </a14:m>
                <a:endParaRPr lang="en-SG" sz="2400" b="0" dirty="0">
                  <a:ea typeface="Cambria Math" panose="02040503050406030204" pitchFamily="18" charset="0"/>
                </a:endParaRPr>
              </a:p>
              <a:p>
                <a:pPr>
                  <a:spcAft>
                    <a:spcPts val="1200"/>
                  </a:spcAft>
                  <a:tabLst>
                    <a:tab pos="625475" algn="l"/>
                  </a:tabLst>
                </a:pPr>
                <a:r>
                  <a:rPr lang="en-SG" sz="2400" b="0" dirty="0">
                    <a:ea typeface="Cambria Math" panose="02040503050406030204" pitchFamily="18" charset="0"/>
                  </a:rPr>
                  <a:t>(II)	</a:t>
                </a:r>
                <a:r>
                  <a:rPr lang="en-SG" sz="2400" dirty="0"/>
                  <a:t> </a:t>
                </a:r>
                <a14:m>
                  <m:oMath xmlns:m="http://schemas.openxmlformats.org/officeDocument/2006/math">
                    <m:d>
                      <m:dPr>
                        <m:ctrlPr>
                          <a:rPr lang="en-SG" sz="2400" i="1">
                            <a:latin typeface="Cambria Math" panose="02040503050406030204" pitchFamily="18" charset="0"/>
                          </a:rPr>
                        </m:ctrlPr>
                      </m:dPr>
                      <m:e>
                        <m:r>
                          <a:rPr lang="en-SG" sz="2400" i="1">
                            <a:latin typeface="Cambria Math" panose="02040503050406030204" pitchFamily="18" charset="0"/>
                          </a:rPr>
                          <m:t>~</m:t>
                        </m:r>
                        <m:r>
                          <a:rPr lang="en-SG" sz="2400" i="1">
                            <a:latin typeface="Cambria Math" panose="02040503050406030204" pitchFamily="18" charset="0"/>
                          </a:rPr>
                          <m:t>𝑝</m:t>
                        </m:r>
                        <m:r>
                          <a:rPr lang="en-SG" sz="2400" i="1">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𝑞</m:t>
                        </m:r>
                      </m:e>
                    </m:d>
                    <m:r>
                      <a:rPr lang="en-SG" sz="2400" i="1">
                        <a:latin typeface="Cambria Math" panose="02040503050406030204" pitchFamily="18" charset="0"/>
                        <a:ea typeface="Cambria Math" panose="02040503050406030204" pitchFamily="18" charset="0"/>
                      </a:rPr>
                      <m:t>∨</m:t>
                    </m:r>
                    <m:d>
                      <m:dPr>
                        <m:ctrlPr>
                          <a:rPr lang="en-SG" sz="2400" i="1">
                            <a:latin typeface="Cambria Math" panose="02040503050406030204" pitchFamily="18" charset="0"/>
                            <a:ea typeface="Cambria Math" panose="02040503050406030204" pitchFamily="18" charset="0"/>
                          </a:rPr>
                        </m:ctrlPr>
                      </m:dPr>
                      <m:e>
                        <m:r>
                          <a:rPr lang="en-SG" sz="2400" i="1">
                            <a:latin typeface="Cambria Math" panose="02040503050406030204" pitchFamily="18" charset="0"/>
                            <a:ea typeface="Cambria Math" panose="02040503050406030204" pitchFamily="18" charset="0"/>
                          </a:rPr>
                          <m:t>𝑝</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𝑞</m:t>
                        </m:r>
                      </m:e>
                    </m:d>
                  </m:oMath>
                </a14:m>
                <a:endParaRPr lang="en-SG" sz="2400" b="0" dirty="0">
                  <a:ea typeface="Cambria Math" panose="02040503050406030204" pitchFamily="18" charset="0"/>
                </a:endParaRPr>
              </a:p>
              <a:p>
                <a:pPr>
                  <a:spcAft>
                    <a:spcPts val="1200"/>
                  </a:spcAft>
                  <a:tabLst>
                    <a:tab pos="625475" algn="l"/>
                  </a:tabLst>
                </a:pPr>
                <a:r>
                  <a:rPr lang="en-SG" sz="2400" b="0" dirty="0">
                    <a:ea typeface="Cambria Math" panose="02040503050406030204" pitchFamily="18" charset="0"/>
                  </a:rPr>
                  <a:t>(III)	</a:t>
                </a:r>
                <a:r>
                  <a:rPr lang="en-SG" sz="2400" dirty="0"/>
                  <a:t> </a:t>
                </a:r>
                <a14:m>
                  <m:oMath xmlns:m="http://schemas.openxmlformats.org/officeDocument/2006/math">
                    <m:d>
                      <m:dPr>
                        <m:ctrlPr>
                          <a:rPr lang="en-SG" sz="2400" i="1">
                            <a:latin typeface="Cambria Math" panose="02040503050406030204" pitchFamily="18" charset="0"/>
                          </a:rPr>
                        </m:ctrlPr>
                      </m:dPr>
                      <m:e>
                        <m:r>
                          <a:rPr lang="en-SG" sz="2400" i="1">
                            <a:latin typeface="Cambria Math" panose="02040503050406030204" pitchFamily="18" charset="0"/>
                          </a:rPr>
                          <m:t>~</m:t>
                        </m:r>
                        <m:r>
                          <a:rPr lang="en-SG" sz="2400" i="1">
                            <a:latin typeface="Cambria Math" panose="02040503050406030204" pitchFamily="18" charset="0"/>
                          </a:rPr>
                          <m:t>𝑝</m:t>
                        </m:r>
                        <m:r>
                          <a:rPr lang="en-SG" sz="2400" i="1">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𝑞</m:t>
                        </m:r>
                      </m:e>
                    </m:d>
                    <m:r>
                      <a:rPr lang="en-SG" sz="2400" i="1">
                        <a:latin typeface="Cambria Math" panose="02040503050406030204" pitchFamily="18" charset="0"/>
                        <a:ea typeface="Cambria Math" panose="02040503050406030204" pitchFamily="18" charset="0"/>
                      </a:rPr>
                      <m:t>∧</m:t>
                    </m:r>
                    <m:d>
                      <m:dPr>
                        <m:ctrlPr>
                          <a:rPr lang="en-SG" sz="2400" i="1">
                            <a:latin typeface="Cambria Math" panose="02040503050406030204" pitchFamily="18" charset="0"/>
                            <a:ea typeface="Cambria Math" panose="02040503050406030204" pitchFamily="18" charset="0"/>
                          </a:rPr>
                        </m:ctrlPr>
                      </m:dPr>
                      <m:e>
                        <m:r>
                          <a:rPr lang="en-SG" sz="2400" i="1">
                            <a:latin typeface="Cambria Math" panose="02040503050406030204" pitchFamily="18" charset="0"/>
                            <a:ea typeface="Cambria Math" panose="02040503050406030204" pitchFamily="18" charset="0"/>
                          </a:rPr>
                          <m:t>𝑝</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𝑞</m:t>
                        </m:r>
                      </m:e>
                    </m:d>
                  </m:oMath>
                </a14:m>
                <a:endParaRPr lang="en-SG" sz="2400" b="0" dirty="0">
                  <a:ea typeface="Cambria Math" panose="02040503050406030204" pitchFamily="18" charset="0"/>
                </a:endParaRPr>
              </a:p>
              <a:p>
                <a:pPr>
                  <a:spcAft>
                    <a:spcPts val="1200"/>
                  </a:spcAft>
                  <a:tabLst>
                    <a:tab pos="625475" algn="l"/>
                  </a:tabLst>
                </a:pPr>
                <a:r>
                  <a:rPr lang="en-SG" sz="2400" dirty="0">
                    <a:ea typeface="Cambria Math" panose="02040503050406030204" pitchFamily="18" charset="0"/>
                  </a:rPr>
                  <a:t>(IV)	</a:t>
                </a:r>
                <a:r>
                  <a:rPr lang="en-SG" sz="2400" dirty="0"/>
                  <a:t> </a:t>
                </a:r>
                <a14:m>
                  <m:oMath xmlns:m="http://schemas.openxmlformats.org/officeDocument/2006/math">
                    <m:d>
                      <m:dPr>
                        <m:ctrlPr>
                          <a:rPr lang="en-SG" sz="2400" i="1">
                            <a:latin typeface="Cambria Math" panose="02040503050406030204" pitchFamily="18" charset="0"/>
                          </a:rPr>
                        </m:ctrlPr>
                      </m:dPr>
                      <m:e>
                        <m:r>
                          <a:rPr lang="en-SG" sz="2400" i="1">
                            <a:latin typeface="Cambria Math" panose="02040503050406030204" pitchFamily="18" charset="0"/>
                          </a:rPr>
                          <m:t>~</m:t>
                        </m:r>
                        <m:r>
                          <a:rPr lang="en-SG" sz="2400" i="1">
                            <a:latin typeface="Cambria Math" panose="02040503050406030204" pitchFamily="18" charset="0"/>
                          </a:rPr>
                          <m:t>𝑝</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𝑞</m:t>
                        </m:r>
                      </m:e>
                    </m:d>
                    <m:r>
                      <a:rPr lang="en-SG" sz="2400" i="1">
                        <a:latin typeface="Cambria Math" panose="02040503050406030204" pitchFamily="18" charset="0"/>
                        <a:ea typeface="Cambria Math" panose="02040503050406030204" pitchFamily="18" charset="0"/>
                      </a:rPr>
                      <m:t>∨</m:t>
                    </m:r>
                    <m:d>
                      <m:dPr>
                        <m:ctrlPr>
                          <a:rPr lang="en-SG" sz="2400" i="1">
                            <a:latin typeface="Cambria Math" panose="02040503050406030204" pitchFamily="18" charset="0"/>
                            <a:ea typeface="Cambria Math" panose="02040503050406030204" pitchFamily="18" charset="0"/>
                          </a:rPr>
                        </m:ctrlPr>
                      </m:dPr>
                      <m:e>
                        <m:r>
                          <a:rPr lang="en-SG" sz="2400" i="1">
                            <a:latin typeface="Cambria Math" panose="02040503050406030204" pitchFamily="18" charset="0"/>
                            <a:ea typeface="Cambria Math" panose="02040503050406030204" pitchFamily="18" charset="0"/>
                          </a:rPr>
                          <m:t>𝑝</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𝑞</m:t>
                        </m:r>
                      </m:e>
                    </m:d>
                  </m:oMath>
                </a14:m>
                <a:endParaRPr lang="en-SG" sz="2400" dirty="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B8334C46-9B12-4A04-A5CE-330FF1259AB3}"/>
                  </a:ext>
                </a:extLst>
              </p:cNvPr>
              <p:cNvSpPr txBox="1">
                <a:spLocks noRot="1" noChangeAspect="1" noMove="1" noResize="1" noEditPoints="1" noAdjustHandles="1" noChangeArrowheads="1" noChangeShapeType="1" noTextEdit="1"/>
              </p:cNvSpPr>
              <p:nvPr/>
            </p:nvSpPr>
            <p:spPr>
              <a:xfrm>
                <a:off x="2113681" y="2046882"/>
                <a:ext cx="4226961" cy="2031325"/>
              </a:xfrm>
              <a:prstGeom prst="rect">
                <a:avLst/>
              </a:prstGeom>
              <a:blipFill>
                <a:blip r:embed="rId4"/>
                <a:stretch>
                  <a:fillRect l="-2309" t="-2402" b="-6006"/>
                </a:stretch>
              </a:blipFill>
            </p:spPr>
            <p:txBody>
              <a:bodyPr/>
              <a:lstStyle/>
              <a:p>
                <a:r>
                  <a:rPr lang="en-SG">
                    <a:noFill/>
                  </a:rPr>
                  <a:t> </a:t>
                </a:r>
              </a:p>
            </p:txBody>
          </p:sp>
        </mc:Fallback>
      </mc:AlternateContent>
      <p:pic>
        <p:nvPicPr>
          <p:cNvPr id="15" name="Picture 14">
            <a:extLst>
              <a:ext uri="{FF2B5EF4-FFF2-40B4-BE49-F238E27FC236}">
                <a16:creationId xmlns:a16="http://schemas.microsoft.com/office/drawing/2014/main" id="{3CDDAAE1-B5F4-4F9B-81A4-FDEB1627874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9743"/>
          <a:stretch/>
        </p:blipFill>
        <p:spPr>
          <a:xfrm>
            <a:off x="7723494" y="24064"/>
            <a:ext cx="1396442" cy="917979"/>
          </a:xfrm>
          <a:prstGeom prst="rect">
            <a:avLst/>
          </a:prstGeom>
        </p:spPr>
      </p:pic>
      <p:sp>
        <p:nvSpPr>
          <p:cNvPr id="2" name="Rectangle: Rounded Corners 1">
            <a:extLst>
              <a:ext uri="{FF2B5EF4-FFF2-40B4-BE49-F238E27FC236}">
                <a16:creationId xmlns:a16="http://schemas.microsoft.com/office/drawing/2014/main" id="{52E8102F-AD1A-4055-AFE8-FA54F5CE7F8E}"/>
              </a:ext>
            </a:extLst>
          </p:cNvPr>
          <p:cNvSpPr/>
          <p:nvPr/>
        </p:nvSpPr>
        <p:spPr>
          <a:xfrm>
            <a:off x="2702561" y="2046882"/>
            <a:ext cx="2936240" cy="49551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Rounded Corners 10">
            <a:extLst>
              <a:ext uri="{FF2B5EF4-FFF2-40B4-BE49-F238E27FC236}">
                <a16:creationId xmlns:a16="http://schemas.microsoft.com/office/drawing/2014/main" id="{CBD963D3-A757-44DA-8ECC-B273E94477C2}"/>
              </a:ext>
            </a:extLst>
          </p:cNvPr>
          <p:cNvSpPr/>
          <p:nvPr/>
        </p:nvSpPr>
        <p:spPr>
          <a:xfrm>
            <a:off x="2702560" y="2542396"/>
            <a:ext cx="2936241" cy="49551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247995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85</a:t>
            </a:fld>
            <a:endParaRPr lang="en-SG" dirty="0"/>
          </a:p>
        </p:txBody>
      </p:sp>
      <p:sp>
        <p:nvSpPr>
          <p:cNvPr id="4" name="TextBox 3">
            <a:extLst>
              <a:ext uri="{FF2B5EF4-FFF2-40B4-BE49-F238E27FC236}">
                <a16:creationId xmlns:a16="http://schemas.microsoft.com/office/drawing/2014/main" id="{C740AF92-517B-4313-A93B-A6A6D972D318}"/>
              </a:ext>
            </a:extLst>
          </p:cNvPr>
          <p:cNvSpPr txBox="1"/>
          <p:nvPr/>
        </p:nvSpPr>
        <p:spPr>
          <a:xfrm>
            <a:off x="280735" y="209082"/>
            <a:ext cx="5277853" cy="523220"/>
          </a:xfrm>
          <a:prstGeom prst="rect">
            <a:avLst/>
          </a:prstGeom>
          <a:solidFill>
            <a:srgbClr val="0033CC"/>
          </a:solidFill>
        </p:spPr>
        <p:txBody>
          <a:bodyPr wrap="square" rtlCol="0">
            <a:spAutoFit/>
          </a:bodyPr>
          <a:lstStyle/>
          <a:p>
            <a:r>
              <a:rPr lang="en-SG" sz="2800" dirty="0">
                <a:solidFill>
                  <a:schemeClr val="bg1"/>
                </a:solidFill>
              </a:rPr>
              <a:t>Past year’s midterm questions.</a:t>
            </a:r>
          </a:p>
        </p:txBody>
      </p:sp>
      <p:sp>
        <p:nvSpPr>
          <p:cNvPr id="7" name="TextBox 6">
            <a:extLst>
              <a:ext uri="{FF2B5EF4-FFF2-40B4-BE49-F238E27FC236}">
                <a16:creationId xmlns:a16="http://schemas.microsoft.com/office/drawing/2014/main" id="{D1679615-E716-42C6-A996-0894AF767D7C}"/>
              </a:ext>
            </a:extLst>
          </p:cNvPr>
          <p:cNvSpPr txBox="1"/>
          <p:nvPr/>
        </p:nvSpPr>
        <p:spPr>
          <a:xfrm>
            <a:off x="454880" y="988209"/>
            <a:ext cx="7970080" cy="954107"/>
          </a:xfrm>
          <a:prstGeom prst="rect">
            <a:avLst/>
          </a:prstGeom>
          <a:noFill/>
        </p:spPr>
        <p:txBody>
          <a:bodyPr wrap="square" rtlCol="0">
            <a:spAutoFit/>
          </a:bodyPr>
          <a:lstStyle/>
          <a:p>
            <a:pPr marL="625475" indent="-625475">
              <a:spcAft>
                <a:spcPts val="600"/>
              </a:spcAft>
            </a:pPr>
            <a:r>
              <a:rPr lang="en-SG" sz="2800" dirty="0"/>
              <a:t>Q3. 	What is/are the missing premise(s) to make the following argument valid?</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8334C46-9B12-4A04-A5CE-330FF1259AB3}"/>
                  </a:ext>
                </a:extLst>
              </p:cNvPr>
              <p:cNvSpPr txBox="1"/>
              <p:nvPr/>
            </p:nvSpPr>
            <p:spPr>
              <a:xfrm>
                <a:off x="1873049" y="3900022"/>
                <a:ext cx="4226961" cy="2031325"/>
              </a:xfrm>
              <a:prstGeom prst="rect">
                <a:avLst/>
              </a:prstGeom>
              <a:noFill/>
            </p:spPr>
            <p:txBody>
              <a:bodyPr wrap="square" rtlCol="0">
                <a:spAutoFit/>
              </a:bodyPr>
              <a:lstStyle/>
              <a:p>
                <a:pPr>
                  <a:spcAft>
                    <a:spcPts val="1200"/>
                  </a:spcAft>
                  <a:tabLst>
                    <a:tab pos="625475" algn="l"/>
                  </a:tabLst>
                </a:pPr>
                <a:r>
                  <a:rPr lang="en-SG" sz="2400" b="0" dirty="0"/>
                  <a:t>(I)	</a:t>
                </a:r>
                <a14:m>
                  <m:oMath xmlns:m="http://schemas.openxmlformats.org/officeDocument/2006/math">
                    <m:r>
                      <a:rPr lang="en-SG" sz="2400" b="0" i="1" smtClean="0">
                        <a:latin typeface="Cambria Math" panose="02040503050406030204" pitchFamily="18" charset="0"/>
                      </a:rPr>
                      <m:t>𝑝</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𝑞</m:t>
                    </m:r>
                    <m:r>
                      <a:rPr lang="en-SG" sz="2400" b="0" i="1" smtClean="0">
                        <a:latin typeface="Cambria Math" panose="02040503050406030204" pitchFamily="18" charset="0"/>
                        <a:ea typeface="Cambria Math" panose="02040503050406030204" pitchFamily="18" charset="0"/>
                      </a:rPr>
                      <m:t> </m:t>
                    </m:r>
                  </m:oMath>
                </a14:m>
                <a:endParaRPr lang="en-SG" sz="2400" b="0" dirty="0">
                  <a:ea typeface="Cambria Math" panose="02040503050406030204" pitchFamily="18" charset="0"/>
                </a:endParaRPr>
              </a:p>
              <a:p>
                <a:pPr>
                  <a:spcAft>
                    <a:spcPts val="1200"/>
                  </a:spcAft>
                  <a:tabLst>
                    <a:tab pos="625475" algn="l"/>
                  </a:tabLst>
                </a:pPr>
                <a:r>
                  <a:rPr lang="en-SG" sz="2400" b="0" dirty="0">
                    <a:ea typeface="Cambria Math" panose="02040503050406030204" pitchFamily="18" charset="0"/>
                  </a:rPr>
                  <a:t>(II)	</a:t>
                </a:r>
                <a14:m>
                  <m:oMath xmlns:m="http://schemas.openxmlformats.org/officeDocument/2006/math">
                    <m:d>
                      <m:dPr>
                        <m:ctrlPr>
                          <a:rPr lang="en-SG" sz="2400" i="1">
                            <a:latin typeface="Cambria Math" panose="02040503050406030204" pitchFamily="18" charset="0"/>
                          </a:rPr>
                        </m:ctrlPr>
                      </m:dPr>
                      <m:e>
                        <m:r>
                          <a:rPr lang="en-SG" sz="2400" i="1">
                            <a:latin typeface="Cambria Math" panose="02040503050406030204" pitchFamily="18" charset="0"/>
                          </a:rPr>
                          <m:t>𝑝</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𝑞</m:t>
                        </m:r>
                      </m:e>
                    </m:d>
                    <m:r>
                      <a:rPr lang="en-SG" sz="2400" i="1">
                        <a:latin typeface="Cambria Math" panose="02040503050406030204" pitchFamily="18" charset="0"/>
                        <a:ea typeface="Cambria Math" panose="02040503050406030204" pitchFamily="18" charset="0"/>
                        <a:sym typeface="Symbol" panose="05050102010706020507" pitchFamily="18" charset="2"/>
                      </a:rPr>
                      <m:t>→</m:t>
                    </m:r>
                    <m:d>
                      <m:dPr>
                        <m:ctrlPr>
                          <a:rPr lang="en-SG" sz="2400" i="1">
                            <a:latin typeface="Cambria Math" panose="02040503050406030204" pitchFamily="18" charset="0"/>
                            <a:ea typeface="Cambria Math" panose="02040503050406030204" pitchFamily="18" charset="0"/>
                          </a:rPr>
                        </m:ctrlPr>
                      </m:dPr>
                      <m:e>
                        <m:r>
                          <a:rPr lang="en-SG" sz="2400" b="0" i="1" smtClean="0">
                            <a:latin typeface="Cambria Math" panose="02040503050406030204" pitchFamily="18" charset="0"/>
                            <a:ea typeface="Cambria Math" panose="02040503050406030204" pitchFamily="18" charset="0"/>
                          </a:rPr>
                          <m:t>𝑟</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𝑠</m:t>
                        </m:r>
                      </m:e>
                    </m:d>
                  </m:oMath>
                </a14:m>
                <a:endParaRPr lang="en-SG" sz="2400" b="0" dirty="0">
                  <a:ea typeface="Cambria Math" panose="02040503050406030204" pitchFamily="18" charset="0"/>
                </a:endParaRPr>
              </a:p>
              <a:p>
                <a:pPr>
                  <a:spcAft>
                    <a:spcPts val="1200"/>
                  </a:spcAft>
                  <a:tabLst>
                    <a:tab pos="625475" algn="l"/>
                  </a:tabLst>
                </a:pPr>
                <a:r>
                  <a:rPr lang="en-SG" sz="2400" b="0" dirty="0">
                    <a:ea typeface="Cambria Math" panose="02040503050406030204" pitchFamily="18" charset="0"/>
                  </a:rPr>
                  <a:t>(III)	</a:t>
                </a:r>
                <a14:m>
                  <m:oMath xmlns:m="http://schemas.openxmlformats.org/officeDocument/2006/math">
                    <m:r>
                      <a:rPr lang="en-SG" sz="2400" i="1">
                        <a:latin typeface="Cambria Math" panose="02040503050406030204" pitchFamily="18" charset="0"/>
                      </a:rPr>
                      <m:t>𝑝</m:t>
                    </m:r>
                    <m:r>
                      <a:rPr lang="en-SG" sz="2400" i="1">
                        <a:latin typeface="Cambria Math" panose="02040503050406030204" pitchFamily="18" charset="0"/>
                        <a:ea typeface="Cambria Math" panose="02040503050406030204" pitchFamily="18" charset="0"/>
                        <a:sym typeface="Symbol" panose="05050102010706020507" pitchFamily="18" charset="2"/>
                      </a:rPr>
                      <m:t>→</m:t>
                    </m:r>
                    <m:r>
                      <a:rPr lang="en-SG" sz="2400" b="0" i="1" smtClean="0">
                        <a:latin typeface="Cambria Math" panose="02040503050406030204" pitchFamily="18" charset="0"/>
                        <a:ea typeface="Cambria Math" panose="02040503050406030204" pitchFamily="18" charset="0"/>
                        <a:sym typeface="Symbol" panose="05050102010706020507" pitchFamily="18" charset="2"/>
                      </a:rPr>
                      <m:t>𝑠</m:t>
                    </m:r>
                  </m:oMath>
                </a14:m>
                <a:endParaRPr lang="en-SG" sz="2400" b="0" dirty="0">
                  <a:ea typeface="Cambria Math" panose="02040503050406030204" pitchFamily="18" charset="0"/>
                </a:endParaRPr>
              </a:p>
              <a:p>
                <a:pPr>
                  <a:spcAft>
                    <a:spcPts val="1200"/>
                  </a:spcAft>
                  <a:tabLst>
                    <a:tab pos="625475" algn="l"/>
                  </a:tabLst>
                </a:pPr>
                <a:r>
                  <a:rPr lang="en-SG" sz="2400" dirty="0">
                    <a:ea typeface="Cambria Math" panose="02040503050406030204" pitchFamily="18" charset="0"/>
                  </a:rPr>
                  <a:t>(IV)	</a:t>
                </a:r>
                <a14:m>
                  <m:oMath xmlns:m="http://schemas.openxmlformats.org/officeDocument/2006/math">
                    <m:r>
                      <a:rPr lang="en-SG" sz="2400" i="1">
                        <a:latin typeface="Cambria Math" panose="02040503050406030204" pitchFamily="18" charset="0"/>
                        <a:ea typeface="Cambria Math" panose="02040503050406030204" pitchFamily="18" charset="0"/>
                        <a:sym typeface="Symbol" panose="05050102010706020507" pitchFamily="18" charset="2"/>
                      </a:rPr>
                      <m:t>𝑞</m:t>
                    </m:r>
                    <m:r>
                      <a:rPr lang="en-SG" sz="2400" i="1">
                        <a:latin typeface="Cambria Math" panose="02040503050406030204" pitchFamily="18" charset="0"/>
                        <a:ea typeface="Cambria Math" panose="02040503050406030204" pitchFamily="18" charset="0"/>
                        <a:sym typeface="Symbol" panose="05050102010706020507" pitchFamily="18" charset="2"/>
                      </a:rPr>
                      <m:t>→</m:t>
                    </m:r>
                    <m:r>
                      <a:rPr lang="en-SG" sz="2400" b="0" i="1" smtClean="0">
                        <a:latin typeface="Cambria Math" panose="02040503050406030204" pitchFamily="18" charset="0"/>
                        <a:ea typeface="Cambria Math" panose="02040503050406030204" pitchFamily="18" charset="0"/>
                        <a:sym typeface="Symbol" panose="05050102010706020507" pitchFamily="18" charset="2"/>
                      </a:rPr>
                      <m:t>𝑟</m:t>
                    </m:r>
                  </m:oMath>
                </a14:m>
                <a:endParaRPr lang="en-SG" sz="2400" dirty="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B8334C46-9B12-4A04-A5CE-330FF1259AB3}"/>
                  </a:ext>
                </a:extLst>
              </p:cNvPr>
              <p:cNvSpPr txBox="1">
                <a:spLocks noRot="1" noChangeAspect="1" noMove="1" noResize="1" noEditPoints="1" noAdjustHandles="1" noChangeArrowheads="1" noChangeShapeType="1" noTextEdit="1"/>
              </p:cNvSpPr>
              <p:nvPr/>
            </p:nvSpPr>
            <p:spPr>
              <a:xfrm>
                <a:off x="1873049" y="3900022"/>
                <a:ext cx="4226961" cy="2031325"/>
              </a:xfrm>
              <a:prstGeom prst="rect">
                <a:avLst/>
              </a:prstGeom>
              <a:blipFill>
                <a:blip r:embed="rId3"/>
                <a:stretch>
                  <a:fillRect l="-2161" t="-2402" b="-6006"/>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3CDDAAE1-B5F4-4F9B-81A4-FDEB1627874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9743"/>
          <a:stretch/>
        </p:blipFill>
        <p:spPr>
          <a:xfrm>
            <a:off x="7723494" y="24064"/>
            <a:ext cx="1396442" cy="917979"/>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BFC94A5-6BAA-4779-8C5F-6BB29501ED9E}"/>
                  </a:ext>
                </a:extLst>
              </p:cNvPr>
              <p:cNvSpPr txBox="1"/>
              <p:nvPr/>
            </p:nvSpPr>
            <p:spPr>
              <a:xfrm>
                <a:off x="2245046" y="1942316"/>
                <a:ext cx="3739194" cy="1800493"/>
              </a:xfrm>
              <a:prstGeom prst="rect">
                <a:avLst/>
              </a:prstGeom>
              <a:solidFill>
                <a:schemeClr val="accent4">
                  <a:lumMod val="20000"/>
                  <a:lumOff val="80000"/>
                </a:schemeClr>
              </a:solidFill>
              <a:ln>
                <a:solidFill>
                  <a:schemeClr val="tx1"/>
                </a:solidFill>
              </a:ln>
            </p:spPr>
            <p:txBody>
              <a:bodyPr wrap="square" rtlCol="0">
                <a:spAutoFit/>
              </a:bodyPr>
              <a:lstStyle/>
              <a:p>
                <a:pPr marL="625475" indent="-625475">
                  <a:spcAft>
                    <a:spcPts val="600"/>
                  </a:spcAft>
                </a:pPr>
                <a14:m>
                  <m:oMathPara xmlns:m="http://schemas.openxmlformats.org/officeDocument/2006/math">
                    <m:oMathParaPr>
                      <m:jc m:val="left"/>
                    </m:oMathParaPr>
                    <m:oMath xmlns:m="http://schemas.openxmlformats.org/officeDocument/2006/math">
                      <m:r>
                        <a:rPr lang="en-SG" sz="2400" b="0" i="1" smtClean="0">
                          <a:latin typeface="Cambria Math" panose="02040503050406030204" pitchFamily="18" charset="0"/>
                        </a:rPr>
                        <m:t>𝑝</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𝑟</m:t>
                      </m:r>
                    </m:oMath>
                  </m:oMathPara>
                </a14:m>
                <a:endParaRPr lang="en-SG" sz="2400" b="0" i="1" dirty="0">
                  <a:latin typeface="Cambria Math" panose="02040503050406030204" pitchFamily="18" charset="0"/>
                  <a:ea typeface="Cambria Math" panose="02040503050406030204" pitchFamily="18" charset="0"/>
                </a:endParaRPr>
              </a:p>
              <a:p>
                <a:pPr>
                  <a:spcAft>
                    <a:spcPts val="600"/>
                  </a:spcAft>
                </a:pPr>
                <a14:m>
                  <m:oMathPara xmlns:m="http://schemas.openxmlformats.org/officeDocument/2006/math">
                    <m:oMathParaPr>
                      <m:jc m:val="left"/>
                    </m:oMathParaPr>
                    <m:oMath xmlns:m="http://schemas.openxmlformats.org/officeDocument/2006/math">
                      <m:r>
                        <a:rPr lang="en-SG" sz="2400" b="0" i="1" smtClean="0">
                          <a:latin typeface="Cambria Math" panose="02040503050406030204" pitchFamily="18" charset="0"/>
                        </a:rPr>
                        <m:t>𝑞</m:t>
                      </m:r>
                      <m:r>
                        <a:rPr lang="en-SG" sz="2400" i="1">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𝑠</m:t>
                      </m:r>
                    </m:oMath>
                  </m:oMathPara>
                </a14:m>
                <a:endParaRPr lang="en-SG" sz="2400" b="0" dirty="0">
                  <a:ea typeface="Cambria Math" panose="02040503050406030204" pitchFamily="18" charset="0"/>
                </a:endParaRPr>
              </a:p>
              <a:p>
                <a:pPr>
                  <a:spcAft>
                    <a:spcPts val="600"/>
                  </a:spcAft>
                </a:pPr>
                <a:r>
                  <a:rPr lang="en-SG" sz="2400" dirty="0">
                    <a:ea typeface="Cambria Math" panose="02040503050406030204" pitchFamily="18" charset="0"/>
                  </a:rPr>
                  <a:t>(Some missing premise(s))</a:t>
                </a:r>
              </a:p>
              <a:p>
                <a:pPr marL="625475" indent="-625475">
                  <a:spcAft>
                    <a:spcPts val="600"/>
                  </a:spcAft>
                </a:pPr>
                <a:r>
                  <a:rPr lang="en-SG" sz="2400" dirty="0">
                    <a:sym typeface="Symbol" panose="05050102010706020507" pitchFamily="18" charset="2"/>
                  </a:rPr>
                  <a:t> </a:t>
                </a:r>
                <a14:m>
                  <m:oMath xmlns:m="http://schemas.openxmlformats.org/officeDocument/2006/math">
                    <m:d>
                      <m:dPr>
                        <m:ctrlPr>
                          <a:rPr lang="en-SG" sz="2400" b="0" i="1" smtClean="0">
                            <a:latin typeface="Cambria Math" panose="02040503050406030204" pitchFamily="18" charset="0"/>
                            <a:sym typeface="Symbol" panose="05050102010706020507" pitchFamily="18" charset="2"/>
                          </a:rPr>
                        </m:ctrlPr>
                      </m:dPr>
                      <m:e>
                        <m:r>
                          <a:rPr lang="en-SG" sz="2400" b="0" i="1" smtClean="0">
                            <a:latin typeface="Cambria Math" panose="02040503050406030204" pitchFamily="18" charset="0"/>
                            <a:sym typeface="Symbol" panose="05050102010706020507" pitchFamily="18" charset="2"/>
                          </a:rPr>
                          <m:t>𝑝</m:t>
                        </m:r>
                        <m:r>
                          <a:rPr lang="en-SG" sz="2400" b="0" i="1" smtClean="0">
                            <a:latin typeface="Cambria Math" panose="02040503050406030204" pitchFamily="18" charset="0"/>
                            <a:ea typeface="Cambria Math" panose="02040503050406030204" pitchFamily="18" charset="0"/>
                            <a:sym typeface="Symbol" panose="05050102010706020507" pitchFamily="18" charset="2"/>
                          </a:rPr>
                          <m:t>∨</m:t>
                        </m:r>
                        <m:r>
                          <a:rPr lang="en-SG" sz="2400" b="0" i="1" smtClean="0">
                            <a:latin typeface="Cambria Math" panose="02040503050406030204" pitchFamily="18" charset="0"/>
                            <a:ea typeface="Cambria Math" panose="02040503050406030204" pitchFamily="18" charset="0"/>
                            <a:sym typeface="Symbol" panose="05050102010706020507" pitchFamily="18" charset="2"/>
                          </a:rPr>
                          <m:t>𝑞</m:t>
                        </m:r>
                      </m:e>
                    </m:d>
                    <m:r>
                      <a:rPr lang="en-SG" sz="2400" b="0" i="1" smtClean="0">
                        <a:latin typeface="Cambria Math" panose="02040503050406030204" pitchFamily="18" charset="0"/>
                        <a:ea typeface="Cambria Math" panose="02040503050406030204" pitchFamily="18" charset="0"/>
                        <a:sym typeface="Symbol" panose="05050102010706020507" pitchFamily="18" charset="2"/>
                      </a:rPr>
                      <m:t>→(</m:t>
                    </m:r>
                    <m:r>
                      <a:rPr lang="en-SG" sz="2400" b="0" i="1" smtClean="0">
                        <a:latin typeface="Cambria Math" panose="02040503050406030204" pitchFamily="18" charset="0"/>
                        <a:ea typeface="Cambria Math" panose="02040503050406030204" pitchFamily="18" charset="0"/>
                        <a:sym typeface="Symbol" panose="05050102010706020507" pitchFamily="18" charset="2"/>
                      </a:rPr>
                      <m:t>𝑟</m:t>
                    </m:r>
                    <m:r>
                      <a:rPr lang="en-SG" sz="2400" b="0" i="1" smtClean="0">
                        <a:latin typeface="Cambria Math" panose="02040503050406030204" pitchFamily="18" charset="0"/>
                        <a:ea typeface="Cambria Math" panose="02040503050406030204" pitchFamily="18" charset="0"/>
                        <a:sym typeface="Symbol" panose="05050102010706020507" pitchFamily="18" charset="2"/>
                      </a:rPr>
                      <m:t>∧</m:t>
                    </m:r>
                    <m:r>
                      <a:rPr lang="en-SG" sz="2400" b="0" i="1" smtClean="0">
                        <a:latin typeface="Cambria Math" panose="02040503050406030204" pitchFamily="18" charset="0"/>
                        <a:ea typeface="Cambria Math" panose="02040503050406030204" pitchFamily="18" charset="0"/>
                        <a:sym typeface="Symbol" panose="05050102010706020507" pitchFamily="18" charset="2"/>
                      </a:rPr>
                      <m:t>𝑠</m:t>
                    </m:r>
                    <m:r>
                      <a:rPr lang="en-SG" sz="2400" b="0" i="1" smtClean="0">
                        <a:latin typeface="Cambria Math" panose="02040503050406030204" pitchFamily="18" charset="0"/>
                        <a:ea typeface="Cambria Math" panose="02040503050406030204" pitchFamily="18" charset="0"/>
                        <a:sym typeface="Symbol" panose="05050102010706020507" pitchFamily="18" charset="2"/>
                      </a:rPr>
                      <m:t>)</m:t>
                    </m:r>
                  </m:oMath>
                </a14:m>
                <a:endParaRPr lang="en-SG" sz="2400" dirty="0"/>
              </a:p>
            </p:txBody>
          </p:sp>
        </mc:Choice>
        <mc:Fallback xmlns="">
          <p:sp>
            <p:nvSpPr>
              <p:cNvPr id="10" name="TextBox 9">
                <a:extLst>
                  <a:ext uri="{FF2B5EF4-FFF2-40B4-BE49-F238E27FC236}">
                    <a16:creationId xmlns:a16="http://schemas.microsoft.com/office/drawing/2014/main" id="{7BFC94A5-6BAA-4779-8C5F-6BB29501ED9E}"/>
                  </a:ext>
                </a:extLst>
              </p:cNvPr>
              <p:cNvSpPr txBox="1">
                <a:spLocks noRot="1" noChangeAspect="1" noMove="1" noResize="1" noEditPoints="1" noAdjustHandles="1" noChangeArrowheads="1" noChangeShapeType="1" noTextEdit="1"/>
              </p:cNvSpPr>
              <p:nvPr/>
            </p:nvSpPr>
            <p:spPr>
              <a:xfrm>
                <a:off x="2245046" y="1942316"/>
                <a:ext cx="3739194" cy="1800493"/>
              </a:xfrm>
              <a:prstGeom prst="rect">
                <a:avLst/>
              </a:prstGeom>
              <a:blipFill>
                <a:blip r:embed="rId5"/>
                <a:stretch>
                  <a:fillRect l="-2273" b="-6061"/>
                </a:stretch>
              </a:blipFill>
              <a:ln>
                <a:solidFill>
                  <a:schemeClr val="tx1"/>
                </a:solidFill>
              </a:ln>
            </p:spPr>
            <p:txBody>
              <a:bodyPr/>
              <a:lstStyle/>
              <a:p>
                <a:r>
                  <a:rPr lang="en-SG">
                    <a:noFill/>
                  </a:rPr>
                  <a:t> </a:t>
                </a:r>
              </a:p>
            </p:txBody>
          </p:sp>
        </mc:Fallback>
      </mc:AlternateContent>
      <p:sp>
        <p:nvSpPr>
          <p:cNvPr id="13" name="Rectangle: Rounded Corners 12">
            <a:extLst>
              <a:ext uri="{FF2B5EF4-FFF2-40B4-BE49-F238E27FC236}">
                <a16:creationId xmlns:a16="http://schemas.microsoft.com/office/drawing/2014/main" id="{8B5D2038-DC87-4D8A-B6C0-EE2E3006947B}"/>
              </a:ext>
            </a:extLst>
          </p:cNvPr>
          <p:cNvSpPr/>
          <p:nvPr/>
        </p:nvSpPr>
        <p:spPr>
          <a:xfrm>
            <a:off x="2478505" y="4915684"/>
            <a:ext cx="1046748" cy="49551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Rounded Corners 13">
            <a:extLst>
              <a:ext uri="{FF2B5EF4-FFF2-40B4-BE49-F238E27FC236}">
                <a16:creationId xmlns:a16="http://schemas.microsoft.com/office/drawing/2014/main" id="{CDD0D3A2-C117-4C50-80C8-6BCFEB591CA2}"/>
              </a:ext>
            </a:extLst>
          </p:cNvPr>
          <p:cNvSpPr/>
          <p:nvPr/>
        </p:nvSpPr>
        <p:spPr>
          <a:xfrm>
            <a:off x="2478505" y="5415380"/>
            <a:ext cx="1046748" cy="49551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37976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86</a:t>
            </a:fld>
            <a:endParaRPr lang="en-SG" dirty="0"/>
          </a:p>
        </p:txBody>
      </p:sp>
      <p:sp>
        <p:nvSpPr>
          <p:cNvPr id="2" name="TextBox 1"/>
          <p:cNvSpPr txBox="1"/>
          <p:nvPr/>
        </p:nvSpPr>
        <p:spPr>
          <a:xfrm>
            <a:off x="1558977" y="1409075"/>
            <a:ext cx="6205928" cy="830997"/>
          </a:xfrm>
          <a:prstGeom prst="rect">
            <a:avLst/>
          </a:prstGeom>
          <a:noFill/>
        </p:spPr>
        <p:txBody>
          <a:bodyPr wrap="square" rtlCol="0">
            <a:spAutoFit/>
          </a:bodyPr>
          <a:lstStyle/>
          <a:p>
            <a:pPr algn="ctr"/>
            <a:r>
              <a:rPr lang="en-SG" sz="4800" dirty="0"/>
              <a:t>END OF FILE</a:t>
            </a:r>
          </a:p>
        </p:txBody>
      </p:sp>
    </p:spTree>
    <p:extLst>
      <p:ext uri="{BB962C8B-B14F-4D97-AF65-F5344CB8AC3E}">
        <p14:creationId xmlns:p14="http://schemas.microsoft.com/office/powerpoint/2010/main" val="2008885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Logical Form and Logical Equivalence</a:t>
            </a:r>
            <a:r>
              <a:rPr lang="en-SG" sz="1200" dirty="0">
                <a:solidFill>
                  <a:schemeClr val="bg1"/>
                </a:solidFill>
              </a:rPr>
              <a:t>		Conditional Statements			Valid and Invalid Arguments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Compound Statements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2.1.2. Compound Statements</a:t>
            </a:r>
            <a:endParaRPr lang="en-SG" sz="2000" dirty="0">
              <a:solidFill>
                <a:schemeClr val="bg1"/>
              </a:solidFill>
            </a:endParaRPr>
          </a:p>
        </p:txBody>
      </p:sp>
      <p:grpSp>
        <p:nvGrpSpPr>
          <p:cNvPr id="11" name="Group 10"/>
          <p:cNvGrpSpPr/>
          <p:nvPr/>
        </p:nvGrpSpPr>
        <p:grpSpPr>
          <a:xfrm>
            <a:off x="476756" y="1961239"/>
            <a:ext cx="2198189" cy="1203279"/>
            <a:chOff x="476756" y="1738369"/>
            <a:chExt cx="2198189" cy="1203279"/>
          </a:xfrm>
        </p:grpSpPr>
        <p:sp>
          <p:nvSpPr>
            <p:cNvPr id="7" name="TextBox 6"/>
            <p:cNvSpPr txBox="1"/>
            <p:nvPr/>
          </p:nvSpPr>
          <p:spPr>
            <a:xfrm>
              <a:off x="974360" y="1738369"/>
              <a:ext cx="877311" cy="769441"/>
            </a:xfrm>
            <a:prstGeom prst="rect">
              <a:avLst/>
            </a:prstGeom>
            <a:solidFill>
              <a:schemeClr val="accent4">
                <a:lumMod val="40000"/>
                <a:lumOff val="60000"/>
              </a:schemeClr>
            </a:solidFill>
          </p:spPr>
          <p:txBody>
            <a:bodyPr wrap="square" rtlCol="0">
              <a:spAutoFit/>
            </a:bodyPr>
            <a:lstStyle/>
            <a:p>
              <a:pPr algn="ctr"/>
              <a:r>
                <a:rPr lang="en-SG" sz="4400" dirty="0"/>
                <a:t>~</a:t>
              </a:r>
            </a:p>
          </p:txBody>
        </p:sp>
        <p:sp>
          <p:nvSpPr>
            <p:cNvPr id="10" name="TextBox 9"/>
            <p:cNvSpPr txBox="1"/>
            <p:nvPr/>
          </p:nvSpPr>
          <p:spPr>
            <a:xfrm>
              <a:off x="476756" y="2418428"/>
              <a:ext cx="2198189" cy="523220"/>
            </a:xfrm>
            <a:prstGeom prst="rect">
              <a:avLst/>
            </a:prstGeom>
            <a:noFill/>
          </p:spPr>
          <p:txBody>
            <a:bodyPr wrap="square" rtlCol="0">
              <a:spAutoFit/>
            </a:bodyPr>
            <a:lstStyle/>
            <a:p>
              <a:pPr algn="ctr"/>
              <a:r>
                <a:rPr lang="en-SG" sz="2800" i="1" dirty="0"/>
                <a:t>Not/negation</a:t>
              </a:r>
            </a:p>
          </p:txBody>
        </p:sp>
      </p:grpSp>
      <p:grpSp>
        <p:nvGrpSpPr>
          <p:cNvPr id="12" name="Group 11"/>
          <p:cNvGrpSpPr/>
          <p:nvPr/>
        </p:nvGrpSpPr>
        <p:grpSpPr>
          <a:xfrm>
            <a:off x="4010667" y="1961239"/>
            <a:ext cx="884007" cy="1203279"/>
            <a:chOff x="4010667" y="1738369"/>
            <a:chExt cx="884007" cy="1203279"/>
          </a:xfrm>
        </p:grpSpPr>
        <p:sp>
          <p:nvSpPr>
            <p:cNvPr id="36" name="TextBox 35"/>
            <p:cNvSpPr txBox="1"/>
            <p:nvPr/>
          </p:nvSpPr>
          <p:spPr>
            <a:xfrm>
              <a:off x="4017363" y="1738369"/>
              <a:ext cx="877311" cy="769441"/>
            </a:xfrm>
            <a:prstGeom prst="rect">
              <a:avLst/>
            </a:prstGeom>
            <a:solidFill>
              <a:schemeClr val="accent4">
                <a:lumMod val="40000"/>
                <a:lumOff val="60000"/>
              </a:schemeClr>
            </a:solidFill>
          </p:spPr>
          <p:txBody>
            <a:bodyPr wrap="square" rtlCol="0">
              <a:spAutoFit/>
            </a:bodyPr>
            <a:lstStyle/>
            <a:p>
              <a:pPr algn="ctr"/>
              <a:r>
                <a:rPr lang="en-SG" sz="4400" dirty="0">
                  <a:sym typeface="Symbol" panose="05050102010706020507" pitchFamily="18" charset="2"/>
                </a:rPr>
                <a:t></a:t>
              </a:r>
              <a:endParaRPr lang="en-SG" sz="4400" dirty="0"/>
            </a:p>
          </p:txBody>
        </p:sp>
        <p:sp>
          <p:nvSpPr>
            <p:cNvPr id="39" name="TextBox 38"/>
            <p:cNvSpPr txBox="1"/>
            <p:nvPr/>
          </p:nvSpPr>
          <p:spPr>
            <a:xfrm>
              <a:off x="4010667" y="2418428"/>
              <a:ext cx="877311" cy="523220"/>
            </a:xfrm>
            <a:prstGeom prst="rect">
              <a:avLst/>
            </a:prstGeom>
            <a:noFill/>
          </p:spPr>
          <p:txBody>
            <a:bodyPr wrap="square" rtlCol="0">
              <a:spAutoFit/>
            </a:bodyPr>
            <a:lstStyle/>
            <a:p>
              <a:pPr algn="ctr"/>
              <a:r>
                <a:rPr lang="en-SG" sz="2800" i="1" dirty="0"/>
                <a:t>and</a:t>
              </a:r>
            </a:p>
          </p:txBody>
        </p:sp>
      </p:grpSp>
      <p:grpSp>
        <p:nvGrpSpPr>
          <p:cNvPr id="13" name="Group 12"/>
          <p:cNvGrpSpPr/>
          <p:nvPr/>
        </p:nvGrpSpPr>
        <p:grpSpPr>
          <a:xfrm>
            <a:off x="7046974" y="1961239"/>
            <a:ext cx="877311" cy="1203279"/>
            <a:chOff x="6895474" y="1738369"/>
            <a:chExt cx="877311" cy="1203279"/>
          </a:xfrm>
        </p:grpSpPr>
        <p:sp>
          <p:nvSpPr>
            <p:cNvPr id="38" name="TextBox 37"/>
            <p:cNvSpPr txBox="1"/>
            <p:nvPr/>
          </p:nvSpPr>
          <p:spPr>
            <a:xfrm>
              <a:off x="6895474" y="1738369"/>
              <a:ext cx="877311" cy="769441"/>
            </a:xfrm>
            <a:prstGeom prst="rect">
              <a:avLst/>
            </a:prstGeom>
            <a:solidFill>
              <a:schemeClr val="accent4">
                <a:lumMod val="40000"/>
                <a:lumOff val="60000"/>
              </a:schemeClr>
            </a:solidFill>
          </p:spPr>
          <p:txBody>
            <a:bodyPr wrap="square" rtlCol="0">
              <a:spAutoFit/>
            </a:bodyPr>
            <a:lstStyle/>
            <a:p>
              <a:pPr algn="ctr"/>
              <a:r>
                <a:rPr lang="en-SG" sz="4400" dirty="0">
                  <a:sym typeface="Symbol" panose="05050102010706020507" pitchFamily="18" charset="2"/>
                </a:rPr>
                <a:t></a:t>
              </a:r>
              <a:endParaRPr lang="en-SG" sz="4400" dirty="0"/>
            </a:p>
          </p:txBody>
        </p:sp>
        <p:sp>
          <p:nvSpPr>
            <p:cNvPr id="40" name="TextBox 39"/>
            <p:cNvSpPr txBox="1"/>
            <p:nvPr/>
          </p:nvSpPr>
          <p:spPr>
            <a:xfrm>
              <a:off x="6895474" y="2418428"/>
              <a:ext cx="877311" cy="523220"/>
            </a:xfrm>
            <a:prstGeom prst="rect">
              <a:avLst/>
            </a:prstGeom>
            <a:noFill/>
          </p:spPr>
          <p:txBody>
            <a:bodyPr wrap="square" rtlCol="0">
              <a:spAutoFit/>
            </a:bodyPr>
            <a:lstStyle/>
            <a:p>
              <a:pPr algn="ctr"/>
              <a:r>
                <a:rPr lang="en-SG" sz="2800" i="1" dirty="0"/>
                <a:t>or</a:t>
              </a:r>
            </a:p>
          </p:txBody>
        </p:sp>
      </p:grpSp>
      <p:sp>
        <p:nvSpPr>
          <p:cNvPr id="20" name="TextBox 19"/>
          <p:cNvSpPr txBox="1"/>
          <p:nvPr/>
        </p:nvSpPr>
        <p:spPr>
          <a:xfrm>
            <a:off x="1865063" y="1902013"/>
            <a:ext cx="998058" cy="584775"/>
          </a:xfrm>
          <a:prstGeom prst="rect">
            <a:avLst/>
          </a:prstGeom>
          <a:noFill/>
        </p:spPr>
        <p:txBody>
          <a:bodyPr wrap="square" rtlCol="0">
            <a:spAutoFit/>
          </a:bodyPr>
          <a:lstStyle/>
          <a:p>
            <a:r>
              <a:rPr lang="en-SG" sz="2000" dirty="0"/>
              <a:t>also </a:t>
            </a:r>
            <a:r>
              <a:rPr lang="en-SG" sz="3200" dirty="0">
                <a:sym typeface="Symbol" panose="05050102010706020507" pitchFamily="18" charset="2"/>
              </a:rPr>
              <a:t></a:t>
            </a:r>
            <a:endParaRPr lang="en-SG" sz="3600" dirty="0"/>
          </a:p>
        </p:txBody>
      </p:sp>
      <p:graphicFrame>
        <p:nvGraphicFramePr>
          <p:cNvPr id="21" name="Table 20"/>
          <p:cNvGraphicFramePr>
            <a:graphicFrameLocks noGrp="1"/>
          </p:cNvGraphicFramePr>
          <p:nvPr>
            <p:extLst>
              <p:ext uri="{D42A27DB-BD31-4B8C-83A1-F6EECF244321}">
                <p14:modId xmlns:p14="http://schemas.microsoft.com/office/powerpoint/2010/main" val="2850047929"/>
              </p:ext>
            </p:extLst>
          </p:nvPr>
        </p:nvGraphicFramePr>
        <p:xfrm>
          <a:off x="689548" y="4113409"/>
          <a:ext cx="1618938" cy="1371600"/>
        </p:xfrm>
        <a:graphic>
          <a:graphicData uri="http://schemas.openxmlformats.org/drawingml/2006/table">
            <a:tbl>
              <a:tblPr firstRow="1" bandRow="1">
                <a:tableStyleId>{5C22544A-7EE6-4342-B048-85BDC9FD1C3A}</a:tableStyleId>
              </a:tblPr>
              <a:tblGrid>
                <a:gridCol w="809469">
                  <a:extLst>
                    <a:ext uri="{9D8B030D-6E8A-4147-A177-3AD203B41FA5}">
                      <a16:colId xmlns:a16="http://schemas.microsoft.com/office/drawing/2014/main" val="20000"/>
                    </a:ext>
                  </a:extLst>
                </a:gridCol>
                <a:gridCol w="809469">
                  <a:extLst>
                    <a:ext uri="{9D8B030D-6E8A-4147-A177-3AD203B41FA5}">
                      <a16:colId xmlns:a16="http://schemas.microsoft.com/office/drawing/2014/main" val="20001"/>
                    </a:ext>
                  </a:extLst>
                </a:gridCol>
              </a:tblGrid>
              <a:tr h="370840">
                <a:tc>
                  <a:txBody>
                    <a:bodyPr/>
                    <a:lstStyle/>
                    <a:p>
                      <a:pPr algn="ctr"/>
                      <a:r>
                        <a:rPr lang="en-SG" sz="2400" i="1" dirty="0"/>
                        <a:t>p</a:t>
                      </a:r>
                    </a:p>
                  </a:txBody>
                  <a:tcPr/>
                </a:tc>
                <a:tc>
                  <a:txBody>
                    <a:bodyPr/>
                    <a:lstStyle/>
                    <a:p>
                      <a:pPr algn="ctr"/>
                      <a:r>
                        <a:rPr lang="en-SG" sz="2400" dirty="0"/>
                        <a:t>~</a:t>
                      </a:r>
                      <a:r>
                        <a:rPr lang="en-SG" sz="2400" i="1" dirty="0"/>
                        <a:t>p</a:t>
                      </a:r>
                    </a:p>
                  </a:txBody>
                  <a:tcPr/>
                </a:tc>
                <a:extLst>
                  <a:ext uri="{0D108BD9-81ED-4DB2-BD59-A6C34878D82A}">
                    <a16:rowId xmlns:a16="http://schemas.microsoft.com/office/drawing/2014/main" val="10000"/>
                  </a:ext>
                </a:extLst>
              </a:tr>
              <a:tr h="370840">
                <a:tc>
                  <a:txBody>
                    <a:bodyPr/>
                    <a:lstStyle/>
                    <a:p>
                      <a:pPr algn="ctr"/>
                      <a:r>
                        <a:rPr lang="en-SG" sz="2400" dirty="0"/>
                        <a:t>T</a:t>
                      </a:r>
                    </a:p>
                  </a:txBody>
                  <a:tcPr/>
                </a:tc>
                <a:tc>
                  <a:txBody>
                    <a:bodyPr/>
                    <a:lstStyle/>
                    <a:p>
                      <a:pPr algn="ctr"/>
                      <a:r>
                        <a:rPr lang="en-SG" sz="2400" dirty="0"/>
                        <a:t>F</a:t>
                      </a:r>
                    </a:p>
                  </a:txBody>
                  <a:tcPr/>
                </a:tc>
                <a:extLst>
                  <a:ext uri="{0D108BD9-81ED-4DB2-BD59-A6C34878D82A}">
                    <a16:rowId xmlns:a16="http://schemas.microsoft.com/office/drawing/2014/main" val="10001"/>
                  </a:ext>
                </a:extLst>
              </a:tr>
              <a:tr h="370840">
                <a:tc>
                  <a:txBody>
                    <a:bodyPr/>
                    <a:lstStyle/>
                    <a:p>
                      <a:pPr algn="ctr"/>
                      <a:r>
                        <a:rPr lang="en-SG" sz="2400" dirty="0"/>
                        <a:t>F</a:t>
                      </a:r>
                    </a:p>
                  </a:txBody>
                  <a:tcPr/>
                </a:tc>
                <a:tc>
                  <a:txBody>
                    <a:bodyPr/>
                    <a:lstStyle/>
                    <a:p>
                      <a:pPr algn="ctr"/>
                      <a:r>
                        <a:rPr lang="en-SG" sz="2400" dirty="0"/>
                        <a:t>T</a:t>
                      </a:r>
                    </a:p>
                  </a:txBody>
                  <a:tcPr/>
                </a:tc>
                <a:extLst>
                  <a:ext uri="{0D108BD9-81ED-4DB2-BD59-A6C34878D82A}">
                    <a16:rowId xmlns:a16="http://schemas.microsoft.com/office/drawing/2014/main" val="10002"/>
                  </a:ext>
                </a:extLst>
              </a:tr>
            </a:tbl>
          </a:graphicData>
        </a:graphic>
      </p:graphicFrame>
      <p:sp>
        <p:nvSpPr>
          <p:cNvPr id="23" name="TextBox 22"/>
          <p:cNvSpPr txBox="1"/>
          <p:nvPr/>
        </p:nvSpPr>
        <p:spPr>
          <a:xfrm>
            <a:off x="289115" y="3316015"/>
            <a:ext cx="2379134" cy="523220"/>
          </a:xfrm>
          <a:prstGeom prst="rect">
            <a:avLst/>
          </a:prstGeom>
          <a:noFill/>
        </p:spPr>
        <p:txBody>
          <a:bodyPr wrap="square" rtlCol="0">
            <a:spAutoFit/>
          </a:bodyPr>
          <a:lstStyle/>
          <a:p>
            <a:r>
              <a:rPr lang="en-SG" sz="2800" dirty="0"/>
              <a:t>Truth tables:</a:t>
            </a:r>
          </a:p>
        </p:txBody>
      </p:sp>
      <p:graphicFrame>
        <p:nvGraphicFramePr>
          <p:cNvPr id="24" name="Table 23"/>
          <p:cNvGraphicFramePr>
            <a:graphicFrameLocks noGrp="1"/>
          </p:cNvGraphicFramePr>
          <p:nvPr>
            <p:extLst>
              <p:ext uri="{D42A27DB-BD31-4B8C-83A1-F6EECF244321}">
                <p14:modId xmlns:p14="http://schemas.microsoft.com/office/powerpoint/2010/main" val="2002258600"/>
              </p:ext>
            </p:extLst>
          </p:nvPr>
        </p:nvGraphicFramePr>
        <p:xfrm>
          <a:off x="3312826" y="3720377"/>
          <a:ext cx="2338467" cy="2286000"/>
        </p:xfrm>
        <a:graphic>
          <a:graphicData uri="http://schemas.openxmlformats.org/drawingml/2006/table">
            <a:tbl>
              <a:tblPr firstRow="1" bandRow="1">
                <a:tableStyleId>{5C22544A-7EE6-4342-B048-85BDC9FD1C3A}</a:tableStyleId>
              </a:tblPr>
              <a:tblGrid>
                <a:gridCol w="779489">
                  <a:extLst>
                    <a:ext uri="{9D8B030D-6E8A-4147-A177-3AD203B41FA5}">
                      <a16:colId xmlns:a16="http://schemas.microsoft.com/office/drawing/2014/main" val="20000"/>
                    </a:ext>
                  </a:extLst>
                </a:gridCol>
                <a:gridCol w="629586">
                  <a:extLst>
                    <a:ext uri="{9D8B030D-6E8A-4147-A177-3AD203B41FA5}">
                      <a16:colId xmlns:a16="http://schemas.microsoft.com/office/drawing/2014/main" val="20001"/>
                    </a:ext>
                  </a:extLst>
                </a:gridCol>
                <a:gridCol w="929392">
                  <a:extLst>
                    <a:ext uri="{9D8B030D-6E8A-4147-A177-3AD203B41FA5}">
                      <a16:colId xmlns:a16="http://schemas.microsoft.com/office/drawing/2014/main" val="20002"/>
                    </a:ext>
                  </a:extLst>
                </a:gridCol>
              </a:tblGrid>
              <a:tr h="370840">
                <a:tc>
                  <a:txBody>
                    <a:bodyPr/>
                    <a:lstStyle/>
                    <a:p>
                      <a:pPr algn="ctr"/>
                      <a:r>
                        <a:rPr lang="en-SG" sz="2400" i="1" dirty="0"/>
                        <a:t>p</a:t>
                      </a:r>
                    </a:p>
                  </a:txBody>
                  <a:tcPr/>
                </a:tc>
                <a:tc>
                  <a:txBody>
                    <a:bodyPr/>
                    <a:lstStyle/>
                    <a:p>
                      <a:pPr algn="ctr"/>
                      <a:r>
                        <a:rPr lang="en-SG" sz="2400" i="1" dirty="0"/>
                        <a:t>q</a:t>
                      </a:r>
                    </a:p>
                  </a:txBody>
                  <a:tcPr/>
                </a:tc>
                <a:tc>
                  <a:txBody>
                    <a:bodyPr/>
                    <a:lstStyle/>
                    <a:p>
                      <a:pPr algn="ctr"/>
                      <a:r>
                        <a:rPr lang="en-SG" sz="2400" i="1" dirty="0"/>
                        <a:t>p</a:t>
                      </a:r>
                      <a:r>
                        <a:rPr lang="en-SG" sz="2400" dirty="0"/>
                        <a:t> </a:t>
                      </a:r>
                      <a:r>
                        <a:rPr lang="en-SG" sz="2400" dirty="0">
                          <a:sym typeface="Symbol" panose="05050102010706020507" pitchFamily="18" charset="2"/>
                        </a:rPr>
                        <a:t></a:t>
                      </a:r>
                      <a:r>
                        <a:rPr lang="en-SG" sz="2400" dirty="0"/>
                        <a:t> </a:t>
                      </a:r>
                      <a:r>
                        <a:rPr lang="en-SG" sz="2400" i="1" dirty="0"/>
                        <a:t>q</a:t>
                      </a:r>
                    </a:p>
                  </a:txBody>
                  <a:tcPr/>
                </a:tc>
                <a:extLst>
                  <a:ext uri="{0D108BD9-81ED-4DB2-BD59-A6C34878D82A}">
                    <a16:rowId xmlns:a16="http://schemas.microsoft.com/office/drawing/2014/main" val="10000"/>
                  </a:ext>
                </a:extLst>
              </a:tr>
              <a:tr h="370840">
                <a:tc>
                  <a:txBody>
                    <a:bodyPr/>
                    <a:lstStyle/>
                    <a:p>
                      <a:pPr algn="ctr"/>
                      <a:r>
                        <a:rPr lang="en-SG" sz="2400" dirty="0"/>
                        <a:t>T</a:t>
                      </a:r>
                    </a:p>
                  </a:txBody>
                  <a:tcPr/>
                </a:tc>
                <a:tc>
                  <a:txBody>
                    <a:bodyPr/>
                    <a:lstStyle/>
                    <a:p>
                      <a:pPr algn="ctr"/>
                      <a:r>
                        <a:rPr lang="en-SG" sz="2400" dirty="0"/>
                        <a:t>T</a:t>
                      </a:r>
                    </a:p>
                  </a:txBody>
                  <a:tcPr/>
                </a:tc>
                <a:tc>
                  <a:txBody>
                    <a:bodyPr/>
                    <a:lstStyle/>
                    <a:p>
                      <a:pPr algn="ctr"/>
                      <a:r>
                        <a:rPr lang="en-SG" sz="2400" dirty="0"/>
                        <a:t>T</a:t>
                      </a:r>
                    </a:p>
                  </a:txBody>
                  <a:tcPr/>
                </a:tc>
                <a:extLst>
                  <a:ext uri="{0D108BD9-81ED-4DB2-BD59-A6C34878D82A}">
                    <a16:rowId xmlns:a16="http://schemas.microsoft.com/office/drawing/2014/main" val="10001"/>
                  </a:ext>
                </a:extLst>
              </a:tr>
              <a:tr h="370840">
                <a:tc>
                  <a:txBody>
                    <a:bodyPr/>
                    <a:lstStyle/>
                    <a:p>
                      <a:pPr algn="ctr"/>
                      <a:r>
                        <a:rPr lang="en-SG" sz="2400" dirty="0"/>
                        <a:t>T</a:t>
                      </a:r>
                    </a:p>
                  </a:txBody>
                  <a:tcPr/>
                </a:tc>
                <a:tc>
                  <a:txBody>
                    <a:bodyPr/>
                    <a:lstStyle/>
                    <a:p>
                      <a:pPr algn="ctr"/>
                      <a:r>
                        <a:rPr lang="en-SG" sz="2400" dirty="0"/>
                        <a:t>F</a:t>
                      </a:r>
                    </a:p>
                  </a:txBody>
                  <a:tcPr/>
                </a:tc>
                <a:tc>
                  <a:txBody>
                    <a:bodyPr/>
                    <a:lstStyle/>
                    <a:p>
                      <a:pPr algn="ctr"/>
                      <a:r>
                        <a:rPr lang="en-SG" sz="2400" dirty="0"/>
                        <a:t>F</a:t>
                      </a:r>
                    </a:p>
                  </a:txBody>
                  <a:tcPr/>
                </a:tc>
                <a:extLst>
                  <a:ext uri="{0D108BD9-81ED-4DB2-BD59-A6C34878D82A}">
                    <a16:rowId xmlns:a16="http://schemas.microsoft.com/office/drawing/2014/main" val="10002"/>
                  </a:ext>
                </a:extLst>
              </a:tr>
              <a:tr h="370840">
                <a:tc>
                  <a:txBody>
                    <a:bodyPr/>
                    <a:lstStyle/>
                    <a:p>
                      <a:pPr algn="ctr"/>
                      <a:r>
                        <a:rPr lang="en-SG" sz="2400" dirty="0"/>
                        <a:t>F</a:t>
                      </a:r>
                    </a:p>
                  </a:txBody>
                  <a:tcPr/>
                </a:tc>
                <a:tc>
                  <a:txBody>
                    <a:bodyPr/>
                    <a:lstStyle/>
                    <a:p>
                      <a:pPr algn="ctr"/>
                      <a:r>
                        <a:rPr lang="en-SG" sz="2400" dirty="0"/>
                        <a:t>T</a:t>
                      </a:r>
                    </a:p>
                  </a:txBody>
                  <a:tcPr/>
                </a:tc>
                <a:tc>
                  <a:txBody>
                    <a:bodyPr/>
                    <a:lstStyle/>
                    <a:p>
                      <a:pPr algn="ctr"/>
                      <a:r>
                        <a:rPr lang="en-SG" sz="2400" dirty="0"/>
                        <a:t>F</a:t>
                      </a:r>
                    </a:p>
                  </a:txBody>
                  <a:tcPr/>
                </a:tc>
                <a:extLst>
                  <a:ext uri="{0D108BD9-81ED-4DB2-BD59-A6C34878D82A}">
                    <a16:rowId xmlns:a16="http://schemas.microsoft.com/office/drawing/2014/main" val="10003"/>
                  </a:ext>
                </a:extLst>
              </a:tr>
              <a:tr h="370840">
                <a:tc>
                  <a:txBody>
                    <a:bodyPr/>
                    <a:lstStyle/>
                    <a:p>
                      <a:pPr algn="ctr"/>
                      <a:r>
                        <a:rPr lang="en-SG" sz="2400" dirty="0"/>
                        <a:t>F</a:t>
                      </a:r>
                    </a:p>
                  </a:txBody>
                  <a:tcPr/>
                </a:tc>
                <a:tc>
                  <a:txBody>
                    <a:bodyPr/>
                    <a:lstStyle/>
                    <a:p>
                      <a:pPr algn="ctr"/>
                      <a:r>
                        <a:rPr lang="en-SG" sz="2400" dirty="0"/>
                        <a:t>F</a:t>
                      </a:r>
                    </a:p>
                  </a:txBody>
                  <a:tcPr/>
                </a:tc>
                <a:tc>
                  <a:txBody>
                    <a:bodyPr/>
                    <a:lstStyle/>
                    <a:p>
                      <a:pPr algn="ctr"/>
                      <a:r>
                        <a:rPr lang="en-SG" sz="2400" dirty="0"/>
                        <a:t>F</a:t>
                      </a:r>
                    </a:p>
                  </a:txBody>
                  <a:tcPr/>
                </a:tc>
                <a:extLst>
                  <a:ext uri="{0D108BD9-81ED-4DB2-BD59-A6C34878D82A}">
                    <a16:rowId xmlns:a16="http://schemas.microsoft.com/office/drawing/2014/main" val="10004"/>
                  </a:ext>
                </a:extLst>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3374620414"/>
              </p:ext>
            </p:extLst>
          </p:nvPr>
        </p:nvGraphicFramePr>
        <p:xfrm>
          <a:off x="6176883" y="3720377"/>
          <a:ext cx="2338467" cy="2286000"/>
        </p:xfrm>
        <a:graphic>
          <a:graphicData uri="http://schemas.openxmlformats.org/drawingml/2006/table">
            <a:tbl>
              <a:tblPr firstRow="1" bandRow="1">
                <a:tableStyleId>{5C22544A-7EE6-4342-B048-85BDC9FD1C3A}</a:tableStyleId>
              </a:tblPr>
              <a:tblGrid>
                <a:gridCol w="779489">
                  <a:extLst>
                    <a:ext uri="{9D8B030D-6E8A-4147-A177-3AD203B41FA5}">
                      <a16:colId xmlns:a16="http://schemas.microsoft.com/office/drawing/2014/main" val="20000"/>
                    </a:ext>
                  </a:extLst>
                </a:gridCol>
                <a:gridCol w="629586">
                  <a:extLst>
                    <a:ext uri="{9D8B030D-6E8A-4147-A177-3AD203B41FA5}">
                      <a16:colId xmlns:a16="http://schemas.microsoft.com/office/drawing/2014/main" val="20001"/>
                    </a:ext>
                  </a:extLst>
                </a:gridCol>
                <a:gridCol w="929392">
                  <a:extLst>
                    <a:ext uri="{9D8B030D-6E8A-4147-A177-3AD203B41FA5}">
                      <a16:colId xmlns:a16="http://schemas.microsoft.com/office/drawing/2014/main" val="20002"/>
                    </a:ext>
                  </a:extLst>
                </a:gridCol>
              </a:tblGrid>
              <a:tr h="370840">
                <a:tc>
                  <a:txBody>
                    <a:bodyPr/>
                    <a:lstStyle/>
                    <a:p>
                      <a:pPr algn="ctr"/>
                      <a:r>
                        <a:rPr lang="en-SG" sz="2400" i="1" dirty="0"/>
                        <a:t>p</a:t>
                      </a:r>
                    </a:p>
                  </a:txBody>
                  <a:tcPr/>
                </a:tc>
                <a:tc>
                  <a:txBody>
                    <a:bodyPr/>
                    <a:lstStyle/>
                    <a:p>
                      <a:pPr algn="ctr"/>
                      <a:r>
                        <a:rPr lang="en-SG" sz="2400" i="1" dirty="0"/>
                        <a:t>q</a:t>
                      </a:r>
                    </a:p>
                  </a:txBody>
                  <a:tcPr/>
                </a:tc>
                <a:tc>
                  <a:txBody>
                    <a:bodyPr/>
                    <a:lstStyle/>
                    <a:p>
                      <a:pPr algn="ctr"/>
                      <a:r>
                        <a:rPr lang="en-SG" sz="2400" i="1" dirty="0"/>
                        <a:t>p </a:t>
                      </a:r>
                      <a:r>
                        <a:rPr lang="en-SG" sz="2400" dirty="0">
                          <a:sym typeface="Symbol" panose="05050102010706020507" pitchFamily="18" charset="2"/>
                        </a:rPr>
                        <a:t></a:t>
                      </a:r>
                      <a:r>
                        <a:rPr lang="en-SG" sz="2400" dirty="0"/>
                        <a:t> </a:t>
                      </a:r>
                      <a:r>
                        <a:rPr lang="en-SG" sz="2400" i="1" dirty="0"/>
                        <a:t>q</a:t>
                      </a:r>
                    </a:p>
                  </a:txBody>
                  <a:tcPr/>
                </a:tc>
                <a:extLst>
                  <a:ext uri="{0D108BD9-81ED-4DB2-BD59-A6C34878D82A}">
                    <a16:rowId xmlns:a16="http://schemas.microsoft.com/office/drawing/2014/main" val="10000"/>
                  </a:ext>
                </a:extLst>
              </a:tr>
              <a:tr h="370840">
                <a:tc>
                  <a:txBody>
                    <a:bodyPr/>
                    <a:lstStyle/>
                    <a:p>
                      <a:pPr algn="ctr"/>
                      <a:r>
                        <a:rPr lang="en-SG" sz="2400" dirty="0"/>
                        <a:t>T</a:t>
                      </a:r>
                    </a:p>
                  </a:txBody>
                  <a:tcPr/>
                </a:tc>
                <a:tc>
                  <a:txBody>
                    <a:bodyPr/>
                    <a:lstStyle/>
                    <a:p>
                      <a:pPr algn="ctr"/>
                      <a:r>
                        <a:rPr lang="en-SG" sz="2400" dirty="0"/>
                        <a:t>T</a:t>
                      </a:r>
                    </a:p>
                  </a:txBody>
                  <a:tcPr/>
                </a:tc>
                <a:tc>
                  <a:txBody>
                    <a:bodyPr/>
                    <a:lstStyle/>
                    <a:p>
                      <a:pPr algn="ctr"/>
                      <a:r>
                        <a:rPr lang="en-SG" sz="2400" dirty="0"/>
                        <a:t>T</a:t>
                      </a:r>
                    </a:p>
                  </a:txBody>
                  <a:tcPr/>
                </a:tc>
                <a:extLst>
                  <a:ext uri="{0D108BD9-81ED-4DB2-BD59-A6C34878D82A}">
                    <a16:rowId xmlns:a16="http://schemas.microsoft.com/office/drawing/2014/main" val="10001"/>
                  </a:ext>
                </a:extLst>
              </a:tr>
              <a:tr h="370840">
                <a:tc>
                  <a:txBody>
                    <a:bodyPr/>
                    <a:lstStyle/>
                    <a:p>
                      <a:pPr algn="ctr"/>
                      <a:r>
                        <a:rPr lang="en-SG" sz="2400" dirty="0"/>
                        <a:t>T</a:t>
                      </a:r>
                    </a:p>
                  </a:txBody>
                  <a:tcPr/>
                </a:tc>
                <a:tc>
                  <a:txBody>
                    <a:bodyPr/>
                    <a:lstStyle/>
                    <a:p>
                      <a:pPr algn="ctr"/>
                      <a:r>
                        <a:rPr lang="en-SG" sz="2400" dirty="0"/>
                        <a:t>F</a:t>
                      </a:r>
                    </a:p>
                  </a:txBody>
                  <a:tcPr/>
                </a:tc>
                <a:tc>
                  <a:txBody>
                    <a:bodyPr/>
                    <a:lstStyle/>
                    <a:p>
                      <a:pPr algn="ctr"/>
                      <a:r>
                        <a:rPr lang="en-SG" sz="2400" dirty="0"/>
                        <a:t>T</a:t>
                      </a:r>
                    </a:p>
                  </a:txBody>
                  <a:tcPr/>
                </a:tc>
                <a:extLst>
                  <a:ext uri="{0D108BD9-81ED-4DB2-BD59-A6C34878D82A}">
                    <a16:rowId xmlns:a16="http://schemas.microsoft.com/office/drawing/2014/main" val="10002"/>
                  </a:ext>
                </a:extLst>
              </a:tr>
              <a:tr h="370840">
                <a:tc>
                  <a:txBody>
                    <a:bodyPr/>
                    <a:lstStyle/>
                    <a:p>
                      <a:pPr algn="ctr"/>
                      <a:r>
                        <a:rPr lang="en-SG" sz="2400" dirty="0"/>
                        <a:t>F</a:t>
                      </a:r>
                    </a:p>
                  </a:txBody>
                  <a:tcPr/>
                </a:tc>
                <a:tc>
                  <a:txBody>
                    <a:bodyPr/>
                    <a:lstStyle/>
                    <a:p>
                      <a:pPr algn="ctr"/>
                      <a:r>
                        <a:rPr lang="en-SG" sz="2400" dirty="0"/>
                        <a:t>T</a:t>
                      </a:r>
                    </a:p>
                  </a:txBody>
                  <a:tcPr/>
                </a:tc>
                <a:tc>
                  <a:txBody>
                    <a:bodyPr/>
                    <a:lstStyle/>
                    <a:p>
                      <a:pPr algn="ctr"/>
                      <a:r>
                        <a:rPr lang="en-SG" sz="2400" dirty="0"/>
                        <a:t>T</a:t>
                      </a:r>
                    </a:p>
                  </a:txBody>
                  <a:tcPr/>
                </a:tc>
                <a:extLst>
                  <a:ext uri="{0D108BD9-81ED-4DB2-BD59-A6C34878D82A}">
                    <a16:rowId xmlns:a16="http://schemas.microsoft.com/office/drawing/2014/main" val="10003"/>
                  </a:ext>
                </a:extLst>
              </a:tr>
              <a:tr h="370840">
                <a:tc>
                  <a:txBody>
                    <a:bodyPr/>
                    <a:lstStyle/>
                    <a:p>
                      <a:pPr algn="ctr"/>
                      <a:r>
                        <a:rPr lang="en-SG" sz="2400" dirty="0"/>
                        <a:t>F</a:t>
                      </a:r>
                    </a:p>
                  </a:txBody>
                  <a:tcPr/>
                </a:tc>
                <a:tc>
                  <a:txBody>
                    <a:bodyPr/>
                    <a:lstStyle/>
                    <a:p>
                      <a:pPr algn="ctr"/>
                      <a:r>
                        <a:rPr lang="en-SG" sz="2400" dirty="0"/>
                        <a:t>F</a:t>
                      </a:r>
                    </a:p>
                  </a:txBody>
                  <a:tcPr/>
                </a:tc>
                <a:tc>
                  <a:txBody>
                    <a:bodyPr/>
                    <a:lstStyle/>
                    <a:p>
                      <a:pPr algn="ctr"/>
                      <a:r>
                        <a:rPr lang="en-SG" sz="2400" dirty="0"/>
                        <a:t>F</a:t>
                      </a:r>
                    </a:p>
                  </a:txBody>
                  <a:tcPr/>
                </a:tc>
                <a:extLst>
                  <a:ext uri="{0D108BD9-81ED-4DB2-BD59-A6C34878D82A}">
                    <a16:rowId xmlns:a16="http://schemas.microsoft.com/office/drawing/2014/main" val="10004"/>
                  </a:ext>
                </a:extLst>
              </a:tr>
            </a:tbl>
          </a:graphicData>
        </a:graphic>
      </p:graphicFrame>
      <p:sp>
        <p:nvSpPr>
          <p:cNvPr id="25" name="TextBox 24"/>
          <p:cNvSpPr txBox="1"/>
          <p:nvPr/>
        </p:nvSpPr>
        <p:spPr>
          <a:xfrm>
            <a:off x="289114" y="1438019"/>
            <a:ext cx="3908131" cy="523220"/>
          </a:xfrm>
          <a:prstGeom prst="rect">
            <a:avLst/>
          </a:prstGeom>
          <a:noFill/>
        </p:spPr>
        <p:txBody>
          <a:bodyPr wrap="square" rtlCol="0">
            <a:spAutoFit/>
          </a:bodyPr>
          <a:lstStyle/>
          <a:p>
            <a:r>
              <a:rPr lang="en-SG" sz="2800" dirty="0"/>
              <a:t>Logical connectives:</a:t>
            </a:r>
          </a:p>
        </p:txBody>
      </p:sp>
      <p:sp>
        <p:nvSpPr>
          <p:cNvPr id="33" name="Oval 32"/>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663368"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831319"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999270"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191841"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58567"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50987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4702448"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486917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7533809"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7726380"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7893106"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60514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up)">
                                      <p:cBhvr>
                                        <p:cTn id="11" dur="500"/>
                                        <p:tgtEl>
                                          <p:spTgt spid="21"/>
                                        </p:tgtEl>
                                      </p:cBhvr>
                                    </p:animEffect>
                                  </p:childTnLst>
                                </p:cTn>
                              </p:par>
                              <p:par>
                                <p:cTn id="12" presetID="22" presetClass="entr" presetSubtype="1" fill="hold"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ipe(up)">
                                      <p:cBhvr>
                                        <p:cTn id="14" dur="500"/>
                                        <p:tgtEl>
                                          <p:spTgt spid="24"/>
                                        </p:tgtEl>
                                      </p:cBhvr>
                                    </p:animEffect>
                                  </p:childTnLst>
                                </p:cTn>
                              </p:par>
                              <p:par>
                                <p:cTn id="15" presetID="22" presetClass="entr" presetSubtype="1"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wipe(up)">
                                      <p:cBhvr>
                                        <p:cTn id="1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4117</TotalTime>
  <Words>5643</Words>
  <Application>Microsoft Office PowerPoint</Application>
  <PresentationFormat>On-screen Show (4:3)</PresentationFormat>
  <Paragraphs>1602</Paragraphs>
  <Slides>86</Slides>
  <Notes>86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86</vt:i4>
      </vt:variant>
    </vt:vector>
  </HeadingPairs>
  <TitlesOfParts>
    <vt:vector size="93" baseType="lpstr">
      <vt:lpstr>Arial</vt:lpstr>
      <vt:lpstr>Calibri</vt:lpstr>
      <vt:lpstr>Calibri Light</vt:lpstr>
      <vt:lpstr>Cambria Math</vt:lpstr>
      <vt:lpstr>Symbol</vt:lpstr>
      <vt:lpstr>Wingdings</vt:lpstr>
      <vt:lpstr>Office Theme</vt:lpstr>
      <vt:lpstr>2. The Logic of Compound Statements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Tuck-Choy Aaron TAN</dc:creator>
  <cp:lastModifiedBy>Tan Tuck Choy</cp:lastModifiedBy>
  <cp:revision>422</cp:revision>
  <cp:lastPrinted>2018-08-21T06:19:12Z</cp:lastPrinted>
  <dcterms:created xsi:type="dcterms:W3CDTF">2015-07-25T11:08:36Z</dcterms:created>
  <dcterms:modified xsi:type="dcterms:W3CDTF">2020-01-02T02:37:47Z</dcterms:modified>
</cp:coreProperties>
</file>