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0" r:id="rId1"/>
  </p:sldMasterIdLst>
  <p:notesMasterIdLst>
    <p:notesMasterId r:id="rId37"/>
  </p:notesMasterIdLst>
  <p:sldIdLst>
    <p:sldId id="256" r:id="rId2"/>
    <p:sldId id="324" r:id="rId3"/>
    <p:sldId id="353" r:id="rId4"/>
    <p:sldId id="290" r:id="rId5"/>
    <p:sldId id="291" r:id="rId6"/>
    <p:sldId id="325" r:id="rId7"/>
    <p:sldId id="326" r:id="rId8"/>
    <p:sldId id="327" r:id="rId9"/>
    <p:sldId id="328" r:id="rId10"/>
    <p:sldId id="351" r:id="rId11"/>
    <p:sldId id="329" r:id="rId12"/>
    <p:sldId id="330" r:id="rId13"/>
    <p:sldId id="331" r:id="rId14"/>
    <p:sldId id="333" r:id="rId15"/>
    <p:sldId id="332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52" r:id="rId25"/>
    <p:sldId id="342" r:id="rId26"/>
    <p:sldId id="343" r:id="rId27"/>
    <p:sldId id="354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296" r:id="rId36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0000FF"/>
    <a:srgbClr val="FFFFCC"/>
    <a:srgbClr val="FF3300"/>
    <a:srgbClr val="FF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9B68-130A-43A3-A4FA-9BA4D12CC16D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78552-4062-41D7-8062-EDD305A5F8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0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0CFD70-C9DA-43F5-BE93-98E72C2DD3BB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577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26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87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640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1629-E7E4-41BF-9475-9509A1DEBF55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67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479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3935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AF9F-C457-4136-A768-04193CDC4DC5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5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D36F-68DB-4E75-A07B-243AE2FCBECE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47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315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3885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195AEA9-4BB2-4E01-90D1-AAB7FBE40271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2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3.jp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40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ndrew.tan@u.nus.edu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0.png"/><Relationship Id="rId4" Type="http://schemas.openxmlformats.org/officeDocument/2006/relationships/image" Target="../media/image7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2214-9E78-4D03-8199-9B7881330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CS1231S</a:t>
            </a:r>
            <a:br>
              <a:rPr lang="en-SG" dirty="0"/>
            </a:br>
            <a:r>
              <a:rPr lang="en-SG" dirty="0"/>
              <a:t>Tutorial #1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51B19-CA45-4421-9AD2-83F2CAB19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Propositional Logic and Proofs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0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Q2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1" y="401171"/>
                <a:ext cx="3026698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(b)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1" y="401171"/>
                <a:ext cx="3026698" cy="523220"/>
              </a:xfrm>
              <a:prstGeom prst="rect">
                <a:avLst/>
              </a:prstGeom>
              <a:blipFill>
                <a:blip r:embed="rId2"/>
                <a:stretch>
                  <a:fillRect l="-4234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1636295" y="1231636"/>
                <a:ext cx="9556460" cy="3982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∨~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≡~(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∨ 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implication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 smtClean="0"/>
                      <m:t>law</m:t>
                    </m:r>
                    <m:r>
                      <m:rPr>
                        <m:nor/>
                      </m:rPr>
                      <a:rPr lang="en-US" sz="2800" smtClean="0"/>
                      <m:t> 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∧~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De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Morgan</m:t>
                    </m:r>
                    <m:r>
                      <m:rPr>
                        <m:nor/>
                      </m:rPr>
                      <a:rPr lang="en-US" sz="2800"/>
                      <m:t>’</m:t>
                    </m:r>
                    <m:r>
                      <m:rPr>
                        <m:nor/>
                      </m:rPr>
                      <a:rPr lang="en-US" sz="2800"/>
                      <m:t>s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double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negative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∨ 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commutative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∨ 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∧ 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commutative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 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absorption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295" y="1231636"/>
                <a:ext cx="9556460" cy="3982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CAC038-E5AA-4B88-9610-26E4281367CC}"/>
              </a:ext>
            </a:extLst>
          </p:cNvPr>
          <p:cNvCxnSpPr/>
          <p:nvPr/>
        </p:nvCxnSpPr>
        <p:spPr>
          <a:xfrm>
            <a:off x="1636295" y="3748035"/>
            <a:ext cx="734693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22EEF5-1909-4CC5-9BD1-1702559F0998}"/>
              </a:ext>
            </a:extLst>
          </p:cNvPr>
          <p:cNvSpPr txBox="1"/>
          <p:nvPr/>
        </p:nvSpPr>
        <p:spPr>
          <a:xfrm>
            <a:off x="5054321" y="596195"/>
            <a:ext cx="6471138" cy="9233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You may combine two simple steps into one line, by citing the laws applied. Try not to combine more than 2 steps into one line or it may confuse your readers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EEAA9-110F-4A91-85B7-FE472F276CA7}"/>
              </a:ext>
            </a:extLst>
          </p:cNvPr>
          <p:cNvSpPr txBox="1"/>
          <p:nvPr/>
        </p:nvSpPr>
        <p:spPr>
          <a:xfrm>
            <a:off x="8581293" y="4019341"/>
            <a:ext cx="1205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twice</a:t>
            </a:r>
          </a:p>
        </p:txBody>
      </p:sp>
    </p:spTree>
    <p:extLst>
      <p:ext uri="{BB962C8B-B14F-4D97-AF65-F5344CB8AC3E}">
        <p14:creationId xmlns:p14="http://schemas.microsoft.com/office/powerpoint/2010/main" val="42198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Q2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4390277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(c)</a:t>
                </a:r>
                <a14:m>
                  <m:oMath xmlns:m="http://schemas.openxmlformats.org/officeDocument/2006/math">
                    <m:r>
                      <a:rPr lang="en-SG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~(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∨~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)∨(~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4390277" cy="523220"/>
              </a:xfrm>
              <a:prstGeom prst="rect">
                <a:avLst/>
              </a:prstGeom>
              <a:blipFill>
                <a:blip r:embed="rId2"/>
                <a:stretch>
                  <a:fillRect l="-2917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1636295" y="1231636"/>
                <a:ext cx="9556460" cy="3062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~(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∨~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)∨(~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∧~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∧~(~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))∨(~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	by De Morgan’s law</a:t>
                </a: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)∨(~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	by the double negative law</a:t>
                </a: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∨~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	by the distributive law</a:t>
                </a: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 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𝐭𝐫𝐮𝐞</m:t>
                    </m:r>
                  </m:oMath>
                </a14:m>
                <a:r>
                  <a:rPr lang="en-US" sz="2800" dirty="0"/>
                  <a:t>	by the negation law</a:t>
                </a: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	by the identity law</a:t>
                </a:r>
                <a:endParaRPr lang="en-SG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295" y="1231636"/>
                <a:ext cx="9556460" cy="3062377"/>
              </a:xfrm>
              <a:prstGeom prst="rect">
                <a:avLst/>
              </a:prstGeom>
              <a:blipFill>
                <a:blip r:embed="rId3"/>
                <a:stretch>
                  <a:fillRect b="-47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16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Q2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2898361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(d)</a:t>
                </a:r>
                <a14:m>
                  <m:oMath xmlns:m="http://schemas.openxmlformats.org/officeDocument/2006/math">
                    <m:r>
                      <a:rPr lang="en-SG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2898361" cy="523220"/>
              </a:xfrm>
              <a:prstGeom prst="rect">
                <a:avLst/>
              </a:prstGeom>
              <a:blipFill>
                <a:blip r:embed="rId2"/>
                <a:stretch>
                  <a:fillRect l="-4421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1636295" y="1231636"/>
                <a:ext cx="9556460" cy="2610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∨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	by the implication law</a:t>
                </a: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~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∨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	by the implication law</a:t>
                </a: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≡(~(~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)∧~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	by De Morgan’s law</a:t>
                </a: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	by the double negative law</a:t>
                </a:r>
                <a:endParaRPr lang="en-SG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295" y="1231636"/>
                <a:ext cx="9556460" cy="2610010"/>
              </a:xfrm>
              <a:prstGeom prst="rect">
                <a:avLst/>
              </a:prstGeom>
              <a:blipFill>
                <a:blip r:embed="rId3"/>
                <a:stretch>
                  <a:fillRect b="-58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12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Q3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8063920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US" sz="2800" dirty="0"/>
                  <a:t>Prove, or disprove: </a:t>
                </a:r>
              </a:p>
              <a:p>
                <a:pPr marL="546100" indent="-546100">
                  <a:tabLst>
                    <a:tab pos="546100" algn="l"/>
                  </a:tabLst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is logically equivalent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8063920" cy="954107"/>
              </a:xfrm>
              <a:prstGeom prst="rect">
                <a:avLst/>
              </a:prstGeom>
              <a:blipFill>
                <a:blip r:embed="rId2"/>
                <a:stretch>
                  <a:fillRect l="-1587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8D1FF1C-A945-4CC0-A554-8072ABFDB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136" y="354013"/>
            <a:ext cx="2590800" cy="1943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7B78A4-3CB4-4B1D-9075-E831A676CDDD}"/>
                  </a:ext>
                </a:extLst>
              </p:cNvPr>
              <p:cNvSpPr txBox="1"/>
              <p:nvPr/>
            </p:nvSpPr>
            <p:spPr>
              <a:xfrm>
                <a:off x="919660" y="1756449"/>
                <a:ext cx="507808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:r>
                  <a:rPr lang="en-US" sz="3200" dirty="0"/>
                  <a:t>Definition of conditional statement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3200" dirty="0"/>
                  <a:t>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7B78A4-3CB4-4B1D-9075-E831A676C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1756449"/>
                <a:ext cx="5078080" cy="1077218"/>
              </a:xfrm>
              <a:prstGeom prst="rect">
                <a:avLst/>
              </a:prstGeom>
              <a:blipFill>
                <a:blip r:embed="rId4"/>
                <a:stretch>
                  <a:fillRect l="-3121" t="-7345" b="-1807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ABEC93A8-3A3F-4001-8575-49EEB52BEC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0280238"/>
                  </p:ext>
                </p:extLst>
              </p:nvPr>
            </p:nvGraphicFramePr>
            <p:xfrm>
              <a:off x="4155830" y="2944301"/>
              <a:ext cx="3542829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77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75377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2035277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ABEC93A8-3A3F-4001-8575-49EEB52BEC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0280238"/>
                  </p:ext>
                </p:extLst>
              </p:nvPr>
            </p:nvGraphicFramePr>
            <p:xfrm>
              <a:off x="4155830" y="2944301"/>
              <a:ext cx="3542829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77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75377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2035277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06" t="-1010" r="-373387" b="-373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806" t="-1010" r="-273387" b="-373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4551" t="-1010" r="-1497" b="-373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FBC344E-8D85-4008-93AD-9FAE192CA707}"/>
              </a:ext>
            </a:extLst>
          </p:cNvPr>
          <p:cNvSpPr txBox="1"/>
          <p:nvPr/>
        </p:nvSpPr>
        <p:spPr>
          <a:xfrm>
            <a:off x="6247172" y="3539613"/>
            <a:ext cx="694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B9FFF2-0F85-467D-8EC8-8B27EC267D8B}"/>
              </a:ext>
            </a:extLst>
          </p:cNvPr>
          <p:cNvSpPr txBox="1"/>
          <p:nvPr/>
        </p:nvSpPr>
        <p:spPr>
          <a:xfrm>
            <a:off x="6247172" y="4062833"/>
            <a:ext cx="694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61D9E4-8358-4F20-A8EF-9AC3493C5162}"/>
              </a:ext>
            </a:extLst>
          </p:cNvPr>
          <p:cNvSpPr txBox="1"/>
          <p:nvPr/>
        </p:nvSpPr>
        <p:spPr>
          <a:xfrm>
            <a:off x="6247172" y="4579386"/>
            <a:ext cx="694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C9BE04-4779-48AF-866D-E66629E4B77C}"/>
              </a:ext>
            </a:extLst>
          </p:cNvPr>
          <p:cNvSpPr txBox="1"/>
          <p:nvPr/>
        </p:nvSpPr>
        <p:spPr>
          <a:xfrm>
            <a:off x="6247172" y="5092606"/>
            <a:ext cx="694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T</a:t>
            </a:r>
          </a:p>
        </p:txBody>
      </p:sp>
      <p:sp>
        <p:nvSpPr>
          <p:cNvPr id="37" name="Slide Number Placeholder 1">
            <a:extLst>
              <a:ext uri="{FF2B5EF4-FFF2-40B4-BE49-F238E27FC236}">
                <a16:creationId xmlns:a16="http://schemas.microsoft.com/office/drawing/2014/main" id="{1F23C454-86C1-4B64-B2E0-1AB0518F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16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7" grpId="0"/>
      <p:bldP spid="32" grpId="0"/>
      <p:bldP spid="34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Q3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8063920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US" sz="2800" dirty="0"/>
                  <a:t>Prove, or disprove, that </a:t>
                </a:r>
              </a:p>
              <a:p>
                <a:pPr marL="546100" indent="-546100">
                  <a:tabLst>
                    <a:tab pos="546100" algn="l"/>
                  </a:tabLst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is logically equivalent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8063920" cy="954107"/>
              </a:xfrm>
              <a:prstGeom prst="rect">
                <a:avLst/>
              </a:prstGeom>
              <a:blipFill>
                <a:blip r:embed="rId2"/>
                <a:stretch>
                  <a:fillRect l="-1587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D179B3-F0FC-42D5-A9AA-4B57BDA7306D}"/>
              </a:ext>
            </a:extLst>
          </p:cNvPr>
          <p:cNvSpPr txBox="1"/>
          <p:nvPr/>
        </p:nvSpPr>
        <p:spPr>
          <a:xfrm>
            <a:off x="681036" y="1474475"/>
            <a:ext cx="2832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  <a:tabLst>
                <a:tab pos="3594100" algn="l"/>
              </a:tabLst>
            </a:pPr>
            <a:r>
              <a:rPr lang="en-US" sz="3200" dirty="0"/>
              <a:t>True or false?</a:t>
            </a:r>
            <a:endParaRPr lang="en-SG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1FF1C-A945-4CC0-A554-8072ABFDB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136" y="354013"/>
            <a:ext cx="2590800" cy="1943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7B78A4-3CB4-4B1D-9075-E831A676CDDD}"/>
              </a:ext>
            </a:extLst>
          </p:cNvPr>
          <p:cNvSpPr txBox="1"/>
          <p:nvPr/>
        </p:nvSpPr>
        <p:spPr>
          <a:xfrm>
            <a:off x="3263815" y="1439300"/>
            <a:ext cx="507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  <a:tabLst>
                <a:tab pos="3594100" algn="l"/>
              </a:tabLst>
            </a:pPr>
            <a:r>
              <a:rPr lang="en-US" sz="3200" dirty="0"/>
              <a:t>If false, what do you need?</a:t>
            </a:r>
            <a:endParaRPr lang="en-SG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DE20-1762-4069-956C-0DB0E50B4BC8}"/>
              </a:ext>
            </a:extLst>
          </p:cNvPr>
          <p:cNvSpPr txBox="1"/>
          <p:nvPr/>
        </p:nvSpPr>
        <p:spPr>
          <a:xfrm>
            <a:off x="681036" y="2059250"/>
            <a:ext cx="6473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  <a:tabLst>
                <a:tab pos="3594100" algn="l"/>
              </a:tabLst>
            </a:pPr>
            <a:r>
              <a:rPr lang="en-US" sz="3200" dirty="0"/>
              <a:t>What counterexample can you give?</a:t>
            </a:r>
            <a:endParaRPr lang="en-SG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D6A4C7-E802-4D49-BCD7-1241F075473D}"/>
                  </a:ext>
                </a:extLst>
              </p:cNvPr>
              <p:cNvSpPr txBox="1"/>
              <p:nvPr/>
            </p:nvSpPr>
            <p:spPr>
              <a:xfrm>
                <a:off x="681037" y="2667661"/>
                <a:ext cx="4404310" cy="523220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= false;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=true;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= false</a:t>
                </a:r>
                <a:endParaRPr lang="en-SG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D6A4C7-E802-4D49-BCD7-1241F0754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7" y="2667661"/>
                <a:ext cx="4404310" cy="523220"/>
              </a:xfrm>
              <a:prstGeom prst="rect">
                <a:avLst/>
              </a:prstGeom>
              <a:blipFill>
                <a:blip r:embed="rId4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5CEBFB-AEA3-44DF-87CC-4C82EAEC3BB3}"/>
                  </a:ext>
                </a:extLst>
              </p:cNvPr>
              <p:cNvSpPr txBox="1"/>
              <p:nvPr/>
            </p:nvSpPr>
            <p:spPr>
              <a:xfrm>
                <a:off x="681036" y="3228800"/>
                <a:ext cx="236696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5CEBFB-AEA3-44DF-87CC-4C82EAEC3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6" y="3228800"/>
                <a:ext cx="2366964" cy="6001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82BD89-6538-41DF-8735-6F93C9C344BD}"/>
                  </a:ext>
                </a:extLst>
              </p:cNvPr>
              <p:cNvSpPr txBox="1"/>
              <p:nvPr/>
            </p:nvSpPr>
            <p:spPr>
              <a:xfrm>
                <a:off x="1176336" y="3662964"/>
                <a:ext cx="256310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82BD89-6538-41DF-8735-6F93C9C34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3662964"/>
                <a:ext cx="2563102" cy="6001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52FD79-27AC-427E-B4F0-F34161CDCF22}"/>
                  </a:ext>
                </a:extLst>
              </p:cNvPr>
              <p:cNvSpPr txBox="1"/>
              <p:nvPr/>
            </p:nvSpPr>
            <p:spPr>
              <a:xfrm>
                <a:off x="1176336" y="4083877"/>
                <a:ext cx="187166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52FD79-27AC-427E-B4F0-F34161CDC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83877"/>
                <a:ext cx="1871664" cy="6001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A04A99-6D7F-490E-894F-D9E1B7E71338}"/>
                  </a:ext>
                </a:extLst>
              </p:cNvPr>
              <p:cNvSpPr txBox="1"/>
              <p:nvPr/>
            </p:nvSpPr>
            <p:spPr>
              <a:xfrm>
                <a:off x="2602638" y="4083877"/>
                <a:ext cx="988346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A04A99-6D7F-490E-894F-D9E1B7E71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638" y="4083877"/>
                <a:ext cx="988346" cy="6001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05714-A621-45AB-B3A1-662E2A2F6088}"/>
                  </a:ext>
                </a:extLst>
              </p:cNvPr>
              <p:cNvSpPr txBox="1"/>
              <p:nvPr/>
            </p:nvSpPr>
            <p:spPr>
              <a:xfrm>
                <a:off x="681036" y="4721094"/>
                <a:ext cx="236696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05714-A621-45AB-B3A1-662E2A2F6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6" y="4721094"/>
                <a:ext cx="2366964" cy="6001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BEF746-2081-432E-9FCF-A0BABAF7D922}"/>
                  </a:ext>
                </a:extLst>
              </p:cNvPr>
              <p:cNvSpPr txBox="1"/>
              <p:nvPr/>
            </p:nvSpPr>
            <p:spPr>
              <a:xfrm>
                <a:off x="1176336" y="5152686"/>
                <a:ext cx="256310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BEF746-2081-432E-9FCF-A0BABAF7D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5152686"/>
                <a:ext cx="2563102" cy="6001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934604-5FE8-40F7-98AA-E3DEC320D950}"/>
                  </a:ext>
                </a:extLst>
              </p:cNvPr>
              <p:cNvSpPr txBox="1"/>
              <p:nvPr/>
            </p:nvSpPr>
            <p:spPr>
              <a:xfrm>
                <a:off x="1176336" y="5576171"/>
                <a:ext cx="187166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934604-5FE8-40F7-98AA-E3DEC320D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5576171"/>
                <a:ext cx="1871664" cy="6001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C09733-CBF2-4ACE-ACB9-46EEA292E4F7}"/>
                  </a:ext>
                </a:extLst>
              </p:cNvPr>
              <p:cNvSpPr txBox="1"/>
              <p:nvPr/>
            </p:nvSpPr>
            <p:spPr>
              <a:xfrm>
                <a:off x="2626519" y="5576171"/>
                <a:ext cx="100438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C09733-CBF2-4ACE-ACB9-46EEA292E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519" y="5576171"/>
                <a:ext cx="1004388" cy="6001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92E449-728A-46E4-8650-088395538624}"/>
                  </a:ext>
                </a:extLst>
              </p:cNvPr>
              <p:cNvSpPr txBox="1"/>
              <p:nvPr/>
            </p:nvSpPr>
            <p:spPr>
              <a:xfrm>
                <a:off x="6635600" y="2640657"/>
                <a:ext cx="3890964" cy="523220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= false</a:t>
                </a:r>
                <a:endParaRPr lang="en-SG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92E449-728A-46E4-8650-088395538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600" y="2640657"/>
                <a:ext cx="3890964" cy="523220"/>
              </a:xfrm>
              <a:prstGeom prst="rect">
                <a:avLst/>
              </a:prstGeom>
              <a:blipFill>
                <a:blip r:embed="rId1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3ED5147-97B9-4B0F-B7DC-FFD42B5DFD52}"/>
                  </a:ext>
                </a:extLst>
              </p:cNvPr>
              <p:cNvSpPr txBox="1"/>
              <p:nvPr/>
            </p:nvSpPr>
            <p:spPr>
              <a:xfrm>
                <a:off x="6635599" y="3201796"/>
                <a:ext cx="236696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3ED5147-97B9-4B0F-B7DC-FFD42B5DF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599" y="3201796"/>
                <a:ext cx="2366964" cy="6001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C0ABBA-ED14-476A-AD58-2FEFF034CBA2}"/>
                  </a:ext>
                </a:extLst>
              </p:cNvPr>
              <p:cNvSpPr txBox="1"/>
              <p:nvPr/>
            </p:nvSpPr>
            <p:spPr>
              <a:xfrm>
                <a:off x="7130899" y="3635960"/>
                <a:ext cx="256310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C0ABBA-ED14-476A-AD58-2FEFF034C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899" y="3635960"/>
                <a:ext cx="2563102" cy="6001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C331EE-B839-4F39-8713-4C08FE83F01D}"/>
                  </a:ext>
                </a:extLst>
              </p:cNvPr>
              <p:cNvSpPr txBox="1"/>
              <p:nvPr/>
            </p:nvSpPr>
            <p:spPr>
              <a:xfrm>
                <a:off x="7130899" y="4056873"/>
                <a:ext cx="187166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C331EE-B839-4F39-8713-4C08FE83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899" y="4056873"/>
                <a:ext cx="1871664" cy="60016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771975-0F1F-44B8-ADE1-D5110D2D7A8E}"/>
                  </a:ext>
                </a:extLst>
              </p:cNvPr>
              <p:cNvSpPr txBox="1"/>
              <p:nvPr/>
            </p:nvSpPr>
            <p:spPr>
              <a:xfrm>
                <a:off x="8557201" y="4056873"/>
                <a:ext cx="988346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771975-0F1F-44B8-ADE1-D5110D2D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201" y="4056873"/>
                <a:ext cx="988346" cy="6001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499959A-AFDF-464D-8F07-0C89CF5D20D6}"/>
                  </a:ext>
                </a:extLst>
              </p:cNvPr>
              <p:cNvSpPr txBox="1"/>
              <p:nvPr/>
            </p:nvSpPr>
            <p:spPr>
              <a:xfrm>
                <a:off x="6635599" y="4694090"/>
                <a:ext cx="236696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499959A-AFDF-464D-8F07-0C89CF5D2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599" y="4694090"/>
                <a:ext cx="2366964" cy="6001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4E9D7E-F263-4B07-A7C7-E4FB64514CD7}"/>
                  </a:ext>
                </a:extLst>
              </p:cNvPr>
              <p:cNvSpPr txBox="1"/>
              <p:nvPr/>
            </p:nvSpPr>
            <p:spPr>
              <a:xfrm>
                <a:off x="7130899" y="5125682"/>
                <a:ext cx="256310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4E9D7E-F263-4B07-A7C7-E4FB64514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899" y="5125682"/>
                <a:ext cx="2563102" cy="6001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9580A2-5894-488F-94B1-034BE5D74599}"/>
                  </a:ext>
                </a:extLst>
              </p:cNvPr>
              <p:cNvSpPr txBox="1"/>
              <p:nvPr/>
            </p:nvSpPr>
            <p:spPr>
              <a:xfrm>
                <a:off x="7130899" y="5549167"/>
                <a:ext cx="187166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9580A2-5894-488F-94B1-034BE5D74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899" y="5549167"/>
                <a:ext cx="1871664" cy="60016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14860A-5E5E-4BA3-BB5D-19F4939704DA}"/>
                  </a:ext>
                </a:extLst>
              </p:cNvPr>
              <p:cNvSpPr txBox="1"/>
              <p:nvPr/>
            </p:nvSpPr>
            <p:spPr>
              <a:xfrm>
                <a:off x="8581082" y="5549167"/>
                <a:ext cx="100438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14860A-5E5E-4BA3-BB5D-19F493970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082" y="5549167"/>
                <a:ext cx="1004388" cy="60016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D1A6A41A-2DEC-48F8-B905-AE5638F5273E}"/>
              </a:ext>
            </a:extLst>
          </p:cNvPr>
          <p:cNvSpPr/>
          <p:nvPr/>
        </p:nvSpPr>
        <p:spPr>
          <a:xfrm>
            <a:off x="9335386" y="1562986"/>
            <a:ext cx="2349795" cy="73412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1387A-246B-416F-8918-53A72C11C4FD}"/>
              </a:ext>
            </a:extLst>
          </p:cNvPr>
          <p:cNvSpPr txBox="1"/>
          <p:nvPr/>
        </p:nvSpPr>
        <p:spPr>
          <a:xfrm>
            <a:off x="3854310" y="4093925"/>
            <a:ext cx="2462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Any of these two counterexamples suffices.</a:t>
            </a:r>
          </a:p>
        </p:txBody>
      </p:sp>
    </p:spTree>
    <p:extLst>
      <p:ext uri="{BB962C8B-B14F-4D97-AF65-F5344CB8AC3E}">
        <p14:creationId xmlns:p14="http://schemas.microsoft.com/office/powerpoint/2010/main" val="411301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9" grpId="0" build="p"/>
      <p:bldP spid="10" grpId="0" build="p"/>
      <p:bldP spid="11" grpId="0" animBg="1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9" grpId="0" build="p"/>
      <p:bldP spid="20" grpId="0" build="p"/>
      <p:bldP spid="21" grpId="0" animBg="1"/>
      <p:bldP spid="22" grpId="0" build="p"/>
      <p:bldP spid="23" grpId="0" build="p"/>
      <p:bldP spid="24" grpId="0" build="p"/>
      <p:bldP spid="25" grpId="0" build="p"/>
      <p:bldP spid="26" grpId="0" build="p"/>
      <p:bldP spid="27" grpId="0" build="p"/>
      <p:bldP spid="28" grpId="0" build="p"/>
      <p:bldP spid="29" grpId="0" build="p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Q3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8063920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US" sz="2800" dirty="0"/>
                  <a:t>Prove, or disprove, that </a:t>
                </a:r>
              </a:p>
              <a:p>
                <a:pPr marL="546100" indent="-546100">
                  <a:tabLst>
                    <a:tab pos="546100" algn="l"/>
                  </a:tabLst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is logically equivalent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8063920" cy="954107"/>
              </a:xfrm>
              <a:prstGeom prst="rect">
                <a:avLst/>
              </a:prstGeom>
              <a:blipFill>
                <a:blip r:embed="rId2"/>
                <a:stretch>
                  <a:fillRect l="-1587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D179B3-F0FC-42D5-A9AA-4B57BDA7306D}"/>
              </a:ext>
            </a:extLst>
          </p:cNvPr>
          <p:cNvSpPr txBox="1"/>
          <p:nvPr/>
        </p:nvSpPr>
        <p:spPr>
          <a:xfrm>
            <a:off x="681036" y="1474475"/>
            <a:ext cx="79419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  <a:tabLst>
                <a:tab pos="3594100" algn="l"/>
              </a:tabLst>
            </a:pPr>
            <a:r>
              <a:rPr lang="en-US" sz="3200" dirty="0"/>
              <a:t>If you do not know if it is true or false, you may have to draw the truth table to find out:</a:t>
            </a:r>
            <a:endParaRPr lang="en-SG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1FF1C-A945-4CC0-A554-8072ABFDB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136" y="354013"/>
            <a:ext cx="2590800" cy="1943100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D1A6A41A-2DEC-48F8-B905-AE5638F5273E}"/>
              </a:ext>
            </a:extLst>
          </p:cNvPr>
          <p:cNvSpPr/>
          <p:nvPr/>
        </p:nvSpPr>
        <p:spPr>
          <a:xfrm>
            <a:off x="9335386" y="1562986"/>
            <a:ext cx="2349795" cy="73412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65AC0B8-7A41-4CB7-ACA6-CCBA765E66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2474949"/>
                  </p:ext>
                </p:extLst>
              </p:nvPr>
            </p:nvGraphicFramePr>
            <p:xfrm>
              <a:off x="1011254" y="2698284"/>
              <a:ext cx="9480283" cy="3540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074">
                      <a:extLst>
                        <a:ext uri="{9D8B030D-6E8A-4147-A177-3AD203B41FA5}">
                          <a16:colId xmlns:a16="http://schemas.microsoft.com/office/drawing/2014/main" val="1591266395"/>
                        </a:ext>
                      </a:extLst>
                    </a:gridCol>
                    <a:gridCol w="797074">
                      <a:extLst>
                        <a:ext uri="{9D8B030D-6E8A-4147-A177-3AD203B41FA5}">
                          <a16:colId xmlns:a16="http://schemas.microsoft.com/office/drawing/2014/main" val="924958975"/>
                        </a:ext>
                      </a:extLst>
                    </a:gridCol>
                    <a:gridCol w="797074">
                      <a:extLst>
                        <a:ext uri="{9D8B030D-6E8A-4147-A177-3AD203B41FA5}">
                          <a16:colId xmlns:a16="http://schemas.microsoft.com/office/drawing/2014/main" val="3587303495"/>
                        </a:ext>
                      </a:extLst>
                    </a:gridCol>
                    <a:gridCol w="1336672">
                      <a:extLst>
                        <a:ext uri="{9D8B030D-6E8A-4147-A177-3AD203B41FA5}">
                          <a16:colId xmlns:a16="http://schemas.microsoft.com/office/drawing/2014/main" val="2410624118"/>
                        </a:ext>
                      </a:extLst>
                    </a:gridCol>
                    <a:gridCol w="2124283">
                      <a:extLst>
                        <a:ext uri="{9D8B030D-6E8A-4147-A177-3AD203B41FA5}">
                          <a16:colId xmlns:a16="http://schemas.microsoft.com/office/drawing/2014/main" val="1938201525"/>
                        </a:ext>
                      </a:extLst>
                    </a:gridCol>
                    <a:gridCol w="1268362">
                      <a:extLst>
                        <a:ext uri="{9D8B030D-6E8A-4147-A177-3AD203B41FA5}">
                          <a16:colId xmlns:a16="http://schemas.microsoft.com/office/drawing/2014/main" val="2750684840"/>
                        </a:ext>
                      </a:extLst>
                    </a:gridCol>
                    <a:gridCol w="2359744">
                      <a:extLst>
                        <a:ext uri="{9D8B030D-6E8A-4147-A177-3AD203B41FA5}">
                          <a16:colId xmlns:a16="http://schemas.microsoft.com/office/drawing/2014/main" val="31438198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SG" sz="2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𝑞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)→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SG" sz="2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𝑞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SG" sz="2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→(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𝑞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𝑟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2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66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86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4228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6952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8959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4371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499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6470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510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3352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65AC0B8-7A41-4CB7-ACA6-CCBA765E66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2474949"/>
                  </p:ext>
                </p:extLst>
              </p:nvPr>
            </p:nvGraphicFramePr>
            <p:xfrm>
              <a:off x="1011254" y="2698284"/>
              <a:ext cx="9480283" cy="3540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074">
                      <a:extLst>
                        <a:ext uri="{9D8B030D-6E8A-4147-A177-3AD203B41FA5}">
                          <a16:colId xmlns:a16="http://schemas.microsoft.com/office/drawing/2014/main" val="1591266395"/>
                        </a:ext>
                      </a:extLst>
                    </a:gridCol>
                    <a:gridCol w="797074">
                      <a:extLst>
                        <a:ext uri="{9D8B030D-6E8A-4147-A177-3AD203B41FA5}">
                          <a16:colId xmlns:a16="http://schemas.microsoft.com/office/drawing/2014/main" val="924958975"/>
                        </a:ext>
                      </a:extLst>
                    </a:gridCol>
                    <a:gridCol w="797074">
                      <a:extLst>
                        <a:ext uri="{9D8B030D-6E8A-4147-A177-3AD203B41FA5}">
                          <a16:colId xmlns:a16="http://schemas.microsoft.com/office/drawing/2014/main" val="3587303495"/>
                        </a:ext>
                      </a:extLst>
                    </a:gridCol>
                    <a:gridCol w="1336672">
                      <a:extLst>
                        <a:ext uri="{9D8B030D-6E8A-4147-A177-3AD203B41FA5}">
                          <a16:colId xmlns:a16="http://schemas.microsoft.com/office/drawing/2014/main" val="2410624118"/>
                        </a:ext>
                      </a:extLst>
                    </a:gridCol>
                    <a:gridCol w="2124283">
                      <a:extLst>
                        <a:ext uri="{9D8B030D-6E8A-4147-A177-3AD203B41FA5}">
                          <a16:colId xmlns:a16="http://schemas.microsoft.com/office/drawing/2014/main" val="1938201525"/>
                        </a:ext>
                      </a:extLst>
                    </a:gridCol>
                    <a:gridCol w="1268362">
                      <a:extLst>
                        <a:ext uri="{9D8B030D-6E8A-4147-A177-3AD203B41FA5}">
                          <a16:colId xmlns:a16="http://schemas.microsoft.com/office/drawing/2014/main" val="2750684840"/>
                        </a:ext>
                      </a:extLst>
                    </a:gridCol>
                    <a:gridCol w="2359744">
                      <a:extLst>
                        <a:ext uri="{9D8B030D-6E8A-4147-A177-3AD203B41FA5}">
                          <a16:colId xmlns:a16="http://schemas.microsoft.com/office/drawing/2014/main" val="31438198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63" t="-1639" r="-1091603" b="-8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0763" t="-1639" r="-991603" b="-8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00763" t="-1639" r="-891603" b="-8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79909" t="-1639" r="-433333" b="-8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75645" t="-1639" r="-171920" b="-8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62500" t="-1639" r="-188462" b="-8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01546" t="-1639" r="-1031" b="-88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86839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422894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695259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89590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437144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4997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647026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51031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33523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B4CECC2-F474-428D-98F6-04243A6A97EE}"/>
              </a:ext>
            </a:extLst>
          </p:cNvPr>
          <p:cNvSpPr txBox="1"/>
          <p:nvPr/>
        </p:nvSpPr>
        <p:spPr>
          <a:xfrm>
            <a:off x="3615984" y="3056121"/>
            <a:ext cx="882316" cy="318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F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F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F0AEE-723D-4D5E-A959-FC6EC606AA18}"/>
              </a:ext>
            </a:extLst>
          </p:cNvPr>
          <p:cNvSpPr txBox="1"/>
          <p:nvPr/>
        </p:nvSpPr>
        <p:spPr>
          <a:xfrm>
            <a:off x="5310237" y="3056121"/>
            <a:ext cx="882316" cy="318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F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F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2219CC-6FEE-4D21-904C-9A72C98AFF0D}"/>
              </a:ext>
            </a:extLst>
          </p:cNvPr>
          <p:cNvSpPr txBox="1"/>
          <p:nvPr/>
        </p:nvSpPr>
        <p:spPr>
          <a:xfrm>
            <a:off x="7004490" y="3056121"/>
            <a:ext cx="882316" cy="318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F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F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90B37B-3D78-4518-BD51-7E013517926B}"/>
              </a:ext>
            </a:extLst>
          </p:cNvPr>
          <p:cNvSpPr txBox="1"/>
          <p:nvPr/>
        </p:nvSpPr>
        <p:spPr>
          <a:xfrm>
            <a:off x="8797283" y="3056121"/>
            <a:ext cx="882316" cy="318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F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40BE2D4-DFFC-409D-B427-C03957C7E5D5}"/>
              </a:ext>
            </a:extLst>
          </p:cNvPr>
          <p:cNvSpPr/>
          <p:nvPr/>
        </p:nvSpPr>
        <p:spPr>
          <a:xfrm>
            <a:off x="919660" y="5050465"/>
            <a:ext cx="9734163" cy="36512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75019D2-B305-4E48-999A-26B86AE62B32}"/>
              </a:ext>
            </a:extLst>
          </p:cNvPr>
          <p:cNvSpPr/>
          <p:nvPr/>
        </p:nvSpPr>
        <p:spPr>
          <a:xfrm>
            <a:off x="919660" y="5838551"/>
            <a:ext cx="9734163" cy="365125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874D805-0900-4D43-9582-EC9CBD302C26}"/>
              </a:ext>
            </a:extLst>
          </p:cNvPr>
          <p:cNvSpPr/>
          <p:nvPr/>
        </p:nvSpPr>
        <p:spPr>
          <a:xfrm>
            <a:off x="5518298" y="5000847"/>
            <a:ext cx="467833" cy="45018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D331D2E-2833-4966-869F-73594419258C}"/>
              </a:ext>
            </a:extLst>
          </p:cNvPr>
          <p:cNvSpPr/>
          <p:nvPr/>
        </p:nvSpPr>
        <p:spPr>
          <a:xfrm>
            <a:off x="8998689" y="5000847"/>
            <a:ext cx="467833" cy="45018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3DADF10-E77A-4E9B-99E6-D0E8234E515C}"/>
              </a:ext>
            </a:extLst>
          </p:cNvPr>
          <p:cNvSpPr/>
          <p:nvPr/>
        </p:nvSpPr>
        <p:spPr>
          <a:xfrm>
            <a:off x="5511209" y="5791201"/>
            <a:ext cx="467833" cy="45018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0748966-0E43-4809-92C3-8FEF23D8ACCE}"/>
              </a:ext>
            </a:extLst>
          </p:cNvPr>
          <p:cNvSpPr/>
          <p:nvPr/>
        </p:nvSpPr>
        <p:spPr>
          <a:xfrm>
            <a:off x="8991600" y="5791201"/>
            <a:ext cx="467833" cy="45018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9396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6" grpId="0"/>
      <p:bldP spid="7" grpId="0"/>
      <p:bldP spid="33" grpId="0"/>
      <p:bldP spid="35" grpId="0"/>
      <p:bldP spid="36" grpId="0" animBg="1"/>
      <p:bldP spid="38" grpId="0" animBg="1"/>
      <p:bldP spid="39" grpId="0" animBg="1"/>
      <p:bldP spid="41" grpId="0" animBg="1"/>
      <p:bldP spid="43" grpId="0" animBg="1"/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Q4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6C51F-4896-4E25-85B3-E393C6C96070}"/>
              </a:ext>
            </a:extLst>
          </p:cNvPr>
          <p:cNvSpPr txBox="1"/>
          <p:nvPr/>
        </p:nvSpPr>
        <p:spPr>
          <a:xfrm>
            <a:off x="1176336" y="378323"/>
            <a:ext cx="1015982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qualify for the draw to win 100,000 AirAsia Miles, credit card holders must “charge a minimum of S$50 nett to their card during the Qualifying Period”.</a:t>
            </a:r>
            <a:endParaRPr lang="en-SG" sz="28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3938575" y="4391651"/>
                <a:ext cx="3559505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→(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575" y="4391651"/>
                <a:ext cx="3559505" cy="661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1EF02B4-B6A3-4772-8772-E79A6D6766FB}"/>
              </a:ext>
            </a:extLst>
          </p:cNvPr>
          <p:cNvSpPr txBox="1"/>
          <p:nvPr/>
        </p:nvSpPr>
        <p:spPr>
          <a:xfrm>
            <a:off x="2855107" y="1897528"/>
            <a:ext cx="6481785" cy="138499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“charge a minimum of S$50 net”,</a:t>
            </a:r>
          </a:p>
          <a:p>
            <a:r>
              <a:rPr lang="en-US" sz="2800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“charge during the Qualifying Period”,</a:t>
            </a:r>
          </a:p>
          <a:p>
            <a:r>
              <a:rPr lang="en-US" sz="2800" i="1" dirty="0">
                <a:latin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= “win 100,000 AirAsia Miles”.</a:t>
            </a:r>
            <a:endParaRPr lang="en-SG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F7755-4741-459A-8940-DB4C6E75E00D}"/>
              </a:ext>
            </a:extLst>
          </p:cNvPr>
          <p:cNvSpPr txBox="1"/>
          <p:nvPr/>
        </p:nvSpPr>
        <p:spPr>
          <a:xfrm>
            <a:off x="1176336" y="3575477"/>
            <a:ext cx="1015982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(a) Write a conditional statement that describes the rule above.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E39587-D9E1-4CCC-AC04-30DAF40F5EC5}"/>
                  </a:ext>
                </a:extLst>
              </p:cNvPr>
              <p:cNvSpPr txBox="1"/>
              <p:nvPr/>
            </p:nvSpPr>
            <p:spPr>
              <a:xfrm>
                <a:off x="6813755" y="5307369"/>
                <a:ext cx="355950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b="0" dirty="0">
                    <a:ea typeface="Cambria Math" panose="02040503050406030204" pitchFamily="18" charset="0"/>
                  </a:rPr>
                  <a:t>We say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 is the </a:t>
                </a:r>
                <a:r>
                  <a:rPr lang="en-SG" sz="2400" dirty="0">
                    <a:solidFill>
                      <a:srgbClr val="C00000"/>
                    </a:solidFill>
                  </a:rPr>
                  <a:t>necessary condition </a:t>
                </a:r>
                <a:r>
                  <a:rPr lang="en-SG" sz="2400" dirty="0"/>
                  <a:t>for </a:t>
                </a:r>
                <a:r>
                  <a:rPr lang="en-SG" sz="2400" i="1" dirty="0"/>
                  <a:t>W</a:t>
                </a:r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E39587-D9E1-4CCC-AC04-30DAF40F5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755" y="5307369"/>
                <a:ext cx="3559505" cy="830997"/>
              </a:xfrm>
              <a:prstGeom prst="rect">
                <a:avLst/>
              </a:prstGeom>
              <a:blipFill>
                <a:blip r:embed="rId3"/>
                <a:stretch>
                  <a:fillRect l="-2740" t="-5882" r="-856" b="-161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29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Q4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3847135" y="1617971"/>
                <a:ext cx="3559505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→(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135" y="1617971"/>
                <a:ext cx="3559505" cy="661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36F7755-4741-459A-8940-DB4C6E75E00D}"/>
              </a:ext>
            </a:extLst>
          </p:cNvPr>
          <p:cNvSpPr txBox="1"/>
          <p:nvPr/>
        </p:nvSpPr>
        <p:spPr>
          <a:xfrm>
            <a:off x="1176336" y="401171"/>
            <a:ext cx="1015982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33400" indent="-533400">
              <a:tabLst>
                <a:tab pos="53340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(b) Write the </a:t>
            </a: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convers</a:t>
            </a:r>
            <a:r>
              <a:rPr lang="en-US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inverse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contrapositive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negation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forms of the statement in part (a).</a:t>
            </a:r>
            <a:endParaRPr lang="en-SG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4D4D9C-22D6-44FB-A947-0804B63F1E47}"/>
              </a:ext>
            </a:extLst>
          </p:cNvPr>
          <p:cNvSpPr txBox="1"/>
          <p:nvPr/>
        </p:nvSpPr>
        <p:spPr>
          <a:xfrm>
            <a:off x="894397" y="2522054"/>
            <a:ext cx="265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  <a:tabLst>
                <a:tab pos="3594100" algn="l"/>
              </a:tabLst>
            </a:pPr>
            <a:r>
              <a:rPr lang="en-SG" sz="3200" dirty="0"/>
              <a:t>Converse: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603E2C-9B86-4C77-A7F6-ADC21272760F}"/>
                  </a:ext>
                </a:extLst>
              </p:cNvPr>
              <p:cNvSpPr txBox="1"/>
              <p:nvPr/>
            </p:nvSpPr>
            <p:spPr>
              <a:xfrm>
                <a:off x="3847135" y="2486984"/>
                <a:ext cx="355950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 xmlns:m="http://schemas.openxmlformats.org/officeDocument/2006/math"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en-SG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603E2C-9B86-4C77-A7F6-ADC212727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135" y="2486984"/>
                <a:ext cx="35595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758D5FF-E5EE-47A6-919D-06CD855FD7CB}"/>
              </a:ext>
            </a:extLst>
          </p:cNvPr>
          <p:cNvSpPr txBox="1"/>
          <p:nvPr/>
        </p:nvSpPr>
        <p:spPr>
          <a:xfrm>
            <a:off x="894397" y="3279803"/>
            <a:ext cx="2229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  <a:tabLst>
                <a:tab pos="3594100" algn="l"/>
              </a:tabLst>
            </a:pPr>
            <a:r>
              <a:rPr lang="en-SG" sz="3200" dirty="0"/>
              <a:t>Inverse: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D8901-BD88-44B1-BCC9-E31DFB81969A}"/>
              </a:ext>
            </a:extLst>
          </p:cNvPr>
          <p:cNvSpPr txBox="1"/>
          <p:nvPr/>
        </p:nvSpPr>
        <p:spPr>
          <a:xfrm>
            <a:off x="894396" y="4011001"/>
            <a:ext cx="2952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  <a:tabLst>
                <a:tab pos="3594100" algn="l"/>
              </a:tabLst>
            </a:pPr>
            <a:r>
              <a:rPr lang="en-SG" sz="3200" dirty="0"/>
              <a:t>Contrapositive: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8830B-5FD8-478A-B149-0A5446FE343F}"/>
              </a:ext>
            </a:extLst>
          </p:cNvPr>
          <p:cNvSpPr txBox="1"/>
          <p:nvPr/>
        </p:nvSpPr>
        <p:spPr>
          <a:xfrm>
            <a:off x="894397" y="4753611"/>
            <a:ext cx="2229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  <a:tabLst>
                <a:tab pos="3594100" algn="l"/>
              </a:tabLst>
            </a:pPr>
            <a:r>
              <a:rPr lang="en-SG" sz="3200" dirty="0"/>
              <a:t>Negation: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E2BAE1-ECC3-40AD-A766-4B8276AAFAA2}"/>
                  </a:ext>
                </a:extLst>
              </p:cNvPr>
              <p:cNvSpPr txBox="1"/>
              <p:nvPr/>
            </p:nvSpPr>
            <p:spPr>
              <a:xfrm>
                <a:off x="3854981" y="3248992"/>
                <a:ext cx="3559505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G" sz="32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SG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SG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SG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SG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SG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SG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E2BAE1-ECC3-40AD-A766-4B8276AAF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981" y="3248992"/>
                <a:ext cx="3559505" cy="661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C034B9C-CFE5-40AA-9806-C990466DAFCF}"/>
                  </a:ext>
                </a:extLst>
              </p:cNvPr>
              <p:cNvSpPr txBox="1"/>
              <p:nvPr/>
            </p:nvSpPr>
            <p:spPr>
              <a:xfrm>
                <a:off x="3847134" y="4011000"/>
                <a:ext cx="355950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 xmlns:m="http://schemas.openxmlformats.org/officeDocument/2006/math"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~(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en-SG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C034B9C-CFE5-40AA-9806-C990466DA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134" y="4011000"/>
                <a:ext cx="35595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168C8A5-8CEC-4CCB-95CA-208844E1815D}"/>
                  </a:ext>
                </a:extLst>
              </p:cNvPr>
              <p:cNvSpPr txBox="1"/>
              <p:nvPr/>
            </p:nvSpPr>
            <p:spPr>
              <a:xfrm>
                <a:off x="3992141" y="4676666"/>
                <a:ext cx="3559505" cy="72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SG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32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SG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ctrlPr>
                                <a:rPr lang="en-SG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SG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SG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168C8A5-8CEC-4CCB-95CA-208844E18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141" y="4676666"/>
                <a:ext cx="3559505" cy="7251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13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6" grpId="0" build="p"/>
      <p:bldP spid="17" grpId="0" build="p"/>
      <p:bldP spid="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Q5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5285424" cy="5786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33400" indent="-533400">
                  <a:tabLst>
                    <a:tab pos="533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SG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d>
                        <m:dPr>
                          <m:ctrlPr>
                            <a:rPr lang="en-SG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5285424" cy="5786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6">
                <a:extLst>
                  <a:ext uri="{FF2B5EF4-FFF2-40B4-BE49-F238E27FC236}">
                    <a16:creationId xmlns:a16="http://schemas.microsoft.com/office/drawing/2014/main" id="{E949888B-B3BA-441C-818B-59767F80FE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1811326"/>
                  </p:ext>
                </p:extLst>
              </p:nvPr>
            </p:nvGraphicFramePr>
            <p:xfrm>
              <a:off x="911063" y="1381027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6">
                <a:extLst>
                  <a:ext uri="{FF2B5EF4-FFF2-40B4-BE49-F238E27FC236}">
                    <a16:creationId xmlns:a16="http://schemas.microsoft.com/office/drawing/2014/main" id="{E949888B-B3BA-441C-818B-59767F80FE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1811326"/>
                  </p:ext>
                </p:extLst>
              </p:nvPr>
            </p:nvGraphicFramePr>
            <p:xfrm>
              <a:off x="911063" y="1381027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80" t="-1010" r="-372549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980" t="-1010" r="-276238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182" t="-1010" r="-1455" b="-37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6">
                <a:extLst>
                  <a:ext uri="{FF2B5EF4-FFF2-40B4-BE49-F238E27FC236}">
                    <a16:creationId xmlns:a16="http://schemas.microsoft.com/office/drawing/2014/main" id="{92411E31-CBBE-42DE-B3E7-DEE7EEE376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0279767"/>
                  </p:ext>
                </p:extLst>
              </p:nvPr>
            </p:nvGraphicFramePr>
            <p:xfrm>
              <a:off x="4642007" y="1381027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6">
                <a:extLst>
                  <a:ext uri="{FF2B5EF4-FFF2-40B4-BE49-F238E27FC236}">
                    <a16:creationId xmlns:a16="http://schemas.microsoft.com/office/drawing/2014/main" id="{92411E31-CBBE-42DE-B3E7-DEE7EEE376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0279767"/>
                  </p:ext>
                </p:extLst>
              </p:nvPr>
            </p:nvGraphicFramePr>
            <p:xfrm>
              <a:off x="4642007" y="1381027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80" t="-1010" r="-372549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980" t="-1010" r="-276238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4182" t="-1010" r="-1455" b="-37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6">
                <a:extLst>
                  <a:ext uri="{FF2B5EF4-FFF2-40B4-BE49-F238E27FC236}">
                    <a16:creationId xmlns:a16="http://schemas.microsoft.com/office/drawing/2014/main" id="{E1BC26AE-CB97-458D-84E7-10937E8756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1947834"/>
                  </p:ext>
                </p:extLst>
              </p:nvPr>
            </p:nvGraphicFramePr>
            <p:xfrm>
              <a:off x="8372951" y="1381027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6">
                <a:extLst>
                  <a:ext uri="{FF2B5EF4-FFF2-40B4-BE49-F238E27FC236}">
                    <a16:creationId xmlns:a16="http://schemas.microsoft.com/office/drawing/2014/main" id="{E1BC26AE-CB97-458D-84E7-10937E8756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1947834"/>
                  </p:ext>
                </p:extLst>
              </p:nvPr>
            </p:nvGraphicFramePr>
            <p:xfrm>
              <a:off x="8372951" y="1381027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80" t="-1010" r="-372549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980" t="-1010" r="-276238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4182" t="-1010" r="-1455" b="-37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1852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Q5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5285424" cy="5786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33400" indent="-533400">
                  <a:tabLst>
                    <a:tab pos="533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SG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d>
                        <m:dPr>
                          <m:ctrlPr>
                            <a:rPr lang="en-SG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5285424" cy="5786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6">
                <a:extLst>
                  <a:ext uri="{FF2B5EF4-FFF2-40B4-BE49-F238E27FC236}">
                    <a16:creationId xmlns:a16="http://schemas.microsoft.com/office/drawing/2014/main" id="{E949888B-B3BA-441C-818B-59767F80FE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8986685"/>
                  </p:ext>
                </p:extLst>
              </p:nvPr>
            </p:nvGraphicFramePr>
            <p:xfrm>
              <a:off x="7860503" y="401171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6">
                <a:extLst>
                  <a:ext uri="{FF2B5EF4-FFF2-40B4-BE49-F238E27FC236}">
                    <a16:creationId xmlns:a16="http://schemas.microsoft.com/office/drawing/2014/main" id="{E949888B-B3BA-441C-818B-59767F80FE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8986685"/>
                  </p:ext>
                </p:extLst>
              </p:nvPr>
            </p:nvGraphicFramePr>
            <p:xfrm>
              <a:off x="7860503" y="401171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80" t="-1010" r="-372549" b="-373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980" t="-1010" r="-276238" b="-373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182" t="-1010" r="-1455" b="-373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3B04C019-BE13-47C2-AF4B-69A60A2128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7731337"/>
                  </p:ext>
                </p:extLst>
              </p:nvPr>
            </p:nvGraphicFramePr>
            <p:xfrm>
              <a:off x="452436" y="3227540"/>
              <a:ext cx="1087088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593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4614081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759608256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1035547010"/>
                        </a:ext>
                      </a:extLst>
                    </a:gridCol>
                    <a:gridCol w="3679893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dirty="0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)∧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  <a:p>
                          <a:pPr algn="ctr"/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3B04C019-BE13-47C2-AF4B-69A60A2128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7731337"/>
                  </p:ext>
                </p:extLst>
              </p:nvPr>
            </p:nvGraphicFramePr>
            <p:xfrm>
              <a:off x="452436" y="3227540"/>
              <a:ext cx="1087088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593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4614081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759608256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1035547010"/>
                        </a:ext>
                      </a:extLst>
                    </a:gridCol>
                    <a:gridCol w="3679893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90" t="-641" r="-1670297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641" r="-1553922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980" t="-641" r="-1469307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4452" t="-641" r="-408219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4452" t="-641" r="-308219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4452" t="-641" r="-208219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5530" t="-641" r="-662" b="-5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76D8E933-61C1-416D-BCD1-3113A83230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5861496"/>
                  </p:ext>
                </p:extLst>
              </p:nvPr>
            </p:nvGraphicFramePr>
            <p:xfrm>
              <a:off x="4308156" y="4962766"/>
              <a:ext cx="7015164" cy="1120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15164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→</m:t>
                                            </m:r>
                                          </m:e>
                                          <m:sub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→</m:t>
                                            </m:r>
                                          </m:e>
                                          <m:sub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</m:e>
                                </m:d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76D8E933-61C1-416D-BCD1-3113A83230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5861496"/>
                  </p:ext>
                </p:extLst>
              </p:nvPr>
            </p:nvGraphicFramePr>
            <p:xfrm>
              <a:off x="4308156" y="4962766"/>
              <a:ext cx="7015164" cy="1120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15164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7" t="-1010" r="-347" b="-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F7BB40-2E1A-421B-9490-F9B1DB4256D6}"/>
              </a:ext>
            </a:extLst>
          </p:cNvPr>
          <p:cNvSpPr txBox="1"/>
          <p:nvPr/>
        </p:nvSpPr>
        <p:spPr>
          <a:xfrm>
            <a:off x="452436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0424E-BCBE-44C8-9277-87856E011DF8}"/>
              </a:ext>
            </a:extLst>
          </p:cNvPr>
          <p:cNvSpPr txBox="1"/>
          <p:nvPr/>
        </p:nvSpPr>
        <p:spPr>
          <a:xfrm>
            <a:off x="1066800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98424-E73F-4911-922D-CFBDD48C363E}"/>
              </a:ext>
            </a:extLst>
          </p:cNvPr>
          <p:cNvSpPr txBox="1"/>
          <p:nvPr/>
        </p:nvSpPr>
        <p:spPr>
          <a:xfrm>
            <a:off x="1665924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43FE3A-10AC-4B40-BD2B-55C1DDC879DE}"/>
              </a:ext>
            </a:extLst>
          </p:cNvPr>
          <p:cNvSpPr txBox="1"/>
          <p:nvPr/>
        </p:nvSpPr>
        <p:spPr>
          <a:xfrm>
            <a:off x="2864172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867B62-16CE-4E2A-A105-4F409965AF9E}"/>
              </a:ext>
            </a:extLst>
          </p:cNvPr>
          <p:cNvSpPr txBox="1"/>
          <p:nvPr/>
        </p:nvSpPr>
        <p:spPr>
          <a:xfrm>
            <a:off x="4706778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8BF91B-9829-4587-8B5B-B69BA477A761}"/>
              </a:ext>
            </a:extLst>
          </p:cNvPr>
          <p:cNvSpPr txBox="1"/>
          <p:nvPr/>
        </p:nvSpPr>
        <p:spPr>
          <a:xfrm>
            <a:off x="6461760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F88BD-C35A-4DD2-8077-BF0B57D214DB}"/>
              </a:ext>
            </a:extLst>
          </p:cNvPr>
          <p:cNvSpPr txBox="1"/>
          <p:nvPr/>
        </p:nvSpPr>
        <p:spPr>
          <a:xfrm>
            <a:off x="9028266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65BEC9-9DE4-445F-A4C1-57300224ABC0}"/>
              </a:ext>
            </a:extLst>
          </p:cNvPr>
          <p:cNvSpPr txBox="1"/>
          <p:nvPr/>
        </p:nvSpPr>
        <p:spPr>
          <a:xfrm>
            <a:off x="7560941" y="5559924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71276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  <p:bldP spid="18" grpId="0"/>
      <p:bldP spid="22" grpId="0"/>
      <p:bldP spid="24" grpId="0"/>
      <p:bldP spid="26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CA88-4658-43FE-B99F-FC3D0598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About me: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47F226C-CF3B-47B1-891F-5F45655F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EA327-6B39-4F26-BC9F-78A3EA8471BF}"/>
              </a:ext>
            </a:extLst>
          </p:cNvPr>
          <p:cNvSpPr txBox="1"/>
          <p:nvPr/>
        </p:nvSpPr>
        <p:spPr>
          <a:xfrm>
            <a:off x="1143000" y="1660783"/>
            <a:ext cx="10709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113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Andrew Tan</a:t>
            </a:r>
          </a:p>
          <a:p>
            <a:pPr marL="900113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Year 4 CS major</a:t>
            </a:r>
          </a:p>
          <a:p>
            <a:pPr marL="900113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Took CS1231 during AY17/18 Sem 1, taught it in AY18/19</a:t>
            </a:r>
          </a:p>
          <a:p>
            <a:pPr marL="900113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Email: 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andrew.tan@u.nus.edu</a:t>
            </a:r>
            <a:endParaRPr lang="en-SG" sz="32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00113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Consultation hours: email me to schedule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28F4EA-0FF8-42F1-A0B8-4DECC4F47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7935" y="3446291"/>
            <a:ext cx="2258416" cy="28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09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Q5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5285424" cy="5786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33400" indent="-533400">
                  <a:tabLst>
                    <a:tab pos="533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SG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d>
                        <m:dPr>
                          <m:ctrlPr>
                            <a:rPr lang="en-SG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5285424" cy="5786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6">
                <a:extLst>
                  <a:ext uri="{FF2B5EF4-FFF2-40B4-BE49-F238E27FC236}">
                    <a16:creationId xmlns:a16="http://schemas.microsoft.com/office/drawing/2014/main" id="{E949888B-B3BA-441C-818B-59767F80FE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5238379"/>
                  </p:ext>
                </p:extLst>
              </p:nvPr>
            </p:nvGraphicFramePr>
            <p:xfrm>
              <a:off x="7860503" y="401171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6">
                <a:extLst>
                  <a:ext uri="{FF2B5EF4-FFF2-40B4-BE49-F238E27FC236}">
                    <a16:creationId xmlns:a16="http://schemas.microsoft.com/office/drawing/2014/main" id="{E949888B-B3BA-441C-818B-59767F80FE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5238379"/>
                  </p:ext>
                </p:extLst>
              </p:nvPr>
            </p:nvGraphicFramePr>
            <p:xfrm>
              <a:off x="7860503" y="401171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80" t="-1010" r="-372549" b="-373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980" t="-1010" r="-276238" b="-373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182" t="-1010" r="-1455" b="-373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3B04C019-BE13-47C2-AF4B-69A60A2128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9005943"/>
                  </p:ext>
                </p:extLst>
              </p:nvPr>
            </p:nvGraphicFramePr>
            <p:xfrm>
              <a:off x="452436" y="3227540"/>
              <a:ext cx="1087088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593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4614081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759608256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1035547010"/>
                        </a:ext>
                      </a:extLst>
                    </a:gridCol>
                    <a:gridCol w="3679893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dirty="0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)∧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  <a:p>
                          <a:pPr algn="ctr"/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3B04C019-BE13-47C2-AF4B-69A60A2128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9005943"/>
                  </p:ext>
                </p:extLst>
              </p:nvPr>
            </p:nvGraphicFramePr>
            <p:xfrm>
              <a:off x="452436" y="3227540"/>
              <a:ext cx="1087088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593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4614081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759608256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1035547010"/>
                        </a:ext>
                      </a:extLst>
                    </a:gridCol>
                    <a:gridCol w="3679893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90" t="-641" r="-1670297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641" r="-1553922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980" t="-641" r="-1469307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4452" t="-641" r="-408219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4452" t="-641" r="-308219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4452" t="-641" r="-208219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5530" t="-641" r="-662" b="-5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76D8E933-61C1-416D-BCD1-3113A83230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7433502"/>
                  </p:ext>
                </p:extLst>
              </p:nvPr>
            </p:nvGraphicFramePr>
            <p:xfrm>
              <a:off x="4308156" y="4962766"/>
              <a:ext cx="7015164" cy="1120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15164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→</m:t>
                                            </m:r>
                                          </m:e>
                                          <m:sub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sub>
                                        </m:sSub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→</m:t>
                                            </m:r>
                                          </m:e>
                                          <m:sub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sub>
                                        </m:sSub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</m:e>
                                </m:d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76D8E933-61C1-416D-BCD1-3113A83230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7433502"/>
                  </p:ext>
                </p:extLst>
              </p:nvPr>
            </p:nvGraphicFramePr>
            <p:xfrm>
              <a:off x="4308156" y="4962766"/>
              <a:ext cx="7015164" cy="1120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15164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7" t="-1010" r="-347" b="-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F7BB40-2E1A-421B-9490-F9B1DB4256D6}"/>
              </a:ext>
            </a:extLst>
          </p:cNvPr>
          <p:cNvSpPr txBox="1"/>
          <p:nvPr/>
        </p:nvSpPr>
        <p:spPr>
          <a:xfrm>
            <a:off x="452436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0424E-BCBE-44C8-9277-87856E011DF8}"/>
              </a:ext>
            </a:extLst>
          </p:cNvPr>
          <p:cNvSpPr txBox="1"/>
          <p:nvPr/>
        </p:nvSpPr>
        <p:spPr>
          <a:xfrm>
            <a:off x="1066800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98424-E73F-4911-922D-CFBDD48C363E}"/>
              </a:ext>
            </a:extLst>
          </p:cNvPr>
          <p:cNvSpPr txBox="1"/>
          <p:nvPr/>
        </p:nvSpPr>
        <p:spPr>
          <a:xfrm>
            <a:off x="1665924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43FE3A-10AC-4B40-BD2B-55C1DDC879DE}"/>
              </a:ext>
            </a:extLst>
          </p:cNvPr>
          <p:cNvSpPr txBox="1"/>
          <p:nvPr/>
        </p:nvSpPr>
        <p:spPr>
          <a:xfrm>
            <a:off x="2864172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867B62-16CE-4E2A-A105-4F409965AF9E}"/>
              </a:ext>
            </a:extLst>
          </p:cNvPr>
          <p:cNvSpPr txBox="1"/>
          <p:nvPr/>
        </p:nvSpPr>
        <p:spPr>
          <a:xfrm>
            <a:off x="4706778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8BF91B-9829-4587-8B5B-B69BA477A761}"/>
              </a:ext>
            </a:extLst>
          </p:cNvPr>
          <p:cNvSpPr txBox="1"/>
          <p:nvPr/>
        </p:nvSpPr>
        <p:spPr>
          <a:xfrm>
            <a:off x="6461760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F88BD-C35A-4DD2-8077-BF0B57D214DB}"/>
              </a:ext>
            </a:extLst>
          </p:cNvPr>
          <p:cNvSpPr txBox="1"/>
          <p:nvPr/>
        </p:nvSpPr>
        <p:spPr>
          <a:xfrm>
            <a:off x="9028266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65BEC9-9DE4-445F-A4C1-57300224ABC0}"/>
              </a:ext>
            </a:extLst>
          </p:cNvPr>
          <p:cNvSpPr txBox="1"/>
          <p:nvPr/>
        </p:nvSpPr>
        <p:spPr>
          <a:xfrm>
            <a:off x="7560941" y="5559924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9546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  <p:bldP spid="18" grpId="0"/>
      <p:bldP spid="22" grpId="0"/>
      <p:bldP spid="24" grpId="0"/>
      <p:bldP spid="26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Q5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5285424" cy="5786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33400" indent="-533400">
                  <a:tabLst>
                    <a:tab pos="533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SG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d>
                        <m:dPr>
                          <m:ctrlPr>
                            <a:rPr lang="en-SG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5285424" cy="5786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6">
                <a:extLst>
                  <a:ext uri="{FF2B5EF4-FFF2-40B4-BE49-F238E27FC236}">
                    <a16:creationId xmlns:a16="http://schemas.microsoft.com/office/drawing/2014/main" id="{E949888B-B3BA-441C-818B-59767F80FE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0654668"/>
                  </p:ext>
                </p:extLst>
              </p:nvPr>
            </p:nvGraphicFramePr>
            <p:xfrm>
              <a:off x="7860503" y="401171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6">
                <a:extLst>
                  <a:ext uri="{FF2B5EF4-FFF2-40B4-BE49-F238E27FC236}">
                    <a16:creationId xmlns:a16="http://schemas.microsoft.com/office/drawing/2014/main" id="{E949888B-B3BA-441C-818B-59767F80FE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0654668"/>
                  </p:ext>
                </p:extLst>
              </p:nvPr>
            </p:nvGraphicFramePr>
            <p:xfrm>
              <a:off x="7860503" y="401171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80" t="-1010" r="-372549" b="-373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980" t="-1010" r="-276238" b="-373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182" t="-1010" r="-1455" b="-373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3B04C019-BE13-47C2-AF4B-69A60A2128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2880350"/>
                  </p:ext>
                </p:extLst>
              </p:nvPr>
            </p:nvGraphicFramePr>
            <p:xfrm>
              <a:off x="452436" y="3227540"/>
              <a:ext cx="1087088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593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4614081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759608256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1035547010"/>
                        </a:ext>
                      </a:extLst>
                    </a:gridCol>
                    <a:gridCol w="3679893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dirty="0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)∧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  <a:p>
                          <a:pPr algn="ctr"/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3B04C019-BE13-47C2-AF4B-69A60A2128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2880350"/>
                  </p:ext>
                </p:extLst>
              </p:nvPr>
            </p:nvGraphicFramePr>
            <p:xfrm>
              <a:off x="452436" y="3227540"/>
              <a:ext cx="1087088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593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4614081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759608256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1035547010"/>
                        </a:ext>
                      </a:extLst>
                    </a:gridCol>
                    <a:gridCol w="3679893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90" t="-641" r="-1670297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641" r="-1553922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980" t="-641" r="-1469307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4452" t="-641" r="-408219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4452" t="-641" r="-308219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4452" t="-641" r="-208219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5530" t="-641" r="-662" b="-5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76D8E933-61C1-416D-BCD1-3113A83230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015254"/>
                  </p:ext>
                </p:extLst>
              </p:nvPr>
            </p:nvGraphicFramePr>
            <p:xfrm>
              <a:off x="4308156" y="4962766"/>
              <a:ext cx="7015164" cy="1120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15164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→</m:t>
                                            </m:r>
                                          </m:e>
                                          <m:sub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sub>
                                        </m:sSub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→</m:t>
                                            </m:r>
                                          </m:e>
                                          <m:sub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sub>
                                        </m:sSub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</m:e>
                                </m:d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76D8E933-61C1-416D-BCD1-3113A83230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015254"/>
                  </p:ext>
                </p:extLst>
              </p:nvPr>
            </p:nvGraphicFramePr>
            <p:xfrm>
              <a:off x="4308156" y="4962766"/>
              <a:ext cx="7015164" cy="1120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15164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7" t="-1010" r="-347" b="-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F7BB40-2E1A-421B-9490-F9B1DB4256D6}"/>
              </a:ext>
            </a:extLst>
          </p:cNvPr>
          <p:cNvSpPr txBox="1"/>
          <p:nvPr/>
        </p:nvSpPr>
        <p:spPr>
          <a:xfrm>
            <a:off x="452436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0424E-BCBE-44C8-9277-87856E011DF8}"/>
              </a:ext>
            </a:extLst>
          </p:cNvPr>
          <p:cNvSpPr txBox="1"/>
          <p:nvPr/>
        </p:nvSpPr>
        <p:spPr>
          <a:xfrm>
            <a:off x="1066800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98424-E73F-4911-922D-CFBDD48C363E}"/>
              </a:ext>
            </a:extLst>
          </p:cNvPr>
          <p:cNvSpPr txBox="1"/>
          <p:nvPr/>
        </p:nvSpPr>
        <p:spPr>
          <a:xfrm>
            <a:off x="1665924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43FE3A-10AC-4B40-BD2B-55C1DDC879DE}"/>
              </a:ext>
            </a:extLst>
          </p:cNvPr>
          <p:cNvSpPr txBox="1"/>
          <p:nvPr/>
        </p:nvSpPr>
        <p:spPr>
          <a:xfrm>
            <a:off x="2864172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867B62-16CE-4E2A-A105-4F409965AF9E}"/>
              </a:ext>
            </a:extLst>
          </p:cNvPr>
          <p:cNvSpPr txBox="1"/>
          <p:nvPr/>
        </p:nvSpPr>
        <p:spPr>
          <a:xfrm>
            <a:off x="4706778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8BF91B-9829-4587-8B5B-B69BA477A761}"/>
              </a:ext>
            </a:extLst>
          </p:cNvPr>
          <p:cNvSpPr txBox="1"/>
          <p:nvPr/>
        </p:nvSpPr>
        <p:spPr>
          <a:xfrm>
            <a:off x="6461760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F88BD-C35A-4DD2-8077-BF0B57D214DB}"/>
              </a:ext>
            </a:extLst>
          </p:cNvPr>
          <p:cNvSpPr txBox="1"/>
          <p:nvPr/>
        </p:nvSpPr>
        <p:spPr>
          <a:xfrm>
            <a:off x="9028266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65BEC9-9DE4-445F-A4C1-57300224ABC0}"/>
              </a:ext>
            </a:extLst>
          </p:cNvPr>
          <p:cNvSpPr txBox="1"/>
          <p:nvPr/>
        </p:nvSpPr>
        <p:spPr>
          <a:xfrm>
            <a:off x="7560941" y="5559924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06332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  <p:bldP spid="18" grpId="0"/>
      <p:bldP spid="22" grpId="0"/>
      <p:bldP spid="24" grpId="0"/>
      <p:bldP spid="26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Q6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7464744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33400" indent="-533400">
                  <a:tabLst>
                    <a:tab pos="533400" algn="l"/>
                  </a:tabLst>
                </a:pPr>
                <a:r>
                  <a:rPr lang="en-SG" sz="2800" dirty="0"/>
                  <a:t>(a) 	Sandra knows Java and Sandra knows C++.</a:t>
                </a:r>
              </a:p>
              <a:p>
                <a:pPr marL="533400" indent="-533400">
                  <a:tabLst>
                    <a:tab pos="533400" algn="l"/>
                  </a:tabLst>
                </a:pPr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800" dirty="0"/>
                  <a:t> Sandra knows C++.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7464744" cy="954107"/>
              </a:xfrm>
              <a:prstGeom prst="rect">
                <a:avLst/>
              </a:prstGeom>
              <a:blipFill>
                <a:blip r:embed="rId2"/>
                <a:stretch>
                  <a:fillRect l="-1714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04F28-C1CB-4200-A63A-3F5327B1A073}"/>
                  </a:ext>
                </a:extLst>
              </p:cNvPr>
              <p:cNvSpPr txBox="1"/>
              <p:nvPr/>
            </p:nvSpPr>
            <p:spPr>
              <a:xfrm>
                <a:off x="2057400" y="1889760"/>
                <a:ext cx="50139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800" dirty="0"/>
                  <a:t> = “Sandra knows Java”.</a:t>
                </a:r>
              </a:p>
              <a:p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dirty="0"/>
                  <a:t> = “Sandra knows C++”.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04F28-C1CB-4200-A63A-3F5327B1A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889760"/>
                <a:ext cx="5013960" cy="954107"/>
              </a:xfrm>
              <a:prstGeom prst="rect">
                <a:avLst/>
              </a:prstGeom>
              <a:blipFill>
                <a:blip r:embed="rId3"/>
                <a:stretch>
                  <a:fillRect l="-2555" t="-5732" b="-171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F73CF3-3DCC-4771-8395-28D03ED43C0C}"/>
                  </a:ext>
                </a:extLst>
              </p:cNvPr>
              <p:cNvSpPr txBox="1"/>
              <p:nvPr/>
            </p:nvSpPr>
            <p:spPr>
              <a:xfrm>
                <a:off x="2072640" y="3490914"/>
                <a:ext cx="4023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239963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dirty="0"/>
                  <a:t>	(premise)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F73CF3-3DCC-4771-8395-28D03ED4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40" y="3490914"/>
                <a:ext cx="4023360" cy="523220"/>
              </a:xfrm>
              <a:prstGeom prst="rect">
                <a:avLst/>
              </a:prstGeom>
              <a:blipFill>
                <a:blip r:embed="rId4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4D655F-C466-4BD2-A336-65459A40AF21}"/>
                  </a:ext>
                </a:extLst>
              </p:cNvPr>
              <p:cNvSpPr txBox="1"/>
              <p:nvPr/>
            </p:nvSpPr>
            <p:spPr>
              <a:xfrm>
                <a:off x="2057400" y="4014134"/>
                <a:ext cx="6080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239963" algn="l"/>
                  </a:tabLst>
                </a:pP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dirty="0"/>
                  <a:t>	(valid by specialization)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4D655F-C466-4BD2-A336-65459A40A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014134"/>
                <a:ext cx="6080760" cy="523220"/>
              </a:xfrm>
              <a:prstGeom prst="rect">
                <a:avLst/>
              </a:prstGeom>
              <a:blipFill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68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Q6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10421304" cy="18158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33400" indent="-533400">
                  <a:tabLst>
                    <a:tab pos="533400" algn="l"/>
                  </a:tabLst>
                </a:pPr>
                <a:r>
                  <a:rPr lang="en-SG" sz="2800" dirty="0"/>
                  <a:t>(b)	If at least one of these two numbers is divisible by 6, then the product of these two numbers is divisible by 6.</a:t>
                </a:r>
              </a:p>
              <a:p>
                <a:pPr>
                  <a:tabLst>
                    <a:tab pos="533400" algn="l"/>
                  </a:tabLst>
                </a:pPr>
                <a:r>
                  <a:rPr lang="en-SG" sz="2800" dirty="0"/>
                  <a:t>	Neither of these two numbers is divisible by 6.</a:t>
                </a:r>
              </a:p>
              <a:p>
                <a:pPr marL="533400" indent="-533400">
                  <a:tabLst>
                    <a:tab pos="533400" algn="l"/>
                  </a:tabLst>
                </a:pPr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800" dirty="0"/>
                  <a:t> The product of these two numbers is not divisible by 6.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10421304" cy="1815882"/>
              </a:xfrm>
              <a:prstGeom prst="rect">
                <a:avLst/>
              </a:prstGeom>
              <a:blipFill>
                <a:blip r:embed="rId2"/>
                <a:stretch>
                  <a:fillRect l="-1228" t="-3356" b="-872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04F28-C1CB-4200-A63A-3F5327B1A073}"/>
                  </a:ext>
                </a:extLst>
              </p:cNvPr>
              <p:cNvSpPr txBox="1"/>
              <p:nvPr/>
            </p:nvSpPr>
            <p:spPr>
              <a:xfrm>
                <a:off x="1531620" y="2320135"/>
                <a:ext cx="912876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800" dirty="0"/>
                  <a:t> = “the first number is divisible by 6”.</a:t>
                </a:r>
              </a:p>
              <a:p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dirty="0"/>
                  <a:t> = “the second number is divisible by 6”.</a:t>
                </a:r>
              </a:p>
              <a:p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/>
                  <a:t> = “the product of these two numbers is divisible by 6”.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04F28-C1CB-4200-A63A-3F5327B1A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620" y="2320135"/>
                <a:ext cx="9128760" cy="1384995"/>
              </a:xfrm>
              <a:prstGeom prst="rect">
                <a:avLst/>
              </a:prstGeom>
              <a:blipFill>
                <a:blip r:embed="rId3"/>
                <a:stretch>
                  <a:fillRect l="-1335" t="-4405" b="-118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F73CF3-3DCC-4771-8395-28D03ED43C0C}"/>
                  </a:ext>
                </a:extLst>
              </p:cNvPr>
              <p:cNvSpPr txBox="1"/>
              <p:nvPr/>
            </p:nvSpPr>
            <p:spPr>
              <a:xfrm>
                <a:off x="2057400" y="3705130"/>
                <a:ext cx="4023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239963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/>
                  <a:t>	(premise)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F73CF3-3DCC-4771-8395-28D03ED4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705130"/>
                <a:ext cx="4023360" cy="523220"/>
              </a:xfrm>
              <a:prstGeom prst="rect">
                <a:avLst/>
              </a:prstGeom>
              <a:blipFill>
                <a:blip r:embed="rId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4D655F-C466-4BD2-A336-65459A40AF21}"/>
                  </a:ext>
                </a:extLst>
              </p:cNvPr>
              <p:cNvSpPr txBox="1"/>
              <p:nvPr/>
            </p:nvSpPr>
            <p:spPr>
              <a:xfrm>
                <a:off x="2057400" y="4228350"/>
                <a:ext cx="40538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239963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dirty="0"/>
                  <a:t>	(premise)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4D655F-C466-4BD2-A336-65459A40A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228350"/>
                <a:ext cx="4053842" cy="523220"/>
              </a:xfrm>
              <a:prstGeom prst="rect">
                <a:avLst/>
              </a:prstGeom>
              <a:blipFill>
                <a:blip r:embed="rId5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F9B90-9482-4364-B2F7-4B6ED23863D3}"/>
                  </a:ext>
                </a:extLst>
              </p:cNvPr>
              <p:cNvSpPr txBox="1"/>
              <p:nvPr/>
            </p:nvSpPr>
            <p:spPr>
              <a:xfrm>
                <a:off x="2057400" y="4751570"/>
                <a:ext cx="67056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239963" algn="l"/>
                  </a:tabLst>
                </a:pP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/>
                  <a:t>	(invalid: inverse error;</a:t>
                </a:r>
              </a:p>
              <a:p>
                <a:pPr>
                  <a:tabLst>
                    <a:tab pos="2239963" algn="l"/>
                  </a:tabLst>
                </a:pPr>
                <a:r>
                  <a:rPr lang="en-SG" sz="2800" dirty="0"/>
                  <a:t>	counter-example: 2 and 3.)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F9B90-9482-4364-B2F7-4B6ED2386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751570"/>
                <a:ext cx="6705600" cy="954107"/>
              </a:xfrm>
              <a:prstGeom prst="rect">
                <a:avLst/>
              </a:prstGeom>
              <a:blipFill>
                <a:blip r:embed="rId6"/>
                <a:stretch>
                  <a:fillRect t="-5732" b="-171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72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Q6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10421304" cy="18158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33400" indent="-533400">
                  <a:tabLst>
                    <a:tab pos="533400" algn="l"/>
                  </a:tabLst>
                </a:pPr>
                <a:r>
                  <a:rPr lang="en-SG" sz="2800" dirty="0"/>
                  <a:t>(b)	If at least one of these two numbers is divisible by 6, then the product of these two numbers is divisible by 6.</a:t>
                </a:r>
              </a:p>
              <a:p>
                <a:pPr>
                  <a:tabLst>
                    <a:tab pos="533400" algn="l"/>
                  </a:tabLst>
                </a:pPr>
                <a:r>
                  <a:rPr lang="en-SG" sz="2800" dirty="0"/>
                  <a:t>	Neither of these two numbers is divisible by 6.</a:t>
                </a:r>
              </a:p>
              <a:p>
                <a:pPr marL="533400" indent="-533400">
                  <a:tabLst>
                    <a:tab pos="533400" algn="l"/>
                  </a:tabLst>
                </a:pPr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800" dirty="0"/>
                  <a:t> The product of these two numbers is not divisible by 6.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10421304" cy="1815882"/>
              </a:xfrm>
              <a:prstGeom prst="rect">
                <a:avLst/>
              </a:prstGeom>
              <a:blipFill>
                <a:blip r:embed="rId2"/>
                <a:stretch>
                  <a:fillRect l="-1228" t="-3356" b="-872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04F28-C1CB-4200-A63A-3F5327B1A073}"/>
                  </a:ext>
                </a:extLst>
              </p:cNvPr>
              <p:cNvSpPr txBox="1"/>
              <p:nvPr/>
            </p:nvSpPr>
            <p:spPr>
              <a:xfrm>
                <a:off x="1531620" y="2765120"/>
                <a:ext cx="91287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2800" dirty="0"/>
                  <a:t> = “at least one of these two numbers is divisible by 6”.</a:t>
                </a:r>
              </a:p>
              <a:p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SG" sz="2800" dirty="0"/>
                  <a:t> = “the product of these two numbers is divisible by 6”.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04F28-C1CB-4200-A63A-3F5327B1A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620" y="2765120"/>
                <a:ext cx="9128760" cy="954107"/>
              </a:xfrm>
              <a:prstGeom prst="rect">
                <a:avLst/>
              </a:prstGeom>
              <a:blipFill>
                <a:blip r:embed="rId3"/>
                <a:stretch>
                  <a:fillRect l="-1335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F73CF3-3DCC-4771-8395-28D03ED43C0C}"/>
                  </a:ext>
                </a:extLst>
              </p:cNvPr>
              <p:cNvSpPr txBox="1"/>
              <p:nvPr/>
            </p:nvSpPr>
            <p:spPr>
              <a:xfrm>
                <a:off x="2057400" y="3705130"/>
                <a:ext cx="4023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239963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SG" sz="2800" dirty="0"/>
                  <a:t>	(premise)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F73CF3-3DCC-4771-8395-28D03ED4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705130"/>
                <a:ext cx="4023360" cy="523220"/>
              </a:xfrm>
              <a:prstGeom prst="rect">
                <a:avLst/>
              </a:prstGeom>
              <a:blipFill>
                <a:blip r:embed="rId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4D655F-C466-4BD2-A336-65459A40AF21}"/>
                  </a:ext>
                </a:extLst>
              </p:cNvPr>
              <p:cNvSpPr txBox="1"/>
              <p:nvPr/>
            </p:nvSpPr>
            <p:spPr>
              <a:xfrm>
                <a:off x="2057400" y="4228350"/>
                <a:ext cx="40538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239963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2800" dirty="0"/>
                  <a:t>	(premise)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4D655F-C466-4BD2-A336-65459A40A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228350"/>
                <a:ext cx="4053842" cy="523220"/>
              </a:xfrm>
              <a:prstGeom prst="rect">
                <a:avLst/>
              </a:prstGeom>
              <a:blipFill>
                <a:blip r:embed="rId5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F9B90-9482-4364-B2F7-4B6ED23863D3}"/>
                  </a:ext>
                </a:extLst>
              </p:cNvPr>
              <p:cNvSpPr txBox="1"/>
              <p:nvPr/>
            </p:nvSpPr>
            <p:spPr>
              <a:xfrm>
                <a:off x="2057400" y="4751570"/>
                <a:ext cx="67056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239963" algn="l"/>
                  </a:tabLst>
                </a:pP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SG" sz="2800" dirty="0"/>
                  <a:t>	(invalid: inverse error;</a:t>
                </a:r>
              </a:p>
              <a:p>
                <a:pPr>
                  <a:tabLst>
                    <a:tab pos="2239963" algn="l"/>
                  </a:tabLst>
                </a:pPr>
                <a:r>
                  <a:rPr lang="en-SG" sz="2800" dirty="0"/>
                  <a:t>	counter-example: 2 and 3.)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F9B90-9482-4364-B2F7-4B6ED2386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751570"/>
                <a:ext cx="6705600" cy="954107"/>
              </a:xfrm>
              <a:prstGeom prst="rect">
                <a:avLst/>
              </a:prstGeom>
              <a:blipFill>
                <a:blip r:embed="rId6"/>
                <a:stretch>
                  <a:fillRect t="-5732" b="-171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91EDBC5-EE46-4F65-A571-0798E73E6A3D}"/>
              </a:ext>
            </a:extLst>
          </p:cNvPr>
          <p:cNvSpPr txBox="1"/>
          <p:nvPr/>
        </p:nvSpPr>
        <p:spPr>
          <a:xfrm>
            <a:off x="554167" y="2241900"/>
            <a:ext cx="4118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Let’s discuss this version:</a:t>
            </a:r>
          </a:p>
        </p:txBody>
      </p:sp>
    </p:spTree>
    <p:extLst>
      <p:ext uri="{BB962C8B-B14F-4D97-AF65-F5344CB8AC3E}">
        <p14:creationId xmlns:p14="http://schemas.microsoft.com/office/powerpoint/2010/main" val="420746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9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Q6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10421304" cy="22467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33400" indent="-533400">
                  <a:tabLst>
                    <a:tab pos="533400" algn="l"/>
                  </a:tabLst>
                </a:pPr>
                <a:r>
                  <a:rPr lang="en-SG" sz="2800" dirty="0"/>
                  <a:t>(c)	If there are as many rational numbers as there are irrational numbers, then the set of all irrational numbers is infinite.</a:t>
                </a:r>
              </a:p>
              <a:p>
                <a:pPr>
                  <a:tabLst>
                    <a:tab pos="533400" algn="l"/>
                  </a:tabLst>
                </a:pPr>
                <a:r>
                  <a:rPr lang="en-SG" sz="2800" dirty="0"/>
                  <a:t>	The set of all irrational numbers is infinite.</a:t>
                </a:r>
              </a:p>
              <a:p>
                <a:pPr marL="533400" indent="-533400">
                  <a:tabLst>
                    <a:tab pos="533400" algn="l"/>
                  </a:tabLst>
                </a:pPr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800" dirty="0"/>
                  <a:t> There are as many rational numbers as there are irrational numbers.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10421304" cy="2246769"/>
              </a:xfrm>
              <a:prstGeom prst="rect">
                <a:avLst/>
              </a:prstGeom>
              <a:blipFill>
                <a:blip r:embed="rId2"/>
                <a:stretch>
                  <a:fillRect l="-1228" t="-2717" b="-70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04F28-C1CB-4200-A63A-3F5327B1A073}"/>
                  </a:ext>
                </a:extLst>
              </p:cNvPr>
              <p:cNvSpPr txBox="1"/>
              <p:nvPr/>
            </p:nvSpPr>
            <p:spPr>
              <a:xfrm>
                <a:off x="1531620" y="2745647"/>
                <a:ext cx="886206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800" dirty="0"/>
                  <a:t> = “there are as many rational numbers as there are irrational numbers”.</a:t>
                </a:r>
              </a:p>
              <a:p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dirty="0"/>
                  <a:t> = “the set of all irrational numbers is infinite”.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04F28-C1CB-4200-A63A-3F5327B1A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620" y="2745647"/>
                <a:ext cx="8862060" cy="1384995"/>
              </a:xfrm>
              <a:prstGeom prst="rect">
                <a:avLst/>
              </a:prstGeom>
              <a:blipFill>
                <a:blip r:embed="rId3"/>
                <a:stretch>
                  <a:fillRect l="-1376" t="-3947" b="-114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F73CF3-3DCC-4771-8395-28D03ED43C0C}"/>
                  </a:ext>
                </a:extLst>
              </p:cNvPr>
              <p:cNvSpPr txBox="1"/>
              <p:nvPr/>
            </p:nvSpPr>
            <p:spPr>
              <a:xfrm>
                <a:off x="2545080" y="4265318"/>
                <a:ext cx="4023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239963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dirty="0"/>
                  <a:t>	(premise)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F73CF3-3DCC-4771-8395-28D03ED4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80" y="4265318"/>
                <a:ext cx="4023360" cy="523220"/>
              </a:xfrm>
              <a:prstGeom prst="rect">
                <a:avLst/>
              </a:prstGeom>
              <a:blipFill>
                <a:blip r:embed="rId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4D655F-C466-4BD2-A336-65459A40AF21}"/>
                  </a:ext>
                </a:extLst>
              </p:cNvPr>
              <p:cNvSpPr txBox="1"/>
              <p:nvPr/>
            </p:nvSpPr>
            <p:spPr>
              <a:xfrm>
                <a:off x="2545080" y="4788538"/>
                <a:ext cx="4023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239963" algn="l"/>
                  </a:tabLst>
                </a:pP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dirty="0"/>
                  <a:t>	(premise)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4D655F-C466-4BD2-A336-65459A40A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80" y="4788538"/>
                <a:ext cx="4023360" cy="523220"/>
              </a:xfrm>
              <a:prstGeom prst="rect">
                <a:avLst/>
              </a:prstGeom>
              <a:blipFill>
                <a:blip r:embed="rId5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F9B90-9482-4364-B2F7-4B6ED23863D3}"/>
                  </a:ext>
                </a:extLst>
              </p:cNvPr>
              <p:cNvSpPr txBox="1"/>
              <p:nvPr/>
            </p:nvSpPr>
            <p:spPr>
              <a:xfrm>
                <a:off x="2545080" y="5311758"/>
                <a:ext cx="6705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239963" algn="l"/>
                  </a:tabLst>
                </a:pP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800" dirty="0"/>
                  <a:t>	(invalid: converse error.)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F9B90-9482-4364-B2F7-4B6ED2386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80" y="5311758"/>
                <a:ext cx="6705600" cy="523220"/>
              </a:xfrm>
              <a:prstGeom prst="rect">
                <a:avLst/>
              </a:prstGeom>
              <a:blipFill>
                <a:blip r:embed="rId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93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Q6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10543224" cy="13849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33400" indent="-533400">
                  <a:tabLst>
                    <a:tab pos="533400" algn="l"/>
                  </a:tabLst>
                </a:pPr>
                <a:r>
                  <a:rPr lang="en-SG" sz="2800" dirty="0"/>
                  <a:t>(d)	If I get a Christmas bonus, I’ll buy a stereo.</a:t>
                </a:r>
              </a:p>
              <a:p>
                <a:pPr>
                  <a:tabLst>
                    <a:tab pos="533400" algn="l"/>
                  </a:tabLst>
                </a:pPr>
                <a:r>
                  <a:rPr lang="en-SG" sz="2800" dirty="0"/>
                  <a:t>	If I sell my motorcycle, I’ll buy a stereo.</a:t>
                </a:r>
              </a:p>
              <a:p>
                <a:pPr marL="533400" indent="-533400">
                  <a:tabLst>
                    <a:tab pos="533400" algn="l"/>
                  </a:tabLst>
                </a:pPr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800" dirty="0"/>
                  <a:t> If I get a Christmas bonus or I sell my motorcycle, I’ll buy a stereo.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10543224" cy="1384995"/>
              </a:xfrm>
              <a:prstGeom prst="rect">
                <a:avLst/>
              </a:prstGeom>
              <a:blipFill>
                <a:blip r:embed="rId2"/>
                <a:stretch>
                  <a:fillRect l="-1214" t="-4405" r="-405" b="-118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04F28-C1CB-4200-A63A-3F5327B1A073}"/>
                  </a:ext>
                </a:extLst>
              </p:cNvPr>
              <p:cNvSpPr txBox="1"/>
              <p:nvPr/>
            </p:nvSpPr>
            <p:spPr>
              <a:xfrm>
                <a:off x="2263140" y="1810025"/>
                <a:ext cx="55854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Let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400" dirty="0"/>
                  <a:t> = “I get a Christmas bonus”.</a:t>
                </a:r>
              </a:p>
              <a:p>
                <a:r>
                  <a:rPr lang="en-SG" sz="2400" dirty="0"/>
                  <a:t>Let </a:t>
                </a:r>
                <a14:m>
                  <m:oMath xmlns:m="http://schemas.openxmlformats.org/officeDocument/2006/math"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400" dirty="0"/>
                  <a:t> = “I sell my motorcycle”.</a:t>
                </a:r>
              </a:p>
              <a:p>
                <a:r>
                  <a:rPr lang="en-SG" sz="2400" dirty="0"/>
                  <a:t>Let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400" dirty="0"/>
                  <a:t> = “I’ll buy a stereo”.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04F28-C1CB-4200-A63A-3F5327B1A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140" y="1810025"/>
                <a:ext cx="5585460" cy="1200329"/>
              </a:xfrm>
              <a:prstGeom prst="rect">
                <a:avLst/>
              </a:prstGeom>
              <a:blipFill>
                <a:blip r:embed="rId3"/>
                <a:stretch>
                  <a:fillRect l="-1636" t="-4061" b="-106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F73CF3-3DCC-4771-8395-28D03ED43C0C}"/>
                  </a:ext>
                </a:extLst>
              </p:cNvPr>
              <p:cNvSpPr txBox="1"/>
              <p:nvPr/>
            </p:nvSpPr>
            <p:spPr>
              <a:xfrm>
                <a:off x="1737360" y="3010354"/>
                <a:ext cx="6080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322638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/>
                  <a:t>	(premise)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F73CF3-3DCC-4771-8395-28D03ED4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60" y="3010354"/>
                <a:ext cx="6080760" cy="523220"/>
              </a:xfrm>
              <a:prstGeom prst="rect">
                <a:avLst/>
              </a:prstGeom>
              <a:blipFill>
                <a:blip r:embed="rId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4D655F-C466-4BD2-A336-65459A40AF21}"/>
                  </a:ext>
                </a:extLst>
              </p:cNvPr>
              <p:cNvSpPr txBox="1"/>
              <p:nvPr/>
            </p:nvSpPr>
            <p:spPr>
              <a:xfrm>
                <a:off x="1737360" y="3434785"/>
                <a:ext cx="65227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322638" algn="l"/>
                  </a:tabLst>
                </a:pP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/>
                  <a:t>	(premise)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4D655F-C466-4BD2-A336-65459A40A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60" y="3434785"/>
                <a:ext cx="6522720" cy="523220"/>
              </a:xfrm>
              <a:prstGeom prst="rect">
                <a:avLst/>
              </a:prstGeom>
              <a:blipFill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F9B90-9482-4364-B2F7-4B6ED23863D3}"/>
                  </a:ext>
                </a:extLst>
              </p:cNvPr>
              <p:cNvSpPr txBox="1"/>
              <p:nvPr/>
            </p:nvSpPr>
            <p:spPr>
              <a:xfrm>
                <a:off x="1737360" y="3887012"/>
                <a:ext cx="871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322638" algn="l"/>
                  </a:tabLst>
                </a:pP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800" dirty="0"/>
                  <a:t>	(conjunction of rule of inference)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F9B90-9482-4364-B2F7-4B6ED2386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60" y="3887012"/>
                <a:ext cx="8717280" cy="523220"/>
              </a:xfrm>
              <a:prstGeom prst="rect">
                <a:avLst/>
              </a:prstGeom>
              <a:blipFill>
                <a:blip r:embed="rId6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D87A11-8DC2-4DD7-99D2-4586A9371F5D}"/>
                  </a:ext>
                </a:extLst>
              </p:cNvPr>
              <p:cNvSpPr txBox="1"/>
              <p:nvPr/>
            </p:nvSpPr>
            <p:spPr>
              <a:xfrm>
                <a:off x="1737360" y="4410232"/>
                <a:ext cx="871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322638" algn="l"/>
                  </a:tabLst>
                </a:pP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(~</m:t>
                    </m:r>
                    <m:r>
                      <a:rPr lang="en-SG" sz="2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)∧(~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800" dirty="0"/>
                  <a:t>	(implication law)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D87A11-8DC2-4DD7-99D2-4586A9371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60" y="4410232"/>
                <a:ext cx="8717280" cy="523220"/>
              </a:xfrm>
              <a:prstGeom prst="rect">
                <a:avLst/>
              </a:prstGeom>
              <a:blipFill>
                <a:blip r:embed="rId7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5594F0-4FCB-4ED9-B439-7DD0086C2503}"/>
                  </a:ext>
                </a:extLst>
              </p:cNvPr>
              <p:cNvSpPr txBox="1"/>
              <p:nvPr/>
            </p:nvSpPr>
            <p:spPr>
              <a:xfrm>
                <a:off x="1737360" y="4895831"/>
                <a:ext cx="871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322638" algn="l"/>
                  </a:tabLst>
                </a:pP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(~</m:t>
                    </m:r>
                    <m:r>
                      <a:rPr lang="en-SG" sz="2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∧~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/>
                  <a:t>	(distributive law)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5594F0-4FCB-4ED9-B439-7DD0086C2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60" y="4895831"/>
                <a:ext cx="8717280" cy="523220"/>
              </a:xfrm>
              <a:prstGeom prst="rect">
                <a:avLst/>
              </a:prstGeom>
              <a:blipFill>
                <a:blip r:embed="rId8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24510B-89C9-47FC-9938-428396D8A355}"/>
                  </a:ext>
                </a:extLst>
              </p:cNvPr>
              <p:cNvSpPr txBox="1"/>
              <p:nvPr/>
            </p:nvSpPr>
            <p:spPr>
              <a:xfrm>
                <a:off x="1737360" y="5419051"/>
                <a:ext cx="871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322638" algn="l"/>
                  </a:tabLst>
                </a:pP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~(</m:t>
                    </m:r>
                    <m:r>
                      <a:rPr lang="en-SG" sz="2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/>
                  <a:t>	(De Morgan’s law)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24510B-89C9-47FC-9938-428396D8A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60" y="5419051"/>
                <a:ext cx="8717280" cy="523220"/>
              </a:xfrm>
              <a:prstGeom prst="rect">
                <a:avLst/>
              </a:prstGeom>
              <a:blipFill>
                <a:blip r:embed="rId9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AA4C98-DD4C-44B9-BD23-85BEE3853A9A}"/>
                  </a:ext>
                </a:extLst>
              </p:cNvPr>
              <p:cNvSpPr txBox="1"/>
              <p:nvPr/>
            </p:nvSpPr>
            <p:spPr>
              <a:xfrm>
                <a:off x="1737360" y="5904650"/>
                <a:ext cx="871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322638" algn="l"/>
                  </a:tabLst>
                </a:pP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/>
                  <a:t>	(implication law)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AA4C98-DD4C-44B9-BD23-85BEE3853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60" y="5904650"/>
                <a:ext cx="8717280" cy="523220"/>
              </a:xfrm>
              <a:prstGeom prst="rect">
                <a:avLst/>
              </a:prstGeom>
              <a:blipFill>
                <a:blip r:embed="rId10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16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9" grpId="0"/>
      <p:bldP spid="11" grpId="0"/>
      <p:bldP spid="12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Q6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10543224" cy="13849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33400" indent="-533400">
                  <a:tabLst>
                    <a:tab pos="533400" algn="l"/>
                  </a:tabLst>
                </a:pPr>
                <a:r>
                  <a:rPr lang="en-SG" sz="2800" dirty="0"/>
                  <a:t>(d)	If I get a Christmas bonus, I’ll buy a stereo.</a:t>
                </a:r>
              </a:p>
              <a:p>
                <a:pPr>
                  <a:tabLst>
                    <a:tab pos="533400" algn="l"/>
                  </a:tabLst>
                </a:pPr>
                <a:r>
                  <a:rPr lang="en-SG" sz="2800" dirty="0"/>
                  <a:t>	If I sell my motorcycle, I’ll buy a stereo.</a:t>
                </a:r>
              </a:p>
              <a:p>
                <a:pPr marL="533400" indent="-533400">
                  <a:tabLst>
                    <a:tab pos="533400" algn="l"/>
                  </a:tabLst>
                </a:pPr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800" dirty="0"/>
                  <a:t> If I get a Christmas bonus or I sell my motorcycle, I’ll buy a stereo.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10543224" cy="1384995"/>
              </a:xfrm>
              <a:prstGeom prst="rect">
                <a:avLst/>
              </a:prstGeom>
              <a:blipFill>
                <a:blip r:embed="rId2"/>
                <a:stretch>
                  <a:fillRect l="-1214" t="-4405" r="-405" b="-118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04F28-C1CB-4200-A63A-3F5327B1A073}"/>
                  </a:ext>
                </a:extLst>
              </p:cNvPr>
              <p:cNvSpPr txBox="1"/>
              <p:nvPr/>
            </p:nvSpPr>
            <p:spPr>
              <a:xfrm>
                <a:off x="2263140" y="1810025"/>
                <a:ext cx="55854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Let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400" dirty="0"/>
                  <a:t> = “I get a Christmas bonus”.</a:t>
                </a:r>
              </a:p>
              <a:p>
                <a:r>
                  <a:rPr lang="en-SG" sz="2400" dirty="0"/>
                  <a:t>Let </a:t>
                </a:r>
                <a14:m>
                  <m:oMath xmlns:m="http://schemas.openxmlformats.org/officeDocument/2006/math"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400" dirty="0"/>
                  <a:t> = “I sell my motorcycle”.</a:t>
                </a:r>
              </a:p>
              <a:p>
                <a:r>
                  <a:rPr lang="en-SG" sz="2400" dirty="0"/>
                  <a:t>Let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400" dirty="0"/>
                  <a:t> = “I’ll buy a stereo”.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04F28-C1CB-4200-A63A-3F5327B1A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140" y="1810025"/>
                <a:ext cx="5585460" cy="1200329"/>
              </a:xfrm>
              <a:prstGeom prst="rect">
                <a:avLst/>
              </a:prstGeom>
              <a:blipFill>
                <a:blip r:embed="rId3"/>
                <a:stretch>
                  <a:fillRect l="-1636" t="-4061" b="-1066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Slide Number Placeholder 18">
            <a:extLst>
              <a:ext uri="{FF2B5EF4-FFF2-40B4-BE49-F238E27FC236}">
                <a16:creationId xmlns:a16="http://schemas.microsoft.com/office/drawing/2014/main" id="{B3F97206-2959-465F-BBA3-4C1C76AA6A11}"/>
              </a:ext>
            </a:extLst>
          </p:cNvPr>
          <p:cNvSpPr txBox="1">
            <a:spLocks/>
          </p:cNvSpPr>
          <p:nvPr/>
        </p:nvSpPr>
        <p:spPr>
          <a:xfrm>
            <a:off x="8244334" y="672406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45BCA7-BE1F-44EA-8FAA-E97CADA8B770}" type="slidenum">
              <a:rPr lang="en-SG" smtClean="0"/>
              <a:pPr/>
              <a:t>27</a:t>
            </a:fld>
            <a:endParaRPr lang="en-SG" dirty="0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F532FC4F-7DE3-49CD-9214-7B4076782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471531"/>
              </p:ext>
            </p:extLst>
          </p:nvPr>
        </p:nvGraphicFramePr>
        <p:xfrm>
          <a:off x="3509288" y="3502093"/>
          <a:ext cx="5173424" cy="3027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2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2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517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4910">
                <a:tc>
                  <a:txBody>
                    <a:bodyPr/>
                    <a:lstStyle/>
                    <a:p>
                      <a:pPr algn="ctr"/>
                      <a:r>
                        <a:rPr lang="en-US" sz="1700" i="1" dirty="0"/>
                        <a:t>p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i="1" dirty="0"/>
                        <a:t>q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i="1" dirty="0"/>
                        <a:t>r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i="1" dirty="0"/>
                        <a:t>p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>
                          <a:sym typeface="Symbol"/>
                        </a:rPr>
                        <a:t> </a:t>
                      </a:r>
                      <a:r>
                        <a:rPr lang="en-US" sz="1700" i="1" dirty="0"/>
                        <a:t>r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i="1" dirty="0"/>
                        <a:t>q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>
                          <a:sym typeface="Symbol"/>
                        </a:rPr>
                        <a:t> </a:t>
                      </a:r>
                      <a:r>
                        <a:rPr lang="en-US" sz="1700" i="1" dirty="0"/>
                        <a:t>r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i="1" dirty="0"/>
                        <a:t>p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>
                          <a:sym typeface="Symbol"/>
                        </a:rPr>
                        <a:t> q </a:t>
                      </a:r>
                      <a:r>
                        <a:rPr lang="en-US" sz="1700" i="1" dirty="0"/>
                        <a:t>r</a:t>
                      </a:r>
                    </a:p>
                  </a:txBody>
                  <a:tcPr marL="77288" marR="77288" marT="38644" marB="386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1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T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T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T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T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6600"/>
                          </a:solidFill>
                        </a:rPr>
                        <a:t>T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T</a:t>
                      </a:r>
                    </a:p>
                  </a:txBody>
                  <a:tcPr marL="77288" marR="77288" marT="38644" marB="386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1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T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T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F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F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6600"/>
                          </a:solidFill>
                        </a:rPr>
                        <a:t>F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F</a:t>
                      </a:r>
                    </a:p>
                  </a:txBody>
                  <a:tcPr marL="77288" marR="77288" marT="38644" marB="386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1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T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F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T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T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6600"/>
                          </a:solidFill>
                        </a:rPr>
                        <a:t>T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T</a:t>
                      </a:r>
                    </a:p>
                  </a:txBody>
                  <a:tcPr marL="77288" marR="77288" marT="38644" marB="386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1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T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F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F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F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6600"/>
                          </a:solidFill>
                        </a:rPr>
                        <a:t>T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F</a:t>
                      </a:r>
                    </a:p>
                  </a:txBody>
                  <a:tcPr marL="77288" marR="77288" marT="38644" marB="3864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1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F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T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T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T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6600"/>
                          </a:solidFill>
                        </a:rPr>
                        <a:t>T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T</a:t>
                      </a:r>
                    </a:p>
                  </a:txBody>
                  <a:tcPr marL="77288" marR="77288" marT="38644" marB="3864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1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F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T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F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T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6600"/>
                          </a:solidFill>
                        </a:rPr>
                        <a:t>F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F</a:t>
                      </a:r>
                    </a:p>
                  </a:txBody>
                  <a:tcPr marL="77288" marR="77288" marT="38644" marB="3864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1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F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F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T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T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6600"/>
                          </a:solidFill>
                        </a:rPr>
                        <a:t>T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T</a:t>
                      </a:r>
                    </a:p>
                  </a:txBody>
                  <a:tcPr marL="77288" marR="77288" marT="38644" marB="3864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91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F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F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F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T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6600"/>
                          </a:solidFill>
                        </a:rPr>
                        <a:t>T</a:t>
                      </a:r>
                    </a:p>
                  </a:txBody>
                  <a:tcPr marL="77288" marR="77288" marT="38644" marB="38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T</a:t>
                      </a:r>
                    </a:p>
                  </a:txBody>
                  <a:tcPr marL="77288" marR="77288" marT="38644" marB="3864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9" name="Rounded Rectangle 56">
            <a:extLst>
              <a:ext uri="{FF2B5EF4-FFF2-40B4-BE49-F238E27FC236}">
                <a16:creationId xmlns:a16="http://schemas.microsoft.com/office/drawing/2014/main" id="{648FBDCE-A791-4FE7-AA2E-821A2B50340A}"/>
              </a:ext>
            </a:extLst>
          </p:cNvPr>
          <p:cNvSpPr/>
          <p:nvPr/>
        </p:nvSpPr>
        <p:spPr>
          <a:xfrm>
            <a:off x="4856099" y="5176535"/>
            <a:ext cx="3460413" cy="34486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B9F135F-44AC-47FE-B5B6-E220E01C36B9}"/>
              </a:ext>
            </a:extLst>
          </p:cNvPr>
          <p:cNvGrpSpPr/>
          <p:nvPr/>
        </p:nvGrpSpPr>
        <p:grpSpPr>
          <a:xfrm>
            <a:off x="4589929" y="2931460"/>
            <a:ext cx="2043953" cy="487666"/>
            <a:chOff x="4272428" y="1980664"/>
            <a:chExt cx="2586467" cy="620137"/>
          </a:xfrm>
        </p:grpSpPr>
        <p:sp>
          <p:nvSpPr>
            <p:cNvPr id="45" name="Right Brace 44">
              <a:extLst>
                <a:ext uri="{FF2B5EF4-FFF2-40B4-BE49-F238E27FC236}">
                  <a16:creationId xmlns:a16="http://schemas.microsoft.com/office/drawing/2014/main" id="{B682C4A5-2F58-4017-B843-59DBF5DB49DB}"/>
                </a:ext>
              </a:extLst>
            </p:cNvPr>
            <p:cNvSpPr/>
            <p:nvPr/>
          </p:nvSpPr>
          <p:spPr>
            <a:xfrm rot="16200000">
              <a:off x="5490339" y="1232245"/>
              <a:ext cx="150645" cy="2586467"/>
            </a:xfrm>
            <a:prstGeom prst="rightBrace">
              <a:avLst>
                <a:gd name="adj1" fmla="val 35823"/>
                <a:gd name="adj2" fmla="val 50000"/>
              </a:avLst>
            </a:prstGeom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1FAD174-D6F7-40F6-A1C5-D82D03CC0FD7}"/>
                </a:ext>
              </a:extLst>
            </p:cNvPr>
            <p:cNvSpPr txBox="1"/>
            <p:nvPr/>
          </p:nvSpPr>
          <p:spPr>
            <a:xfrm>
              <a:off x="4715933" y="1980664"/>
              <a:ext cx="1618058" cy="469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premises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D9BEF3E-690D-4848-BC24-28BC0698598D}"/>
              </a:ext>
            </a:extLst>
          </p:cNvPr>
          <p:cNvSpPr txBox="1"/>
          <p:nvPr/>
        </p:nvSpPr>
        <p:spPr>
          <a:xfrm>
            <a:off x="6944020" y="3126039"/>
            <a:ext cx="127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conclusion</a:t>
            </a:r>
          </a:p>
        </p:txBody>
      </p:sp>
      <p:sp>
        <p:nvSpPr>
          <p:cNvPr id="53" name="Rounded Rectangle 56">
            <a:extLst>
              <a:ext uri="{FF2B5EF4-FFF2-40B4-BE49-F238E27FC236}">
                <a16:creationId xmlns:a16="http://schemas.microsoft.com/office/drawing/2014/main" id="{ADF98675-D4CB-44BE-B5E7-08A834D4EA1C}"/>
              </a:ext>
            </a:extLst>
          </p:cNvPr>
          <p:cNvSpPr/>
          <p:nvPr/>
        </p:nvSpPr>
        <p:spPr>
          <a:xfrm>
            <a:off x="4783921" y="5825066"/>
            <a:ext cx="3460413" cy="7433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6">
            <a:extLst>
              <a:ext uri="{FF2B5EF4-FFF2-40B4-BE49-F238E27FC236}">
                <a16:creationId xmlns:a16="http://schemas.microsoft.com/office/drawing/2014/main" id="{DBC8BE7E-60B3-43B5-AAAD-37E69434F725}"/>
              </a:ext>
            </a:extLst>
          </p:cNvPr>
          <p:cNvSpPr/>
          <p:nvPr/>
        </p:nvSpPr>
        <p:spPr>
          <a:xfrm>
            <a:off x="4856098" y="4499682"/>
            <a:ext cx="3460413" cy="37318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6">
            <a:extLst>
              <a:ext uri="{FF2B5EF4-FFF2-40B4-BE49-F238E27FC236}">
                <a16:creationId xmlns:a16="http://schemas.microsoft.com/office/drawing/2014/main" id="{4C19C9B3-CF77-42A7-A2E7-1E5B1964F77C}"/>
              </a:ext>
            </a:extLst>
          </p:cNvPr>
          <p:cNvSpPr/>
          <p:nvPr/>
        </p:nvSpPr>
        <p:spPr>
          <a:xfrm>
            <a:off x="4856098" y="3822828"/>
            <a:ext cx="3460413" cy="3863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4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9" grpId="0" animBg="1"/>
      <p:bldP spid="47" grpId="0"/>
      <p:bldP spid="53" grpId="0" animBg="1"/>
      <p:bldP spid="54" grpId="0" animBg="1"/>
      <p:bldP spid="5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Q7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9583104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Prove that there exist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&gt;10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SG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9583104" cy="523220"/>
              </a:xfrm>
              <a:prstGeom prst="rect">
                <a:avLst/>
              </a:prstGeom>
              <a:blipFill>
                <a:blip r:embed="rId2"/>
                <a:stretch>
                  <a:fillRect l="-1336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D91C96-2185-48B6-B65F-32A38E0B81CE}"/>
                  </a:ext>
                </a:extLst>
              </p:cNvPr>
              <p:cNvSpPr txBox="1"/>
              <p:nvPr/>
            </p:nvSpPr>
            <p:spPr>
              <a:xfrm>
                <a:off x="1661160" y="1187420"/>
                <a:ext cx="65227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625475" algn="l"/>
                    <a:tab pos="3322638" algn="l"/>
                  </a:tabLst>
                </a:pPr>
                <a:r>
                  <a:rPr lang="en-SG" sz="2800" dirty="0"/>
                  <a:t>1.	Let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=11,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=60, 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=61.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D91C96-2185-48B6-B65F-32A38E0B8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160" y="1187420"/>
                <a:ext cx="6522720" cy="523220"/>
              </a:xfrm>
              <a:prstGeom prst="rect">
                <a:avLst/>
              </a:prstGeom>
              <a:blipFill>
                <a:blip r:embed="rId3"/>
                <a:stretch>
                  <a:fillRect l="-1963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F0CDB0-3208-419B-85A7-8BB9D1915FE9}"/>
                  </a:ext>
                </a:extLst>
              </p:cNvPr>
              <p:cNvSpPr txBox="1"/>
              <p:nvPr/>
            </p:nvSpPr>
            <p:spPr>
              <a:xfrm>
                <a:off x="1661160" y="1857980"/>
                <a:ext cx="9296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5475" indent="-625475">
                  <a:tabLst>
                    <a:tab pos="625475" algn="l"/>
                    <a:tab pos="3322638" algn="l"/>
                  </a:tabLst>
                </a:pPr>
                <a:r>
                  <a:rPr lang="en-SG" sz="2800" dirty="0"/>
                  <a:t>2.	Then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&gt;10</m:t>
                        </m:r>
                      </m:sub>
                    </m:sSub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SG" sz="2800" dirty="0"/>
                  <a:t> </a:t>
                </a:r>
                <a:br>
                  <a:rPr lang="en-SG" sz="2800" dirty="0"/>
                </a:br>
                <a:r>
                  <a:rPr lang="en-SG" sz="2800" dirty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e>
                      <m:sup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=121+3600=3721=</m:t>
                    </m:r>
                    <m:sSup>
                      <m:sSupPr>
                        <m:ctrlPr>
                          <a:rPr lang="en-SG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61</m:t>
                        </m:r>
                      </m:e>
                      <m:sup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8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F0CDB0-3208-419B-85A7-8BB9D1915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160" y="1857980"/>
                <a:ext cx="9296400" cy="954107"/>
              </a:xfrm>
              <a:prstGeom prst="rect">
                <a:avLst/>
              </a:prstGeom>
              <a:blipFill>
                <a:blip r:embed="rId4"/>
                <a:stretch>
                  <a:fillRect l="-1377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30BFCF-B20E-4A69-9D80-DDB535AF9DF4}"/>
                  </a:ext>
                </a:extLst>
              </p:cNvPr>
              <p:cNvSpPr txBox="1"/>
              <p:nvPr/>
            </p:nvSpPr>
            <p:spPr>
              <a:xfrm>
                <a:off x="1661160" y="2905780"/>
                <a:ext cx="929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5475" indent="-625475">
                  <a:tabLst>
                    <a:tab pos="625475" algn="l"/>
                    <a:tab pos="3322638" algn="l"/>
                  </a:tabLst>
                </a:pPr>
                <a:r>
                  <a:rPr lang="en-SG" sz="2800" dirty="0"/>
                  <a:t>3.	Thus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&gt;10</m:t>
                        </m:r>
                      </m:sub>
                    </m:sSub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SG" sz="2800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8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30BFCF-B20E-4A69-9D80-DDB535AF9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160" y="2905780"/>
                <a:ext cx="9296400" cy="523220"/>
              </a:xfrm>
              <a:prstGeom prst="rect">
                <a:avLst/>
              </a:prstGeom>
              <a:blipFill>
                <a:blip r:embed="rId5"/>
                <a:stretch>
                  <a:fillRect l="-1377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2436B2B-0FC5-4BDA-ACEF-3ADECD402504}"/>
              </a:ext>
            </a:extLst>
          </p:cNvPr>
          <p:cNvSpPr txBox="1"/>
          <p:nvPr/>
        </p:nvSpPr>
        <p:spPr>
          <a:xfrm>
            <a:off x="681036" y="3627907"/>
            <a:ext cx="4391226" cy="58477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>
              <a:tabLst>
                <a:tab pos="3322638" algn="l"/>
              </a:tabLst>
            </a:pPr>
            <a:r>
              <a:rPr lang="en-SG" sz="3200" dirty="0"/>
              <a:t>Proof by construction.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FDAD20-A044-4285-BAB1-561A02B43DB8}"/>
              </a:ext>
            </a:extLst>
          </p:cNvPr>
          <p:cNvSpPr txBox="1"/>
          <p:nvPr/>
        </p:nvSpPr>
        <p:spPr>
          <a:xfrm>
            <a:off x="681036" y="4202566"/>
            <a:ext cx="7198044" cy="58477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>
              <a:tabLst>
                <a:tab pos="3322638" algn="l"/>
              </a:tabLst>
            </a:pPr>
            <a:r>
              <a:rPr lang="en-SG" sz="3200" dirty="0"/>
              <a:t>The values are called Pythagorean triples.</a:t>
            </a:r>
          </a:p>
        </p:txBody>
      </p:sp>
    </p:spTree>
    <p:extLst>
      <p:ext uri="{BB962C8B-B14F-4D97-AF65-F5344CB8AC3E}">
        <p14:creationId xmlns:p14="http://schemas.microsoft.com/office/powerpoint/2010/main" val="413810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Q8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29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F7755-4741-459A-8940-DB4C6E75E00D}"/>
              </a:ext>
            </a:extLst>
          </p:cNvPr>
          <p:cNvSpPr txBox="1"/>
          <p:nvPr/>
        </p:nvSpPr>
        <p:spPr>
          <a:xfrm>
            <a:off x="1176336" y="401171"/>
            <a:ext cx="571214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715963" algn="l"/>
              </a:tabLst>
            </a:pPr>
            <a:r>
              <a:rPr lang="en-S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(a) 	Two natives </a:t>
            </a:r>
            <a:r>
              <a:rPr lang="en-SG" sz="2800" i="1" dirty="0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S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SG" sz="2800" i="1" dirty="0">
                <a:latin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S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tabLst>
                <a:tab pos="715963" algn="l"/>
              </a:tabLst>
            </a:pPr>
            <a:r>
              <a:rPr lang="en-SG" sz="2800" dirty="0"/>
              <a:t>	</a:t>
            </a:r>
            <a:r>
              <a:rPr lang="en-SG" sz="2800" i="1" dirty="0"/>
              <a:t>A</a:t>
            </a:r>
            <a:r>
              <a:rPr lang="en-SG" sz="2800" dirty="0"/>
              <a:t> says: Both of us are knights.</a:t>
            </a:r>
          </a:p>
          <a:p>
            <a:pPr>
              <a:tabLst>
                <a:tab pos="715963" algn="l"/>
              </a:tabLst>
            </a:pPr>
            <a:r>
              <a:rPr lang="en-SG" sz="2800" dirty="0"/>
              <a:t>	</a:t>
            </a:r>
            <a:r>
              <a:rPr lang="en-SG" sz="2800" i="1" dirty="0"/>
              <a:t>B</a:t>
            </a:r>
            <a:r>
              <a:rPr lang="en-SG" sz="2800" dirty="0"/>
              <a:t> says: </a:t>
            </a:r>
            <a:r>
              <a:rPr lang="en-SG" sz="2800" i="1" dirty="0"/>
              <a:t>A</a:t>
            </a:r>
            <a:r>
              <a:rPr lang="en-SG" sz="2800" dirty="0"/>
              <a:t> is a knave.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894D0-6621-4691-B35A-F6383FE5F927}"/>
              </a:ext>
            </a:extLst>
          </p:cNvPr>
          <p:cNvSpPr txBox="1"/>
          <p:nvPr/>
        </p:nvSpPr>
        <p:spPr>
          <a:xfrm>
            <a:off x="681036" y="2056552"/>
            <a:ext cx="8935404" cy="446276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b="1" dirty="0"/>
              <a:t>Proof (by contradiction):</a:t>
            </a:r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US" sz="2000" dirty="0"/>
              <a:t>1.	If </a:t>
            </a:r>
            <a:r>
              <a:rPr lang="en-US" sz="2000" i="1" dirty="0"/>
              <a:t>A</a:t>
            </a:r>
            <a:r>
              <a:rPr lang="en-US" sz="2000" dirty="0"/>
              <a:t> is a knight, then:</a:t>
            </a:r>
            <a:endParaRPr lang="en-SG" sz="2000" dirty="0"/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SG" sz="2000" dirty="0"/>
              <a:t>	1.1	What </a:t>
            </a:r>
            <a:r>
              <a:rPr lang="en-SG" sz="2000" i="1" dirty="0"/>
              <a:t>A</a:t>
            </a:r>
            <a:r>
              <a:rPr lang="en-SG" sz="2000" dirty="0"/>
              <a:t> says is true. 	(by definition of knight)</a:t>
            </a:r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SG" sz="2000" dirty="0"/>
              <a:t>	1.2	</a:t>
            </a:r>
            <a:r>
              <a:rPr lang="en-SG" sz="2000" dirty="0">
                <a:sym typeface="Symbol" panose="05050102010706020507" pitchFamily="18" charset="2"/>
              </a:rPr>
              <a:t></a:t>
            </a:r>
            <a:r>
              <a:rPr lang="en-SG" sz="2000" dirty="0"/>
              <a:t> </a:t>
            </a:r>
            <a:r>
              <a:rPr lang="en-SG" sz="2000" i="1" dirty="0"/>
              <a:t>B</a:t>
            </a:r>
            <a:r>
              <a:rPr lang="en-SG" sz="2000" dirty="0"/>
              <a:t> is a knight too. 	(that’s what </a:t>
            </a:r>
            <a:r>
              <a:rPr lang="en-SG" sz="2000" i="1" dirty="0"/>
              <a:t>A</a:t>
            </a:r>
            <a:r>
              <a:rPr lang="en-SG" sz="2000" dirty="0"/>
              <a:t> says)</a:t>
            </a:r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SG" sz="2000" dirty="0"/>
              <a:t>	1.3	</a:t>
            </a:r>
            <a:r>
              <a:rPr lang="en-SG" sz="2000" dirty="0">
                <a:sym typeface="Symbol" panose="05050102010706020507" pitchFamily="18" charset="2"/>
              </a:rPr>
              <a:t></a:t>
            </a:r>
            <a:r>
              <a:rPr lang="en-SG" sz="2000" dirty="0"/>
              <a:t> What </a:t>
            </a:r>
            <a:r>
              <a:rPr lang="en-SG" sz="2000" i="1" dirty="0"/>
              <a:t>B</a:t>
            </a:r>
            <a:r>
              <a:rPr lang="en-SG" sz="2000" dirty="0"/>
              <a:t> says is true. 	(by definition of knight)</a:t>
            </a:r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SG" sz="2000" dirty="0"/>
              <a:t>	1.4	</a:t>
            </a:r>
            <a:r>
              <a:rPr lang="en-SG" sz="2000" dirty="0">
                <a:sym typeface="Symbol" panose="05050102010706020507" pitchFamily="18" charset="2"/>
              </a:rPr>
              <a:t></a:t>
            </a:r>
            <a:r>
              <a:rPr lang="en-SG" sz="2000" dirty="0"/>
              <a:t> </a:t>
            </a:r>
            <a:r>
              <a:rPr lang="en-SG" sz="2000" i="1" dirty="0"/>
              <a:t>A</a:t>
            </a:r>
            <a:r>
              <a:rPr lang="en-SG" sz="2000" dirty="0"/>
              <a:t> is a knave. 	(that’s what </a:t>
            </a:r>
            <a:r>
              <a:rPr lang="en-SG" sz="2000" i="1" dirty="0"/>
              <a:t>B</a:t>
            </a:r>
            <a:r>
              <a:rPr lang="en-SG" sz="2000" dirty="0"/>
              <a:t> says)</a:t>
            </a:r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SG" sz="2000" dirty="0"/>
              <a:t>	1.5	</a:t>
            </a:r>
            <a:r>
              <a:rPr lang="en-SG" sz="2000" dirty="0">
                <a:sym typeface="Symbol" panose="05050102010706020507" pitchFamily="18" charset="2"/>
              </a:rPr>
              <a:t></a:t>
            </a:r>
            <a:r>
              <a:rPr lang="en-SG" sz="2000" dirty="0"/>
              <a:t> </a:t>
            </a:r>
            <a:r>
              <a:rPr lang="en-SG" sz="2000" i="1" dirty="0"/>
              <a:t>A</a:t>
            </a:r>
            <a:r>
              <a:rPr lang="en-SG" sz="2000" dirty="0"/>
              <a:t> is not a knight. 	(since </a:t>
            </a:r>
            <a:r>
              <a:rPr lang="en-SG" sz="2000" i="1" dirty="0"/>
              <a:t>A</a:t>
            </a:r>
            <a:r>
              <a:rPr lang="en-SG" sz="2000" dirty="0"/>
              <a:t> is either a knight or a knave, but not both)</a:t>
            </a:r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SG" sz="2000" dirty="0"/>
              <a:t>	1.6	</a:t>
            </a:r>
            <a:r>
              <a:rPr lang="en-SG" sz="2000" dirty="0">
                <a:sym typeface="Symbol" panose="05050102010706020507" pitchFamily="18" charset="2"/>
              </a:rPr>
              <a:t></a:t>
            </a:r>
            <a:r>
              <a:rPr lang="en-SG" sz="2000" dirty="0"/>
              <a:t> Contradiction to 1.</a:t>
            </a:r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US" sz="2000" dirty="0"/>
              <a:t>2.	</a:t>
            </a:r>
            <a:r>
              <a:rPr lang="en-US" sz="2000" dirty="0">
                <a:sym typeface="Symbol" panose="05050102010706020507" pitchFamily="18" charset="2"/>
              </a:rPr>
              <a:t>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dirty="0"/>
              <a:t> is not a knight. 	</a:t>
            </a:r>
            <a:endParaRPr lang="en-SG" sz="2000" dirty="0"/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US" sz="2000" dirty="0"/>
              <a:t>3.	</a:t>
            </a:r>
            <a:r>
              <a:rPr lang="en-US" sz="2000" dirty="0">
                <a:sym typeface="Symbol" panose="05050102010706020507" pitchFamily="18" charset="2"/>
              </a:rPr>
              <a:t>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dirty="0"/>
              <a:t> is a knave. 	(since </a:t>
            </a:r>
            <a:r>
              <a:rPr lang="en-US" sz="2000" i="1" dirty="0"/>
              <a:t>A</a:t>
            </a:r>
            <a:r>
              <a:rPr lang="en-US" sz="2000" dirty="0"/>
              <a:t> is either a knight or a knave, but not both)</a:t>
            </a:r>
            <a:endParaRPr lang="en-SG" sz="2000" dirty="0"/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US" sz="2000" dirty="0"/>
              <a:t>4.	</a:t>
            </a:r>
            <a:r>
              <a:rPr lang="en-US" sz="2000" dirty="0">
                <a:sym typeface="Symbol" panose="05050102010706020507" pitchFamily="18" charset="2"/>
              </a:rPr>
              <a:t></a:t>
            </a:r>
            <a:r>
              <a:rPr lang="en-US" sz="2000" dirty="0"/>
              <a:t> What </a:t>
            </a:r>
            <a:r>
              <a:rPr lang="en-US" sz="2000" i="1" dirty="0"/>
              <a:t>B</a:t>
            </a:r>
            <a:r>
              <a:rPr lang="en-US" sz="2000" dirty="0"/>
              <a:t> says is true.</a:t>
            </a:r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SG" sz="2000" dirty="0"/>
              <a:t>5.	</a:t>
            </a:r>
            <a:r>
              <a:rPr lang="en-US" sz="2000" dirty="0">
                <a:sym typeface="Symbol" panose="05050102010706020507" pitchFamily="18" charset="2"/>
              </a:rPr>
              <a:t>  </a:t>
            </a:r>
            <a:r>
              <a:rPr lang="en-US" sz="2000" i="1" dirty="0">
                <a:sym typeface="Symbol" panose="05050102010706020507" pitchFamily="18" charset="2"/>
              </a:rPr>
              <a:t>B</a:t>
            </a:r>
            <a:r>
              <a:rPr lang="en-US" sz="2000" dirty="0">
                <a:sym typeface="Symbol" panose="05050102010706020507" pitchFamily="18" charset="2"/>
              </a:rPr>
              <a:t> cannot be a knave. (as </a:t>
            </a:r>
            <a:r>
              <a:rPr lang="en-US" sz="2000" i="1" dirty="0">
                <a:sym typeface="Symbol" panose="05050102010706020507" pitchFamily="18" charset="2"/>
              </a:rPr>
              <a:t>B</a:t>
            </a:r>
            <a:r>
              <a:rPr lang="en-US" sz="2000" dirty="0">
                <a:sym typeface="Symbol" panose="05050102010706020507" pitchFamily="18" charset="2"/>
              </a:rPr>
              <a:t> has said something true)</a:t>
            </a:r>
            <a:endParaRPr lang="en-SG" sz="2000" dirty="0"/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US" sz="2000" dirty="0"/>
              <a:t>6.	</a:t>
            </a:r>
            <a:r>
              <a:rPr lang="en-US" sz="2000" dirty="0">
                <a:sym typeface="Symbol" panose="05050102010706020507" pitchFamily="18" charset="2"/>
              </a:rPr>
              <a:t></a:t>
            </a:r>
            <a:r>
              <a:rPr lang="en-US" sz="2000" dirty="0"/>
              <a:t> </a:t>
            </a:r>
            <a:r>
              <a:rPr lang="en-US" sz="2000" i="1" dirty="0"/>
              <a:t>B</a:t>
            </a:r>
            <a:r>
              <a:rPr lang="en-US" sz="2000" dirty="0"/>
              <a:t> is a knight.	(as there are only knights and knaves)</a:t>
            </a:r>
            <a:endParaRPr lang="en-SG" sz="2000" dirty="0"/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US" sz="2000" dirty="0"/>
              <a:t>7.	Conclusion: </a:t>
            </a:r>
            <a:r>
              <a:rPr lang="en-US" sz="2000" i="1" dirty="0"/>
              <a:t>A</a:t>
            </a:r>
            <a:r>
              <a:rPr lang="en-US" sz="2000" dirty="0"/>
              <a:t> is a knave and </a:t>
            </a:r>
            <a:r>
              <a:rPr lang="en-US" sz="2000" i="1" dirty="0"/>
              <a:t>B</a:t>
            </a:r>
            <a:r>
              <a:rPr lang="en-US" sz="2000" dirty="0"/>
              <a:t> is a knight.</a:t>
            </a:r>
            <a:endParaRPr lang="en-SG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FB508-F615-4904-A7B2-FE23475725C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7" r="16422"/>
          <a:stretch/>
        </p:blipFill>
        <p:spPr bwMode="auto">
          <a:xfrm>
            <a:off x="9464039" y="271751"/>
            <a:ext cx="2425487" cy="1829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llout: Bent Line 13">
                <a:extLst>
                  <a:ext uri="{FF2B5EF4-FFF2-40B4-BE49-F238E27FC236}">
                    <a16:creationId xmlns:a16="http://schemas.microsoft.com/office/drawing/2014/main" id="{57D0F7E9-2AF4-4E64-B504-FB4563DF395A}"/>
                  </a:ext>
                </a:extLst>
              </p:cNvPr>
              <p:cNvSpPr/>
              <p:nvPr/>
            </p:nvSpPr>
            <p:spPr>
              <a:xfrm>
                <a:off x="8008620" y="1661160"/>
                <a:ext cx="3502344" cy="2265997"/>
              </a:xfrm>
              <a:prstGeom prst="borderCallout2">
                <a:avLst>
                  <a:gd name="adj1" fmla="val 19707"/>
                  <a:gd name="adj2" fmla="val 198"/>
                  <a:gd name="adj3" fmla="val 20095"/>
                  <a:gd name="adj4" fmla="val -17972"/>
                  <a:gd name="adj5" fmla="val 94987"/>
                  <a:gd name="adj6" fmla="val -66922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rgbClr val="0000FF"/>
                    </a:solidFill>
                  </a:rPr>
                  <a:t>Tempting to say “Contradiction” right after 1.4. However, this is not valid because contradiction requires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∧~</m:t>
                    </m:r>
                    <m:r>
                      <a:rPr lang="en-SG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dirty="0">
                    <a:solidFill>
                      <a:srgbClr val="0000FF"/>
                    </a:solidFill>
                  </a:rPr>
                  <a:t>, but ‘knave’ is not the negation of ‘knight’.</a:t>
                </a:r>
              </a:p>
              <a:p>
                <a:pPr algn="ctr"/>
                <a:r>
                  <a:rPr lang="en-SG" dirty="0">
                    <a:solidFill>
                      <a:srgbClr val="0000FF"/>
                    </a:solidFill>
                  </a:rPr>
                  <a:t>Hence 1.5 is required before we arrive at the contradiction in 1.6.</a:t>
                </a:r>
              </a:p>
            </p:txBody>
          </p:sp>
        </mc:Choice>
        <mc:Fallback xmlns="">
          <p:sp>
            <p:nvSpPr>
              <p:cNvPr id="14" name="Callout: Bent Line 13">
                <a:extLst>
                  <a:ext uri="{FF2B5EF4-FFF2-40B4-BE49-F238E27FC236}">
                    <a16:creationId xmlns:a16="http://schemas.microsoft.com/office/drawing/2014/main" id="{57D0F7E9-2AF4-4E64-B504-FB4563DF3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620" y="1661160"/>
                <a:ext cx="3502344" cy="2265997"/>
              </a:xfrm>
              <a:prstGeom prst="borderCallout2">
                <a:avLst>
                  <a:gd name="adj1" fmla="val 19707"/>
                  <a:gd name="adj2" fmla="val 198"/>
                  <a:gd name="adj3" fmla="val 20095"/>
                  <a:gd name="adj4" fmla="val -17972"/>
                  <a:gd name="adj5" fmla="val 94987"/>
                  <a:gd name="adj6" fmla="val -66922"/>
                </a:avLst>
              </a:prstGeom>
              <a:blipFill>
                <a:blip r:embed="rId3"/>
                <a:stretch>
                  <a:fillRect r="-7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88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39F1-4B96-4F57-9B7C-755766FD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Telegram chat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2C75B-E3B5-459F-9C2D-01478173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6D359-8F6F-4ED3-AFE3-AC7BF8091772}"/>
              </a:ext>
            </a:extLst>
          </p:cNvPr>
          <p:cNvSpPr txBox="1"/>
          <p:nvPr/>
        </p:nvSpPr>
        <p:spPr>
          <a:xfrm>
            <a:off x="1143000" y="5461818"/>
            <a:ext cx="10709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>
              <a:spcAft>
                <a:spcPts val="600"/>
              </a:spcAft>
            </a:pP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https://t.me/joinchat/GFlCahl__8m6EYeTenuBNw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A054B-B5A2-48A6-ADDF-74A39B9DA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990" y="1485798"/>
            <a:ext cx="3847540" cy="388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41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Q8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F7755-4741-459A-8940-DB4C6E75E00D}"/>
              </a:ext>
            </a:extLst>
          </p:cNvPr>
          <p:cNvSpPr txBox="1"/>
          <p:nvPr/>
        </p:nvSpPr>
        <p:spPr>
          <a:xfrm>
            <a:off x="1176336" y="401171"/>
            <a:ext cx="778478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715963" algn="l"/>
              </a:tabLst>
            </a:pPr>
            <a:r>
              <a:rPr lang="en-S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(b) 	Two natives </a:t>
            </a:r>
            <a:r>
              <a:rPr lang="en-SG" sz="2800" i="1" dirty="0"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S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SG" sz="2800" i="1" dirty="0">
                <a:latin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S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tabLst>
                <a:tab pos="715963" algn="l"/>
              </a:tabLst>
            </a:pPr>
            <a:r>
              <a:rPr lang="en-SG" sz="2800" dirty="0"/>
              <a:t>	</a:t>
            </a:r>
            <a:r>
              <a:rPr lang="en-SG" sz="2800" i="1" dirty="0"/>
              <a:t>C</a:t>
            </a:r>
            <a:r>
              <a:rPr lang="en-SG" sz="2800" dirty="0"/>
              <a:t> says: </a:t>
            </a:r>
            <a:r>
              <a:rPr lang="en-SG" sz="2800" i="1" dirty="0"/>
              <a:t>D</a:t>
            </a:r>
            <a:r>
              <a:rPr lang="en-SG" sz="2800" dirty="0"/>
              <a:t> is a knave.</a:t>
            </a:r>
          </a:p>
          <a:p>
            <a:pPr>
              <a:tabLst>
                <a:tab pos="715963" algn="l"/>
              </a:tabLst>
            </a:pPr>
            <a:r>
              <a:rPr lang="en-SG" sz="2800" dirty="0"/>
              <a:t>	</a:t>
            </a:r>
            <a:r>
              <a:rPr lang="en-SG" sz="2800" i="1" dirty="0"/>
              <a:t>D</a:t>
            </a:r>
            <a:r>
              <a:rPr lang="en-SG" sz="2800" dirty="0"/>
              <a:t> says: </a:t>
            </a:r>
            <a:r>
              <a:rPr lang="en-SG" sz="2800" i="1" dirty="0"/>
              <a:t>C</a:t>
            </a:r>
            <a:r>
              <a:rPr lang="en-SG" sz="2800" dirty="0"/>
              <a:t> is a knave.</a:t>
            </a:r>
          </a:p>
          <a:p>
            <a:pPr>
              <a:tabLst>
                <a:tab pos="715963" algn="l"/>
              </a:tabLst>
            </a:pPr>
            <a:r>
              <a:rPr lang="en-SG" sz="2800" dirty="0"/>
              <a:t>	How many knights and knaves are there?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894D0-6621-4691-B35A-F6383FE5F927}"/>
              </a:ext>
            </a:extLst>
          </p:cNvPr>
          <p:cNvSpPr txBox="1"/>
          <p:nvPr/>
        </p:nvSpPr>
        <p:spPr>
          <a:xfrm>
            <a:off x="846570" y="2404227"/>
            <a:ext cx="10230804" cy="378565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b="1" dirty="0"/>
              <a:t>Proof (by division in cases):</a:t>
            </a:r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US" sz="2400" dirty="0"/>
              <a:t>1.	If </a:t>
            </a:r>
            <a:r>
              <a:rPr lang="en-US" sz="2400" i="1" dirty="0"/>
              <a:t>C</a:t>
            </a:r>
            <a:r>
              <a:rPr lang="en-US" sz="2400" dirty="0"/>
              <a:t> is a knight, then:</a:t>
            </a:r>
            <a:endParaRPr lang="en-SG" sz="2400" dirty="0"/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SG" sz="2400" dirty="0"/>
              <a:t>	1.1	What </a:t>
            </a:r>
            <a:r>
              <a:rPr lang="en-SG" sz="2400" i="1" dirty="0"/>
              <a:t>C</a:t>
            </a:r>
            <a:r>
              <a:rPr lang="en-SG" sz="2400" dirty="0"/>
              <a:t> says is true. 	(by definition of knight)</a:t>
            </a:r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SG" sz="2400" dirty="0"/>
              <a:t>	1.2	</a:t>
            </a:r>
            <a:r>
              <a:rPr lang="en-SG" sz="2400" dirty="0">
                <a:sym typeface="Symbol" panose="05050102010706020507" pitchFamily="18" charset="2"/>
              </a:rPr>
              <a:t></a:t>
            </a:r>
            <a:r>
              <a:rPr lang="en-SG" sz="2400" dirty="0"/>
              <a:t> </a:t>
            </a:r>
            <a:r>
              <a:rPr lang="en-SG" sz="2400" i="1" dirty="0"/>
              <a:t>D</a:t>
            </a:r>
            <a:r>
              <a:rPr lang="en-SG" sz="2400" dirty="0"/>
              <a:t> is a knave. 	(that’s what </a:t>
            </a:r>
            <a:r>
              <a:rPr lang="en-SG" sz="2400" i="1" dirty="0"/>
              <a:t>C</a:t>
            </a:r>
            <a:r>
              <a:rPr lang="en-SG" sz="2400" dirty="0"/>
              <a:t> says)</a:t>
            </a:r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US" sz="2400" dirty="0"/>
              <a:t>2.	If </a:t>
            </a:r>
            <a:r>
              <a:rPr lang="en-US" sz="2400" i="1" dirty="0"/>
              <a:t>C</a:t>
            </a:r>
            <a:r>
              <a:rPr lang="en-US" sz="2400" dirty="0"/>
              <a:t> is not a knight, then: 	</a:t>
            </a:r>
            <a:endParaRPr lang="en-SG" sz="2400" dirty="0"/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SG" sz="2400" dirty="0"/>
              <a:t>	2.1	Then </a:t>
            </a:r>
            <a:r>
              <a:rPr lang="en-SG" sz="2400" i="1" dirty="0"/>
              <a:t>C</a:t>
            </a:r>
            <a:r>
              <a:rPr lang="en-SG" sz="2400" dirty="0"/>
              <a:t> is a knave. 	(one is either a knight or a knave)</a:t>
            </a:r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SG" sz="2400" dirty="0"/>
              <a:t>	2.2	</a:t>
            </a:r>
            <a:r>
              <a:rPr lang="en-SG" sz="2400" dirty="0">
                <a:sym typeface="Symbol" panose="05050102010706020507" pitchFamily="18" charset="2"/>
              </a:rPr>
              <a:t> what</a:t>
            </a:r>
            <a:r>
              <a:rPr lang="en-SG" sz="2400" dirty="0"/>
              <a:t> </a:t>
            </a:r>
            <a:r>
              <a:rPr lang="en-SG" sz="2400" i="1" dirty="0"/>
              <a:t>C</a:t>
            </a:r>
            <a:r>
              <a:rPr lang="en-SG" sz="2400" dirty="0"/>
              <a:t> says is false. 	(by definition of knave)</a:t>
            </a:r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SG" sz="2400" dirty="0"/>
              <a:t>	2.3	</a:t>
            </a:r>
            <a:r>
              <a:rPr lang="en-SG" sz="2400" dirty="0">
                <a:sym typeface="Symbol" panose="05050102010706020507" pitchFamily="18" charset="2"/>
              </a:rPr>
              <a:t></a:t>
            </a:r>
            <a:r>
              <a:rPr lang="en-SG" sz="2400" dirty="0"/>
              <a:t> </a:t>
            </a:r>
            <a:r>
              <a:rPr lang="en-SG" sz="2400" i="1" dirty="0"/>
              <a:t>D</a:t>
            </a:r>
            <a:r>
              <a:rPr lang="en-SG" sz="2400" dirty="0"/>
              <a:t> is not a knave. 	(</a:t>
            </a:r>
            <a:r>
              <a:rPr lang="en-SG" sz="2400" i="1" dirty="0"/>
              <a:t>C</a:t>
            </a:r>
            <a:r>
              <a:rPr lang="en-SG" sz="2400" dirty="0"/>
              <a:t> says </a:t>
            </a:r>
            <a:r>
              <a:rPr lang="en-SG" sz="2400" i="1" dirty="0"/>
              <a:t>D</a:t>
            </a:r>
            <a:r>
              <a:rPr lang="en-SG" sz="2400" dirty="0"/>
              <a:t> is a knave, but what </a:t>
            </a:r>
            <a:r>
              <a:rPr lang="en-SG" sz="2400" i="1" dirty="0"/>
              <a:t>C</a:t>
            </a:r>
            <a:r>
              <a:rPr lang="en-SG" sz="2400" dirty="0"/>
              <a:t> says is false)</a:t>
            </a:r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SG" sz="2400" dirty="0"/>
              <a:t>	2.4	</a:t>
            </a:r>
            <a:r>
              <a:rPr lang="en-SG" sz="2400" dirty="0">
                <a:sym typeface="Symbol" panose="05050102010706020507" pitchFamily="18" charset="2"/>
              </a:rPr>
              <a:t> </a:t>
            </a:r>
            <a:r>
              <a:rPr lang="en-SG" sz="2400" dirty="0"/>
              <a:t> </a:t>
            </a:r>
            <a:r>
              <a:rPr lang="en-SG" sz="2400" i="1" dirty="0"/>
              <a:t>D</a:t>
            </a:r>
            <a:r>
              <a:rPr lang="en-SG" sz="2400" dirty="0"/>
              <a:t> is a knight. 	(one is either a knight or a knave)</a:t>
            </a:r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US" sz="2400" dirty="0"/>
              <a:t>3.	</a:t>
            </a:r>
            <a:r>
              <a:rPr lang="en-US" sz="2400" dirty="0">
                <a:sym typeface="Symbol" panose="05050102010706020507" pitchFamily="18" charset="2"/>
              </a:rPr>
              <a:t>Conclusion: in both cases, there is one knight and one knave.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FB508-F615-4904-A7B2-FE23475725C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7" r="16422"/>
          <a:stretch/>
        </p:blipFill>
        <p:spPr bwMode="auto">
          <a:xfrm>
            <a:off x="9464039" y="271751"/>
            <a:ext cx="2425487" cy="1829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6766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Q9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31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F7755-4741-459A-8940-DB4C6E75E00D}"/>
              </a:ext>
            </a:extLst>
          </p:cNvPr>
          <p:cNvSpPr txBox="1"/>
          <p:nvPr/>
        </p:nvSpPr>
        <p:spPr>
          <a:xfrm>
            <a:off x="1176336" y="401171"/>
            <a:ext cx="932402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715963" algn="l"/>
              </a:tabLst>
            </a:pPr>
            <a:r>
              <a:rPr lang="en-S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Prove Tutorial #1 Lemma #1:</a:t>
            </a:r>
          </a:p>
          <a:p>
            <a:pPr>
              <a:tabLst>
                <a:tab pos="715963" algn="l"/>
              </a:tabLst>
            </a:pPr>
            <a:r>
              <a:rPr lang="en-SG" sz="2800" dirty="0"/>
              <a:t>	The product of any two odd integers is an odd integer.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2A8387-DF41-4683-B359-8E551B317F3C}"/>
                  </a:ext>
                </a:extLst>
              </p:cNvPr>
              <p:cNvSpPr txBox="1"/>
              <p:nvPr/>
            </p:nvSpPr>
            <p:spPr>
              <a:xfrm>
                <a:off x="789045" y="1543854"/>
                <a:ext cx="10613910" cy="421788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400" b="1" dirty="0"/>
                  <a:t>Direct proof:</a:t>
                </a:r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4130675" algn="l"/>
                  </a:tabLst>
                </a:pPr>
                <a:r>
                  <a:rPr lang="en-US" sz="2400" dirty="0"/>
                  <a:t>1.	</a:t>
                </a:r>
                <a:r>
                  <a:rPr lang="en-SG" sz="2400" dirty="0"/>
                  <a:t>Take any two odd integers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sz="2400" dirty="0"/>
                  <a:t>.</a:t>
                </a:r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4130675" algn="l"/>
                  </a:tabLst>
                </a:pPr>
                <a:r>
                  <a:rPr lang="en-US" sz="2400" dirty="0"/>
                  <a:t>2.	</a:t>
                </a:r>
                <a:r>
                  <a:rPr lang="en-SG" sz="2400" dirty="0"/>
                  <a:t>Then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SG" sz="2400" dirty="0"/>
                  <a:t>, for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/>
                  <a:t> </a:t>
                </a:r>
                <a:r>
                  <a:rPr lang="en-SG" sz="2400" dirty="0">
                    <a:solidFill>
                      <a:srgbClr val="336600"/>
                    </a:solidFill>
                  </a:rPr>
                  <a:t>(by definition of odd numbers)</a:t>
                </a:r>
              </a:p>
              <a:p>
                <a:pPr marL="639763" indent="-457200">
                  <a:buAutoNum type="arabicPeriod" startAt="3"/>
                  <a:tabLst>
                    <a:tab pos="533400" algn="l"/>
                    <a:tab pos="1082675" algn="l"/>
                    <a:tab pos="4130675" algn="l"/>
                  </a:tabLst>
                </a:pPr>
                <a:r>
                  <a:rPr lang="en-US" sz="2400" dirty="0">
                    <a:sym typeface="Symbol" panose="05050102010706020507" pitchFamily="18" charset="2"/>
                  </a:rPr>
                  <a:t>Hence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𝑛𝑚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+1</m:t>
                        </m:r>
                      </m:e>
                    </m:d>
                  </m:oMath>
                </a14:m>
                <a:endParaRPr lang="en-SG" sz="2400" b="0" dirty="0">
                  <a:sym typeface="Symbol" panose="05050102010706020507" pitchFamily="18" charset="2"/>
                </a:endParaRPr>
              </a:p>
              <a:p>
                <a:pPr marL="182563">
                  <a:tabLst>
                    <a:tab pos="533400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US" sz="2400" dirty="0">
                    <a:sym typeface="Symbol" panose="05050102010706020507" pitchFamily="18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  <m:d>
                          <m:d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+1</m:t>
                        </m:r>
                      </m:e>
                    </m:d>
                  </m:oMath>
                </a14:m>
                <a:endParaRPr lang="en-SG" sz="2400" b="0" dirty="0">
                  <a:sym typeface="Symbol" panose="05050102010706020507" pitchFamily="18" charset="2"/>
                </a:endParaRPr>
              </a:p>
              <a:p>
                <a:pPr marL="182563">
                  <a:tabLst>
                    <a:tab pos="533400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US" sz="2400" dirty="0">
                    <a:sym typeface="Symbol" panose="05050102010706020507" pitchFamily="18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4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𝑘𝑝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+2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+(2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+1)</m:t>
                    </m:r>
                  </m:oMath>
                </a14:m>
                <a:endParaRPr lang="en-US" sz="2400" dirty="0">
                  <a:sym typeface="Symbol" panose="05050102010706020507" pitchFamily="18" charset="2"/>
                </a:endParaRPr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US" sz="2400" dirty="0">
                    <a:sym typeface="Symbol" panose="05050102010706020507" pitchFamily="18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=2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𝑘𝑝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+1</m:t>
                    </m:r>
                  </m:oMath>
                </a14:m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>
                    <a:solidFill>
                      <a:srgbClr val="336600"/>
                    </a:solidFill>
                    <a:sym typeface="Symbol" panose="05050102010706020507" pitchFamily="18" charset="2"/>
                  </a:rPr>
                  <a:t>(by basic algebra)</a:t>
                </a:r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US" sz="2400" dirty="0"/>
                  <a:t>4.	</a:t>
                </a:r>
                <a:r>
                  <a:rPr lang="en-SG" sz="2400" dirty="0"/>
                  <a:t>Let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𝑘𝑝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400" dirty="0"/>
                  <a:t> which is an integer </a:t>
                </a:r>
                <a:r>
                  <a:rPr lang="en-SG" sz="2400" dirty="0">
                    <a:solidFill>
                      <a:srgbClr val="336600"/>
                    </a:solidFill>
                  </a:rPr>
                  <a:t>(by closure under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rgbClr val="3366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SG" sz="2400" dirty="0">
                    <a:solidFill>
                      <a:srgbClr val="3366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400" i="1" smtClean="0">
                        <a:solidFill>
                          <a:srgbClr val="33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SG" sz="2400" dirty="0">
                    <a:solidFill>
                      <a:srgbClr val="336600"/>
                    </a:solidFill>
                  </a:rPr>
                  <a:t>)</a:t>
                </a:r>
                <a:r>
                  <a:rPr lang="en-SG" sz="2400" dirty="0"/>
                  <a:t>.</a:t>
                </a:r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SG" sz="2400" dirty="0"/>
                  <a:t>5.	Then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SG" sz="2400" dirty="0"/>
                  <a:t> which is odd </a:t>
                </a:r>
                <a:r>
                  <a:rPr lang="en-SG" sz="2400" dirty="0">
                    <a:solidFill>
                      <a:srgbClr val="336600"/>
                    </a:solidFill>
                  </a:rPr>
                  <a:t>(by definition of odd numbers)</a:t>
                </a:r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SG" sz="2400" dirty="0"/>
                  <a:t>6.	Therefore, the product of any two odd integers is an odd integer.</a:t>
                </a:r>
                <a:endParaRPr lang="en-SG" sz="2400" dirty="0">
                  <a:solidFill>
                    <a:srgbClr val="3366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2A8387-DF41-4683-B359-8E551B317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45" y="1543854"/>
                <a:ext cx="10613910" cy="4217886"/>
              </a:xfrm>
              <a:prstGeom prst="rect">
                <a:avLst/>
              </a:prstGeom>
              <a:blipFill>
                <a:blip r:embed="rId2"/>
                <a:stretch>
                  <a:fillRect l="-803" t="-1009" b="-2161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F4BAB9B7-8D45-4603-B3CB-4A72448661BA}"/>
              </a:ext>
            </a:extLst>
          </p:cNvPr>
          <p:cNvSpPr/>
          <p:nvPr/>
        </p:nvSpPr>
        <p:spPr>
          <a:xfrm>
            <a:off x="8793480" y="1756449"/>
            <a:ext cx="2255520" cy="545556"/>
          </a:xfrm>
          <a:prstGeom prst="borderCallout2">
            <a:avLst>
              <a:gd name="adj1" fmla="val 18750"/>
              <a:gd name="adj2" fmla="val -50"/>
              <a:gd name="adj3" fmla="val 18750"/>
              <a:gd name="adj4" fmla="val -16667"/>
              <a:gd name="adj5" fmla="val 114302"/>
              <a:gd name="adj6" fmla="val -2748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>
                <a:solidFill>
                  <a:srgbClr val="0000FF"/>
                </a:solidFill>
              </a:rPr>
              <a:t>Give justification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8097D-052D-4F35-A9E3-3486091DA57D}"/>
              </a:ext>
            </a:extLst>
          </p:cNvPr>
          <p:cNvSpPr txBox="1"/>
          <p:nvPr/>
        </p:nvSpPr>
        <p:spPr>
          <a:xfrm>
            <a:off x="3398521" y="1325563"/>
            <a:ext cx="445007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To tutors: Definitions of even and odd numbers are given in lecture (lect #1 slide 27)</a:t>
            </a:r>
          </a:p>
        </p:txBody>
      </p:sp>
    </p:spTree>
    <p:extLst>
      <p:ext uri="{BB962C8B-B14F-4D97-AF65-F5344CB8AC3E}">
        <p14:creationId xmlns:p14="http://schemas.microsoft.com/office/powerpoint/2010/main" val="99405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Q10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9324024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15963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are integers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SG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SG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SG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SG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SG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SG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SG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cannot both be odd. </a:t>
                </a:r>
                <a:endParaRPr lang="en-SG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9324024" cy="954107"/>
              </a:xfrm>
              <a:prstGeom prst="rect">
                <a:avLst/>
              </a:prstGeom>
              <a:blipFill>
                <a:blip r:embed="rId2"/>
                <a:stretch>
                  <a:fillRect l="-1373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2A8387-DF41-4683-B359-8E551B317F3C}"/>
                  </a:ext>
                </a:extLst>
              </p:cNvPr>
              <p:cNvSpPr txBox="1"/>
              <p:nvPr/>
            </p:nvSpPr>
            <p:spPr>
              <a:xfrm>
                <a:off x="789045" y="1543854"/>
                <a:ext cx="7653915" cy="3910558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400" b="1" dirty="0"/>
                  <a:t>(a) Smart’s attempt:</a:t>
                </a:r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4130675" algn="l"/>
                  </a:tabLst>
                </a:pPr>
                <a:r>
                  <a:rPr lang="en-US" sz="2400" dirty="0"/>
                  <a:t>1.	Suppose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are both odd</a:t>
                </a:r>
                <a:r>
                  <a:rPr lang="en-SG" sz="2400" dirty="0"/>
                  <a:t>.</a:t>
                </a:r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4130675" algn="l"/>
                  </a:tabLst>
                </a:pPr>
                <a:r>
                  <a:rPr lang="en-US" sz="2400" dirty="0"/>
                  <a:t>2.	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/>
                  <a:t> s.t.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SG" sz="2400" dirty="0">
                    <a:solidFill>
                      <a:srgbClr val="336600"/>
                    </a:solidFill>
                  </a:rPr>
                  <a:t>.</a:t>
                </a:r>
              </a:p>
              <a:p>
                <a:pPr marL="182563">
                  <a:buAutoNum type="arabicPeriod" startAt="3"/>
                  <a:tabLst>
                    <a:tab pos="533400" algn="l"/>
                    <a:tab pos="1082675" algn="l"/>
                    <a:tab pos="4130675" algn="l"/>
                  </a:tabLst>
                </a:pPr>
                <a:r>
                  <a:rPr lang="en-US" sz="2400" dirty="0"/>
                  <a:t>	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SG" sz="2400" b="0" dirty="0">
                  <a:sym typeface="Symbol" panose="05050102010706020507" pitchFamily="18" charset="2"/>
                </a:endParaRPr>
              </a:p>
              <a:p>
                <a:pPr marL="182563">
                  <a:tabLst>
                    <a:tab pos="533400" algn="l"/>
                    <a:tab pos="1082675" algn="l"/>
                    <a:tab pos="2332038" algn="l"/>
                    <a:tab pos="4130675" algn="l"/>
                  </a:tabLst>
                </a:pPr>
                <a:r>
                  <a:rPr lang="en-US" sz="2400" dirty="0">
                    <a:sym typeface="Symbol" panose="05050102010706020507" pitchFamily="18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+2=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336600"/>
                  </a:solidFill>
                  <a:sym typeface="Symbol" panose="05050102010706020507" pitchFamily="18" charset="2"/>
                </a:endParaRPr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US" sz="2400" dirty="0"/>
                  <a:t>4.	</a:t>
                </a:r>
                <a:r>
                  <a:rPr lang="en-SG" sz="2400" dirty="0"/>
                  <a:t>T</a:t>
                </a:r>
                <a:r>
                  <a:rPr lang="en-US" sz="2400" dirty="0"/>
                  <a:t>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+4</m:t>
                        </m:r>
                        <m:sSup>
                          <m:sSup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rad>
                  </m:oMath>
                </a14:m>
                <a:endParaRPr lang="en-SG" sz="2400" dirty="0"/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SG" sz="2400" dirty="0"/>
                  <a:t>5.	But the right-hand side is not an integer.</a:t>
                </a:r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SG" sz="2400" dirty="0"/>
                  <a:t>6.	This contradicts the fact that c is an integer.</a:t>
                </a:r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SG" sz="2400" dirty="0"/>
                  <a:t>7.	Hence,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400" dirty="0"/>
                  <a:t> cannot both be odd.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2A8387-DF41-4683-B359-8E551B317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45" y="1543854"/>
                <a:ext cx="7653915" cy="3910558"/>
              </a:xfrm>
              <a:prstGeom prst="rect">
                <a:avLst/>
              </a:prstGeom>
              <a:blipFill>
                <a:blip r:embed="rId3"/>
                <a:stretch>
                  <a:fillRect l="-1113" t="-1087" b="-776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6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Q10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9324024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15963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are integers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SG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SG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SG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SG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SG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SG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SG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cannot both be odd. </a:t>
                </a:r>
                <a:endParaRPr lang="en-SG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9324024" cy="954107"/>
              </a:xfrm>
              <a:prstGeom prst="rect">
                <a:avLst/>
              </a:prstGeom>
              <a:blipFill>
                <a:blip r:embed="rId2"/>
                <a:stretch>
                  <a:fillRect l="-1373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2A8387-DF41-4683-B359-8E551B317F3C}"/>
                  </a:ext>
                </a:extLst>
              </p:cNvPr>
              <p:cNvSpPr txBox="1"/>
              <p:nvPr/>
            </p:nvSpPr>
            <p:spPr>
              <a:xfrm>
                <a:off x="606165" y="2003891"/>
                <a:ext cx="9324024" cy="83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400" b="1" dirty="0"/>
                  <a:t>Proof by contraposition: </a:t>
                </a:r>
                <a:r>
                  <a:rPr lang="en-SG" sz="2400" b="1" dirty="0">
                    <a:solidFill>
                      <a:srgbClr val="0000FF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SG" sz="2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SG" sz="2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SG" sz="2400" b="1" dirty="0">
                    <a:solidFill>
                      <a:srgbClr val="0000FF"/>
                    </a:solidFill>
                  </a:rPr>
                  <a:t> are both odd,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en-SG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SG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SG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p>
                        <m:r>
                          <a:rPr lang="en-SG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SG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sSup>
                      <m:sSupPr>
                        <m:ctrlPr>
                          <a:rPr lang="en-SG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p>
                        <m:r>
                          <a:rPr lang="en-SG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SG" sz="2400" b="1" dirty="0"/>
                  <a:t>. </a:t>
                </a:r>
              </a:p>
              <a:p>
                <a:pPr marL="182563">
                  <a:spcAft>
                    <a:spcPts val="600"/>
                  </a:spcAft>
                  <a:tabLst>
                    <a:tab pos="625475" algn="l"/>
                    <a:tab pos="1082675" algn="l"/>
                    <a:tab pos="4130675" algn="l"/>
                  </a:tabLst>
                </a:pPr>
                <a:r>
                  <a:rPr lang="en-US" sz="2400" dirty="0"/>
                  <a:t>1.	Suppose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are both odd</a:t>
                </a:r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2A8387-DF41-4683-B359-8E551B317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65" y="2003891"/>
                <a:ext cx="9324024" cy="839332"/>
              </a:xfrm>
              <a:prstGeom prst="rect">
                <a:avLst/>
              </a:prstGeom>
              <a:blipFill>
                <a:blip r:embed="rId3"/>
                <a:stretch>
                  <a:fillRect l="-980" t="-4380" b="-160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2AFDE47-1F43-4BB4-BA20-58ABE39C2B70}"/>
              </a:ext>
            </a:extLst>
          </p:cNvPr>
          <p:cNvSpPr txBox="1"/>
          <p:nvPr/>
        </p:nvSpPr>
        <p:spPr>
          <a:xfrm>
            <a:off x="1176336" y="1355278"/>
            <a:ext cx="932402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715963" algn="l"/>
              </a:tabLst>
            </a:pPr>
            <a:r>
              <a:rPr lang="en-S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(b) Write a proof using contraposition.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D9935D-1333-4E85-91CF-E2BFFB36F540}"/>
                  </a:ext>
                </a:extLst>
              </p:cNvPr>
              <p:cNvSpPr txBox="1"/>
              <p:nvPr/>
            </p:nvSpPr>
            <p:spPr>
              <a:xfrm>
                <a:off x="606165" y="2810708"/>
                <a:ext cx="10336155" cy="3740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82563">
                  <a:spcAft>
                    <a:spcPts val="600"/>
                  </a:spcAft>
                  <a:tabLst>
                    <a:tab pos="625475" algn="l"/>
                    <a:tab pos="1082675" algn="l"/>
                    <a:tab pos="4130675" algn="l"/>
                  </a:tabLst>
                </a:pPr>
                <a:r>
                  <a:rPr lang="en-US" sz="2400" dirty="0"/>
                  <a:t>2.	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/>
                  <a:t> s.t.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SG" sz="2400" dirty="0">
                    <a:solidFill>
                      <a:srgbClr val="336600"/>
                    </a:solidFill>
                  </a:rPr>
                  <a:t> (by def of odd numbers)</a:t>
                </a:r>
              </a:p>
              <a:p>
                <a:pPr marL="182563">
                  <a:buAutoNum type="arabicPeriod" startAt="3"/>
                  <a:tabLst>
                    <a:tab pos="625475" algn="l"/>
                    <a:tab pos="1082675" algn="l"/>
                    <a:tab pos="4130675" algn="l"/>
                  </a:tabLst>
                </a:pPr>
                <a:r>
                  <a:rPr lang="en-US" sz="2400" dirty="0"/>
                  <a:t>	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SG" sz="2400" b="0" dirty="0">
                  <a:sym typeface="Symbol" panose="05050102010706020507" pitchFamily="18" charset="2"/>
                </a:endParaRPr>
              </a:p>
              <a:p>
                <a:pPr marL="182563">
                  <a:tabLst>
                    <a:tab pos="533400" algn="l"/>
                    <a:tab pos="1082675" algn="l"/>
                    <a:tab pos="2422525" algn="l"/>
                    <a:tab pos="4130675" algn="l"/>
                  </a:tabLst>
                </a:pPr>
                <a:r>
                  <a:rPr lang="en-US" sz="2400" dirty="0">
                    <a:sym typeface="Symbol" panose="05050102010706020507" pitchFamily="18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400" dirty="0">
                    <a:solidFill>
                      <a:srgbClr val="336600"/>
                    </a:solidFill>
                    <a:sym typeface="Symbol" panose="05050102010706020507" pitchFamily="18" charset="2"/>
                  </a:rPr>
                  <a:t> (by basic algebra)</a:t>
                </a:r>
              </a:p>
              <a:p>
                <a:pPr marL="182563">
                  <a:spcAft>
                    <a:spcPts val="600"/>
                  </a:spcAft>
                  <a:tabLst>
                    <a:tab pos="625475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US" sz="2400" dirty="0"/>
                  <a:t>4.	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2(2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SG" sz="2400" dirty="0"/>
                  <a:t>, where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sz="2400" dirty="0"/>
                  <a:t>.</a:t>
                </a:r>
              </a:p>
              <a:p>
                <a:pPr marL="625475" indent="-442913">
                  <a:spcAft>
                    <a:spcPts val="600"/>
                  </a:spcAft>
                  <a:tabLst>
                    <a:tab pos="625475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SG" sz="2400" dirty="0"/>
                  <a:t>5.	Now,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SG" sz="2400" dirty="0"/>
                  <a:t> is an integer </a:t>
                </a:r>
                <a:r>
                  <a:rPr lang="en-SG" sz="2400" dirty="0">
                    <a:solidFill>
                      <a:srgbClr val="336600"/>
                    </a:solidFill>
                  </a:rPr>
                  <a:t>(by closure of integers under </a:t>
                </a:r>
                <a14:m>
                  <m:oMath xmlns:m="http://schemas.openxmlformats.org/officeDocument/2006/math">
                    <m:r>
                      <a:rPr lang="en-SG" sz="2400" i="1" smtClean="0">
                        <a:solidFill>
                          <a:srgbClr val="33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SG" sz="2400" dirty="0">
                    <a:solidFill>
                      <a:srgbClr val="3366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rgbClr val="3366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SG" sz="2400" dirty="0">
                    <a:solidFill>
                      <a:srgbClr val="336600"/>
                    </a:solidFill>
                  </a:rPr>
                  <a:t>)</a:t>
                </a:r>
                <a:r>
                  <a:rPr lang="en-SG" sz="2400" dirty="0"/>
                  <a:t>. Likewise,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SG" sz="2400" dirty="0"/>
                  <a:t> is also an integer by the closure property.</a:t>
                </a:r>
              </a:p>
              <a:p>
                <a:pPr marL="182563">
                  <a:spcAft>
                    <a:spcPts val="600"/>
                  </a:spcAft>
                  <a:tabLst>
                    <a:tab pos="625475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SG" sz="2400" dirty="0"/>
                  <a:t>6.	Hence,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400" dirty="0"/>
                  <a:t> is even </a:t>
                </a:r>
                <a:r>
                  <a:rPr lang="en-SG" sz="2400" dirty="0">
                    <a:solidFill>
                      <a:srgbClr val="336600"/>
                    </a:solidFill>
                  </a:rPr>
                  <a:t>(by definition of even numbers) </a:t>
                </a:r>
              </a:p>
              <a:p>
                <a:pPr marL="625475" indent="-442913">
                  <a:spcAft>
                    <a:spcPts val="600"/>
                  </a:spcAft>
                  <a:tabLst>
                    <a:tab pos="625475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SG" sz="2400" dirty="0"/>
                  <a:t>7.	Moreover, since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SG" sz="2400" dirty="0"/>
                  <a:t>, it follows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400" dirty="0"/>
                  <a:t> has remainder 2 when divided by 4.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D9935D-1333-4E85-91CF-E2BFFB36F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65" y="2810708"/>
                <a:ext cx="10336155" cy="3740768"/>
              </a:xfrm>
              <a:prstGeom prst="rect">
                <a:avLst/>
              </a:prstGeom>
              <a:blipFill>
                <a:blip r:embed="rId4"/>
                <a:stretch>
                  <a:fillRect t="-1303" r="-118" b="-22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2" animBg="1"/>
      <p:bldP spid="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Q10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9324024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15963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are integers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SG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SG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SG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SG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SG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SG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SG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cannot both be odd. </a:t>
                </a:r>
                <a:endParaRPr lang="en-SG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9324024" cy="954107"/>
              </a:xfrm>
              <a:prstGeom prst="rect">
                <a:avLst/>
              </a:prstGeom>
              <a:blipFill>
                <a:blip r:embed="rId2"/>
                <a:stretch>
                  <a:fillRect l="-1373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2A8387-DF41-4683-B359-8E551B317F3C}"/>
                  </a:ext>
                </a:extLst>
              </p:cNvPr>
              <p:cNvSpPr txBox="1"/>
              <p:nvPr/>
            </p:nvSpPr>
            <p:spPr>
              <a:xfrm>
                <a:off x="606165" y="2003891"/>
                <a:ext cx="9324024" cy="4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400" b="1" dirty="0"/>
                  <a:t>Proof by contraposition: </a:t>
                </a:r>
                <a:r>
                  <a:rPr lang="en-SG" sz="2400" b="1" dirty="0">
                    <a:solidFill>
                      <a:srgbClr val="0000FF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SG" sz="2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SG" sz="2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SG" sz="2400" b="1" dirty="0">
                    <a:solidFill>
                      <a:srgbClr val="0000FF"/>
                    </a:solidFill>
                  </a:rPr>
                  <a:t> are both odd,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en-SG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SG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SG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p>
                        <m:r>
                          <a:rPr lang="en-SG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SG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sSup>
                      <m:sSupPr>
                        <m:ctrlPr>
                          <a:rPr lang="en-SG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p>
                        <m:r>
                          <a:rPr lang="en-SG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SG" sz="2400" b="1" dirty="0"/>
                  <a:t>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2A8387-DF41-4683-B359-8E551B317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65" y="2003891"/>
                <a:ext cx="9324024" cy="470000"/>
              </a:xfrm>
              <a:prstGeom prst="rect">
                <a:avLst/>
              </a:prstGeom>
              <a:blipFill>
                <a:blip r:embed="rId3"/>
                <a:stretch>
                  <a:fillRect l="-980" t="-7792" b="-29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2AFDE47-1F43-4BB4-BA20-58ABE39C2B70}"/>
              </a:ext>
            </a:extLst>
          </p:cNvPr>
          <p:cNvSpPr txBox="1"/>
          <p:nvPr/>
        </p:nvSpPr>
        <p:spPr>
          <a:xfrm>
            <a:off x="1176336" y="1355278"/>
            <a:ext cx="932402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715963" algn="l"/>
              </a:tabLst>
            </a:pPr>
            <a:r>
              <a:rPr lang="en-S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(b) Write a proof using contraposition.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D9935D-1333-4E85-91CF-E2BFFB36F540}"/>
                  </a:ext>
                </a:extLst>
              </p:cNvPr>
              <p:cNvSpPr txBox="1"/>
              <p:nvPr/>
            </p:nvSpPr>
            <p:spPr>
              <a:xfrm>
                <a:off x="606165" y="2473891"/>
                <a:ext cx="1033615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625475" indent="-442913">
                  <a:spcAft>
                    <a:spcPts val="600"/>
                  </a:spcAft>
                  <a:tabLst>
                    <a:tab pos="625475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SG" sz="2400" dirty="0"/>
                  <a:t>7.	… it follows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400" dirty="0"/>
                  <a:t> has remainder 2 when divided by 4.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D9935D-1333-4E85-91CF-E2BFFB36F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65" y="2473891"/>
                <a:ext cx="10336155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1272B1-72E1-4DF7-8462-6235162CB70D}"/>
                  </a:ext>
                </a:extLst>
              </p:cNvPr>
              <p:cNvSpPr txBox="1"/>
              <p:nvPr/>
            </p:nvSpPr>
            <p:spPr>
              <a:xfrm>
                <a:off x="606164" y="2903557"/>
                <a:ext cx="1033615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625475" indent="-442913">
                  <a:spcAft>
                    <a:spcPts val="600"/>
                  </a:spcAft>
                  <a:tabLst>
                    <a:tab pos="625475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SG" sz="2400" dirty="0"/>
                  <a:t>8.	Now,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SG" sz="2400" dirty="0"/>
                  <a:t> is either odd or even. </a:t>
                </a:r>
                <a:r>
                  <a:rPr lang="en-SG" sz="2400" dirty="0">
                    <a:solidFill>
                      <a:srgbClr val="C00000"/>
                    </a:solidFill>
                  </a:rPr>
                  <a:t>(We use division by cases here)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1272B1-72E1-4DF7-8462-6235162CB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64" y="2903557"/>
                <a:ext cx="10336155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B5509D-18CF-4C72-A2DE-392B63BCCA99}"/>
                  </a:ext>
                </a:extLst>
              </p:cNvPr>
              <p:cNvSpPr txBox="1"/>
              <p:nvPr/>
            </p:nvSpPr>
            <p:spPr>
              <a:xfrm>
                <a:off x="1123605" y="3252133"/>
                <a:ext cx="10336155" cy="1138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715963" indent="-533400">
                  <a:tabLst>
                    <a:tab pos="715963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SG" sz="2400" dirty="0"/>
                  <a:t>8.1	Case 1: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SG" sz="2400" dirty="0"/>
                  <a:t> is odd</a:t>
                </a:r>
              </a:p>
              <a:p>
                <a:pPr marL="715963" indent="-533400">
                  <a:tabLst>
                    <a:tab pos="715963" algn="l"/>
                    <a:tab pos="1082675" algn="l"/>
                    <a:tab pos="1616075" algn="l"/>
                    <a:tab pos="4130675" algn="l"/>
                  </a:tabLst>
                </a:pPr>
                <a:r>
                  <a:rPr lang="en-SG" sz="2200" dirty="0"/>
                  <a:t>	8.1.1	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200" dirty="0"/>
                  <a:t> is odd </a:t>
                </a:r>
                <a:r>
                  <a:rPr lang="en-SG" sz="2200" dirty="0">
                    <a:solidFill>
                      <a:srgbClr val="336600"/>
                    </a:solidFill>
                  </a:rPr>
                  <a:t>(by Lemma 1 in question 9)</a:t>
                </a:r>
              </a:p>
              <a:p>
                <a:pPr marL="715963" indent="-533400">
                  <a:spcAft>
                    <a:spcPts val="600"/>
                  </a:spcAft>
                  <a:tabLst>
                    <a:tab pos="715963" algn="l"/>
                    <a:tab pos="1082675" algn="l"/>
                    <a:tab pos="1616075" algn="l"/>
                    <a:tab pos="4130675" algn="l"/>
                  </a:tabLst>
                </a:pPr>
                <a:r>
                  <a:rPr lang="en-SG" sz="2200" dirty="0">
                    <a:solidFill>
                      <a:srgbClr val="336600"/>
                    </a:solidFill>
                  </a:rPr>
                  <a:t>	</a:t>
                </a:r>
                <a:r>
                  <a:rPr lang="en-SG" sz="2200" dirty="0"/>
                  <a:t>8.1.2	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SG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200" dirty="0"/>
                  <a:t> since the RHS is even (line 6)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B5509D-18CF-4C72-A2DE-392B63BCC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05" y="3252133"/>
                <a:ext cx="10336155" cy="1138773"/>
              </a:xfrm>
              <a:prstGeom prst="rect">
                <a:avLst/>
              </a:prstGeom>
              <a:blipFill>
                <a:blip r:embed="rId6"/>
                <a:stretch>
                  <a:fillRect t="-4278" b="-101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2C91AC-3775-45B1-A581-960B1D06C359}"/>
                  </a:ext>
                </a:extLst>
              </p:cNvPr>
              <p:cNvSpPr txBox="1"/>
              <p:nvPr/>
            </p:nvSpPr>
            <p:spPr>
              <a:xfrm>
                <a:off x="1123604" y="4298861"/>
                <a:ext cx="10806879" cy="1477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715963" indent="-533400">
                  <a:tabLst>
                    <a:tab pos="715963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SG" sz="2400" dirty="0"/>
                  <a:t>8.2	Case 2: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SG" sz="2400" dirty="0"/>
                  <a:t> is even</a:t>
                </a:r>
              </a:p>
              <a:p>
                <a:pPr marL="715963" indent="-533400">
                  <a:tabLst>
                    <a:tab pos="715963" algn="l"/>
                    <a:tab pos="1082675" algn="l"/>
                    <a:tab pos="1616075" algn="l"/>
                    <a:tab pos="4130675" algn="l"/>
                  </a:tabLst>
                </a:pPr>
                <a:r>
                  <a:rPr lang="en-SG" sz="2200" dirty="0"/>
                  <a:t>	8.2.1	Then </a:t>
                </a:r>
                <a14:m>
                  <m:oMath xmlns:m="http://schemas.openxmlformats.org/officeDocument/2006/math">
                    <m:r>
                      <a:rPr lang="en-SG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200" dirty="0"/>
                  <a:t> s.t.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20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sz="2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200" dirty="0">
                    <a:solidFill>
                      <a:srgbClr val="336600"/>
                    </a:solidFill>
                  </a:rPr>
                  <a:t>(by definition of even numbers)</a:t>
                </a:r>
              </a:p>
              <a:p>
                <a:pPr marL="715963" indent="-533400">
                  <a:tabLst>
                    <a:tab pos="715963" algn="l"/>
                    <a:tab pos="1082675" algn="l"/>
                    <a:tab pos="1616075" algn="l"/>
                    <a:tab pos="4130675" algn="l"/>
                  </a:tabLst>
                </a:pPr>
                <a:r>
                  <a:rPr lang="en-SG" sz="2200" dirty="0">
                    <a:solidFill>
                      <a:srgbClr val="336600"/>
                    </a:solidFill>
                  </a:rPr>
                  <a:t>	</a:t>
                </a:r>
                <a:r>
                  <a:rPr lang="en-SG" sz="2200" dirty="0"/>
                  <a:t>8.2.2	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200" dirty="0"/>
                  <a:t> which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200" dirty="0"/>
                  <a:t> has remainder zero when divided by 4.</a:t>
                </a:r>
              </a:p>
              <a:p>
                <a:pPr marL="715963" indent="-533400">
                  <a:spcAft>
                    <a:spcPts val="600"/>
                  </a:spcAft>
                  <a:tabLst>
                    <a:tab pos="715963" algn="l"/>
                    <a:tab pos="1082675" algn="l"/>
                    <a:tab pos="1616075" algn="l"/>
                    <a:tab pos="4130675" algn="l"/>
                  </a:tabLst>
                </a:pPr>
                <a:r>
                  <a:rPr lang="en-SG" sz="2200" dirty="0"/>
                  <a:t>	8.2.3	Hence,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SG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SG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SG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200" dirty="0"/>
                  <a:t> since RHS has remainder 2 when divided by 4.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2C91AC-3775-45B1-A581-960B1D06C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04" y="4298861"/>
                <a:ext cx="10806879" cy="1477328"/>
              </a:xfrm>
              <a:prstGeom prst="rect">
                <a:avLst/>
              </a:prstGeom>
              <a:blipFill>
                <a:blip r:embed="rId7"/>
                <a:stretch>
                  <a:fillRect t="-3292" b="-7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AD869-DC39-452A-A614-0CC5A907F67F}"/>
                  </a:ext>
                </a:extLst>
              </p:cNvPr>
              <p:cNvSpPr txBox="1"/>
              <p:nvPr/>
            </p:nvSpPr>
            <p:spPr>
              <a:xfrm>
                <a:off x="606163" y="5672866"/>
                <a:ext cx="1033615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625475" indent="-442913">
                  <a:spcAft>
                    <a:spcPts val="600"/>
                  </a:spcAft>
                  <a:tabLst>
                    <a:tab pos="625475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SG" sz="2400" dirty="0"/>
                  <a:t>9.	In all case,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400" dirty="0"/>
                  <a:t>.</a:t>
                </a:r>
                <a:endParaRPr lang="en-SG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AD869-DC39-452A-A614-0CC5A907F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63" y="5672866"/>
                <a:ext cx="10336155" cy="461665"/>
              </a:xfrm>
              <a:prstGeom prst="rect">
                <a:avLst/>
              </a:prstGeom>
              <a:blipFill>
                <a:blip r:embed="rId8"/>
                <a:stretch>
                  <a:fillRect t="-10667" b="-30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AE2A6B4-4B25-4DFF-84C6-92703578C468}"/>
              </a:ext>
            </a:extLst>
          </p:cNvPr>
          <p:cNvSpPr txBox="1"/>
          <p:nvPr/>
        </p:nvSpPr>
        <p:spPr>
          <a:xfrm>
            <a:off x="606162" y="6034213"/>
            <a:ext cx="1033615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625475" indent="-442913">
              <a:spcAft>
                <a:spcPts val="600"/>
              </a:spcAft>
              <a:tabLst>
                <a:tab pos="625475" algn="l"/>
                <a:tab pos="1082675" algn="l"/>
                <a:tab pos="2057400" algn="l"/>
                <a:tab pos="4130675" algn="l"/>
              </a:tabLst>
            </a:pPr>
            <a:r>
              <a:rPr lang="en-SG" sz="2400" dirty="0"/>
              <a:t>10.	Therefore, by contraposition, the original statement is true.</a:t>
            </a:r>
            <a:endParaRPr lang="en-SG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8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/>
      <p:bldP spid="13" grpId="0"/>
      <p:bldP spid="14" grpId="0" build="p"/>
      <p:bldP spid="1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07A13-2327-4E5F-A79E-55A24B63E860}"/>
              </a:ext>
            </a:extLst>
          </p:cNvPr>
          <p:cNvSpPr txBox="1"/>
          <p:nvPr/>
        </p:nvSpPr>
        <p:spPr>
          <a:xfrm>
            <a:off x="1478280" y="1447800"/>
            <a:ext cx="835152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3200" dirty="0"/>
              <a:t>Tutorial answers will be uploaded on LumiNUS at the end of the week.</a:t>
            </a:r>
          </a:p>
          <a:p>
            <a:pPr>
              <a:spcAft>
                <a:spcPts val="600"/>
              </a:spcAft>
            </a:pPr>
            <a:r>
              <a:rPr lang="en-SG" sz="3200" dirty="0"/>
              <a:t>If you still have any doubts, please contact me or post on the LumiNUS forum.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ACE93-E8C6-4372-BAC4-BC2496C95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308" y="3429000"/>
            <a:ext cx="2017543" cy="223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F693EA-D6FB-414A-846E-3067D94D8725}"/>
                  </a:ext>
                </a:extLst>
              </p:cNvPr>
              <p:cNvSpPr txBox="1"/>
              <p:nvPr/>
            </p:nvSpPr>
            <p:spPr>
              <a:xfrm>
                <a:off x="725799" y="586807"/>
                <a:ext cx="10709117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Learning objectives for this tutorial: </a:t>
                </a:r>
              </a:p>
              <a:p>
                <a:pPr marL="900113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Understanding the </a:t>
                </a: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logical connectives </a:t>
                </a:r>
                <a14:m>
                  <m:oMath xmlns:m="http://schemas.openxmlformats.org/officeDocument/2006/math">
                    <m:r>
                      <a:rPr lang="en-SG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,∨,~,→</m:t>
                    </m:r>
                  </m:oMath>
                </a14:m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900113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Applying </a:t>
                </a: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laws of logical equivalences 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simplify statements.</a:t>
                </a:r>
              </a:p>
              <a:p>
                <a:pPr marL="900113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Knowing the </a:t>
                </a: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contrapositive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converse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inverse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forms of a conditional statement and their logical relationship.</a:t>
                </a:r>
              </a:p>
              <a:p>
                <a:pPr marL="900113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Determining whether an </a:t>
                </a: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argument 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valid or invalid.</a:t>
                </a:r>
              </a:p>
              <a:p>
                <a:pPr marL="900113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Writing simple </a:t>
                </a: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proofs.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F693EA-D6FB-414A-846E-3067D94D8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9" y="586807"/>
                <a:ext cx="10709117" cy="4832092"/>
              </a:xfrm>
              <a:prstGeom prst="rect">
                <a:avLst/>
              </a:prstGeom>
              <a:blipFill>
                <a:blip r:embed="rId2"/>
                <a:stretch>
                  <a:fillRect l="-1707" t="-18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99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Q1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2" y="401171"/>
                <a:ext cx="7582654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(a) Negating “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 &lt; 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&lt; 5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 </a:t>
                </a: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becomes “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≥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≥5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2" y="401171"/>
                <a:ext cx="7582654" cy="523220"/>
              </a:xfrm>
              <a:prstGeom prst="rect">
                <a:avLst/>
              </a:prstGeom>
              <a:blipFill>
                <a:blip r:embed="rId2"/>
                <a:stretch>
                  <a:fillRect l="-1688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A7711F-BDD3-45AA-BF06-8CBF153B6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136" y="354013"/>
            <a:ext cx="2590800" cy="1943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9E5EC0-FB11-46EC-920E-3C1D355B0D16}"/>
                  </a:ext>
                </a:extLst>
              </p:cNvPr>
              <p:cNvSpPr txBox="1"/>
              <p:nvPr/>
            </p:nvSpPr>
            <p:spPr>
              <a:xfrm>
                <a:off x="1294032" y="1325562"/>
                <a:ext cx="18127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1&lt;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&lt;5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9E5EC0-FB11-46EC-920E-3C1D355B0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032" y="1325562"/>
                <a:ext cx="181275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7CB70C-9AE3-4735-A1E0-A3CBD9FAA737}"/>
                  </a:ext>
                </a:extLst>
              </p:cNvPr>
              <p:cNvSpPr txBox="1"/>
              <p:nvPr/>
            </p:nvSpPr>
            <p:spPr>
              <a:xfrm>
                <a:off x="3106790" y="1307527"/>
                <a:ext cx="35988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1&lt;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&lt;5)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7CB70C-9AE3-4735-A1E0-A3CBD9FAA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790" y="1307527"/>
                <a:ext cx="359881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840570" y="2578970"/>
                <a:ext cx="3608222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i="1">
                                  <a:latin typeface="Cambria Math" panose="02040503050406030204" pitchFamily="18" charset="0"/>
                                </a:rPr>
                                <m:t>1&lt;</m:t>
                              </m:r>
                              <m:r>
                                <a:rPr lang="en-SG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SG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SG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SG" sz="2800" i="1">
                                  <a:latin typeface="Cambria Math" panose="02040503050406030204" pitchFamily="18" charset="0"/>
                                </a:rPr>
                                <m:t>&lt;5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0" y="2578970"/>
                <a:ext cx="3608222" cy="5786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/>
              <p:nvPr/>
            </p:nvSpPr>
            <p:spPr>
              <a:xfrm>
                <a:off x="4289258" y="2609584"/>
                <a:ext cx="65070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1&lt;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∨~(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&lt;5)</m:t>
                    </m:r>
                  </m:oMath>
                </a14:m>
                <a:r>
                  <a:rPr lang="en-SG" sz="2800" dirty="0"/>
                  <a:t> (De Morgan’s)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258" y="2609584"/>
                <a:ext cx="6507079" cy="523220"/>
              </a:xfrm>
              <a:prstGeom prst="rect">
                <a:avLst/>
              </a:prstGeom>
              <a:blipFill>
                <a:blip r:embed="rId7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D796F9-BDA8-4EE1-A0CE-6092EC6F8F08}"/>
                  </a:ext>
                </a:extLst>
              </p:cNvPr>
              <p:cNvSpPr txBox="1"/>
              <p:nvPr/>
            </p:nvSpPr>
            <p:spPr>
              <a:xfrm>
                <a:off x="4289259" y="3182507"/>
                <a:ext cx="4213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SG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≥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∨(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SG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≥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5)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D796F9-BDA8-4EE1-A0CE-6092EC6F8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259" y="3182507"/>
                <a:ext cx="421305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06338CE-23FE-451F-B241-8E6EBC4EEC89}"/>
              </a:ext>
            </a:extLst>
          </p:cNvPr>
          <p:cNvSpPr/>
          <p:nvPr/>
        </p:nvSpPr>
        <p:spPr>
          <a:xfrm>
            <a:off x="9335386" y="1562986"/>
            <a:ext cx="2349795" cy="73412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9FEC4-4457-468D-93C1-CE242C1357FF}"/>
              </a:ext>
            </a:extLst>
          </p:cNvPr>
          <p:cNvSpPr txBox="1"/>
          <p:nvPr/>
        </p:nvSpPr>
        <p:spPr>
          <a:xfrm>
            <a:off x="6327252" y="1387117"/>
            <a:ext cx="181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0000FF"/>
                </a:solidFill>
              </a:rPr>
              <a:t>Implicit AND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0EC9BBF-B846-4C77-BDF0-4FA29996D819}"/>
              </a:ext>
            </a:extLst>
          </p:cNvPr>
          <p:cNvGrpSpPr/>
          <p:nvPr/>
        </p:nvGrpSpPr>
        <p:grpSpPr>
          <a:xfrm>
            <a:off x="4710989" y="383135"/>
            <a:ext cx="5391526" cy="5189980"/>
            <a:chOff x="4710989" y="383135"/>
            <a:chExt cx="5391526" cy="518998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BD5292E-56C8-48E9-A7C9-4E54B446A709}"/>
                </a:ext>
              </a:extLst>
            </p:cNvPr>
            <p:cNvSpPr/>
            <p:nvPr/>
          </p:nvSpPr>
          <p:spPr>
            <a:xfrm>
              <a:off x="6561574" y="383135"/>
              <a:ext cx="1557494" cy="541255"/>
            </a:xfrm>
            <a:prstGeom prst="round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C86AD00-60EF-43E3-A1F2-E7259DBB27A9}"/>
                </a:ext>
              </a:extLst>
            </p:cNvPr>
            <p:cNvSpPr/>
            <p:nvPr/>
          </p:nvSpPr>
          <p:spPr>
            <a:xfrm>
              <a:off x="4710989" y="3175439"/>
              <a:ext cx="2865468" cy="541255"/>
            </a:xfrm>
            <a:prstGeom prst="round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BBAFA22-176A-4B29-BF84-19EC4CF60F20}"/>
                </a:ext>
              </a:extLst>
            </p:cNvPr>
            <p:cNvGrpSpPr/>
            <p:nvPr/>
          </p:nvGrpSpPr>
          <p:grpSpPr>
            <a:xfrm>
              <a:off x="7787295" y="1105320"/>
              <a:ext cx="2315220" cy="4467795"/>
              <a:chOff x="7787295" y="1105320"/>
              <a:chExt cx="2315220" cy="4467795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14E7549-734E-4123-A3F5-8871A290A1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00852" y="1105320"/>
                <a:ext cx="929528" cy="3185828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1E869DD-F15A-4F22-82C1-49B6468632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87295" y="3705728"/>
                <a:ext cx="1136752" cy="635123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00BCF0-C6AE-4D4C-8435-286F78A8689A}"/>
                  </a:ext>
                </a:extLst>
              </p:cNvPr>
              <p:cNvSpPr txBox="1"/>
              <p:nvPr/>
            </p:nvSpPr>
            <p:spPr>
              <a:xfrm>
                <a:off x="8289757" y="4372786"/>
                <a:ext cx="18127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00FF"/>
                    </a:solidFill>
                  </a:rPr>
                  <a:t>Are they logically equivalent?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708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  <p:bldP spid="20" grpId="0"/>
      <p:bldP spid="22" grpId="0"/>
      <p:bldP spid="23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Q1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6C51F-4896-4E25-85B3-E393C6C96070}"/>
              </a:ext>
            </a:extLst>
          </p:cNvPr>
          <p:cNvSpPr txBox="1"/>
          <p:nvPr/>
        </p:nvSpPr>
        <p:spPr>
          <a:xfrm>
            <a:off x="919660" y="401171"/>
            <a:ext cx="7967666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(b) “He’s welcome to come along only if he behaves himself” means “if he behaves himself then he’s welcome to come along”.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A7711F-BDD3-45AA-BF06-8CBF153B6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136" y="354013"/>
            <a:ext cx="2590800" cy="1943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919660" y="2027895"/>
                <a:ext cx="70693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b="0" dirty="0"/>
                  <a:t>Let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800" dirty="0"/>
                  <a:t> be “He’s welcome to come along”</a:t>
                </a:r>
              </a:p>
              <a:p>
                <a:r>
                  <a:rPr lang="en-SG" sz="2800" dirty="0"/>
                  <a:t>and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dirty="0"/>
                  <a:t> be “He behaves himself”.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2027895"/>
                <a:ext cx="7069309" cy="954107"/>
              </a:xfrm>
              <a:prstGeom prst="rect">
                <a:avLst/>
              </a:prstGeom>
              <a:blipFill>
                <a:blip r:embed="rId3"/>
                <a:stretch>
                  <a:fillRect l="-1810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756309-9E67-47EE-830F-598163C47367}"/>
                  </a:ext>
                </a:extLst>
              </p:cNvPr>
              <p:cNvSpPr txBox="1"/>
              <p:nvPr/>
            </p:nvSpPr>
            <p:spPr>
              <a:xfrm>
                <a:off x="919660" y="3041466"/>
                <a:ext cx="70693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b="0" dirty="0"/>
                  <a:t>Question: is “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800" b="0" dirty="0"/>
                  <a:t> only if 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b="0" dirty="0"/>
                  <a:t>”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SG" sz="2800" b="0" dirty="0"/>
                  <a:t> “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800" b="0" dirty="0"/>
                  <a:t>”?  </a:t>
                </a:r>
                <a:endParaRPr lang="en-SG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756309-9E67-47EE-830F-598163C47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3041466"/>
                <a:ext cx="7069309" cy="523220"/>
              </a:xfrm>
              <a:prstGeom prst="rect">
                <a:avLst/>
              </a:prstGeom>
              <a:blipFill>
                <a:blip r:embed="rId4"/>
                <a:stretch>
                  <a:fillRect l="-1810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4F61BF-8EDC-4BED-B28A-469CE68EAEAE}"/>
                  </a:ext>
                </a:extLst>
              </p:cNvPr>
              <p:cNvSpPr txBox="1"/>
              <p:nvPr/>
            </p:nvSpPr>
            <p:spPr>
              <a:xfrm>
                <a:off x="919660" y="3899718"/>
                <a:ext cx="3459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b="0" dirty="0"/>
                  <a:t>Answer: “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800" b="0" dirty="0"/>
                  <a:t> only if 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b="0" dirty="0"/>
                  <a:t>”</a:t>
                </a:r>
                <a:endParaRPr lang="en-SG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4F61BF-8EDC-4BED-B28A-469CE68EA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3899718"/>
                <a:ext cx="3459835" cy="523220"/>
              </a:xfrm>
              <a:prstGeom prst="rect">
                <a:avLst/>
              </a:prstGeom>
              <a:blipFill>
                <a:blip r:embed="rId5"/>
                <a:stretch>
                  <a:fillRect l="-3704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B4F8C0-F52C-484A-A7B9-99DEDF2F4F8B}"/>
                  </a:ext>
                </a:extLst>
              </p:cNvPr>
              <p:cNvSpPr txBox="1"/>
              <p:nvPr/>
            </p:nvSpPr>
            <p:spPr>
              <a:xfrm>
                <a:off x="4087977" y="3899718"/>
                <a:ext cx="23449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SG" sz="2800" b="0" dirty="0"/>
                  <a:t> “~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→~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800" b="0" dirty="0"/>
                  <a:t>”  </a:t>
                </a:r>
                <a:endParaRPr lang="en-SG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B4F8C0-F52C-484A-A7B9-99DEDF2F4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977" y="3899718"/>
                <a:ext cx="2344907" cy="523220"/>
              </a:xfrm>
              <a:prstGeom prst="rect">
                <a:avLst/>
              </a:prstGeom>
              <a:blipFill>
                <a:blip r:embed="rId6"/>
                <a:stretch>
                  <a:fillRect t="-11628" r="-2604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6A78A4-B8A4-41AE-9016-E4AE028F89BF}"/>
                  </a:ext>
                </a:extLst>
              </p:cNvPr>
              <p:cNvSpPr txBox="1"/>
              <p:nvPr/>
            </p:nvSpPr>
            <p:spPr>
              <a:xfrm>
                <a:off x="6295148" y="3899718"/>
                <a:ext cx="20948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SG" sz="2800" b="0" dirty="0"/>
                  <a:t> “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b="0" dirty="0"/>
                  <a:t>”  </a:t>
                </a:r>
                <a:endParaRPr lang="en-SG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6A78A4-B8A4-41AE-9016-E4AE028F8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148" y="3899718"/>
                <a:ext cx="2094874" cy="523220"/>
              </a:xfrm>
              <a:prstGeom prst="rect">
                <a:avLst/>
              </a:prstGeom>
              <a:blipFill>
                <a:blip r:embed="rId7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0EF40774-EB14-404E-B116-641B0AA1129A}"/>
              </a:ext>
            </a:extLst>
          </p:cNvPr>
          <p:cNvSpPr/>
          <p:nvPr/>
        </p:nvSpPr>
        <p:spPr>
          <a:xfrm>
            <a:off x="9335386" y="1562986"/>
            <a:ext cx="2349795" cy="73412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C5C3A-3FE6-4B27-89D9-641A981EE384}"/>
              </a:ext>
            </a:extLst>
          </p:cNvPr>
          <p:cNvSpPr txBox="1"/>
          <p:nvPr/>
        </p:nvSpPr>
        <p:spPr>
          <a:xfrm>
            <a:off x="7988969" y="3968535"/>
            <a:ext cx="2886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0000FF"/>
                </a:solidFill>
              </a:rPr>
              <a:t>(Lecture #2 slide 45)</a:t>
            </a:r>
          </a:p>
        </p:txBody>
      </p:sp>
    </p:spTree>
    <p:extLst>
      <p:ext uri="{BB962C8B-B14F-4D97-AF65-F5344CB8AC3E}">
        <p14:creationId xmlns:p14="http://schemas.microsoft.com/office/powerpoint/2010/main" val="233090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/>
      <p:bldP spid="14" grpId="0"/>
      <p:bldP spid="15" grpId="0"/>
      <p:bldP spid="17" grpId="0"/>
      <p:bldP spid="19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Q2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4F94D-F9DC-4A93-8864-EFE95CBC57F3}"/>
              </a:ext>
            </a:extLst>
          </p:cNvPr>
          <p:cNvSpPr/>
          <p:nvPr/>
        </p:nvSpPr>
        <p:spPr>
          <a:xfrm>
            <a:off x="1176337" y="435415"/>
            <a:ext cx="5001058" cy="57309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0DFC709-2162-42E8-A053-C5F1717C1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99441"/>
              </p:ext>
            </p:extLst>
          </p:nvPr>
        </p:nvGraphicFramePr>
        <p:xfrm>
          <a:off x="1176336" y="1055629"/>
          <a:ext cx="10261685" cy="543724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52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9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8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0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Commutative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Associative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endParaRPr lang="en-SG" sz="2000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endParaRPr lang="en-SG" sz="2000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90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Distributive</a:t>
                      </a:r>
                      <a:r>
                        <a:rPr lang="en-SG" sz="2000" baseline="0" dirty="0"/>
                        <a:t> laws</a:t>
                      </a:r>
                      <a:endParaRPr lang="en-SG" sz="20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 </a:t>
                      </a: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 </a:t>
                      </a: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Identity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Negation</a:t>
                      </a:r>
                      <a:r>
                        <a:rPr lang="en-SG" sz="2000" baseline="0" dirty="0"/>
                        <a:t> laws</a:t>
                      </a:r>
                      <a:endParaRPr lang="en-SG" sz="20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~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endParaRPr lang="en-SG" sz="2000" b="1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~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endParaRPr lang="en-SG" sz="2000" b="1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Double negative law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dirty="0">
                          <a:sym typeface="Symbol" panose="05050102010706020507" pitchFamily="18" charset="2"/>
                        </a:rPr>
                        <a:t>~(~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i="0" dirty="0"/>
                        <a:t>)</a:t>
                      </a:r>
                      <a:r>
                        <a:rPr lang="en-SG" sz="2000" b="0" i="1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/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Idempotent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850397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Universal</a:t>
                      </a:r>
                      <a:r>
                        <a:rPr lang="en-SG" sz="2000" baseline="0" dirty="0"/>
                        <a:t> bound</a:t>
                      </a:r>
                      <a:r>
                        <a:rPr lang="en-SG" sz="2000" dirty="0"/>
                        <a:t>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249231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De Morgan’s </a:t>
                      </a:r>
                      <a:r>
                        <a:rPr lang="en-SG" sz="2000" baseline="0" dirty="0"/>
                        <a:t>laws</a:t>
                      </a:r>
                      <a:endParaRPr lang="en-SG" sz="20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dirty="0">
                          <a:sym typeface="Symbol" panose="05050102010706020507" pitchFamily="18" charset="2"/>
                        </a:rPr>
                        <a:t>~(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dirty="0"/>
                        <a:t>~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~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dirty="0">
                          <a:sym typeface="Symbol" panose="05050102010706020507" pitchFamily="18" charset="2"/>
                        </a:rPr>
                        <a:t>~(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dirty="0"/>
                        <a:t>~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~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830406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Absorption</a:t>
                      </a:r>
                      <a:r>
                        <a:rPr lang="en-SG" sz="2000" baseline="0" dirty="0"/>
                        <a:t> laws</a:t>
                      </a:r>
                      <a:endParaRPr lang="en-SG" sz="20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536105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Negation</a:t>
                      </a:r>
                      <a:r>
                        <a:rPr lang="en-SG" sz="2000" baseline="0" dirty="0"/>
                        <a:t> of </a:t>
                      </a:r>
                      <a:r>
                        <a:rPr lang="en-SG" sz="2000" b="1" i="0" baseline="0" dirty="0"/>
                        <a:t>true</a:t>
                      </a:r>
                      <a:r>
                        <a:rPr lang="en-SG" sz="2000" baseline="0" dirty="0"/>
                        <a:t> and </a:t>
                      </a:r>
                      <a:r>
                        <a:rPr lang="en-SG" sz="2000" b="1" baseline="0" dirty="0"/>
                        <a:t>false</a:t>
                      </a:r>
                      <a:endParaRPr lang="en-SG" sz="2000" b="1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dirty="0">
                          <a:sym typeface="Symbol" panose="05050102010706020507" pitchFamily="18" charset="2"/>
                        </a:rPr>
                        <a:t>~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endParaRPr lang="en-SG" sz="2000" b="1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dirty="0">
                          <a:sym typeface="Symbol" panose="05050102010706020507" pitchFamily="18" charset="2"/>
                        </a:rPr>
                        <a:t>~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endParaRPr lang="en-SG" sz="2000" b="1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673981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2406E67-F76D-478C-A2FC-B3476315E431}"/>
              </a:ext>
            </a:extLst>
          </p:cNvPr>
          <p:cNvSpPr txBox="1"/>
          <p:nvPr/>
        </p:nvSpPr>
        <p:spPr>
          <a:xfrm>
            <a:off x="1176336" y="482539"/>
            <a:ext cx="500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Theorem 2.1.1 Logical Equivalences</a:t>
            </a:r>
          </a:p>
        </p:txBody>
      </p:sp>
    </p:spTree>
    <p:extLst>
      <p:ext uri="{BB962C8B-B14F-4D97-AF65-F5344CB8AC3E}">
        <p14:creationId xmlns:p14="http://schemas.microsoft.com/office/powerpoint/2010/main" val="31846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Q2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4133603" cy="5786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~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∧</m:t>
                    </m:r>
                    <m:d>
                      <m:d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~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SG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∧</m:t>
                            </m:r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4133603" cy="578685"/>
              </a:xfrm>
              <a:prstGeom prst="rect">
                <a:avLst/>
              </a:prstGeom>
              <a:blipFill>
                <a:blip r:embed="rId2"/>
                <a:stretch>
                  <a:fillRect l="-3097" t="-5263" b="-252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1560719" y="1198993"/>
                <a:ext cx="9556460" cy="3681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∨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	by the implication law (step 1)</a:t>
                </a:r>
              </a:p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/>
                  <a:t>	by the absorption law (step 2)</a:t>
                </a:r>
              </a:p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𝐟𝐚𝐥𝐬𝐞</m:t>
                    </m:r>
                  </m:oMath>
                </a14:m>
                <a:r>
                  <a:rPr lang="en-US" sz="2800" dirty="0"/>
                  <a:t>	by the negation law (step 3)</a:t>
                </a:r>
                <a:endParaRPr lang="en-SG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719" y="1198993"/>
                <a:ext cx="9556460" cy="3681136"/>
              </a:xfrm>
              <a:prstGeom prst="rect">
                <a:avLst/>
              </a:prstGeom>
              <a:blipFill>
                <a:blip r:embed="rId3"/>
                <a:stretch>
                  <a:fillRect b="-38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756309-9E67-47EE-830F-598163C47367}"/>
                  </a:ext>
                </a:extLst>
              </p:cNvPr>
              <p:cNvSpPr txBox="1"/>
              <p:nvPr/>
            </p:nvSpPr>
            <p:spPr>
              <a:xfrm>
                <a:off x="1560719" y="1707355"/>
                <a:ext cx="9070561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91038" algn="l"/>
                  </a:tabLst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≡~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en-SG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~(~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SG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  <m:d>
                          <m:dPr>
                            <m:ctrlPr>
                              <a:rPr lang="en-SG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	by the implication law</a:t>
                </a:r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756309-9E67-47EE-830F-598163C47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719" y="1707355"/>
                <a:ext cx="9070561" cy="578685"/>
              </a:xfrm>
              <a:prstGeom prst="rect">
                <a:avLst/>
              </a:prstGeom>
              <a:blipFill>
                <a:blip r:embed="rId4"/>
                <a:stretch>
                  <a:fillRect t="-4211" b="-252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3DFC2A3-ACCB-4757-B17E-DDBE6E391A8B}"/>
              </a:ext>
            </a:extLst>
          </p:cNvPr>
          <p:cNvSpPr txBox="1"/>
          <p:nvPr/>
        </p:nvSpPr>
        <p:spPr>
          <a:xfrm>
            <a:off x="7042482" y="2777951"/>
            <a:ext cx="42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491038" algn="l"/>
              </a:tabLst>
            </a:pPr>
            <a:r>
              <a:rPr lang="en-US" sz="2800" dirty="0">
                <a:solidFill>
                  <a:srgbClr val="C00000"/>
                </a:solidFill>
              </a:rPr>
              <a:t>double negative law</a:t>
            </a:r>
            <a:endParaRPr lang="en-SG" sz="28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DAD32-841C-496A-81C8-DC83FB1C85AE}"/>
              </a:ext>
            </a:extLst>
          </p:cNvPr>
          <p:cNvCxnSpPr/>
          <p:nvPr/>
        </p:nvCxnSpPr>
        <p:spPr>
          <a:xfrm>
            <a:off x="7170821" y="2585387"/>
            <a:ext cx="224589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1E0100-0C39-43F1-A24C-379D6DB245E9}"/>
                  </a:ext>
                </a:extLst>
              </p:cNvPr>
              <p:cNvSpPr txBox="1"/>
              <p:nvPr/>
            </p:nvSpPr>
            <p:spPr>
              <a:xfrm>
                <a:off x="1560719" y="3827100"/>
                <a:ext cx="90705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91038" algn="l"/>
                  </a:tabLst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∧~</m:t>
                    </m:r>
                    <m:r>
                      <a:rPr lang="en-SG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	by the commutative law</a:t>
                </a:r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1E0100-0C39-43F1-A24C-379D6DB24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719" y="3827100"/>
                <a:ext cx="9070561" cy="523220"/>
              </a:xfrm>
              <a:prstGeom prst="rect">
                <a:avLst/>
              </a:prstGeom>
              <a:blipFill>
                <a:blip r:embed="rId5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9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/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Q2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1" y="401171"/>
                <a:ext cx="3026698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(b)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1" y="401171"/>
                <a:ext cx="3026698" cy="523220"/>
              </a:xfrm>
              <a:prstGeom prst="rect">
                <a:avLst/>
              </a:prstGeom>
              <a:blipFill>
                <a:blip r:embed="rId2"/>
                <a:stretch>
                  <a:fillRect l="-4234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1636295" y="1231636"/>
                <a:ext cx="9556460" cy="3982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∨~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≡~(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∨ 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implication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(</m:t>
                    </m:r>
                    <m:r>
                      <m:rPr>
                        <m:nor/>
                      </m:rPr>
                      <a:rPr lang="en-US" sz="2800"/>
                      <m:t>step</m:t>
                    </m:r>
                    <m:r>
                      <m:rPr>
                        <m:nor/>
                      </m:rPr>
                      <a:rPr lang="en-US" sz="2800"/>
                      <m:t> 1)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∧~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De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Morgan</m:t>
                    </m:r>
                    <m:r>
                      <m:rPr>
                        <m:nor/>
                      </m:rPr>
                      <a:rPr lang="en-US" sz="2800"/>
                      <m:t>’</m:t>
                    </m:r>
                    <m:r>
                      <m:rPr>
                        <m:nor/>
                      </m:rPr>
                      <a:rPr lang="en-US" sz="2800"/>
                      <m:t>s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(</m:t>
                    </m:r>
                    <m:r>
                      <m:rPr>
                        <m:nor/>
                      </m:rPr>
                      <a:rPr lang="en-US" sz="2800"/>
                      <m:t>step</m:t>
                    </m:r>
                    <m:r>
                      <m:rPr>
                        <m:nor/>
                      </m:rPr>
                      <a:rPr lang="en-US" sz="2800"/>
                      <m:t> 2)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double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negative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(</m:t>
                    </m:r>
                    <m:r>
                      <m:rPr>
                        <m:nor/>
                      </m:rPr>
                      <a:rPr lang="en-US" sz="2800"/>
                      <m:t>step</m:t>
                    </m:r>
                    <m:r>
                      <m:rPr>
                        <m:nor/>
                      </m:rPr>
                      <a:rPr lang="en-US" sz="2800"/>
                      <m:t> 3)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∨ 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commutative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(</m:t>
                    </m:r>
                    <m:r>
                      <m:rPr>
                        <m:nor/>
                      </m:rPr>
                      <a:rPr lang="en-US" sz="2800"/>
                      <m:t>step</m:t>
                    </m:r>
                    <m:r>
                      <m:rPr>
                        <m:nor/>
                      </m:rPr>
                      <a:rPr lang="en-US" sz="2800"/>
                      <m:t> 4)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∨ 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∧ 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commutative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(</m:t>
                    </m:r>
                    <m:r>
                      <m:rPr>
                        <m:nor/>
                      </m:rPr>
                      <a:rPr lang="en-US" sz="2800"/>
                      <m:t>step</m:t>
                    </m:r>
                    <m:r>
                      <m:rPr>
                        <m:nor/>
                      </m:rPr>
                      <a:rPr lang="en-US" sz="2800"/>
                      <m:t> 5)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 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absorption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(</m:t>
                    </m:r>
                    <m:r>
                      <m:rPr>
                        <m:nor/>
                      </m:rPr>
                      <a:rPr lang="en-US" sz="2800"/>
                      <m:t>step</m:t>
                    </m:r>
                    <m:r>
                      <m:rPr>
                        <m:nor/>
                      </m:rPr>
                      <a:rPr lang="en-US" sz="2800"/>
                      <m:t> 6)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295" y="1231636"/>
                <a:ext cx="9556460" cy="3982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59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theme/theme1.xml><?xml version="1.0" encoding="utf-8"?>
<a:theme xmlns:a="http://schemas.openxmlformats.org/drawingml/2006/main" name="Basis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2670</TotalTime>
  <Words>3820</Words>
  <Application>Microsoft Office PowerPoint</Application>
  <PresentationFormat>Widescreen</PresentationFormat>
  <Paragraphs>650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Calibri</vt:lpstr>
      <vt:lpstr>Cambria Math</vt:lpstr>
      <vt:lpstr>Corbel</vt:lpstr>
      <vt:lpstr>Symbol</vt:lpstr>
      <vt:lpstr>Times New Roman</vt:lpstr>
      <vt:lpstr>Wingdings</vt:lpstr>
      <vt:lpstr>Basis</vt:lpstr>
      <vt:lpstr>CS1231S Tutorial #1</vt:lpstr>
      <vt:lpstr>About me:</vt:lpstr>
      <vt:lpstr>Telegram chat</vt:lpstr>
      <vt:lpstr>PowerPoint Presentation</vt:lpstr>
      <vt:lpstr>Q1</vt:lpstr>
      <vt:lpstr>Q1</vt:lpstr>
      <vt:lpstr>Q2</vt:lpstr>
      <vt:lpstr>Q2</vt:lpstr>
      <vt:lpstr>Q2</vt:lpstr>
      <vt:lpstr>Q2</vt:lpstr>
      <vt:lpstr>Q2</vt:lpstr>
      <vt:lpstr>Q2</vt:lpstr>
      <vt:lpstr>Q3</vt:lpstr>
      <vt:lpstr>Q3</vt:lpstr>
      <vt:lpstr>Q3</vt:lpstr>
      <vt:lpstr>Q4</vt:lpstr>
      <vt:lpstr>Q4</vt:lpstr>
      <vt:lpstr>Q5</vt:lpstr>
      <vt:lpstr>Q5</vt:lpstr>
      <vt:lpstr>Q5</vt:lpstr>
      <vt:lpstr>Q5</vt:lpstr>
      <vt:lpstr>Q6</vt:lpstr>
      <vt:lpstr>Q6</vt:lpstr>
      <vt:lpstr>Q6</vt:lpstr>
      <vt:lpstr>Q6</vt:lpstr>
      <vt:lpstr>Q6</vt:lpstr>
      <vt:lpstr>Q6</vt:lpstr>
      <vt:lpstr>Q7</vt:lpstr>
      <vt:lpstr>Q8</vt:lpstr>
      <vt:lpstr>Q8</vt:lpstr>
      <vt:lpstr>Q9</vt:lpstr>
      <vt:lpstr>Q10</vt:lpstr>
      <vt:lpstr>Q10</vt:lpstr>
      <vt:lpstr>Q10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Tut9</dc:title>
  <dc:creator>Aaron Tan</dc:creator>
  <cp:lastModifiedBy>Andrew Tan</cp:lastModifiedBy>
  <cp:revision>363</cp:revision>
  <cp:lastPrinted>2020-04-01T05:50:33Z</cp:lastPrinted>
  <dcterms:created xsi:type="dcterms:W3CDTF">2020-03-29T08:20:19Z</dcterms:created>
  <dcterms:modified xsi:type="dcterms:W3CDTF">2020-08-26T03:03:44Z</dcterms:modified>
</cp:coreProperties>
</file>