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13" r:id="rId3"/>
    <p:sldId id="268" r:id="rId4"/>
    <p:sldId id="323" r:id="rId5"/>
    <p:sldId id="324" r:id="rId6"/>
    <p:sldId id="259" r:id="rId7"/>
    <p:sldId id="306" r:id="rId8"/>
    <p:sldId id="325" r:id="rId9"/>
    <p:sldId id="314" r:id="rId10"/>
    <p:sldId id="315" r:id="rId11"/>
    <p:sldId id="316" r:id="rId12"/>
    <p:sldId id="317" r:id="rId13"/>
    <p:sldId id="330" r:id="rId14"/>
    <p:sldId id="318" r:id="rId15"/>
    <p:sldId id="326" r:id="rId16"/>
    <p:sldId id="319" r:id="rId17"/>
    <p:sldId id="327" r:id="rId18"/>
    <p:sldId id="328" r:id="rId19"/>
    <p:sldId id="290" r:id="rId20"/>
    <p:sldId id="329" r:id="rId21"/>
    <p:sldId id="283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FF99"/>
    <a:srgbClr val="FFFFCC"/>
    <a:srgbClr val="0000FF"/>
    <a:srgbClr val="000099"/>
    <a:srgbClr val="FFCCCC"/>
    <a:srgbClr val="CCECFF"/>
    <a:srgbClr val="FF9933"/>
    <a:srgbClr val="FF505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5037"/>
  </p:normalViewPr>
  <p:slideViewPr>
    <p:cSldViewPr snapToGrid="0" snapToObjects="1">
      <p:cViewPr varScale="1">
        <p:scale>
          <a:sx n="83" d="100"/>
          <a:sy n="83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0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Counting 2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382427"/>
            <a:ext cx="9782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Given n boxes numbered 1 to n, each box to be filled with a white ball or a blue ball. At least one box contains a white ball and boxes containing white balls must be </a:t>
            </a:r>
            <a:r>
              <a:rPr lang="en-SG" sz="2800"/>
              <a:t>consecutively numbered.</a:t>
            </a:r>
            <a:endParaRPr lang="en-SG" sz="2800" dirty="0"/>
          </a:p>
          <a:p>
            <a:r>
              <a:rPr lang="en-SG" sz="2800" dirty="0">
                <a:solidFill>
                  <a:srgbClr val="0000FF"/>
                </a:solidFill>
              </a:rPr>
              <a:t>What is the total number of ways this can be done?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36C946-761C-A649-99D5-24B7CD80CDC5}"/>
                  </a:ext>
                </a:extLst>
              </p:cNvPr>
              <p:cNvSpPr txBox="1"/>
              <p:nvPr/>
            </p:nvSpPr>
            <p:spPr>
              <a:xfrm>
                <a:off x="9252368" y="1584501"/>
                <a:ext cx="2466829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SG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36C946-761C-A649-99D5-24B7CD80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68" y="1584501"/>
                <a:ext cx="2466829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529421" y="2685059"/>
            <a:ext cx="5910041" cy="1133286"/>
            <a:chOff x="0" y="0"/>
            <a:chExt cx="4944744" cy="757359"/>
          </a:xfrm>
        </p:grpSpPr>
        <p:grpSp>
          <p:nvGrpSpPr>
            <p:cNvPr id="20" name="Group 19"/>
            <p:cNvGrpSpPr/>
            <p:nvPr/>
          </p:nvGrpSpPr>
          <p:grpSpPr>
            <a:xfrm>
              <a:off x="0" y="30480"/>
              <a:ext cx="4944744" cy="726879"/>
              <a:chOff x="0" y="0"/>
              <a:chExt cx="4944744" cy="726879"/>
            </a:xfrm>
          </p:grpSpPr>
          <p:sp>
            <p:nvSpPr>
              <p:cNvPr id="25" name="Text Box 2"/>
              <p:cNvSpPr txBox="1">
                <a:spLocks noChangeArrowheads="1"/>
              </p:cNvSpPr>
              <p:nvPr/>
            </p:nvSpPr>
            <p:spPr bwMode="auto">
              <a:xfrm>
                <a:off x="479424" y="480060"/>
                <a:ext cx="4212591" cy="2468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1258888" algn="l"/>
                    <a:tab pos="2398713" algn="l"/>
                    <a:tab pos="3252788" algn="l"/>
                    <a:tab pos="4346575" algn="l"/>
                  </a:tabLs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 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2 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3 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…  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n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0" y="0"/>
                <a:ext cx="4944744" cy="364489"/>
                <a:chOff x="0" y="0"/>
                <a:chExt cx="4944744" cy="364489"/>
              </a:xfrm>
            </p:grpSpPr>
            <p:sp>
              <p:nvSpPr>
                <p:cNvPr id="2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131418" y="0"/>
                  <a:ext cx="478789" cy="3498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  <a:tabLst>
                      <a:tab pos="626110" algn="l"/>
                      <a:tab pos="1289050" algn="l"/>
                      <a:tab pos="1951990" algn="l"/>
                      <a:tab pos="2614930" algn="l"/>
                      <a:tab pos="3241040" algn="l"/>
                    </a:tabLst>
                  </a:pPr>
                  <a:r>
                    <a:rPr lang="en-SG" sz="1600" b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Calibri" panose="020F0502020204030204" pitchFamily="34" charset="0"/>
                      <a:sym typeface="Symbol" panose="05050102010706020507" pitchFamily="18" charset="2"/>
                    </a:rPr>
                    <a:t>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0" y="15240"/>
                  <a:ext cx="4944744" cy="349249"/>
                  <a:chOff x="0" y="0"/>
                  <a:chExt cx="4944744" cy="349249"/>
                </a:xfrm>
              </p:grpSpPr>
              <p:sp>
                <p:nvSpPr>
                  <p:cNvPr id="2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392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452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464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472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532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780" y="0"/>
              <a:ext cx="507365" cy="50736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980" y="0"/>
              <a:ext cx="507365" cy="50736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100" y="0"/>
              <a:ext cx="507365" cy="50736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" y="0"/>
              <a:ext cx="507365" cy="5073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9228" y="4094802"/>
                <a:ext cx="89940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task is similar to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out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crosses to mark the start and end of the consecutively numbered boxes that contain the white balls.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28" y="4094802"/>
                <a:ext cx="8994083" cy="1200329"/>
              </a:xfrm>
              <a:prstGeom prst="rect">
                <a:avLst/>
              </a:prstGeom>
              <a:blipFill>
                <a:blip r:embed="rId4"/>
                <a:stretch>
                  <a:fillRect l="-108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85896" y="5215957"/>
                <a:ext cx="5093409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6" y="5215957"/>
                <a:ext cx="5093409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50880" y="380870"/>
            <a:ext cx="10391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Toss 3 coins once each for $2. </a:t>
            </a:r>
          </a:p>
          <a:p>
            <a:r>
              <a:rPr lang="en-SG" sz="2400" dirty="0"/>
              <a:t>3 heads </a:t>
            </a:r>
            <a:r>
              <a:rPr lang="en-SG" sz="2400" dirty="0">
                <a:sym typeface="Wingdings" panose="05000000000000000000" pitchFamily="2" charset="2"/>
              </a:rPr>
              <a:t> win $10; 2 heads (not in a row)  win $5; 2 heads (in a row)  win $1.</a:t>
            </a:r>
          </a:p>
          <a:p>
            <a:r>
              <a:rPr lang="en-SG" sz="2400" dirty="0">
                <a:sym typeface="Wingdings" panose="05000000000000000000" pitchFamily="2" charset="2"/>
              </a:rPr>
              <a:t>If you play this game many times, how much would you win overall per game?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015879-943D-774F-BB10-CEA341F6BB14}"/>
                  </a:ext>
                </a:extLst>
              </p:cNvPr>
              <p:cNvSpPr txBox="1"/>
              <p:nvPr/>
            </p:nvSpPr>
            <p:spPr>
              <a:xfrm>
                <a:off x="3886200" y="2529260"/>
                <a:ext cx="7437120" cy="206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chemeClr val="tx1"/>
                    </a:solidFill>
                  </a:rPr>
                  <a:t>Therefore, the expected winning per game is: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10−2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5−2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1−2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+4×$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0−2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$8+$3−$2−$8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𝟏𝟐𝟓</m:t>
                      </m:r>
                    </m:oMath>
                  </m:oMathPara>
                </a14:m>
                <a:endParaRPr lang="en-SG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015879-943D-774F-BB10-CEA341F6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529260"/>
                <a:ext cx="7437120" cy="2064796"/>
              </a:xfrm>
              <a:prstGeom prst="rect">
                <a:avLst/>
              </a:prstGeom>
              <a:blipFill>
                <a:blip r:embed="rId2"/>
                <a:stretch>
                  <a:fillRect l="-1721" t="-29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93051" y="5142754"/>
                <a:ext cx="7549178" cy="13234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Expected value </a:t>
                </a:r>
                <a:r>
                  <a:rPr lang="en-US" sz="2000" dirty="0"/>
                  <a:t>(Lecture #11, slide 43)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be the possible outcomes of a random process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respectively. The expected value of the process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51" y="5142754"/>
                <a:ext cx="7549178" cy="1323439"/>
              </a:xfrm>
              <a:prstGeom prst="rect">
                <a:avLst/>
              </a:prstGeom>
              <a:blipFill>
                <a:blip r:embed="rId3"/>
                <a:stretch>
                  <a:fillRect l="-807" t="-2765" b="-73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60855"/>
              </p:ext>
            </p:extLst>
          </p:nvPr>
        </p:nvGraphicFramePr>
        <p:xfrm>
          <a:off x="614680" y="1986403"/>
          <a:ext cx="27990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40">
                  <a:extLst>
                    <a:ext uri="{9D8B030D-6E8A-4147-A177-3AD203B41FA5}">
                      <a16:colId xmlns:a16="http://schemas.microsoft.com/office/drawing/2014/main" val="72200382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421739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Outcome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Winning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7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HHH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</a:t>
                      </a:r>
                      <a:endParaRPr lang="en-SG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3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HHT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</a:t>
                      </a:r>
                      <a:endParaRPr lang="en-SG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1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HTH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$5</a:t>
                      </a:r>
                      <a:endParaRPr lang="en-SG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8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HTT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</a:t>
                      </a:r>
                      <a:endParaRPr lang="en-SG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9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</a:t>
                      </a:r>
                      <a:endParaRPr lang="en-SG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5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</a:t>
                      </a:r>
                      <a:endParaRPr lang="en-SG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3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TTH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</a:t>
                      </a:r>
                      <a:endParaRPr lang="en-SG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6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TTT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</a:t>
                      </a:r>
                      <a:endParaRPr lang="en-SG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68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6200" y="1787563"/>
                <a:ext cx="7437120" cy="703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Each outcome has equal probability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787563"/>
                <a:ext cx="7437120" cy="703654"/>
              </a:xfrm>
              <a:prstGeom prst="rect">
                <a:avLst/>
              </a:prstGeom>
              <a:blipFill>
                <a:blip r:embed="rId4"/>
                <a:stretch>
                  <a:fillRect l="-1721" b="-112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0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50880" y="380870"/>
                <a:ext cx="103913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400" dirty="0"/>
                  <a:t> loaded coins with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SG" sz="2400" dirty="0"/>
                  <a:t> of getting tails, and one fair coin.</a:t>
                </a:r>
              </a:p>
              <a:p>
                <a:r>
                  <a:rPr lang="en-SG" sz="2400" dirty="0"/>
                  <a:t>Is there a particular arrangement of coins (</a:t>
                </a:r>
                <a:r>
                  <a:rPr lang="en-SG" sz="2400" dirty="0" err="1"/>
                  <a:t>eg</a:t>
                </a:r>
                <a:r>
                  <a:rPr lang="en-SG" sz="2400" dirty="0"/>
                  <a:t>: </a:t>
                </a:r>
                <a:r>
                  <a:rPr lang="en-SG" sz="2400" dirty="0" err="1"/>
                  <a:t>FLL</a:t>
                </a:r>
                <a:r>
                  <a:rPr lang="en-SG" sz="2400" dirty="0"/>
                  <a:t>, where F=fair and L=loaded) that he should use to maximize his profits?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80" y="380870"/>
                <a:ext cx="10391349" cy="1200329"/>
              </a:xfrm>
              <a:prstGeom prst="rect">
                <a:avLst/>
              </a:prstGeom>
              <a:blipFill>
                <a:blip r:embed="rId2"/>
                <a:stretch>
                  <a:fillRect l="-88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98439D-3B8C-4B4D-8FE2-701316B96DA2}"/>
              </a:ext>
            </a:extLst>
          </p:cNvPr>
          <p:cNvSpPr txBox="1"/>
          <p:nvPr/>
        </p:nvSpPr>
        <p:spPr>
          <a:xfrm>
            <a:off x="1093864" y="1705578"/>
            <a:ext cx="59632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3 possible arrangement of coins: 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</a:rPr>
              <a:t>F L </a:t>
            </a:r>
            <a:r>
              <a:rPr lang="en-US" sz="2400" b="1" dirty="0" err="1">
                <a:solidFill>
                  <a:srgbClr val="C00000"/>
                </a:solidFill>
              </a:rPr>
              <a:t>L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L F L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L </a:t>
            </a:r>
            <a:r>
              <a:rPr lang="en-US" sz="2400" b="1" dirty="0" err="1">
                <a:solidFill>
                  <a:srgbClr val="C00000"/>
                </a:solidFill>
              </a:rPr>
              <a:t>L</a:t>
            </a:r>
            <a:r>
              <a:rPr lang="en-US" sz="2400" b="1" dirty="0">
                <a:solidFill>
                  <a:srgbClr val="C00000"/>
                </a:solidFill>
              </a:rPr>
              <a:t> F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We will build a table of possible probabilities for each winning outcomes.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D19F77-A459-49DA-88FF-06BC49074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57710"/>
              </p:ext>
            </p:extLst>
          </p:nvPr>
        </p:nvGraphicFramePr>
        <p:xfrm>
          <a:off x="7158233" y="1512672"/>
          <a:ext cx="3939904" cy="5048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1410">
                  <a:extLst>
                    <a:ext uri="{9D8B030D-6E8A-4147-A177-3AD203B41FA5}">
                      <a16:colId xmlns:a16="http://schemas.microsoft.com/office/drawing/2014/main" val="3072914205"/>
                    </a:ext>
                  </a:extLst>
                </a:gridCol>
                <a:gridCol w="2668494">
                  <a:extLst>
                    <a:ext uri="{9D8B030D-6E8A-4147-A177-3AD203B41FA5}">
                      <a16:colId xmlns:a16="http://schemas.microsoft.com/office/drawing/2014/main" val="2284092161"/>
                    </a:ext>
                  </a:extLst>
                </a:gridCol>
              </a:tblGrid>
              <a:tr h="5609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Arrangement: F L </a:t>
                      </a:r>
                      <a:r>
                        <a:rPr lang="en-US" sz="1700" dirty="0" err="1">
                          <a:effectLst/>
                        </a:rPr>
                        <a:t>L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extLst>
                  <a:ext uri="{0D108BD9-81ED-4DB2-BD59-A6C34878D82A}">
                    <a16:rowId xmlns:a16="http://schemas.microsoft.com/office/drawing/2014/main" val="3052556346"/>
                  </a:ext>
                </a:extLst>
              </a:tr>
              <a:tr h="5609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HHH (1)</a:t>
                      </a:r>
                      <a:b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-8</a:t>
                      </a:r>
                      <a:endParaRPr lang="en-SG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 × 0.3 × 0.3 = 0.045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extLst>
                  <a:ext uri="{0D108BD9-81ED-4DB2-BD59-A6C34878D82A}">
                    <a16:rowId xmlns:a16="http://schemas.microsoft.com/office/drawing/2014/main" val="746920344"/>
                  </a:ext>
                </a:extLst>
              </a:tr>
              <a:tr h="5609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HTH (2)</a:t>
                      </a:r>
                      <a:endParaRPr lang="en-SG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-3</a:t>
                      </a: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 × 0.7 × 0.3 = 0.105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extLst>
                  <a:ext uri="{0D108BD9-81ED-4DB2-BD59-A6C34878D82A}">
                    <a16:rowId xmlns:a16="http://schemas.microsoft.com/office/drawing/2014/main" val="999235838"/>
                  </a:ext>
                </a:extLst>
              </a:tr>
              <a:tr h="5609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HHT (3)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1</a:t>
                      </a:r>
                      <a:endParaRPr lang="en-SG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 × 0.3 × 0.7 = 0.105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extLst>
                  <a:ext uri="{0D108BD9-81ED-4DB2-BD59-A6C34878D82A}">
                    <a16:rowId xmlns:a16="http://schemas.microsoft.com/office/drawing/2014/main" val="3149847541"/>
                  </a:ext>
                </a:extLst>
              </a:tr>
              <a:tr h="5609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THH (4)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1</a:t>
                      </a:r>
                      <a:endParaRPr lang="en-SG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 × 0.3 × 0.3 = 0.045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extLst>
                  <a:ext uri="{0D108BD9-81ED-4DB2-BD59-A6C34878D82A}">
                    <a16:rowId xmlns:a16="http://schemas.microsoft.com/office/drawing/2014/main" val="1798862546"/>
                  </a:ext>
                </a:extLst>
              </a:tr>
              <a:tr h="5609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TTT (5)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2</a:t>
                      </a:r>
                      <a:endParaRPr lang="en-SG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 x 0.7 x 0.7 = 0.245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extLst>
                  <a:ext uri="{0D108BD9-81ED-4DB2-BD59-A6C34878D82A}">
                    <a16:rowId xmlns:a16="http://schemas.microsoft.com/office/drawing/2014/main" val="306124102"/>
                  </a:ext>
                </a:extLst>
              </a:tr>
              <a:tr h="5609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TTH (6)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2</a:t>
                      </a:r>
                      <a:endParaRPr lang="en-SG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 x 0.7 x 0.3 = 0.105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extLst>
                  <a:ext uri="{0D108BD9-81ED-4DB2-BD59-A6C34878D82A}">
                    <a16:rowId xmlns:a16="http://schemas.microsoft.com/office/drawing/2014/main" val="1492852943"/>
                  </a:ext>
                </a:extLst>
              </a:tr>
              <a:tr h="5609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THT (7)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2</a:t>
                      </a:r>
                      <a:endParaRPr lang="en-SG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 x 0.3 x 0.7 = 0.105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extLst>
                  <a:ext uri="{0D108BD9-81ED-4DB2-BD59-A6C34878D82A}">
                    <a16:rowId xmlns:a16="http://schemas.microsoft.com/office/drawing/2014/main" val="2467728171"/>
                  </a:ext>
                </a:extLst>
              </a:tr>
              <a:tr h="5609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 (8)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2</a:t>
                      </a:r>
                      <a:endParaRPr lang="en-SG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0.5 x 0.7 x 0.7 = 0.245</a:t>
                      </a:r>
                      <a:endParaRPr lang="en-SG" sz="1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608" marR="72608" marT="0" marB="0" anchor="ctr"/>
                </a:tc>
                <a:extLst>
                  <a:ext uri="{0D108BD9-81ED-4DB2-BD59-A6C34878D82A}">
                    <a16:rowId xmlns:a16="http://schemas.microsoft.com/office/drawing/2014/main" val="28954519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A7CB7E-A005-4E61-9158-B8B4373303B9}"/>
                  </a:ext>
                </a:extLst>
              </p:cNvPr>
              <p:cNvSpPr txBox="1"/>
              <p:nvPr/>
            </p:nvSpPr>
            <p:spPr>
              <a:xfrm>
                <a:off x="1093864" y="3553506"/>
                <a:ext cx="5963250" cy="1629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Expected profit for </a:t>
                </a:r>
                <a:r>
                  <a:rPr lang="en-SG" sz="2400" b="1" dirty="0"/>
                  <a:t>F L </a:t>
                </a:r>
                <a:r>
                  <a:rPr lang="en-SG" sz="2400" b="1" dirty="0" err="1"/>
                  <a:t>L</a:t>
                </a:r>
                <a:r>
                  <a:rPr lang="en-SG" sz="2400" b="1" dirty="0"/>
                  <a:t> arrangement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=0.045</m:t>
                      </m:r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$(−</m:t>
                      </m:r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)+0.105</m:t>
                      </m:r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$(−3)+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0.105+0.045</m:t>
                          </m:r>
                        </m:e>
                      </m:d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$1+(0.245+0.105+0.105+0.245)</m:t>
                      </m:r>
                      <m:r>
                        <a:rPr lang="en-SG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  <m:r>
                        <a:rPr lang="en-SG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SG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𝟖𝟕𝟓</m:t>
                      </m:r>
                    </m:oMath>
                  </m:oMathPara>
                </a14:m>
                <a:endParaRPr lang="en-SG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A7CB7E-A005-4E61-9158-B8B437330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64" y="3553506"/>
                <a:ext cx="5963250" cy="1629549"/>
              </a:xfrm>
              <a:prstGeom prst="rect">
                <a:avLst/>
              </a:prstGeom>
              <a:blipFill>
                <a:blip r:embed="rId3"/>
                <a:stretch>
                  <a:fillRect l="-1532" t="-2996" b="-48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50880" y="380870"/>
                <a:ext cx="103913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400" dirty="0"/>
                  <a:t> loaded coins with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SG" sz="2400" dirty="0"/>
                  <a:t> of getting tails, and one fair coin.</a:t>
                </a:r>
              </a:p>
              <a:p>
                <a:r>
                  <a:rPr lang="en-SG" sz="2400" dirty="0"/>
                  <a:t>Is there a particular arrangement of coins (</a:t>
                </a:r>
                <a:r>
                  <a:rPr lang="en-SG" sz="2400" dirty="0" err="1"/>
                  <a:t>eg</a:t>
                </a:r>
                <a:r>
                  <a:rPr lang="en-SG" sz="2400" dirty="0"/>
                  <a:t>: </a:t>
                </a:r>
                <a:r>
                  <a:rPr lang="en-SG" sz="2400" dirty="0" err="1"/>
                  <a:t>FLL</a:t>
                </a:r>
                <a:r>
                  <a:rPr lang="en-SG" sz="2400" dirty="0"/>
                  <a:t>, where F=fair and L=loaded) that he should use to maximize his profits?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80" y="380870"/>
                <a:ext cx="10391349" cy="1200329"/>
              </a:xfrm>
              <a:prstGeom prst="rect">
                <a:avLst/>
              </a:prstGeom>
              <a:blipFill>
                <a:blip r:embed="rId2"/>
                <a:stretch>
                  <a:fillRect l="-880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98439D-3B8C-4B4D-8FE2-701316B96DA2}"/>
              </a:ext>
            </a:extLst>
          </p:cNvPr>
          <p:cNvSpPr txBox="1"/>
          <p:nvPr/>
        </p:nvSpPr>
        <p:spPr>
          <a:xfrm>
            <a:off x="863454" y="2305742"/>
            <a:ext cx="334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He should use </a:t>
            </a:r>
            <a:r>
              <a:rPr lang="en-SG" sz="2400" b="1" dirty="0">
                <a:solidFill>
                  <a:srgbClr val="C00000"/>
                </a:solidFill>
              </a:rPr>
              <a:t>L F L</a:t>
            </a:r>
            <a:r>
              <a:rPr lang="en-SG" sz="2400" dirty="0"/>
              <a:t>. , which has the highest profit.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D19F77-A459-49DA-88FF-06BC49074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56845"/>
              </p:ext>
            </p:extLst>
          </p:nvPr>
        </p:nvGraphicFramePr>
        <p:xfrm>
          <a:off x="4629150" y="1655144"/>
          <a:ext cx="7290060" cy="4837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515">
                  <a:extLst>
                    <a:ext uri="{9D8B030D-6E8A-4147-A177-3AD203B41FA5}">
                      <a16:colId xmlns:a16="http://schemas.microsoft.com/office/drawing/2014/main" val="3072914205"/>
                    </a:ext>
                  </a:extLst>
                </a:gridCol>
                <a:gridCol w="1822515">
                  <a:extLst>
                    <a:ext uri="{9D8B030D-6E8A-4147-A177-3AD203B41FA5}">
                      <a16:colId xmlns:a16="http://schemas.microsoft.com/office/drawing/2014/main" val="2284092161"/>
                    </a:ext>
                  </a:extLst>
                </a:gridCol>
                <a:gridCol w="1822515">
                  <a:extLst>
                    <a:ext uri="{9D8B030D-6E8A-4147-A177-3AD203B41FA5}">
                      <a16:colId xmlns:a16="http://schemas.microsoft.com/office/drawing/2014/main" val="2771295523"/>
                    </a:ext>
                  </a:extLst>
                </a:gridCol>
                <a:gridCol w="1822515">
                  <a:extLst>
                    <a:ext uri="{9D8B030D-6E8A-4147-A177-3AD203B41FA5}">
                      <a16:colId xmlns:a16="http://schemas.microsoft.com/office/drawing/2014/main" val="2487764063"/>
                    </a:ext>
                  </a:extLst>
                </a:gridCol>
              </a:tblGrid>
              <a:tr h="4076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S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 L </a:t>
                      </a:r>
                      <a:r>
                        <a:rPr lang="en-US" sz="1600" dirty="0" err="1"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 F L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 </a:t>
                      </a:r>
                      <a:r>
                        <a:rPr lang="en-US" sz="1600" dirty="0" err="1"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 F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556346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HHH (1)</a:t>
                      </a:r>
                      <a:b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-8</a:t>
                      </a:r>
                      <a:endParaRPr lang="en-SG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 × 0.3 × 0.3 = 0.045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 × 0.5 × 0.3 = 0.045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 × 0.3 × 0.5 = 0.045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6920344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HTH (2)</a:t>
                      </a:r>
                      <a:endParaRPr lang="en-SG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-3</a:t>
                      </a: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 × 0.7 × 0.3 = 0.105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 × 0.5 × 0.3 = 0.045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 × 0.7 × 0.5 = 0.105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9235838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HHT (3)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1</a:t>
                      </a:r>
                      <a:endParaRPr lang="en-SG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 × 0.3 × 0.7 = 0.105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 × 0.5 × 0.7 = 0.105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 × 0.3 × 0.5 = 0.045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9847541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THH (4)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1</a:t>
                      </a:r>
                      <a:endParaRPr lang="en-SG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 × 0.3 × 0.3 = 0.045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 × 0.5 × 0.3 = 0.105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 × 0.3 × 0.5 = 0.105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862546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TTT (5)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2</a:t>
                      </a:r>
                      <a:endParaRPr lang="en-SG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 x 0.7 x 0.7 = 0.245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 x 0.5 x 0.7 = 0.245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 x 0.7 x 0.5 = 0.245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124102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TTH (6)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2</a:t>
                      </a:r>
                      <a:endParaRPr lang="en-SG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 x 0.7 x 0.3 = 0.105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 x 0.5 x 0.3 = 0.105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 x 0.7 x 0.5 = 0.245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2852943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THT (7)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2</a:t>
                      </a:r>
                      <a:endParaRPr lang="en-SG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 x 0.3 x 0.7 = 0.105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 x 0.5 x 0.7 = 0.245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 x 0.3 x 0.5 = 0.105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728171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 (8)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Profit: 2</a:t>
                      </a:r>
                      <a:endParaRPr lang="en-SG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608" marR="726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 x 0.7 x 0.7 = 0.245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 x 0.5 x 0.7 = 0.105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 x 0.7 x 0.5 = 0.105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5451945"/>
                  </a:ext>
                </a:extLst>
              </a:tr>
              <a:tr h="11688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Expected  profit</a:t>
                      </a:r>
                      <a:endParaRPr lang="en-SG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(1) × -8 + (2) × -3 + </a:t>
                      </a:r>
                      <a:endParaRPr lang="en-SG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[(3) + (4)] ×  1 + ((5) + (6) + (7) + (8)) x 2</a:t>
                      </a:r>
                      <a:endParaRPr lang="en-S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$0.875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$1.115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$0.875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3094972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F4E07C0-DBFB-431E-A531-F0358C561D42}"/>
              </a:ext>
            </a:extLst>
          </p:cNvPr>
          <p:cNvSpPr/>
          <p:nvPr/>
        </p:nvSpPr>
        <p:spPr>
          <a:xfrm>
            <a:off x="8174182" y="5615709"/>
            <a:ext cx="1182254" cy="6003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8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Q8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009088" y="264048"/>
            <a:ext cx="1139252" cy="2130861"/>
            <a:chOff x="8289560" y="264048"/>
            <a:chExt cx="1139252" cy="213086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429" y="786513"/>
              <a:ext cx="971514" cy="160839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289560" y="1124533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red</a:t>
              </a:r>
            </a:p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25 green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89560" y="264048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Urn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65632" y="264048"/>
            <a:ext cx="1139252" cy="2130861"/>
            <a:chOff x="9746104" y="315310"/>
            <a:chExt cx="1139252" cy="213086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973" y="837775"/>
              <a:ext cx="971514" cy="160839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746104" y="1175795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22 red</a:t>
              </a:r>
            </a:p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15 green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46104" y="315310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Urn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50880" y="380870"/>
                <a:ext cx="683867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First urn chosen by tossing a loaded coin with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SG" sz="2400" dirty="0"/>
                  <a:t> of landing heads (H) up and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en-SG" sz="2400" dirty="0"/>
                  <a:t> of landing tails (T) up.</a:t>
                </a:r>
              </a:p>
              <a:p>
                <a:r>
                  <a:rPr lang="en-SG" sz="2400" dirty="0"/>
                  <a:t>H </a:t>
                </a:r>
                <a:r>
                  <a:rPr lang="en-SG" sz="2400" dirty="0">
                    <a:sym typeface="Wingdings" panose="05000000000000000000" pitchFamily="2" charset="2"/>
                  </a:rPr>
                  <a:t> first urn is chosen; T  second urn is chosen.</a:t>
                </a:r>
              </a:p>
              <a:p>
                <a:r>
                  <a:rPr lang="en-SG" sz="2400" dirty="0">
                    <a:sym typeface="Wingdings" panose="05000000000000000000" pitchFamily="2" charset="2"/>
                  </a:rPr>
                  <a:t>Then a ball is picked at random from the chosen urn.</a:t>
                </a:r>
                <a:endParaRPr lang="en-SG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80" y="380870"/>
                <a:ext cx="6838679" cy="1938992"/>
              </a:xfrm>
              <a:prstGeom prst="rect">
                <a:avLst/>
              </a:prstGeom>
              <a:blipFill>
                <a:blip r:embed="rId3"/>
                <a:stretch>
                  <a:fillRect l="-1337" t="-2508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776574" y="2419601"/>
            <a:ext cx="8232514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465138" indent="-465138"/>
            <a:r>
              <a:rPr lang="en-US" sz="2400" dirty="0"/>
              <a:t>(a) 	What is the probability that the chosen ball is green?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33534" y="3312826"/>
                <a:ext cx="6859423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259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534" y="3312826"/>
                <a:ext cx="6859423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69848" y="5294376"/>
            <a:ext cx="6684264" cy="646331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marL="1079500" indent="-1079500"/>
            <a:r>
              <a:rPr lang="en-US" dirty="0">
                <a:solidFill>
                  <a:srgbClr val="C00000"/>
                </a:solidFill>
              </a:rPr>
              <a:t>To tutors: 	</a:t>
            </a:r>
            <a:r>
              <a:rPr lang="en-US" dirty="0"/>
              <a:t>Students are to know what “3 significant figures” means. (Required for the exam!)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52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Q8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009088" y="264048"/>
            <a:ext cx="1139252" cy="2130861"/>
            <a:chOff x="8289560" y="264048"/>
            <a:chExt cx="1139252" cy="213086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429" y="786513"/>
              <a:ext cx="971514" cy="160839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289560" y="1124533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red</a:t>
              </a:r>
            </a:p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25 green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89560" y="264048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Urn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65632" y="264048"/>
            <a:ext cx="1139252" cy="2130861"/>
            <a:chOff x="9746104" y="315310"/>
            <a:chExt cx="1139252" cy="213086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973" y="837775"/>
              <a:ext cx="971514" cy="160839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746104" y="1175795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22 red</a:t>
              </a:r>
            </a:p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15 green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46104" y="315310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Urn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50880" y="380870"/>
                <a:ext cx="683867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First urn chosen by tossing a loaded coin with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SG" sz="2400" dirty="0"/>
                  <a:t> of landing heads (H) up and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en-SG" sz="2400" dirty="0"/>
                  <a:t> of landing tails (T) up.</a:t>
                </a:r>
              </a:p>
              <a:p>
                <a:r>
                  <a:rPr lang="en-SG" sz="2400" dirty="0"/>
                  <a:t>H </a:t>
                </a:r>
                <a:r>
                  <a:rPr lang="en-SG" sz="2400" dirty="0">
                    <a:sym typeface="Wingdings" panose="05000000000000000000" pitchFamily="2" charset="2"/>
                  </a:rPr>
                  <a:t> first urn is chosen; T  second urn is chosen.</a:t>
                </a:r>
              </a:p>
              <a:p>
                <a:r>
                  <a:rPr lang="en-SG" sz="2400" dirty="0">
                    <a:sym typeface="Wingdings" panose="05000000000000000000" pitchFamily="2" charset="2"/>
                  </a:rPr>
                  <a:t>Then a ball is picked at random from the chosen urn.</a:t>
                </a:r>
                <a:endParaRPr lang="en-SG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80" y="380870"/>
                <a:ext cx="6838679" cy="1938992"/>
              </a:xfrm>
              <a:prstGeom prst="rect">
                <a:avLst/>
              </a:prstGeom>
              <a:blipFill>
                <a:blip r:embed="rId3"/>
                <a:stretch>
                  <a:fillRect l="-1337" t="-2508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397641" y="2457532"/>
            <a:ext cx="11415426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09588" indent="-509588"/>
            <a:r>
              <a:rPr lang="en-US" sz="2400" dirty="0"/>
              <a:t>(b) 	If the chosen ball is green, what is the probability that it was picked from the first urn?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50881" y="3701600"/>
                <a:ext cx="8697460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=0.4,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=0.6,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81" y="3701600"/>
                <a:ext cx="8697460" cy="676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7641" y="2946931"/>
                <a:ext cx="106575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be the event that the chosen ball is green,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the event that the ball came from the first urn,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the event that the ball came from the second urn.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" y="2946931"/>
                <a:ext cx="10657561" cy="830997"/>
              </a:xfrm>
              <a:prstGeom prst="rect">
                <a:avLst/>
              </a:prstGeom>
              <a:blipFill>
                <a:blip r:embed="rId5"/>
                <a:stretch>
                  <a:fillRect l="-85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2611" y="4443746"/>
            <a:ext cx="30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</a:t>
            </a:r>
            <a:r>
              <a:rPr lang="en-US" sz="2400" dirty="0">
                <a:solidFill>
                  <a:srgbClr val="0000FF"/>
                </a:solidFill>
              </a:rPr>
              <a:t>Bayes’ Theorem</a:t>
            </a:r>
            <a:r>
              <a:rPr lang="en-US" sz="2400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16445" y="4459071"/>
                <a:ext cx="5978576" cy="73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45" y="4459071"/>
                <a:ext cx="5978576" cy="7331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20982" y="5241763"/>
                <a:ext cx="5978576" cy="1251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982" y="5241763"/>
                <a:ext cx="5978576" cy="1251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09088" y="4698211"/>
                <a:ext cx="2803979" cy="1596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Alternatively,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tabLst>
                    <a:tab pos="741363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259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088" y="4698211"/>
                <a:ext cx="2803979" cy="1596719"/>
              </a:xfrm>
              <a:prstGeom prst="rect">
                <a:avLst/>
              </a:prstGeom>
              <a:blipFill>
                <a:blip r:embed="rId8"/>
                <a:stretch>
                  <a:fillRect l="-1732" t="-1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82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8" grpId="0"/>
      <p:bldP spid="23" grpId="0"/>
      <p:bldP spid="24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Q9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420886"/>
                <a:ext cx="10220120" cy="16466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={1,2,3,4}</m:t>
                    </m:r>
                  </m:oMath>
                </a14:m>
                <a:r>
                  <a:rPr lang="en-SG" sz="2400" dirty="0"/>
                  <a:t>. Since each element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a subset of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, it is a binary relation 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. (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denotes the power set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400" dirty="0"/>
                  <a:t>.)  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dirty="0"/>
                  <a:t>Assuming each relation in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equally likely to be chosen, what is the probability that a randomly chosen relation is (a) reflexive? (b) symmetric?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420886"/>
                <a:ext cx="10220120" cy="1646605"/>
              </a:xfrm>
              <a:prstGeom prst="rect">
                <a:avLst/>
              </a:prstGeom>
              <a:blipFill>
                <a:blip r:embed="rId2"/>
                <a:stretch>
                  <a:fillRect l="-894" t="-2574" b="-6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777240" y="2393495"/>
            <a:ext cx="9518904" cy="1230080"/>
            <a:chOff x="777240" y="2393495"/>
            <a:chExt cx="9518904" cy="1230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77240" y="2393495"/>
                  <a:ext cx="9518904" cy="123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We will solve the general case. Let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and so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400" dirty="0"/>
                    <a:t>.</a:t>
                  </a:r>
                </a:p>
                <a:p>
                  <a:r>
                    <a:rPr lang="en-US" sz="2400" dirty="0"/>
                    <a:t>A relation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on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/>
                    <a:t> can be represented by an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400" dirty="0"/>
                    <a:t> matrix where the entry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SG" sz="2400" dirty="0">
                      <a:solidFill>
                        <a:srgbClr val="0000FF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SG" sz="2400" dirty="0"/>
                    <a:t>, 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SG" sz="2400" dirty="0">
                      <a:solidFill>
                        <a:srgbClr val="0000FF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SG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" y="2393495"/>
                  <a:ext cx="9518904" cy="1230080"/>
                </a:xfrm>
                <a:prstGeom prst="rect">
                  <a:avLst/>
                </a:prstGeom>
                <a:blipFill>
                  <a:blip r:embed="rId3"/>
                  <a:stretch>
                    <a:fillRect l="-1025" t="-3980" b="-895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 flipH="1">
              <a:off x="5052052" y="3218688"/>
              <a:ext cx="269748" cy="30175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77240" y="3833728"/>
            <a:ext cx="176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SG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7712" y="3949579"/>
            <a:ext cx="2411726" cy="1704793"/>
            <a:chOff x="2542032" y="3879894"/>
            <a:chExt cx="2411726" cy="17047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972529" y="4224058"/>
                  <a:ext cx="1923347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29" y="4224058"/>
                  <a:ext cx="1923347" cy="13606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914646" y="3879894"/>
                  <a:ext cx="2039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646" y="3879894"/>
                  <a:ext cx="20391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42032" y="4224058"/>
                  <a:ext cx="533400" cy="1354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032" y="4224058"/>
                  <a:ext cx="533400" cy="13542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52052" y="4293743"/>
                <a:ext cx="642943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This matrix represents this relation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52" y="4293743"/>
                <a:ext cx="6429431" cy="784830"/>
              </a:xfrm>
              <a:prstGeom prst="rect">
                <a:avLst/>
              </a:prstGeom>
              <a:blipFill>
                <a:blip r:embed="rId7"/>
                <a:stretch>
                  <a:fillRect l="-1044" t="-3876" b="-7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5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Q9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420886"/>
            <a:ext cx="337920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(a) Reflexive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91456" y="2350718"/>
                <a:ext cx="2047034" cy="1413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SG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56" y="2350718"/>
                <a:ext cx="2047034" cy="141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496" y="936829"/>
                <a:ext cx="10716768" cy="134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1. 	For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SG" sz="2400" dirty="0"/>
                  <a:t> possible relations 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. (why?)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2.	For a relation to be </a:t>
                </a:r>
                <a:r>
                  <a:rPr lang="en-US" sz="2400" dirty="0">
                    <a:solidFill>
                      <a:srgbClr val="0000FF"/>
                    </a:solidFill>
                  </a:rPr>
                  <a:t>reflexive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Hence, the main diagonal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400" dirty="0"/>
                  <a:t> must be filled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/>
                  <a:t>, as shown below.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936829"/>
                <a:ext cx="10716768" cy="1344151"/>
              </a:xfrm>
              <a:prstGeom prst="rect">
                <a:avLst/>
              </a:prstGeom>
              <a:blipFill>
                <a:blip r:embed="rId3"/>
                <a:stretch>
                  <a:fillRect l="-910" b="-8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344" y="4021930"/>
                <a:ext cx="10716768" cy="140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3.	The remaining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entries may be filled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400" dirty="0"/>
                  <a:t>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/>
                  <a:t> (two choices).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SG" sz="2400" dirty="0"/>
                  <a:t>4.	Therefore,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sz="2400" dirty="0"/>
                  <a:t> reflexive relations 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with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elements.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5.	Hence, the probability that a randomly chosen relation on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reflexive is: 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" y="4021930"/>
                <a:ext cx="10716768" cy="1404872"/>
              </a:xfrm>
              <a:prstGeom prst="rect">
                <a:avLst/>
              </a:prstGeom>
              <a:blipFill>
                <a:blip r:embed="rId4"/>
                <a:stretch>
                  <a:fillRect l="-910" t="-3478" b="-91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8224" y="5504812"/>
                <a:ext cx="1559017" cy="817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24" y="5504812"/>
                <a:ext cx="1559017" cy="817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36538" y="5587108"/>
                <a:ext cx="5202605" cy="48519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particular,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the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38" y="5587108"/>
                <a:ext cx="5202605" cy="485197"/>
              </a:xfrm>
              <a:prstGeom prst="rect">
                <a:avLst/>
              </a:prstGeom>
              <a:blipFill>
                <a:blip r:embed="rId6"/>
                <a:stretch>
                  <a:fillRect l="-938" b="-88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6" grpId="0" build="p"/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Q9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420886"/>
            <a:ext cx="337920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(b) Symmetric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72768" y="2538013"/>
                <a:ext cx="1719702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SG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768" y="2538013"/>
                <a:ext cx="1719702" cy="1272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496" y="936829"/>
                <a:ext cx="10716768" cy="151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1. 	</a:t>
                </a:r>
                <a:r>
                  <a:rPr lang="en-US" sz="2000" dirty="0"/>
                  <a:t>For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SG" sz="2000" dirty="0"/>
                  <a:t> possible relations 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000" dirty="0"/>
                  <a:t>2.	For a relation to be </a:t>
                </a:r>
                <a:r>
                  <a:rPr lang="en-US" sz="2000" dirty="0">
                    <a:solidFill>
                      <a:srgbClr val="0000FF"/>
                    </a:solidFill>
                  </a:rPr>
                  <a:t>symmetric</a:t>
                </a:r>
                <a:r>
                  <a:rPr lang="en-US" sz="2000" dirty="0"/>
                  <a:t>, for every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sz="2000" dirty="0"/>
                  <a:t> (where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SG" sz="2000" dirty="0"/>
                  <a:t>), i.e. in the upper triangular region (red triangle), its corresponding mirror image along the main diagonal,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000" dirty="0"/>
                  <a:t> in the lower triangular region (blue triangle) must follow with the same value.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936829"/>
                <a:ext cx="10716768" cy="1511311"/>
              </a:xfrm>
              <a:prstGeom prst="rect">
                <a:avLst/>
              </a:prstGeom>
              <a:blipFill>
                <a:blip r:embed="rId3"/>
                <a:stretch>
                  <a:fillRect l="-910" t="-3226" b="-64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344" y="3939223"/>
                <a:ext cx="10254961" cy="195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3.	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000" dirty="0"/>
                  <a:t> entries in the upper triangle. There are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entries along the main diagonal. Therefore, there are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,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000" dirty="0"/>
                  <a:t> entries to be filled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or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SG" sz="2400" dirty="0"/>
                  <a:t>4.	</a:t>
                </a:r>
                <a:r>
                  <a:rPr lang="en-SG" sz="2000" dirty="0"/>
                  <a:t>Therefore,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SG" sz="2000" dirty="0"/>
                  <a:t> symmetric relations 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elements.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5.	</a:t>
                </a:r>
                <a:r>
                  <a:rPr lang="en-US" sz="2000" dirty="0"/>
                  <a:t>Hence, the probability that a randomly chosen relation on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symmetric is: </a:t>
                </a:r>
                <a:endParaRPr lang="en-SG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" y="3939223"/>
                <a:ext cx="10254961" cy="1950470"/>
              </a:xfrm>
              <a:prstGeom prst="rect">
                <a:avLst/>
              </a:prstGeom>
              <a:blipFill>
                <a:blip r:embed="rId4"/>
                <a:stretch>
                  <a:fillRect l="-951" t="-938" b="-6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93566" y="5167247"/>
                <a:ext cx="2188035" cy="1141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566" y="5167247"/>
                <a:ext cx="2188035" cy="1141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07208" y="5889693"/>
                <a:ext cx="5239512" cy="483466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particular,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the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208" y="5889693"/>
                <a:ext cx="5239512" cy="483466"/>
              </a:xfrm>
              <a:prstGeom prst="rect">
                <a:avLst/>
              </a:prstGeom>
              <a:blipFill>
                <a:blip r:embed="rId6"/>
                <a:stretch>
                  <a:fillRect l="-1048" b="-88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Triangle 2"/>
          <p:cNvSpPr/>
          <p:nvPr/>
        </p:nvSpPr>
        <p:spPr>
          <a:xfrm flipH="1" flipV="1">
            <a:off x="5048130" y="2538013"/>
            <a:ext cx="1453254" cy="1134358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Triangle 10"/>
          <p:cNvSpPr/>
          <p:nvPr/>
        </p:nvSpPr>
        <p:spPr>
          <a:xfrm>
            <a:off x="4957044" y="2719251"/>
            <a:ext cx="1432698" cy="1122477"/>
          </a:xfrm>
          <a:prstGeom prst="rt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7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6" grpId="0" build="p"/>
      <p:bldP spid="7" grpId="0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44492"/>
            <a:ext cx="1199476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514138" y="396236"/>
                <a:ext cx="1013992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Let us define a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be the number of ways the tournament can be completed if team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has to win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more games to win, while team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has to win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more games to win.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38" y="396236"/>
                <a:ext cx="10139922" cy="707886"/>
              </a:xfrm>
              <a:prstGeom prst="rect">
                <a:avLst/>
              </a:prstGeom>
              <a:blipFill>
                <a:blip r:embed="rId2"/>
                <a:stretch>
                  <a:fillRect l="-601" t="-4310" r="-300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2156885" y="1129639"/>
                <a:ext cx="6937966" cy="77886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885" y="1129639"/>
                <a:ext cx="6937966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583194" y="2067198"/>
                <a:ext cx="7244099" cy="470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Verify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using the above recursive condition.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194" y="2067198"/>
                <a:ext cx="7244099" cy="470450"/>
              </a:xfrm>
              <a:prstGeom prst="rect">
                <a:avLst/>
              </a:prstGeom>
              <a:blipFill>
                <a:blip r:embed="rId4"/>
                <a:stretch>
                  <a:fillRect l="-926" b="-168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2201" y="2621001"/>
                <a:ext cx="9507637" cy="357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4124325" algn="l"/>
                  </a:tabLst>
                </a:pPr>
                <a:r>
                  <a:rPr lang="en-US" sz="2000" dirty="0"/>
                  <a:t>1.	Note that there is a unique function satisfying the recursive condition.</a:t>
                </a:r>
              </a:p>
              <a:p>
                <a:pPr marL="357188" indent="-357188">
                  <a:tabLst>
                    <a:tab pos="4124325" algn="l"/>
                  </a:tabLst>
                </a:pPr>
                <a:r>
                  <a:rPr lang="en-US" sz="2000" dirty="0"/>
                  <a:t>2.	It suffices to verify that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satisfies this recursive condition.</a:t>
                </a:r>
              </a:p>
              <a:p>
                <a:pPr marL="357188" indent="-357188">
                  <a:tabLst>
                    <a:tab pos="4124325" algn="l"/>
                  </a:tabLst>
                </a:pPr>
                <a:r>
                  <a:rPr lang="en-US" sz="2000" dirty="0"/>
                  <a:t>3.	Pick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357188" indent="-357188"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US" sz="2000" dirty="0"/>
                  <a:t>4.	Case 1: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000" b="0" dirty="0"/>
              </a:p>
              <a:p>
                <a:pPr marL="357188" indent="-357188"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US" sz="2000" dirty="0"/>
                  <a:t>6.	Case 2: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357188" indent="-357188"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US" sz="2000" dirty="0"/>
                  <a:t>7.	Case 3: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0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000" dirty="0"/>
                  <a:t> (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Pascal’s formula</a:t>
                </a:r>
                <a:r>
                  <a:rPr lang="en-SG" sz="2000" dirty="0"/>
                  <a:t>)</a:t>
                </a:r>
              </a:p>
              <a:p>
                <a:pPr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SG" sz="2000" dirty="0"/>
              </a:p>
              <a:p>
                <a:pPr marL="357188" indent="-357188"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US" sz="2000" dirty="0"/>
                  <a:t>8.	Hence, the recursive condition is satisfied in all cases</a:t>
                </a:r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01" y="2621001"/>
                <a:ext cx="9507637" cy="3570978"/>
              </a:xfrm>
              <a:prstGeom prst="rect">
                <a:avLst/>
              </a:prstGeom>
              <a:blipFill>
                <a:blip r:embed="rId5"/>
                <a:stretch>
                  <a:fillRect l="-641" t="-1024" b="-3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41150" y="5405124"/>
                <a:ext cx="2870073" cy="991682"/>
              </a:xfrm>
              <a:prstGeom prst="rect">
                <a:avLst/>
              </a:prstGeom>
              <a:solidFill>
                <a:srgbClr val="CC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Pascal’s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50" y="5405124"/>
                <a:ext cx="2870073" cy="991682"/>
              </a:xfrm>
              <a:prstGeom prst="rect">
                <a:avLst/>
              </a:prstGeom>
              <a:blipFill>
                <a:blip r:embed="rId6"/>
                <a:stretch>
                  <a:fillRect l="-1911" t="-37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4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692275"/>
            <a:ext cx="10302639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Counting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Counting combinations (where order does not matter).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Solving multiset problems.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Applying combinatorial argument in proof.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Applying Binomial Theorem.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Calculating expected value.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Using conditional probability and Bayes’ Theorem.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44492"/>
            <a:ext cx="1199476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358690" y="986635"/>
                <a:ext cx="1013992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Now, we denote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be the number of ways the tournament can be completed, given that the first team to win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games wins the tournament, and team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wins the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(where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 games.</a:t>
                </a:r>
              </a:p>
              <a:p>
                <a:r>
                  <a:rPr lang="en-US" sz="2000" dirty="0"/>
                  <a:t>Derive a simple combination formula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90" y="986635"/>
                <a:ext cx="10139922" cy="1323439"/>
              </a:xfrm>
              <a:prstGeom prst="rect">
                <a:avLst/>
              </a:prstGeom>
              <a:blipFill>
                <a:blip r:embed="rId2"/>
                <a:stretch>
                  <a:fillRect l="-661" t="-2765" r="-842" b="-73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1307" y="2766747"/>
                <a:ext cx="5326651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07" y="2766747"/>
                <a:ext cx="5326651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49467" y="363682"/>
                <a:ext cx="2009717" cy="6223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67" y="363682"/>
                <a:ext cx="200971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31736" y="2867567"/>
                <a:ext cx="4370832" cy="456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4124325" algn="l"/>
                  </a:tabLst>
                </a:pPr>
                <a:r>
                  <a:rPr lang="en-SG" sz="2000" dirty="0">
                    <a:solidFill>
                      <a:srgbClr val="006600"/>
                    </a:solidFill>
                  </a:rPr>
                  <a:t>(by lecture 11 example 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736" y="2867567"/>
                <a:ext cx="4370832" cy="456151"/>
              </a:xfrm>
              <a:prstGeom prst="rect">
                <a:avLst/>
              </a:prstGeom>
              <a:blipFill>
                <a:blip r:embed="rId5"/>
                <a:stretch>
                  <a:fillRect l="-1534" t="-1333"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1307" y="3914956"/>
                <a:ext cx="3573342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07" y="3914956"/>
                <a:ext cx="3573342" cy="370101"/>
              </a:xfrm>
              <a:prstGeom prst="rect">
                <a:avLst/>
              </a:prstGeom>
              <a:blipFill>
                <a:blip r:embed="rId6"/>
                <a:stretch>
                  <a:fillRect l="-4259" t="-13115" b="-32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380200"/>
            <a:ext cx="4582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many teams of 5 members can you have if:</a:t>
            </a:r>
            <a:endParaRPr lang="en-SG" sz="2800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421995" y="180145"/>
            <a:ext cx="4422868" cy="2023668"/>
            <a:chOff x="7297022" y="180145"/>
            <a:chExt cx="4422868" cy="20236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9844" y="578636"/>
              <a:ext cx="1195113" cy="12947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990" y="623178"/>
              <a:ext cx="1532776" cy="120562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90" r="12835"/>
            <a:stretch/>
          </p:blipFill>
          <p:spPr>
            <a:xfrm>
              <a:off x="10330350" y="584166"/>
              <a:ext cx="1227957" cy="13080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86349" y="223068"/>
              <a:ext cx="46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71327" y="180145"/>
              <a:ext cx="46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13277" y="184056"/>
              <a:ext cx="46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97022" y="1803703"/>
              <a:ext cx="1240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Designer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79844" y="1803703"/>
              <a:ext cx="1388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Consultant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68766" y="1803703"/>
              <a:ext cx="1551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Programmer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185903" y="2328541"/>
            <a:ext cx="6997416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(a) The team is made up completely of programmers.</a:t>
            </a:r>
            <a:endParaRPr lang="en-SG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93206" y="3050802"/>
                <a:ext cx="255813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𝟓𝟎𝟒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206" y="3050802"/>
                <a:ext cx="2558136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380200"/>
            <a:ext cx="4582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many teams of 5 members can you have if: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4F3A0-25C7-4A4D-AFC2-BDE9E7001E61}"/>
              </a:ext>
            </a:extLst>
          </p:cNvPr>
          <p:cNvSpPr txBox="1"/>
          <p:nvPr/>
        </p:nvSpPr>
        <p:spPr>
          <a:xfrm>
            <a:off x="758996" y="2278845"/>
            <a:ext cx="4505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Total number of possible teams: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421995" y="180145"/>
            <a:ext cx="4422868" cy="2023668"/>
            <a:chOff x="7297022" y="180145"/>
            <a:chExt cx="4422868" cy="20236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9844" y="578636"/>
              <a:ext cx="1195113" cy="12947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990" y="623178"/>
              <a:ext cx="1532776" cy="120562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90" r="12835"/>
            <a:stretch/>
          </p:blipFill>
          <p:spPr>
            <a:xfrm>
              <a:off x="10330350" y="584166"/>
              <a:ext cx="1227957" cy="13080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86349" y="223068"/>
              <a:ext cx="46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71327" y="180145"/>
              <a:ext cx="46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13277" y="184056"/>
              <a:ext cx="46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97022" y="1803703"/>
              <a:ext cx="1240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Designer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79844" y="1803703"/>
              <a:ext cx="1388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Consultant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68766" y="1803703"/>
              <a:ext cx="1551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Programmer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326367" y="1387276"/>
            <a:ext cx="6439258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(b) The team must have at least 1 programmer.</a:t>
            </a:r>
            <a:endParaRPr lang="en-SG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87284" y="2146573"/>
                <a:ext cx="2968312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6+12+20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=501,942.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4" y="2146573"/>
                <a:ext cx="2968312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/>
              <p:nvPr/>
            </p:nvSpPr>
            <p:spPr>
              <a:xfrm>
                <a:off x="758995" y="2904709"/>
                <a:ext cx="10708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Teams with no programmers 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teams consisting entirely of designers or consultants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5" y="2904709"/>
                <a:ext cx="10708480" cy="830997"/>
              </a:xfrm>
              <a:prstGeom prst="rect">
                <a:avLst/>
              </a:prstGeom>
              <a:blipFill>
                <a:blip r:embed="rId6"/>
                <a:stretch>
                  <a:fillRect l="-911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/>
              <p:nvPr/>
            </p:nvSpPr>
            <p:spPr>
              <a:xfrm>
                <a:off x="781435" y="4811615"/>
                <a:ext cx="10518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/>
                  <a:t> #teams with at least 1 programmer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: 501,942−8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568=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𝟒𝟗𝟑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𝟑𝟕𝟒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35" y="4811615"/>
                <a:ext cx="10518917" cy="461665"/>
              </a:xfrm>
              <a:prstGeom prst="rect">
                <a:avLst/>
              </a:prstGeom>
              <a:blipFill>
                <a:blip r:embed="rId7"/>
                <a:stretch>
                  <a:fillRect l="-86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32547" y="3759802"/>
                <a:ext cx="280948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6+12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=8,568.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47" y="3759802"/>
                <a:ext cx="2809487" cy="8298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0" grpId="0" uiExpand="1" build="p"/>
      <p:bldP spid="23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380200"/>
            <a:ext cx="4582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many teams of 5 members can you have if: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4F3A0-25C7-4A4D-AFC2-BDE9E7001E61}"/>
              </a:ext>
            </a:extLst>
          </p:cNvPr>
          <p:cNvSpPr txBox="1"/>
          <p:nvPr/>
        </p:nvSpPr>
        <p:spPr>
          <a:xfrm>
            <a:off x="977016" y="2828399"/>
            <a:ext cx="4209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/>
            <a:r>
              <a:rPr lang="en-US" sz="2400" dirty="0"/>
              <a:t>1. #teams with 3 programmers, 1 designer and 1 consultant: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421995" y="180145"/>
            <a:ext cx="4422868" cy="2023668"/>
            <a:chOff x="7297022" y="180145"/>
            <a:chExt cx="4422868" cy="20236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9844" y="578636"/>
              <a:ext cx="1195113" cy="12947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990" y="623178"/>
              <a:ext cx="1532776" cy="120562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90" r="12835"/>
            <a:stretch/>
          </p:blipFill>
          <p:spPr>
            <a:xfrm>
              <a:off x="10330350" y="584166"/>
              <a:ext cx="1227957" cy="13080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86349" y="223068"/>
              <a:ext cx="46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71327" y="180145"/>
              <a:ext cx="46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13277" y="184056"/>
              <a:ext cx="46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97022" y="1803703"/>
              <a:ext cx="1240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Designer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79844" y="1803703"/>
              <a:ext cx="1388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Consultant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68766" y="1803703"/>
              <a:ext cx="1551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Programmer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326367" y="1387276"/>
            <a:ext cx="6997416" cy="83099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465138" indent="-465138"/>
            <a:r>
              <a:rPr lang="en-SG" sz="2400" dirty="0"/>
              <a:t>(c) 	The team must have at least 2 programmers, at least 1 designer and at least 1 business consultant.</a:t>
            </a:r>
            <a:endParaRPr lang="en-SG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4284" y="2958773"/>
                <a:ext cx="481407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=1140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×6×12=82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,080.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84" y="2958773"/>
                <a:ext cx="4814075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7F4F3A0-25C7-4A4D-AFC2-BDE9E7001E61}"/>
              </a:ext>
            </a:extLst>
          </p:cNvPr>
          <p:cNvSpPr txBox="1"/>
          <p:nvPr/>
        </p:nvSpPr>
        <p:spPr>
          <a:xfrm>
            <a:off x="977016" y="3673235"/>
            <a:ext cx="4209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/>
            <a:r>
              <a:rPr lang="en-US" sz="2400" dirty="0"/>
              <a:t>2. #teams with 2 programmers, 2 designers and 1 consultant: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/>
              <p:nvPr/>
            </p:nvSpPr>
            <p:spPr>
              <a:xfrm>
                <a:off x="758995" y="5573597"/>
                <a:ext cx="10518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Therefore, total number of teams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82,080+34,200+75,240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𝟏𝟗𝟏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𝟓𝟐𝟎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5" y="5573597"/>
                <a:ext cx="10518917" cy="461665"/>
              </a:xfrm>
              <a:prstGeom prst="rect">
                <a:avLst/>
              </a:prstGeom>
              <a:blipFill>
                <a:blip r:embed="rId6"/>
                <a:stretch>
                  <a:fillRect l="-928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8995" y="2329731"/>
            <a:ext cx="343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3 possibilities: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04283" y="3810040"/>
                <a:ext cx="481407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=190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×15×12=34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,200.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83" y="3810040"/>
                <a:ext cx="4814075" cy="6915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F4F3A0-25C7-4A4D-AFC2-BDE9E7001E61}"/>
              </a:ext>
            </a:extLst>
          </p:cNvPr>
          <p:cNvSpPr txBox="1"/>
          <p:nvPr/>
        </p:nvSpPr>
        <p:spPr>
          <a:xfrm>
            <a:off x="977016" y="4597717"/>
            <a:ext cx="4209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/>
            <a:r>
              <a:rPr lang="en-US" sz="2400" dirty="0"/>
              <a:t>2. #teams with 2 programmers, 1 designer and 2 consultants: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04282" y="4603226"/>
                <a:ext cx="481407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=190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×6×66=75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,240.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82" y="4603226"/>
                <a:ext cx="4814075" cy="69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2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0" grpId="0" uiExpand="1" build="p"/>
      <p:bldP spid="23" grpId="0"/>
      <p:bldP spid="22" grpId="0"/>
      <p:bldP spid="24" grpId="0" uiExpand="1" build="p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12817"/>
            <a:ext cx="11242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Q2.</a:t>
            </a:r>
            <a:r>
              <a:rPr lang="en-US" dirty="0">
                <a:latin typeface="CMR10"/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1371355" y="443735"/>
            <a:ext cx="1019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</a:t>
            </a:r>
            <a:r>
              <a:rPr lang="en-US" sz="2800" dirty="0" err="1"/>
              <a:t>25m</a:t>
            </a:r>
            <a:r>
              <a:rPr lang="en-US" sz="2800" dirty="0"/>
              <a:t> of funds for 15 projects. Funding amounts in units of $</a:t>
            </a:r>
            <a:r>
              <a:rPr lang="en-US" sz="2800" dirty="0" err="1"/>
              <a:t>1m</a:t>
            </a:r>
            <a:r>
              <a:rPr lang="en-US" sz="2800" dirty="0"/>
              <a:t>.</a:t>
            </a:r>
            <a:endParaRPr 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FFAE7-8A59-4841-B1D6-D0F79ED65566}"/>
                  </a:ext>
                </a:extLst>
              </p:cNvPr>
              <p:cNvSpPr txBox="1"/>
              <p:nvPr/>
            </p:nvSpPr>
            <p:spPr>
              <a:xfrm>
                <a:off x="993942" y="1707865"/>
                <a:ext cx="5065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Multiset problem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=15,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FFAE7-8A59-4841-B1D6-D0F79ED6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42" y="1707865"/>
                <a:ext cx="5065426" cy="461665"/>
              </a:xfrm>
              <a:prstGeom prst="rect">
                <a:avLst/>
              </a:prstGeom>
              <a:blipFill>
                <a:blip r:embed="rId2"/>
                <a:stretch>
                  <a:fillRect l="-1805" t="-10526" r="-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776574" y="1107014"/>
            <a:ext cx="6808448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(a) How many ways can you fund the 15 projects?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776574" y="3106779"/>
            <a:ext cx="10197190" cy="83099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404813" indent="-404813"/>
            <a:r>
              <a:rPr lang="en-US" sz="2400" dirty="0"/>
              <a:t>(b) 	Must provide exactly $</a:t>
            </a:r>
            <a:r>
              <a:rPr lang="en-US" sz="2400" dirty="0" err="1"/>
              <a:t>3m</a:t>
            </a:r>
            <a:r>
              <a:rPr lang="en-US" sz="2400" dirty="0"/>
              <a:t> for one project, at at least $</a:t>
            </a:r>
            <a:r>
              <a:rPr lang="en-US" sz="2400" dirty="0" err="1"/>
              <a:t>2m</a:t>
            </a:r>
            <a:r>
              <a:rPr lang="en-US" sz="2400" dirty="0"/>
              <a:t> for each of 5 other projects. How many ways can you fund the 15 projects?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3FFAE7-8A59-4841-B1D6-D0F79ED65566}"/>
                  </a:ext>
                </a:extLst>
              </p:cNvPr>
              <p:cNvSpPr txBox="1"/>
              <p:nvPr/>
            </p:nvSpPr>
            <p:spPr>
              <a:xfrm>
                <a:off x="3386123" y="2169530"/>
                <a:ext cx="6057236" cy="619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25+15−1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𝟎𝟖𝟒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𝟓𝟎𝟒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𝟑𝟗𝟔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3FFAE7-8A59-4841-B1D6-D0F79ED6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123" y="2169530"/>
                <a:ext cx="6057236" cy="619272"/>
              </a:xfrm>
              <a:prstGeom prst="rect">
                <a:avLst/>
              </a:prstGeom>
              <a:blipFill>
                <a:blip r:embed="rId3"/>
                <a:stretch>
                  <a:fillRect r="-604" b="-128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3FFAE7-8A59-4841-B1D6-D0F79ED65566}"/>
                  </a:ext>
                </a:extLst>
              </p:cNvPr>
              <p:cNvSpPr txBox="1"/>
              <p:nvPr/>
            </p:nvSpPr>
            <p:spPr>
              <a:xfrm>
                <a:off x="1146342" y="4089369"/>
                <a:ext cx="57941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400" dirty="0"/>
                  <a:t> projects left to fund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left.</a:t>
                </a:r>
              </a:p>
              <a:p>
                <a:r>
                  <a:rPr lang="en-US" sz="2400" dirty="0"/>
                  <a:t>Multiset problem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=14,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3FFAE7-8A59-4841-B1D6-D0F79ED6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42" y="4089369"/>
                <a:ext cx="5794104" cy="830997"/>
              </a:xfrm>
              <a:prstGeom prst="rect">
                <a:avLst/>
              </a:prstGeom>
              <a:blipFill>
                <a:blip r:embed="rId4"/>
                <a:stretch>
                  <a:fillRect l="-157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3FFAE7-8A59-4841-B1D6-D0F79ED65566}"/>
                  </a:ext>
                </a:extLst>
              </p:cNvPr>
              <p:cNvSpPr txBox="1"/>
              <p:nvPr/>
            </p:nvSpPr>
            <p:spPr>
              <a:xfrm>
                <a:off x="3238720" y="5074083"/>
                <a:ext cx="5064463" cy="616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12+14−1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3FFAE7-8A59-4841-B1D6-D0F79ED6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720" y="5074083"/>
                <a:ext cx="5064463" cy="616579"/>
              </a:xfrm>
              <a:prstGeom prst="rect">
                <a:avLst/>
              </a:prstGeom>
              <a:blipFill>
                <a:blip r:embed="rId5"/>
                <a:stretch>
                  <a:fillRect r="-84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352973" y="367930"/>
                <a:ext cx="10369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Think of a set with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elements as composed of 2 parts, one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400" dirty="0"/>
                  <a:t> elements and the other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elements. Give a combinatorial argument to show that: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73" y="367930"/>
                <a:ext cx="10369335" cy="830997"/>
              </a:xfrm>
              <a:prstGeom prst="rect">
                <a:avLst/>
              </a:prstGeom>
              <a:blipFill>
                <a:blip r:embed="rId2"/>
                <a:stretch>
                  <a:fillRect l="-941" t="-5839" r="-882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5707" y="2733867"/>
                <a:ext cx="635869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Selecting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elements from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elements can be viewed as: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SG" sz="2400" dirty="0"/>
                  <a:t>selecting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/>
                  <a:t> elements from the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400" dirty="0"/>
                  <a:t> elements;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/>
                  <a:t>selecting the remaining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elements from the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</a:t>
                </a:r>
              </a:p>
              <a:p>
                <a:r>
                  <a:rPr lang="en-SG" sz="2400" b="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7" y="2733867"/>
                <a:ext cx="6358692" cy="2462213"/>
              </a:xfrm>
              <a:prstGeom prst="rect">
                <a:avLst/>
              </a:prstGeom>
              <a:blipFill>
                <a:blip r:embed="rId3"/>
                <a:stretch>
                  <a:fillRect l="-1438" t="-1980" b="-47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36078" y="1311683"/>
                <a:ext cx="5773797" cy="60138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78" y="1311683"/>
                <a:ext cx="5773797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809875" y="1403441"/>
            <a:ext cx="97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505374" y="2019728"/>
                <a:ext cx="5313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74" y="2019728"/>
                <a:ext cx="5313532" cy="461665"/>
              </a:xfrm>
              <a:prstGeom prst="rect">
                <a:avLst/>
              </a:prstGeom>
              <a:blipFill>
                <a:blip r:embed="rId5"/>
                <a:stretch>
                  <a:fillRect l="-18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8103338" y="2952799"/>
            <a:ext cx="3317952" cy="1760823"/>
            <a:chOff x="8103338" y="2952799"/>
            <a:chExt cx="3317952" cy="1760823"/>
          </a:xfrm>
        </p:grpSpPr>
        <p:sp>
          <p:nvSpPr>
            <p:cNvPr id="17" name="Oval 16"/>
            <p:cNvSpPr/>
            <p:nvPr/>
          </p:nvSpPr>
          <p:spPr>
            <a:xfrm>
              <a:off x="8103338" y="2952799"/>
              <a:ext cx="3317952" cy="17608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9097814" y="3059461"/>
              <a:ext cx="1499018" cy="15492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396801" y="3357368"/>
                  <a:ext cx="1450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000" dirty="0"/>
                    <a:t> elements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801" y="3357368"/>
                  <a:ext cx="1450522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9231" r="-3782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796429" y="3820519"/>
                  <a:ext cx="1450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/>
                    <a:t> elements</a:t>
                  </a: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429" y="3820519"/>
                  <a:ext cx="1450522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8389469" y="2275140"/>
            <a:ext cx="3317952" cy="1082228"/>
            <a:chOff x="8389469" y="2275140"/>
            <a:chExt cx="3317952" cy="1082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389469" y="2275140"/>
                  <a:ext cx="33179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Pick: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element;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 elements.</a:t>
                  </a: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9469" y="2275140"/>
                  <a:ext cx="331795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46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9458793" y="2644472"/>
              <a:ext cx="74951" cy="7128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0716146" y="2707513"/>
              <a:ext cx="93320" cy="634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299123" y="4107490"/>
            <a:ext cx="3317952" cy="1164273"/>
            <a:chOff x="8299123" y="4107490"/>
            <a:chExt cx="3317952" cy="1164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299123" y="4902431"/>
                  <a:ext cx="33179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Pick: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 element;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dirty="0"/>
                    <a:t> elements.</a:t>
                  </a: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23" y="4902431"/>
                  <a:ext cx="331795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6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 flipV="1">
              <a:off x="8883196" y="4107490"/>
              <a:ext cx="55269" cy="79494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0217845" y="4241017"/>
              <a:ext cx="119850" cy="65531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ounded Rectangle 58"/>
          <p:cNvSpPr/>
          <p:nvPr/>
        </p:nvSpPr>
        <p:spPr>
          <a:xfrm>
            <a:off x="3462728" y="1311683"/>
            <a:ext cx="989351" cy="60138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679430" y="1326940"/>
            <a:ext cx="1199299" cy="601383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8558869" y="4187226"/>
            <a:ext cx="3058206" cy="1990511"/>
            <a:chOff x="8299123" y="3102688"/>
            <a:chExt cx="3058206" cy="1990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299123" y="4723867"/>
                  <a:ext cx="3058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Pick: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 elements;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element.</a:t>
                  </a: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23" y="4723867"/>
                  <a:ext cx="305820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9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/>
            <p:nvPr/>
          </p:nvCxnSpPr>
          <p:spPr>
            <a:xfrm flipH="1" flipV="1">
              <a:off x="8938465" y="3102688"/>
              <a:ext cx="10568" cy="162117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0291319" y="3228290"/>
              <a:ext cx="0" cy="136997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ounded Rectangle 67"/>
          <p:cNvSpPr/>
          <p:nvPr/>
        </p:nvSpPr>
        <p:spPr>
          <a:xfrm>
            <a:off x="6537640" y="1302412"/>
            <a:ext cx="1017403" cy="60138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9" grpId="0" animBg="1"/>
      <p:bldP spid="61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633086" y="1605487"/>
                <a:ext cx="9474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equation (A), prove that 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1605487"/>
                <a:ext cx="9474625" cy="461665"/>
              </a:xfrm>
              <a:prstGeom prst="rect">
                <a:avLst/>
              </a:prstGeom>
              <a:blipFill>
                <a:blip r:embed="rId2"/>
                <a:stretch>
                  <a:fillRect l="-10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973874" y="3138034"/>
                <a:ext cx="6358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, then equation (A) becomes</a:t>
                </a:r>
                <a:endParaRPr lang="en-SG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4" y="3138034"/>
                <a:ext cx="6358692" cy="461665"/>
              </a:xfrm>
              <a:prstGeom prst="rect">
                <a:avLst/>
              </a:prstGeom>
              <a:blipFill>
                <a:blip r:embed="rId3"/>
                <a:stretch>
                  <a:fillRect l="-15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6235" y="521396"/>
                <a:ext cx="5773797" cy="60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35" y="521396"/>
                <a:ext cx="5773797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570032" y="613154"/>
            <a:ext cx="97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796235" y="1145333"/>
                <a:ext cx="5313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35" y="1145333"/>
                <a:ext cx="5313532" cy="461665"/>
              </a:xfrm>
              <a:prstGeom prst="rect">
                <a:avLst/>
              </a:prstGeom>
              <a:blipFill>
                <a:blip r:embed="rId5"/>
                <a:stretch>
                  <a:fillRect l="-18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37678" y="2107753"/>
                <a:ext cx="4112653" cy="71808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78" y="2107753"/>
                <a:ext cx="4112653" cy="718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97511" y="3725065"/>
                <a:ext cx="546176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511" y="3725065"/>
                <a:ext cx="5461769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973873" y="4594406"/>
                <a:ext cx="10133837" cy="5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From </a:t>
                </a:r>
                <a:r>
                  <a:rPr lang="en-US" sz="2400" dirty="0">
                    <a:solidFill>
                      <a:srgbClr val="006600"/>
                    </a:solidFill>
                  </a:rPr>
                  <a:t>Lecture #11 example 8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400" dirty="0"/>
                  <a:t>, therefore the above is equivalent to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3" y="4594406"/>
                <a:ext cx="10133837" cy="528927"/>
              </a:xfrm>
              <a:prstGeom prst="rect">
                <a:avLst/>
              </a:prstGeom>
              <a:blipFill>
                <a:blip r:embed="rId8"/>
                <a:stretch>
                  <a:fillRect l="-963"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25911" y="5181437"/>
                <a:ext cx="9596987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11" y="5181437"/>
                <a:ext cx="9596987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26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7822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Find the term independent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800" dirty="0"/>
                  <a:t> in the expansion of</a:t>
                </a:r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782226" cy="523220"/>
              </a:xfrm>
              <a:prstGeom prst="rect">
                <a:avLst/>
              </a:prstGeom>
              <a:blipFill>
                <a:blip r:embed="rId2"/>
                <a:stretch>
                  <a:fillRect l="-130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EC64C99-9F71-48FB-8F62-1580BF788EE6}"/>
              </a:ext>
            </a:extLst>
          </p:cNvPr>
          <p:cNvSpPr txBox="1"/>
          <p:nvPr/>
        </p:nvSpPr>
        <p:spPr>
          <a:xfrm>
            <a:off x="853953" y="1770249"/>
            <a:ext cx="458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Recall the </a:t>
            </a:r>
            <a:r>
              <a:rPr lang="en-SG" sz="2400" dirty="0">
                <a:solidFill>
                  <a:srgbClr val="C00000"/>
                </a:solidFill>
              </a:rPr>
              <a:t>Binomial Theorem</a:t>
            </a:r>
            <a:r>
              <a:rPr lang="en-SG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16773" y="838898"/>
                <a:ext cx="236844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773" y="838898"/>
                <a:ext cx="2368446" cy="99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5688" y="2226720"/>
                <a:ext cx="7964424" cy="6365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688" y="2226720"/>
                <a:ext cx="7964424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3952" y="2854727"/>
                <a:ext cx="5232055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1.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2" y="2854727"/>
                <a:ext cx="5232055" cy="615874"/>
              </a:xfrm>
              <a:prstGeom prst="rect">
                <a:avLst/>
              </a:prstGeom>
              <a:blipFill>
                <a:blip r:embed="rId5"/>
                <a:stretch>
                  <a:fillRect l="-1748" b="-99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3951" y="3362761"/>
                <a:ext cx="94892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The general term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is given by: </a:t>
                </a:r>
                <a:endParaRPr lang="en-SG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1" y="3362761"/>
                <a:ext cx="9489262" cy="461665"/>
              </a:xfrm>
              <a:prstGeom prst="rect">
                <a:avLst/>
              </a:prstGeom>
              <a:blipFill>
                <a:blip r:embed="rId6"/>
                <a:stretch>
                  <a:fillRect l="-96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42229" y="3765146"/>
                <a:ext cx="8766074" cy="8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18−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29" y="3765146"/>
                <a:ext cx="8766074" cy="812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3952" y="4717022"/>
                <a:ext cx="999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For this term to be independent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we must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18−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400" dirty="0"/>
                  <a:t>. </a:t>
                </a:r>
                <a:endParaRPr lang="en-SG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2" y="4717022"/>
                <a:ext cx="9999975" cy="461665"/>
              </a:xfrm>
              <a:prstGeom prst="rect">
                <a:avLst/>
              </a:prstGeom>
              <a:blipFill>
                <a:blip r:embed="rId8"/>
                <a:stretch>
                  <a:fillRect l="-91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3953" y="5202549"/>
                <a:ext cx="5456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4. Therefore, the term independent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</a:t>
                </a:r>
                <a:endParaRPr lang="en-SG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3" y="5202549"/>
                <a:ext cx="5456906" cy="461665"/>
              </a:xfrm>
              <a:prstGeom prst="rect">
                <a:avLst/>
              </a:prstGeom>
              <a:blipFill>
                <a:blip r:embed="rId9"/>
                <a:stretch>
                  <a:fillRect l="-1676" t="-10526" r="-1117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60176" y="5203126"/>
                <a:ext cx="4383037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𝟔𝟕𝟐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76" y="5203126"/>
                <a:ext cx="4383037" cy="9221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3593</TotalTime>
  <Words>2777</Words>
  <Application>Microsoft Office PowerPoint</Application>
  <PresentationFormat>Widescreen</PresentationFormat>
  <Paragraphs>331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Cambria Math</vt:lpstr>
      <vt:lpstr>CMR10</vt:lpstr>
      <vt:lpstr>Corbel</vt:lpstr>
      <vt:lpstr>Times New Roman</vt:lpstr>
      <vt:lpstr>Wingdings</vt:lpstr>
      <vt:lpstr>Theme1</vt:lpstr>
      <vt:lpstr>Cs1231S tutorial #10</vt:lpstr>
      <vt:lpstr>Learning objectives of this tutorial</vt:lpstr>
      <vt:lpstr>Q1. </vt:lpstr>
      <vt:lpstr>Q1. </vt:lpstr>
      <vt:lpstr>Q1. </vt:lpstr>
      <vt:lpstr>Q2. </vt:lpstr>
      <vt:lpstr>Q3.</vt:lpstr>
      <vt:lpstr>Q3.</vt:lpstr>
      <vt:lpstr>Q4.</vt:lpstr>
      <vt:lpstr>Q5.</vt:lpstr>
      <vt:lpstr>Q6.</vt:lpstr>
      <vt:lpstr>Q7.</vt:lpstr>
      <vt:lpstr>Q7.</vt:lpstr>
      <vt:lpstr>Q8.</vt:lpstr>
      <vt:lpstr>Q8.</vt:lpstr>
      <vt:lpstr>Q9.</vt:lpstr>
      <vt:lpstr>Q9.</vt:lpstr>
      <vt:lpstr>Q9.</vt:lpstr>
      <vt:lpstr>Q10.</vt:lpstr>
      <vt:lpstr>Q10.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Andrew Tan</cp:lastModifiedBy>
  <cp:revision>336</cp:revision>
  <cp:lastPrinted>2020-11-02T23:36:33Z</cp:lastPrinted>
  <dcterms:created xsi:type="dcterms:W3CDTF">2020-08-29T13:48:12Z</dcterms:created>
  <dcterms:modified xsi:type="dcterms:W3CDTF">2020-11-03T19:18:17Z</dcterms:modified>
</cp:coreProperties>
</file>