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0" r:id="rId1"/>
  </p:sldMasterIdLst>
  <p:notesMasterIdLst>
    <p:notesMasterId r:id="rId37"/>
  </p:notesMasterIdLst>
  <p:sldIdLst>
    <p:sldId id="256" r:id="rId2"/>
    <p:sldId id="3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1" r:id="rId13"/>
    <p:sldId id="364" r:id="rId14"/>
    <p:sldId id="352" r:id="rId15"/>
    <p:sldId id="353" r:id="rId16"/>
    <p:sldId id="366" r:id="rId17"/>
    <p:sldId id="327" r:id="rId18"/>
    <p:sldId id="328" r:id="rId19"/>
    <p:sldId id="351" r:id="rId20"/>
    <p:sldId id="354" r:id="rId21"/>
    <p:sldId id="355" r:id="rId22"/>
    <p:sldId id="329" r:id="rId23"/>
    <p:sldId id="356" r:id="rId24"/>
    <p:sldId id="357" r:id="rId25"/>
    <p:sldId id="331" r:id="rId26"/>
    <p:sldId id="358" r:id="rId27"/>
    <p:sldId id="359" r:id="rId28"/>
    <p:sldId id="360" r:id="rId29"/>
    <p:sldId id="333" r:id="rId30"/>
    <p:sldId id="361" r:id="rId31"/>
    <p:sldId id="334" r:id="rId32"/>
    <p:sldId id="362" r:id="rId33"/>
    <p:sldId id="363" r:id="rId34"/>
    <p:sldId id="335" r:id="rId35"/>
    <p:sldId id="296" r:id="rId36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0000FF"/>
    <a:srgbClr val="FFFFCC"/>
    <a:srgbClr val="FF3300"/>
    <a:srgbClr val="FF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5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9B68-130A-43A3-A4FA-9BA4D12CC16D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78552-4062-41D7-8062-EDD305A5F8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0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4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08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63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19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5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0CFD70-C9DA-43F5-BE93-98E72C2DD3BB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577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26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87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640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1629-E7E4-41BF-9475-9509A1DEBF55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67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479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3935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AF9F-C457-4136-A768-04193CDC4DC5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5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D36F-68DB-4E75-A07B-243AE2FCBECE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47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315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3885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195AEA9-4BB2-4E01-90D1-AAB7FBE40271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2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1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3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36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2214-9E78-4D03-8199-9B7881330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CS1231S</a:t>
            </a:r>
            <a:br>
              <a:rPr lang="en-SG" dirty="0"/>
            </a:br>
            <a:r>
              <a:rPr lang="en-SG" dirty="0"/>
              <a:t>Tutorial #2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51B19-CA45-4421-9AD2-83F2CAB19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Predicate Logic and Proofs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0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1103-D7C5-4DD6-AFE9-12FACEE8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Negation of quantified statements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120410-5FD2-403A-922C-CD0DA68492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337533" cy="4023360"/>
              </a:xfrm>
            </p:spPr>
            <p:txBody>
              <a:bodyPr>
                <a:normAutofit/>
              </a:bodyPr>
              <a:lstStyle/>
              <a:p>
                <a:r>
                  <a:rPr lang="en-MY" sz="3200" dirty="0"/>
                  <a:t>Eg.</a:t>
                </a:r>
              </a:p>
              <a:p>
                <a:r>
                  <a:rPr lang="en-US" altLang="en-US" sz="2800" dirty="0">
                    <a:solidFill>
                      <a:schemeClr val="tx1"/>
                    </a:solidFill>
                  </a:rPr>
                  <a:t>∼(∀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x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in 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D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, ∃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y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in 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E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such that 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P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x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y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)) </a:t>
                </a:r>
                <a:r>
                  <a:rPr lang="en-SG" sz="2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 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∃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x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in 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D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such that ∀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y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in 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E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, ∼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P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x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y)</a:t>
                </a:r>
              </a:p>
              <a:p>
                <a:endParaRPr lang="en-US" sz="2800" i="1" dirty="0">
                  <a:solidFill>
                    <a:schemeClr val="tx1"/>
                  </a:solidFill>
                </a:endParaRPr>
              </a:p>
              <a:p>
                <a:r>
                  <a:rPr lang="en-US" sz="3200" dirty="0">
                    <a:solidFill>
                      <a:schemeClr val="tx1"/>
                    </a:solidFill>
                  </a:rPr>
                  <a:t>Generally, to negate a quantified statement, </a:t>
                </a:r>
              </a:p>
              <a:p>
                <a:r>
                  <a:rPr lang="en-US" sz="3200" dirty="0">
                    <a:solidFill>
                      <a:schemeClr val="tx1"/>
                    </a:solidFill>
                  </a:rPr>
                  <a:t>1. Negate all predicate variables</a:t>
                </a:r>
              </a:p>
              <a:p>
                <a:r>
                  <a:rPr lang="en-US" sz="3200" dirty="0">
                    <a:solidFill>
                      <a:schemeClr val="tx1"/>
                    </a:solidFill>
                  </a:rPr>
                  <a:t>2. switch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p>
                        <m:r>
                          <a:rPr lang="en-MY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MY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MY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MY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MY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MY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p>
                        <m:r>
                          <a:rPr lang="en-MY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MY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MY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120410-5FD2-403A-922C-CD0DA68492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337533" cy="4023360"/>
              </a:xfrm>
              <a:blipFill>
                <a:blip r:embed="rId2"/>
                <a:stretch>
                  <a:fillRect l="-1474" t="-3182" r="-141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74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459C-1525-4D99-9447-D9B60E1E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Arguments with quantified statements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D0A967-BC07-4CF9-9A7B-49AC2D7F49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845734"/>
                <a:ext cx="3187567" cy="4023360"/>
              </a:xfrm>
            </p:spPr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MY" sz="3200" dirty="0"/>
                  <a:t> </a:t>
                </a:r>
                <a:r>
                  <a:rPr lang="en-MY" sz="3000" b="1" dirty="0"/>
                  <a:t>Universal      Modus Ponens </a:t>
                </a:r>
              </a:p>
              <a:p>
                <a:pPr marL="0" indent="0">
                  <a:buNone/>
                </a:pPr>
                <a:endParaRPr lang="en-MY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MY" sz="2200" b="0" i="1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MY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2200" b="0" i="1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MY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MY" sz="2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MY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2200" b="0" i="1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2200" b="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2200" b="0" i="1" smtClean="0">
                          <a:latin typeface="Cambria Math" panose="02040503050406030204" pitchFamily="18" charset="0"/>
                        </a:rPr>
                        <m:t>particular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MY" sz="2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D0A967-BC07-4CF9-9A7B-49AC2D7F49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845734"/>
                <a:ext cx="3187567" cy="4023360"/>
              </a:xfrm>
              <a:blipFill>
                <a:blip r:embed="rId2"/>
                <a:stretch>
                  <a:fillRect l="-7266" t="-287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252AD54-E010-46F3-808C-6751497FF8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02217" y="1845734"/>
                <a:ext cx="3187567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MY" sz="3000" dirty="0">
                    <a:solidFill>
                      <a:schemeClr val="accent1"/>
                    </a:solidFill>
                  </a:rPr>
                  <a:t> </a:t>
                </a:r>
                <a:r>
                  <a:rPr lang="en-MY" sz="3000" b="1" dirty="0">
                    <a:solidFill>
                      <a:schemeClr val="accent1"/>
                    </a:solidFill>
                  </a:rPr>
                  <a:t>Universal      Modus Tollens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MY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MY" sz="2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MY" sz="2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MY" sz="2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MY" sz="2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Y" sz="2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MY" sz="2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MY" sz="2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2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then</m:t>
                      </m:r>
                      <m:r>
                        <a:rPr lang="en-MY" sz="2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Y" sz="2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MY" sz="2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MY" sz="2200" dirty="0">
                  <a:solidFill>
                    <a:schemeClr val="accent1"/>
                  </a:solidFill>
                </a:endParaRPr>
              </a:p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MY" sz="2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MY" sz="2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MY" sz="2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2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MY" sz="2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2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MY" sz="2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2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particular</m:t>
                      </m:r>
                      <m:r>
                        <a:rPr lang="en-MY" sz="2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Y" sz="2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MY" sz="2200" dirty="0">
                  <a:solidFill>
                    <a:schemeClr val="accent1"/>
                  </a:solidFill>
                </a:endParaRPr>
              </a:p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∙ ∼</m:t>
                      </m:r>
                      <m:r>
                        <a:rPr lang="en-MY" sz="2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MY" sz="2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MY" sz="2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MY" sz="2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sz="2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252AD54-E010-46F3-808C-6751497FF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217" y="1845734"/>
                <a:ext cx="3187567" cy="4023360"/>
              </a:xfrm>
              <a:prstGeom prst="rect">
                <a:avLst/>
              </a:prstGeom>
              <a:blipFill>
                <a:blip r:embed="rId3"/>
                <a:stretch>
                  <a:fillRect l="-6897"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37DDE44-91ED-451F-BF5F-F11EE307C9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07152" y="1845734"/>
                <a:ext cx="3187567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MY" sz="3000" dirty="0"/>
                  <a:t> </a:t>
                </a:r>
                <a:r>
                  <a:rPr lang="en-MY" sz="3000" b="1" dirty="0">
                    <a:solidFill>
                      <a:schemeClr val="accent1"/>
                    </a:solidFill>
                  </a:rPr>
                  <a:t>Universal</a:t>
                </a:r>
                <a:r>
                  <a:rPr lang="en-MY" sz="3000" b="1" dirty="0"/>
                  <a:t> </a:t>
                </a:r>
                <a:r>
                  <a:rPr lang="en-MY" sz="3000" b="1" dirty="0">
                    <a:solidFill>
                      <a:schemeClr val="accent1"/>
                    </a:solidFill>
                  </a:rPr>
                  <a:t>Transitivity</a:t>
                </a:r>
              </a:p>
              <a:p>
                <a:pPr marL="0" indent="0">
                  <a:buNone/>
                </a:pPr>
                <a:endParaRPr lang="en-MY" sz="22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MY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MY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MY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MY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MY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MY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MY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MY" sz="2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MY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MY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MY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MY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MY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MY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MY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MY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MY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sz="22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∙∀</m:t>
                      </m:r>
                      <m:r>
                        <a:rPr lang="en-MY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MY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MY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MY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MY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MY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MY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MY" sz="2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37DDE44-91ED-451F-BF5F-F11EE307C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152" y="1845734"/>
                <a:ext cx="3187567" cy="4023360"/>
              </a:xfrm>
              <a:prstGeom prst="rect">
                <a:avLst/>
              </a:prstGeom>
              <a:blipFill>
                <a:blip r:embed="rId4"/>
                <a:stretch>
                  <a:fillRect l="-6692"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88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Q1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6C51F-4896-4E25-85B3-E393C6C96070}"/>
              </a:ext>
            </a:extLst>
          </p:cNvPr>
          <p:cNvSpPr txBox="1"/>
          <p:nvPr/>
        </p:nvSpPr>
        <p:spPr>
          <a:xfrm>
            <a:off x="1041583" y="401171"/>
            <a:ext cx="567925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Converse, inverse and contrapositive.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DCAFBA-6BAC-40BC-986A-82E3903626B2}"/>
              </a:ext>
            </a:extLst>
          </p:cNvPr>
          <p:cNvSpPr txBox="1"/>
          <p:nvPr/>
        </p:nvSpPr>
        <p:spPr>
          <a:xfrm>
            <a:off x="908548" y="2422387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Converse: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477EF-D06E-479B-85E0-BB5EA68C4986}"/>
              </a:ext>
            </a:extLst>
          </p:cNvPr>
          <p:cNvSpPr txBox="1"/>
          <p:nvPr/>
        </p:nvSpPr>
        <p:spPr>
          <a:xfrm>
            <a:off x="908548" y="3179208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Inverse: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BC89B-0697-4A1E-B1E3-5620B663B915}"/>
              </a:ext>
            </a:extLst>
          </p:cNvPr>
          <p:cNvSpPr txBox="1"/>
          <p:nvPr/>
        </p:nvSpPr>
        <p:spPr>
          <a:xfrm>
            <a:off x="908548" y="3924467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Contrapositive: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DCAFBA-6BAC-40BC-986A-82E3903626B2}"/>
              </a:ext>
            </a:extLst>
          </p:cNvPr>
          <p:cNvSpPr txBox="1"/>
          <p:nvPr/>
        </p:nvSpPr>
        <p:spPr>
          <a:xfrm>
            <a:off x="908547" y="1726734"/>
            <a:ext cx="384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Conditional statement: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/>
              <p:nvPr/>
            </p:nvSpPr>
            <p:spPr>
              <a:xfrm>
                <a:off x="4200657" y="1726734"/>
                <a:ext cx="18343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SG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657" y="1726734"/>
                <a:ext cx="183438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ADCAFBA-6BAC-40BC-986A-82E3903626B2}"/>
              </a:ext>
            </a:extLst>
          </p:cNvPr>
          <p:cNvSpPr txBox="1"/>
          <p:nvPr/>
        </p:nvSpPr>
        <p:spPr>
          <a:xfrm>
            <a:off x="908546" y="994332"/>
            <a:ext cx="384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Quick recap: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/>
              <p:nvPr/>
            </p:nvSpPr>
            <p:spPr>
              <a:xfrm>
                <a:off x="4200657" y="2439902"/>
                <a:ext cx="18343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SG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657" y="2439902"/>
                <a:ext cx="183438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/>
              <p:nvPr/>
            </p:nvSpPr>
            <p:spPr>
              <a:xfrm>
                <a:off x="4200657" y="3153070"/>
                <a:ext cx="18343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→~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SG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657" y="3153070"/>
                <a:ext cx="183438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/>
              <p:nvPr/>
            </p:nvSpPr>
            <p:spPr>
              <a:xfrm>
                <a:off x="4200657" y="3959369"/>
                <a:ext cx="18343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→~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SG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3F7123-1ADF-4350-A3EB-591B2E41A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657" y="3959369"/>
                <a:ext cx="183438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08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Q1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6C51F-4896-4E25-85B3-E393C6C96070}"/>
              </a:ext>
            </a:extLst>
          </p:cNvPr>
          <p:cNvSpPr txBox="1"/>
          <p:nvPr/>
        </p:nvSpPr>
        <p:spPr>
          <a:xfrm>
            <a:off x="1041583" y="401171"/>
            <a:ext cx="567925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Converse, inverse and contrapositive.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3F7123-1ADF-4350-A3EB-591B2E41A1A7}"/>
              </a:ext>
            </a:extLst>
          </p:cNvPr>
          <p:cNvSpPr txBox="1"/>
          <p:nvPr/>
        </p:nvSpPr>
        <p:spPr>
          <a:xfrm>
            <a:off x="7284720" y="1366681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5D71C2-835A-4FF4-AEF3-AAF4C142C371}"/>
                  </a:ext>
                </a:extLst>
              </p:cNvPr>
              <p:cNvSpPr txBox="1"/>
              <p:nvPr/>
            </p:nvSpPr>
            <p:spPr>
              <a:xfrm>
                <a:off x="1041583" y="1321165"/>
                <a:ext cx="6243137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endChr m:val="|"/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→2 </m:t>
                    </m:r>
                    <m:d>
                      <m:dPr>
                        <m:begChr m:val="|"/>
                        <m:endChr m:val="|"/>
                        <m:ctrlPr>
                          <a:rPr lang="en-SG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∧3 </m:t>
                        </m:r>
                      </m:e>
                    </m:d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5D71C2-835A-4FF4-AEF3-AAF4C142C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83" y="1321165"/>
                <a:ext cx="6243137" cy="523220"/>
              </a:xfrm>
              <a:prstGeom prst="rect">
                <a:avLst/>
              </a:prstGeom>
              <a:blipFill>
                <a:blip r:embed="rId3"/>
                <a:stretch>
                  <a:fillRect l="-2051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ADCAFBA-6BAC-40BC-986A-82E3903626B2}"/>
              </a:ext>
            </a:extLst>
          </p:cNvPr>
          <p:cNvSpPr txBox="1"/>
          <p:nvPr/>
        </p:nvSpPr>
        <p:spPr>
          <a:xfrm>
            <a:off x="908548" y="2422387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Converse: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477EF-D06E-479B-85E0-BB5EA68C4986}"/>
              </a:ext>
            </a:extLst>
          </p:cNvPr>
          <p:cNvSpPr txBox="1"/>
          <p:nvPr/>
        </p:nvSpPr>
        <p:spPr>
          <a:xfrm>
            <a:off x="908548" y="3179208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Inverse: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BC89B-0697-4A1E-B1E3-5620B663B915}"/>
              </a:ext>
            </a:extLst>
          </p:cNvPr>
          <p:cNvSpPr txBox="1"/>
          <p:nvPr/>
        </p:nvSpPr>
        <p:spPr>
          <a:xfrm>
            <a:off x="908548" y="3924467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Contrapositive: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4A54F8-BE3B-4E5E-B1F3-A8913EF61D6A}"/>
                  </a:ext>
                </a:extLst>
              </p:cNvPr>
              <p:cNvSpPr txBox="1"/>
              <p:nvPr/>
            </p:nvSpPr>
            <p:spPr>
              <a:xfrm>
                <a:off x="3390537" y="2422130"/>
                <a:ext cx="57676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endChr m:val="|"/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e>
                      </m:d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 ∧3 | 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6 |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4A54F8-BE3B-4E5E-B1F3-A8913EF61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37" y="2422130"/>
                <a:ext cx="57676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9F341-31A6-478E-96C4-A0479CD0025A}"/>
                  </a:ext>
                </a:extLst>
              </p:cNvPr>
              <p:cNvSpPr txBox="1"/>
              <p:nvPr/>
            </p:nvSpPr>
            <p:spPr>
              <a:xfrm>
                <a:off x="3390537" y="3896735"/>
                <a:ext cx="59718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SG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∤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∨3∤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∤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9F341-31A6-478E-96C4-A0479CD00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37" y="3896735"/>
                <a:ext cx="59718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294896-9F49-40AD-80E7-E9F97689CBAE}"/>
                  </a:ext>
                </a:extLst>
              </p:cNvPr>
              <p:cNvSpPr txBox="1"/>
              <p:nvPr/>
            </p:nvSpPr>
            <p:spPr>
              <a:xfrm>
                <a:off x="3390537" y="3139657"/>
                <a:ext cx="62561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800" b="0" i="0" smtClean="0">
                          <a:latin typeface="Cambria Math" panose="02040503050406030204" pitchFamily="18" charset="0"/>
                        </a:rPr>
                        <m:t>(6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∤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∤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∨3∤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294896-9F49-40AD-80E7-E9F97689C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37" y="3139657"/>
                <a:ext cx="625617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230231C-6ACE-4B1E-B77A-7016E41CE62C}"/>
              </a:ext>
            </a:extLst>
          </p:cNvPr>
          <p:cNvSpPr txBox="1"/>
          <p:nvPr/>
        </p:nvSpPr>
        <p:spPr>
          <a:xfrm>
            <a:off x="8022339" y="2421581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647C64-1296-438B-AA62-995F93CED9B9}"/>
              </a:ext>
            </a:extLst>
          </p:cNvPr>
          <p:cNvSpPr txBox="1"/>
          <p:nvPr/>
        </p:nvSpPr>
        <p:spPr>
          <a:xfrm>
            <a:off x="8022339" y="3167389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E393AE-5A7A-4F37-B312-4C27DF4F13FD}"/>
              </a:ext>
            </a:extLst>
          </p:cNvPr>
          <p:cNvSpPr txBox="1"/>
          <p:nvPr/>
        </p:nvSpPr>
        <p:spPr>
          <a:xfrm>
            <a:off x="8022338" y="3924467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5295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/>
      <p:bldP spid="17" grpId="0"/>
      <p:bldP spid="19" grpId="0"/>
      <p:bldP spid="35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Q1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6C51F-4896-4E25-85B3-E393C6C96070}"/>
              </a:ext>
            </a:extLst>
          </p:cNvPr>
          <p:cNvSpPr txBox="1"/>
          <p:nvPr/>
        </p:nvSpPr>
        <p:spPr>
          <a:xfrm>
            <a:off x="1041583" y="401171"/>
            <a:ext cx="567925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Converse, inverse and contrapositive.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3F7123-1ADF-4350-A3EB-591B2E41A1A7}"/>
              </a:ext>
            </a:extLst>
          </p:cNvPr>
          <p:cNvSpPr txBox="1"/>
          <p:nvPr/>
        </p:nvSpPr>
        <p:spPr>
          <a:xfrm>
            <a:off x="7284719" y="1362133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5D71C2-835A-4FF4-AEF3-AAF4C142C371}"/>
                  </a:ext>
                </a:extLst>
              </p:cNvPr>
              <p:cNvSpPr txBox="1"/>
              <p:nvPr/>
            </p:nvSpPr>
            <p:spPr>
              <a:xfrm>
                <a:off x="1041583" y="1321165"/>
                <a:ext cx="6243137" cy="5329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&gt;3→</m:t>
                    </m:r>
                    <m:sSup>
                      <m:sSup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&gt;9)</m:t>
                    </m:r>
                  </m:oMath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5D71C2-835A-4FF4-AEF3-AAF4C142C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83" y="1321165"/>
                <a:ext cx="6243137" cy="532966"/>
              </a:xfrm>
              <a:prstGeom prst="rect">
                <a:avLst/>
              </a:prstGeom>
              <a:blipFill>
                <a:blip r:embed="rId2"/>
                <a:stretch>
                  <a:fillRect l="-2051" t="-11494" b="-3103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ADCAFBA-6BAC-40BC-986A-82E3903626B2}"/>
              </a:ext>
            </a:extLst>
          </p:cNvPr>
          <p:cNvSpPr txBox="1"/>
          <p:nvPr/>
        </p:nvSpPr>
        <p:spPr>
          <a:xfrm>
            <a:off x="908548" y="2422387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Converse: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477EF-D06E-479B-85E0-BB5EA68C4986}"/>
              </a:ext>
            </a:extLst>
          </p:cNvPr>
          <p:cNvSpPr txBox="1"/>
          <p:nvPr/>
        </p:nvSpPr>
        <p:spPr>
          <a:xfrm>
            <a:off x="908548" y="3179208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Inverse: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BC89B-0697-4A1E-B1E3-5620B663B915}"/>
              </a:ext>
            </a:extLst>
          </p:cNvPr>
          <p:cNvSpPr txBox="1"/>
          <p:nvPr/>
        </p:nvSpPr>
        <p:spPr>
          <a:xfrm>
            <a:off x="908548" y="3924467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Contrapositive: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4A54F8-BE3B-4E5E-B1F3-A8913EF61D6A}"/>
                  </a:ext>
                </a:extLst>
              </p:cNvPr>
              <p:cNvSpPr txBox="1"/>
              <p:nvPr/>
            </p:nvSpPr>
            <p:spPr>
              <a:xfrm>
                <a:off x="3390537" y="2422130"/>
                <a:ext cx="57676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&gt;9→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&gt;3)</m:t>
                      </m:r>
                    </m:oMath>
                  </m:oMathPara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4A54F8-BE3B-4E5E-B1F3-A8913EF61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37" y="2422130"/>
                <a:ext cx="576760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9F341-31A6-478E-96C4-A0479CD0025A}"/>
                  </a:ext>
                </a:extLst>
              </p:cNvPr>
              <p:cNvSpPr txBox="1"/>
              <p:nvPr/>
            </p:nvSpPr>
            <p:spPr>
              <a:xfrm>
                <a:off x="3390537" y="3896735"/>
                <a:ext cx="59718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9→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9F341-31A6-478E-96C4-A0479CD00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37" y="3896735"/>
                <a:ext cx="59718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294896-9F49-40AD-80E7-E9F97689CBAE}"/>
                  </a:ext>
                </a:extLst>
              </p:cNvPr>
              <p:cNvSpPr txBox="1"/>
              <p:nvPr/>
            </p:nvSpPr>
            <p:spPr>
              <a:xfrm>
                <a:off x="3390537" y="3139657"/>
                <a:ext cx="62561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3→</m:t>
                      </m:r>
                      <m:sSup>
                        <m:sSupPr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9)</m:t>
                      </m:r>
                    </m:oMath>
                  </m:oMathPara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294896-9F49-40AD-80E7-E9F97689C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37" y="3139657"/>
                <a:ext cx="625617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230231C-6ACE-4B1E-B77A-7016E41CE62C}"/>
              </a:ext>
            </a:extLst>
          </p:cNvPr>
          <p:cNvSpPr txBox="1"/>
          <p:nvPr/>
        </p:nvSpPr>
        <p:spPr>
          <a:xfrm>
            <a:off x="7812327" y="2393849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647C64-1296-438B-AA62-995F93CED9B9}"/>
              </a:ext>
            </a:extLst>
          </p:cNvPr>
          <p:cNvSpPr txBox="1"/>
          <p:nvPr/>
        </p:nvSpPr>
        <p:spPr>
          <a:xfrm>
            <a:off x="7812327" y="3139657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E393AE-5A7A-4F37-B312-4C27DF4F13FD}"/>
              </a:ext>
            </a:extLst>
          </p:cNvPr>
          <p:cNvSpPr txBox="1"/>
          <p:nvPr/>
        </p:nvSpPr>
        <p:spPr>
          <a:xfrm>
            <a:off x="7812326" y="3896735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6BBB6F-0896-4F64-8FC8-344D4895B211}"/>
              </a:ext>
            </a:extLst>
          </p:cNvPr>
          <p:cNvSpPr txBox="1"/>
          <p:nvPr/>
        </p:nvSpPr>
        <p:spPr>
          <a:xfrm>
            <a:off x="1519221" y="5005620"/>
            <a:ext cx="668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Counterexample for converse and inverse?</a:t>
            </a:r>
          </a:p>
        </p:txBody>
      </p:sp>
    </p:spTree>
    <p:extLst>
      <p:ext uri="{BB962C8B-B14F-4D97-AF65-F5344CB8AC3E}">
        <p14:creationId xmlns:p14="http://schemas.microsoft.com/office/powerpoint/2010/main" val="129763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/>
      <p:bldP spid="17" grpId="0"/>
      <p:bldP spid="19" grpId="0"/>
      <p:bldP spid="35" grpId="0"/>
      <p:bldP spid="36" grpId="0"/>
      <p:bldP spid="37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Q1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6C51F-4896-4E25-85B3-E393C6C96070}"/>
              </a:ext>
            </a:extLst>
          </p:cNvPr>
          <p:cNvSpPr txBox="1"/>
          <p:nvPr/>
        </p:nvSpPr>
        <p:spPr>
          <a:xfrm>
            <a:off x="1041583" y="401171"/>
            <a:ext cx="567925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Converse, inverse and contrapositive.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3F7123-1ADF-4350-A3EB-591B2E41A1A7}"/>
              </a:ext>
            </a:extLst>
          </p:cNvPr>
          <p:cNvSpPr txBox="1"/>
          <p:nvPr/>
        </p:nvSpPr>
        <p:spPr>
          <a:xfrm>
            <a:off x="7951364" y="1352387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5D71C2-835A-4FF4-AEF3-AAF4C142C371}"/>
                  </a:ext>
                </a:extLst>
              </p:cNvPr>
              <p:cNvSpPr txBox="1"/>
              <p:nvPr/>
            </p:nvSpPr>
            <p:spPr>
              <a:xfrm>
                <a:off x="1041583" y="1321165"/>
                <a:ext cx="7279457" cy="5786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625475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(c)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that are statements,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→~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5D71C2-835A-4FF4-AEF3-AAF4C142C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83" y="1321165"/>
                <a:ext cx="7279457" cy="578685"/>
              </a:xfrm>
              <a:prstGeom prst="rect">
                <a:avLst/>
              </a:prstGeom>
              <a:blipFill>
                <a:blip r:embed="rId2"/>
                <a:stretch>
                  <a:fillRect l="-1759" t="-5263" r="-1508" b="-252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ADCAFBA-6BAC-40BC-986A-82E3903626B2}"/>
              </a:ext>
            </a:extLst>
          </p:cNvPr>
          <p:cNvSpPr txBox="1"/>
          <p:nvPr/>
        </p:nvSpPr>
        <p:spPr>
          <a:xfrm>
            <a:off x="908548" y="2422387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Converse: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477EF-D06E-479B-85E0-BB5EA68C4986}"/>
              </a:ext>
            </a:extLst>
          </p:cNvPr>
          <p:cNvSpPr txBox="1"/>
          <p:nvPr/>
        </p:nvSpPr>
        <p:spPr>
          <a:xfrm>
            <a:off x="908548" y="3179208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Inverse: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BC89B-0697-4A1E-B1E3-5620B663B915}"/>
              </a:ext>
            </a:extLst>
          </p:cNvPr>
          <p:cNvSpPr txBox="1"/>
          <p:nvPr/>
        </p:nvSpPr>
        <p:spPr>
          <a:xfrm>
            <a:off x="908548" y="3924467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Contrapositive: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4A54F8-BE3B-4E5E-B1F3-A8913EF61D6A}"/>
                  </a:ext>
                </a:extLst>
              </p:cNvPr>
              <p:cNvSpPr txBox="1"/>
              <p:nvPr/>
            </p:nvSpPr>
            <p:spPr>
              <a:xfrm>
                <a:off x="3390537" y="2422130"/>
                <a:ext cx="69574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that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are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statements</m:t>
                      </m:r>
                      <m:r>
                        <m:rPr>
                          <m:nor/>
                        </m:rPr>
                        <a:rPr lang="en-US" sz="2800" dirty="0"/>
                        <m:t>,</m:t>
                      </m:r>
                      <m:r>
                        <a:rPr lang="en-SG" sz="2800" b="0" i="1" dirty="0" smtClean="0">
                          <a:latin typeface="Cambria Math" panose="02040503050406030204" pitchFamily="18" charset="0"/>
                        </a:rPr>
                        <m:t>   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SG" sz="2800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nor/>
                        </m:rPr>
                        <a:rPr lang="en-US" sz="2800" dirty="0"/>
                        <m:t>.</m:t>
                      </m:r>
                    </m:oMath>
                  </m:oMathPara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4A54F8-BE3B-4E5E-B1F3-A8913EF61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37" y="2422130"/>
                <a:ext cx="69574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9F341-31A6-478E-96C4-A0479CD0025A}"/>
                  </a:ext>
                </a:extLst>
              </p:cNvPr>
              <p:cNvSpPr txBox="1"/>
              <p:nvPr/>
            </p:nvSpPr>
            <p:spPr>
              <a:xfrm>
                <a:off x="3390537" y="3896735"/>
                <a:ext cx="6957423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that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are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statements</m:t>
                      </m:r>
                      <m:r>
                        <m:rPr>
                          <m:nor/>
                        </m:rPr>
                        <a:rPr lang="en-US" sz="2800" dirty="0"/>
                        <m:t>,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→~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sz="2800" dirty="0"/>
                        <m:t>.</m:t>
                      </m:r>
                    </m:oMath>
                  </m:oMathPara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9F341-31A6-478E-96C4-A0479CD00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37" y="3896735"/>
                <a:ext cx="6957423" cy="5786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294896-9F49-40AD-80E7-E9F97689CBAE}"/>
                  </a:ext>
                </a:extLst>
              </p:cNvPr>
              <p:cNvSpPr txBox="1"/>
              <p:nvPr/>
            </p:nvSpPr>
            <p:spPr>
              <a:xfrm>
                <a:off x="3390537" y="3139657"/>
                <a:ext cx="69574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that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are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statements</m:t>
                      </m:r>
                      <m:r>
                        <m:rPr>
                          <m:nor/>
                        </m:rPr>
                        <a:rPr lang="en-US" sz="2800" dirty="0"/>
                        <m:t>,</m:t>
                      </m:r>
                      <m:r>
                        <m:rPr>
                          <m:nor/>
                        </m:rPr>
                        <a:rPr lang="en-SG" sz="2800" b="0" i="0" dirty="0" smtClean="0"/>
                        <m:t> </m:t>
                      </m:r>
                      <m:d>
                        <m:dPr>
                          <m:ctrlP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~</m:t>
                          </m:r>
                          <m:d>
                            <m:d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m:rPr>
                          <m:nor/>
                        </m:rPr>
                        <a:rPr lang="en-US" sz="2800" dirty="0"/>
                        <m:t>.</m:t>
                      </m:r>
                    </m:oMath>
                  </m:oMathPara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294896-9F49-40AD-80E7-E9F97689C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37" y="3139657"/>
                <a:ext cx="69574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230231C-6ACE-4B1E-B77A-7016E41CE62C}"/>
              </a:ext>
            </a:extLst>
          </p:cNvPr>
          <p:cNvSpPr txBox="1"/>
          <p:nvPr/>
        </p:nvSpPr>
        <p:spPr>
          <a:xfrm>
            <a:off x="9785748" y="2393849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647C64-1296-438B-AA62-995F93CED9B9}"/>
              </a:ext>
            </a:extLst>
          </p:cNvPr>
          <p:cNvSpPr txBox="1"/>
          <p:nvPr/>
        </p:nvSpPr>
        <p:spPr>
          <a:xfrm>
            <a:off x="9785748" y="3139657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E393AE-5A7A-4F37-B312-4C27DF4F13FD}"/>
              </a:ext>
            </a:extLst>
          </p:cNvPr>
          <p:cNvSpPr txBox="1"/>
          <p:nvPr/>
        </p:nvSpPr>
        <p:spPr>
          <a:xfrm>
            <a:off x="9785747" y="3896735"/>
            <a:ext cx="18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6BBB6F-0896-4F64-8FC8-344D4895B211}"/>
              </a:ext>
            </a:extLst>
          </p:cNvPr>
          <p:cNvSpPr txBox="1"/>
          <p:nvPr/>
        </p:nvSpPr>
        <p:spPr>
          <a:xfrm>
            <a:off x="1519221" y="4777020"/>
            <a:ext cx="6207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Counterexample for original statement and contrapositive statement?</a:t>
            </a:r>
          </a:p>
        </p:txBody>
      </p:sp>
    </p:spTree>
    <p:extLst>
      <p:ext uri="{BB962C8B-B14F-4D97-AF65-F5344CB8AC3E}">
        <p14:creationId xmlns:p14="http://schemas.microsoft.com/office/powerpoint/2010/main" val="80269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/>
      <p:bldP spid="17" grpId="0"/>
      <p:bldP spid="19" grpId="0"/>
      <p:bldP spid="35" grpId="0"/>
      <p:bldP spid="36" grpId="0"/>
      <p:bldP spid="37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Q1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3F7123-1ADF-4350-A3EB-591B2E41A1A7}"/>
              </a:ext>
            </a:extLst>
          </p:cNvPr>
          <p:cNvSpPr txBox="1"/>
          <p:nvPr/>
        </p:nvSpPr>
        <p:spPr>
          <a:xfrm>
            <a:off x="8968598" y="459051"/>
            <a:ext cx="1172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5D71C2-835A-4FF4-AEF3-AAF4C142C371}"/>
                  </a:ext>
                </a:extLst>
              </p:cNvPr>
              <p:cNvSpPr txBox="1"/>
              <p:nvPr/>
            </p:nvSpPr>
            <p:spPr>
              <a:xfrm>
                <a:off x="1041583" y="431319"/>
                <a:ext cx="7279457" cy="5786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625475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(c)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that are statements,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→~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5D71C2-835A-4FF4-AEF3-AAF4C142C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83" y="431319"/>
                <a:ext cx="7279457" cy="578685"/>
              </a:xfrm>
              <a:prstGeom prst="rect">
                <a:avLst/>
              </a:prstGeom>
              <a:blipFill>
                <a:blip r:embed="rId3"/>
                <a:stretch>
                  <a:fillRect l="-1759" t="-5263" r="-1508" b="-2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ADCAFBA-6BAC-40BC-986A-82E3903626B2}"/>
              </a:ext>
            </a:extLst>
          </p:cNvPr>
          <p:cNvSpPr txBox="1"/>
          <p:nvPr/>
        </p:nvSpPr>
        <p:spPr>
          <a:xfrm>
            <a:off x="908548" y="1150740"/>
            <a:ext cx="270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Converse: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4A54F8-BE3B-4E5E-B1F3-A8913EF61D6A}"/>
                  </a:ext>
                </a:extLst>
              </p:cNvPr>
              <p:cNvSpPr txBox="1"/>
              <p:nvPr/>
            </p:nvSpPr>
            <p:spPr>
              <a:xfrm>
                <a:off x="2503569" y="1150483"/>
                <a:ext cx="69574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that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are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statements</m:t>
                      </m:r>
                      <m:r>
                        <m:rPr>
                          <m:nor/>
                        </m:rPr>
                        <a:rPr lang="en-US" sz="2800" dirty="0"/>
                        <m:t>,</m:t>
                      </m:r>
                      <m:r>
                        <a:rPr lang="en-SG" sz="2800" b="0" i="1" dirty="0" smtClean="0">
                          <a:latin typeface="Cambria Math" panose="02040503050406030204" pitchFamily="18" charset="0"/>
                        </a:rPr>
                        <m:t>   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SG" sz="2800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nor/>
                        </m:rPr>
                        <a:rPr lang="en-US" sz="2800" dirty="0"/>
                        <m:t>.</m:t>
                      </m:r>
                    </m:oMath>
                  </m:oMathPara>
                </a14:m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4A54F8-BE3B-4E5E-B1F3-A8913EF61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569" y="1150483"/>
                <a:ext cx="69574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230231C-6ACE-4B1E-B77A-7016E41CE62C}"/>
              </a:ext>
            </a:extLst>
          </p:cNvPr>
          <p:cNvSpPr txBox="1"/>
          <p:nvPr/>
        </p:nvSpPr>
        <p:spPr>
          <a:xfrm>
            <a:off x="9063373" y="1122202"/>
            <a:ext cx="107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2596" y="1831461"/>
                <a:ext cx="5519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How to prove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→~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is false?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96" y="1831461"/>
                <a:ext cx="5519684" cy="461665"/>
              </a:xfrm>
              <a:prstGeom prst="rect">
                <a:avLst/>
              </a:prstGeom>
              <a:blipFill>
                <a:blip r:embed="rId5"/>
                <a:stretch>
                  <a:fillRect l="-176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217920" y="1841915"/>
                <a:ext cx="53687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How to prove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400" dirty="0"/>
                  <a:t> is true?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0" y="1841915"/>
                <a:ext cx="5368788" cy="461665"/>
              </a:xfrm>
              <a:prstGeom prst="rect">
                <a:avLst/>
              </a:prstGeom>
              <a:blipFill>
                <a:blip r:embed="rId6"/>
                <a:stretch>
                  <a:fillRect l="-1703" t="-10526" r="-7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08549" y="2670582"/>
                <a:ext cx="334341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→~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→~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𝑓𝑎𝑙𝑠𝑒</m:t>
                      </m:r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𝑓𝑎𝑙𝑠𝑒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49" y="2670582"/>
                <a:ext cx="3343412" cy="1938992"/>
              </a:xfrm>
              <a:prstGeom prst="rect">
                <a:avLst/>
              </a:prstGeom>
              <a:blipFill>
                <a:blip r:embed="rId7"/>
                <a:stretch>
                  <a:fillRect l="-1821" t="-1572" b="-2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6053328" y="1841915"/>
            <a:ext cx="0" cy="444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326288" y="2500073"/>
                <a:ext cx="5152051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tabLst>
                    <a:tab pos="2286000" algn="l"/>
                  </a:tabLst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(~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rgbClr val="336600"/>
                    </a:solidFill>
                  </a:rPr>
                  <a:t>by implication law</a:t>
                </a:r>
                <a:endParaRPr lang="en-US" sz="2000" i="1" dirty="0">
                  <a:solidFill>
                    <a:srgbClr val="336600"/>
                  </a:solidFill>
                  <a:latin typeface="Cambria Math" panose="02040503050406030204" pitchFamily="18" charset="0"/>
                </a:endParaRPr>
              </a:p>
              <a:p>
                <a:pPr>
                  <a:tabLst>
                    <a:tab pos="2286000" algn="l"/>
                  </a:tabLst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rgbClr val="336600"/>
                    </a:solidFill>
                  </a:rPr>
                  <a:t>by double negative law</a:t>
                </a:r>
                <a:endParaRPr lang="en-US" sz="2000" i="1" dirty="0">
                  <a:solidFill>
                    <a:srgbClr val="336600"/>
                  </a:solidFill>
                  <a:latin typeface="Cambria Math" panose="02040503050406030204" pitchFamily="18" charset="0"/>
                </a:endParaRPr>
              </a:p>
              <a:p>
                <a:pPr>
                  <a:tabLst>
                    <a:tab pos="2286000" algn="l"/>
                  </a:tabLst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∨(~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000" b="0" dirty="0">
                    <a:solidFill>
                      <a:srgbClr val="336600"/>
                    </a:solidFill>
                    <a:ea typeface="Cambria Math" panose="02040503050406030204" pitchFamily="18" charset="0"/>
                  </a:rPr>
                  <a:t>by implication law</a:t>
                </a:r>
                <a:endParaRPr lang="en-US" sz="2000" b="0" i="1" dirty="0">
                  <a:solidFill>
                    <a:srgbClr val="3366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2286000" algn="l"/>
                  </a:tabLst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rgbClr val="336600"/>
                    </a:solidFill>
                    <a:ea typeface="Cambria Math" panose="02040503050406030204" pitchFamily="18" charset="0"/>
                  </a:rPr>
                  <a:t>by associative law</a:t>
                </a:r>
                <a:endParaRPr lang="en-US" sz="2000" i="1" dirty="0">
                  <a:solidFill>
                    <a:srgbClr val="3366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2286000" algn="l"/>
                  </a:tabLst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𝑡𝑟𝑢𝑒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:r>
                  <a:rPr lang="en-US" sz="2000" b="0" dirty="0">
                    <a:solidFill>
                      <a:srgbClr val="336600"/>
                    </a:solidFill>
                    <a:ea typeface="Cambria Math" panose="02040503050406030204" pitchFamily="18" charset="0"/>
                  </a:rPr>
                  <a:t>by negation law</a:t>
                </a:r>
              </a:p>
              <a:p>
                <a:pPr>
                  <a:tabLst>
                    <a:tab pos="2286000" algn="l"/>
                  </a:tabLst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:r>
                  <a:rPr lang="en-US" sz="2000" dirty="0">
                    <a:solidFill>
                      <a:srgbClr val="336600"/>
                    </a:solidFill>
                    <a:ea typeface="Cambria Math" panose="02040503050406030204" pitchFamily="18" charset="0"/>
                  </a:rPr>
                  <a:t>by commutative law</a:t>
                </a:r>
                <a:endParaRPr lang="en-US" sz="2000" b="0" i="1" dirty="0">
                  <a:solidFill>
                    <a:srgbClr val="3366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2286000" algn="l"/>
                  </a:tabLst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rgbClr val="336600"/>
                    </a:solidFill>
                    <a:ea typeface="Cambria Math" panose="02040503050406030204" pitchFamily="18" charset="0"/>
                  </a:rPr>
                  <a:t>by universal bound law</a:t>
                </a:r>
                <a:endParaRPr lang="en-US" sz="2000" dirty="0">
                  <a:solidFill>
                    <a:srgbClr val="3366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288" y="2500073"/>
                <a:ext cx="5152051" cy="2554545"/>
              </a:xfrm>
              <a:prstGeom prst="rect">
                <a:avLst/>
              </a:prstGeom>
              <a:blipFill>
                <a:blip r:embed="rId8"/>
                <a:stretch>
                  <a:fillRect b="-3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45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Q2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6C51F-4896-4E25-85B3-E393C6C96070}"/>
              </a:ext>
            </a:extLst>
          </p:cNvPr>
          <p:cNvSpPr txBox="1"/>
          <p:nvPr/>
        </p:nvSpPr>
        <p:spPr>
          <a:xfrm>
            <a:off x="919660" y="401171"/>
            <a:ext cx="580118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(a)	Everybody loves someone else.</a:t>
            </a:r>
            <a:endParaRPr lang="en-SG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1835039" y="1458073"/>
                <a:ext cx="1624441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∃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039" y="1458073"/>
                <a:ext cx="1624441" cy="661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844C5C0-78ED-4284-8EF1-96D1E97B8223}"/>
              </a:ext>
            </a:extLst>
          </p:cNvPr>
          <p:cNvSpPr txBox="1"/>
          <p:nvPr/>
        </p:nvSpPr>
        <p:spPr>
          <a:xfrm>
            <a:off x="919660" y="2663466"/>
            <a:ext cx="580118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(b)	Nobody except John loves Mary.</a:t>
            </a:r>
            <a:endParaRPr lang="en-SG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AED833-CB29-49B6-91CD-EEFC8FD22B6C}"/>
                  </a:ext>
                </a:extLst>
              </p:cNvPr>
              <p:cNvSpPr txBox="1"/>
              <p:nvPr/>
            </p:nvSpPr>
            <p:spPr>
              <a:xfrm>
                <a:off x="3048000" y="1440225"/>
                <a:ext cx="4983480" cy="72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SG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SG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AED833-CB29-49B6-91CD-EEFC8FD22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440225"/>
                <a:ext cx="4983480" cy="725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9706A9-D50C-423C-B423-82A5750F707A}"/>
                  </a:ext>
                </a:extLst>
              </p:cNvPr>
              <p:cNvSpPr txBox="1"/>
              <p:nvPr/>
            </p:nvSpPr>
            <p:spPr>
              <a:xfrm>
                <a:off x="742259" y="3730359"/>
                <a:ext cx="3699112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𝐿𝑜𝑣𝑒𝑠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𝐽𝑜h𝑛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𝑀𝑎𝑟𝑦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9706A9-D50C-423C-B423-82A5750F7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59" y="3730359"/>
                <a:ext cx="3699112" cy="661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0F6761-5D20-4A2B-ABBA-14C507E2F1B1}"/>
                  </a:ext>
                </a:extLst>
              </p:cNvPr>
              <p:cNvSpPr txBox="1"/>
              <p:nvPr/>
            </p:nvSpPr>
            <p:spPr>
              <a:xfrm>
                <a:off x="4107633" y="3748558"/>
                <a:ext cx="88891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0F6761-5D20-4A2B-ABBA-14C507E2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633" y="3748558"/>
                <a:ext cx="888910" cy="661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FCEF9D-4F96-4F2B-B149-D65B9D193039}"/>
                  </a:ext>
                </a:extLst>
              </p:cNvPr>
              <p:cNvSpPr txBox="1"/>
              <p:nvPr/>
            </p:nvSpPr>
            <p:spPr>
              <a:xfrm>
                <a:off x="4816929" y="3716850"/>
                <a:ext cx="6780167" cy="72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𝐽𝑜h𝑛</m:t>
                              </m:r>
                            </m:e>
                          </m:d>
                          <m:r>
                            <a:rPr lang="en-SG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→~</m:t>
                          </m:r>
                          <m:r>
                            <a:rPr lang="en-SG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𝑀𝑎𝑟𝑦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FCEF9D-4F96-4F2B-B149-D65B9D193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929" y="3716850"/>
                <a:ext cx="6780167" cy="7251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9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Q3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10830379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Prove or disprove: </a:t>
                </a:r>
              </a:p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nor/>
                      </m:rPr>
                      <a:rPr lang="en-US" sz="2800"/>
                      <m:t>, </m:t>
                    </m:r>
                    <m:r>
                      <m:rPr>
                        <m:nor/>
                      </m:rPr>
                      <a:rPr lang="en-US" sz="2800"/>
                      <m:t>if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is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even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and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is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even</m:t>
                    </m:r>
                    <m:r>
                      <m:rPr>
                        <m:nor/>
                      </m:rPr>
                      <a:rPr lang="en-US" sz="2800"/>
                      <m:t>, </m:t>
                    </m:r>
                    <m:r>
                      <m:rPr>
                        <m:nor/>
                      </m:rPr>
                      <a:rPr lang="en-US" sz="2800"/>
                      <m:t>then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is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even</m:t>
                    </m:r>
                    <m:r>
                      <m:rPr>
                        <m:nor/>
                      </m:rPr>
                      <a:rPr lang="en-US" sz="2800"/>
                      <m:t>.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10830379" cy="954107"/>
              </a:xfrm>
              <a:prstGeom prst="rect">
                <a:avLst/>
              </a:prstGeom>
              <a:blipFill>
                <a:blip r:embed="rId2"/>
                <a:stretch>
                  <a:fillRect l="-1182" t="-641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533400" y="1451332"/>
                <a:ext cx="11216639" cy="4939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400425" algn="l"/>
                  </a:tabLst>
                </a:pPr>
                <a:r>
                  <a:rPr lang="en-SG" sz="2800" b="1" dirty="0"/>
                  <a:t>Proof (direct proof)</a:t>
                </a:r>
              </a:p>
              <a:p>
                <a:pPr lvl="0">
                  <a:spcAft>
                    <a:spcPts val="600"/>
                  </a:spcAft>
                  <a:tabLst>
                    <a:tab pos="441325" algn="l"/>
                    <a:tab pos="3400425" algn="l"/>
                  </a:tabLst>
                </a:pPr>
                <a:r>
                  <a:rPr lang="en-SG" sz="2800" dirty="0"/>
                  <a:t>1.	Take any integers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SG" sz="2800" dirty="0"/>
                  <a:t>.</a:t>
                </a:r>
              </a:p>
              <a:p>
                <a:pPr lvl="0">
                  <a:spcAft>
                    <a:spcPts val="600"/>
                  </a:spcAft>
                  <a:tabLst>
                    <a:tab pos="441325" algn="l"/>
                    <a:tab pos="3400425" algn="l"/>
                  </a:tabLst>
                </a:pPr>
                <a:r>
                  <a:rPr lang="en-SG" sz="2800" dirty="0"/>
                  <a:t>2.	Suppose </a:t>
                </a:r>
                <a14:m>
                  <m:oMath xmlns:m="http://schemas.openxmlformats.org/officeDocument/2006/math">
                    <m:r>
                      <a:rPr lang="en-SG" sz="28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800" dirty="0"/>
                  <a:t>and </a:t>
                </a:r>
                <a14:m>
                  <m:oMath xmlns:m="http://schemas.openxmlformats.org/officeDocument/2006/math">
                    <m:r>
                      <a:rPr lang="en-SG" sz="28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800" dirty="0"/>
                  <a:t> are even.</a:t>
                </a:r>
              </a:p>
              <a:p>
                <a:pPr lvl="0">
                  <a:spcAft>
                    <a:spcPts val="600"/>
                  </a:spcAft>
                  <a:tabLst>
                    <a:tab pos="441325" algn="l"/>
                    <a:tab pos="1082675" algn="l"/>
                    <a:tab pos="3400425" algn="l"/>
                  </a:tabLst>
                </a:pPr>
                <a:r>
                  <a:rPr lang="en-SG" sz="2800" dirty="0"/>
                  <a:t>	2.1	There is an integer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SG" sz="2800" dirty="0"/>
                  <a:t> </a:t>
                </a:r>
                <a:r>
                  <a:rPr lang="en-SG" sz="2800" dirty="0" err="1"/>
                  <a:t>s.t.</a:t>
                </a:r>
                <a:r>
                  <a:rPr lang="en-SG" sz="2800" dirty="0"/>
                  <a:t>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 = 2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SG" sz="2800" dirty="0"/>
                  <a:t> </a:t>
                </a:r>
                <a:r>
                  <a:rPr lang="en-SG" sz="2800" dirty="0">
                    <a:solidFill>
                      <a:srgbClr val="336600"/>
                    </a:solidFill>
                  </a:rPr>
                  <a:t>(by def of even numbers)</a:t>
                </a:r>
              </a:p>
              <a:p>
                <a:pPr lvl="0">
                  <a:spcAft>
                    <a:spcPts val="600"/>
                  </a:spcAft>
                  <a:tabLst>
                    <a:tab pos="441325" algn="l"/>
                    <a:tab pos="1082675" algn="l"/>
                    <a:tab pos="3400425" algn="l"/>
                  </a:tabLst>
                </a:pPr>
                <a:r>
                  <a:rPr lang="en-SG" sz="2800" dirty="0"/>
                  <a:t>	2.2	Similarly, there is an integer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SG" sz="2800" dirty="0"/>
                  <a:t> </a:t>
                </a:r>
                <a:r>
                  <a:rPr lang="en-SG" sz="2800" dirty="0" err="1"/>
                  <a:t>s.t.</a:t>
                </a:r>
                <a:r>
                  <a:rPr lang="en-SG" sz="2800" dirty="0"/>
                  <a:t>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 = 2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400" dirty="0">
                    <a:solidFill>
                      <a:srgbClr val="336600"/>
                    </a:solidFill>
                  </a:rPr>
                  <a:t>(by def of even numbers)</a:t>
                </a:r>
              </a:p>
              <a:p>
                <a:pPr marL="1082675" lvl="0" indent="-1082675">
                  <a:spcAft>
                    <a:spcPts val="600"/>
                  </a:spcAft>
                  <a:tabLst>
                    <a:tab pos="441325" algn="l"/>
                    <a:tab pos="1082675" algn="l"/>
                    <a:tab pos="3400425" algn="l"/>
                  </a:tabLst>
                </a:pPr>
                <a:r>
                  <a:rPr lang="en-SG" sz="2800" dirty="0"/>
                  <a:t>	2.3	Then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SG" sz="28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sz="28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SG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SG" sz="28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sz="28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SG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SG" sz="28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sz="28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SG" sz="28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800" dirty="0">
                    <a:solidFill>
                      <a:srgbClr val="336600"/>
                    </a:solidFill>
                  </a:rPr>
                  <a:t>(by basic algebra)</a:t>
                </a:r>
              </a:p>
              <a:p>
                <a:pPr marL="1082675" lvl="0" indent="-1082675">
                  <a:spcAft>
                    <a:spcPts val="600"/>
                  </a:spcAft>
                  <a:tabLst>
                    <a:tab pos="441325" algn="l"/>
                    <a:tab pos="1082675" algn="l"/>
                    <a:tab pos="3400425" algn="l"/>
                  </a:tabLst>
                </a:pPr>
                <a:r>
                  <a:rPr lang="en-SG" sz="2800" dirty="0"/>
                  <a:t>	2.4	Let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SG" sz="2800" dirty="0"/>
                  <a:t>. Now,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800" dirty="0"/>
                  <a:t> where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800" dirty="0"/>
                  <a:t> is an integer  </a:t>
                </a:r>
                <a:r>
                  <a:rPr lang="en-SG" sz="2800" dirty="0">
                    <a:solidFill>
                      <a:srgbClr val="336600"/>
                    </a:solidFill>
                  </a:rPr>
                  <a:t>(by closure of integers under subtraction)</a:t>
                </a:r>
              </a:p>
              <a:p>
                <a:pPr lvl="0">
                  <a:spcAft>
                    <a:spcPts val="600"/>
                  </a:spcAft>
                  <a:tabLst>
                    <a:tab pos="441325" algn="l"/>
                    <a:tab pos="3400425" algn="l"/>
                  </a:tabLst>
                </a:pPr>
                <a:r>
                  <a:rPr lang="en-SG" sz="2800" dirty="0"/>
                  <a:t>3.	Therefore,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SG" sz="2800" dirty="0"/>
                  <a:t> is even </a:t>
                </a:r>
                <a:r>
                  <a:rPr lang="en-SG" sz="2800" dirty="0">
                    <a:solidFill>
                      <a:srgbClr val="336600"/>
                    </a:solidFill>
                  </a:rPr>
                  <a:t>(by definition of even numbers)</a:t>
                </a:r>
                <a:r>
                  <a:rPr lang="en-SG" sz="2800" dirty="0"/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451332"/>
                <a:ext cx="11216639" cy="4939814"/>
              </a:xfrm>
              <a:prstGeom prst="rect">
                <a:avLst/>
              </a:prstGeom>
              <a:blipFill>
                <a:blip r:embed="rId3"/>
                <a:stretch>
                  <a:fillRect l="-1142" t="-1111" r="-924" b="-259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59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8" grpI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Q4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7492819" cy="13849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(a)	All honest people pay their taxes.</a:t>
                </a:r>
              </a:p>
              <a:p>
                <a:pPr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Darth is not honest.</a:t>
                </a:r>
              </a:p>
              <a:p>
                <a:pPr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∴</m:t>
                    </m:r>
                  </m:oMath>
                </a14:m>
                <a:r>
                  <a:rPr lang="en-SG" sz="2800" dirty="0"/>
                  <a:t> Darth does not pay his taxes.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7492819" cy="1384995"/>
              </a:xfrm>
              <a:prstGeom prst="rect">
                <a:avLst/>
              </a:prstGeom>
              <a:blipFill>
                <a:blip r:embed="rId2"/>
                <a:stretch>
                  <a:fillRect l="-1709" t="-4405" b="-118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1499135" y="2187337"/>
                <a:ext cx="5633185" cy="1902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1200"/>
                  </a:spcAft>
                  <a:tabLst>
                    <a:tab pos="34004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𝐻𝑜𝑛𝑒𝑠𝑡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𝑃𝑎𝑦𝑇𝑎𝑥𝑒𝑠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b="0" dirty="0">
                  <a:ea typeface="Cambria Math" panose="02040503050406030204" pitchFamily="18" charset="0"/>
                </a:endParaRPr>
              </a:p>
              <a:p>
                <a:pPr lvl="0">
                  <a:spcAft>
                    <a:spcPts val="1200"/>
                  </a:spcAft>
                  <a:tabLst>
                    <a:tab pos="34004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𝐻𝑜𝑛𝑒𝑠𝑡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𝐷𝑎𝑟𝑡h</m:t>
                          </m:r>
                        </m:e>
                      </m:d>
                    </m:oMath>
                  </m:oMathPara>
                </a14:m>
                <a:endParaRPr lang="en-SG" sz="2800" b="0" dirty="0">
                  <a:ea typeface="Cambria Math" panose="02040503050406030204" pitchFamily="18" charset="0"/>
                </a:endParaRPr>
              </a:p>
              <a:p>
                <a:pPr lvl="0">
                  <a:spcAft>
                    <a:spcPts val="1200"/>
                  </a:spcAft>
                  <a:tabLst>
                    <a:tab pos="34004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∴~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𝑃𝑎𝑦𝑇𝑎𝑥𝑒𝑠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𝐷𝑎𝑟𝑡h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35" y="2187337"/>
                <a:ext cx="5633185" cy="1902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7B15EA8-C981-44D6-8D5E-741BE434DF09}"/>
              </a:ext>
            </a:extLst>
          </p:cNvPr>
          <p:cNvSpPr txBox="1"/>
          <p:nvPr/>
        </p:nvSpPr>
        <p:spPr>
          <a:xfrm>
            <a:off x="7094219" y="3022982"/>
            <a:ext cx="2636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Invalid;</a:t>
            </a:r>
          </a:p>
          <a:p>
            <a:r>
              <a:rPr lang="en-SG" sz="3200" dirty="0">
                <a:solidFill>
                  <a:srgbClr val="C00000"/>
                </a:solidFill>
              </a:rPr>
              <a:t>Inverse error.</a:t>
            </a:r>
          </a:p>
        </p:txBody>
      </p:sp>
    </p:spTree>
    <p:extLst>
      <p:ext uri="{BB962C8B-B14F-4D97-AF65-F5344CB8AC3E}">
        <p14:creationId xmlns:p14="http://schemas.microsoft.com/office/powerpoint/2010/main" val="42198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10F85-4155-45CC-B383-49094948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Recap: Logic of Quantified Statements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1641B-BAAC-42C7-A297-1021B68DD6C9}"/>
              </a:ext>
            </a:extLst>
          </p:cNvPr>
          <p:cNvSpPr txBox="1"/>
          <p:nvPr/>
        </p:nvSpPr>
        <p:spPr>
          <a:xfrm>
            <a:off x="1143000" y="2290425"/>
            <a:ext cx="629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MY" sz="2400" dirty="0"/>
              <a:t>Predicates and Quantified Statements</a:t>
            </a:r>
          </a:p>
          <a:p>
            <a:pPr marL="457200" indent="-457200">
              <a:buAutoNum type="arabicPeriod"/>
            </a:pPr>
            <a:endParaRPr lang="en-MY" sz="2400" dirty="0"/>
          </a:p>
          <a:p>
            <a:pPr marL="457200" indent="-457200">
              <a:buAutoNum type="arabicPeriod"/>
            </a:pPr>
            <a:r>
              <a:rPr lang="en-MY" sz="2400" dirty="0"/>
              <a:t>Statement with Multiple Quantifiers</a:t>
            </a:r>
          </a:p>
          <a:p>
            <a:pPr marL="457200" indent="-457200">
              <a:buAutoNum type="arabicPeriod"/>
            </a:pPr>
            <a:endParaRPr lang="en-MY" sz="2400" dirty="0"/>
          </a:p>
          <a:p>
            <a:pPr marL="457200" indent="-457200">
              <a:buAutoNum type="arabicPeriod"/>
            </a:pPr>
            <a:r>
              <a:rPr lang="en-MY" sz="2400" dirty="0"/>
              <a:t>Arguments with Quantified Statements</a:t>
            </a:r>
          </a:p>
        </p:txBody>
      </p:sp>
    </p:spTree>
    <p:extLst>
      <p:ext uri="{BB962C8B-B14F-4D97-AF65-F5344CB8AC3E}">
        <p14:creationId xmlns:p14="http://schemas.microsoft.com/office/powerpoint/2010/main" val="3801201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Q4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10312220" cy="13849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(b)	For every student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studies CS1231, then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good at logic.</a:t>
                </a:r>
              </a:p>
              <a:p>
                <a:pPr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Tarik studies CS1231.</a:t>
                </a:r>
              </a:p>
              <a:p>
                <a:pPr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∴</m:t>
                    </m:r>
                  </m:oMath>
                </a14:m>
                <a:r>
                  <a:rPr lang="en-SG" sz="2800" dirty="0"/>
                  <a:t> Tarik is good at logic.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10312220" cy="1384995"/>
              </a:xfrm>
              <a:prstGeom prst="rect">
                <a:avLst/>
              </a:prstGeom>
              <a:blipFill>
                <a:blip r:embed="rId2"/>
                <a:stretch>
                  <a:fillRect l="-1241" t="-4405" b="-118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1499135" y="2187337"/>
                <a:ext cx="7644865" cy="1902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1200"/>
                  </a:spcAft>
                  <a:tabLst>
                    <a:tab pos="34004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𝑇𝑎𝑘𝑒𝑠𝐶𝑆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1231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𝐺𝑜𝑜𝑑𝐴𝑡𝐿𝑜𝑔𝑖𝑐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b="0" dirty="0">
                  <a:ea typeface="Cambria Math" panose="02040503050406030204" pitchFamily="18" charset="0"/>
                </a:endParaRPr>
              </a:p>
              <a:p>
                <a:pPr lvl="0">
                  <a:spcAft>
                    <a:spcPts val="1200"/>
                  </a:spcAft>
                  <a:tabLst>
                    <a:tab pos="34004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𝑇𝑎𝑘𝑒𝑠𝐶𝑆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1231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𝑇𝑎𝑟𝑖𝑘</m:t>
                          </m:r>
                        </m:e>
                      </m:d>
                    </m:oMath>
                  </m:oMathPara>
                </a14:m>
                <a:endParaRPr lang="en-SG" sz="2800" b="0" dirty="0">
                  <a:ea typeface="Cambria Math" panose="02040503050406030204" pitchFamily="18" charset="0"/>
                </a:endParaRPr>
              </a:p>
              <a:p>
                <a:pPr lvl="0">
                  <a:spcAft>
                    <a:spcPts val="1200"/>
                  </a:spcAft>
                  <a:tabLst>
                    <a:tab pos="34004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𝐺𝑜𝑜𝑑𝐴𝑡𝐿𝑜𝑔𝑖𝑐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𝑇𝑎𝑟𝑖𝑘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35" y="2187337"/>
                <a:ext cx="7644865" cy="1902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7B15EA8-C981-44D6-8D5E-741BE434DF09}"/>
              </a:ext>
            </a:extLst>
          </p:cNvPr>
          <p:cNvSpPr txBox="1"/>
          <p:nvPr/>
        </p:nvSpPr>
        <p:spPr>
          <a:xfrm>
            <a:off x="6461760" y="3264555"/>
            <a:ext cx="46156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Valid;</a:t>
            </a:r>
          </a:p>
          <a:p>
            <a:r>
              <a:rPr lang="en-SG" sz="3200" dirty="0">
                <a:solidFill>
                  <a:srgbClr val="C00000"/>
                </a:solidFill>
              </a:rPr>
              <a:t>Universal modus ponens.</a:t>
            </a:r>
          </a:p>
        </p:txBody>
      </p:sp>
    </p:spTree>
    <p:extLst>
      <p:ext uri="{BB962C8B-B14F-4D97-AF65-F5344CB8AC3E}">
        <p14:creationId xmlns:p14="http://schemas.microsoft.com/office/powerpoint/2010/main" val="4159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Q4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10312220" cy="13849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(c)	Sum of any two rational numbers is rational.</a:t>
                </a:r>
              </a:p>
              <a:p>
                <a:pPr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The sum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rational.</a:t>
                </a:r>
              </a:p>
              <a:p>
                <a:pPr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∴</m:t>
                    </m:r>
                  </m:oMath>
                </a14:m>
                <a:r>
                  <a:rPr lang="en-SG" sz="2800" dirty="0"/>
                  <a:t>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800" dirty="0"/>
                  <a:t>and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SG" sz="2800" dirty="0"/>
                  <a:t> are both rational.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10312220" cy="1384995"/>
              </a:xfrm>
              <a:prstGeom prst="rect">
                <a:avLst/>
              </a:prstGeom>
              <a:blipFill>
                <a:blip r:embed="rId2"/>
                <a:stretch>
                  <a:fillRect l="-1241" t="-4405" b="-118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1499135" y="2187337"/>
                <a:ext cx="10037545" cy="1748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1200"/>
                  </a:spcAft>
                  <a:tabLst>
                    <a:tab pos="34004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𝑅𝑎𝑡𝑖𝑜𝑛𝑎𝑙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𝑅𝑎𝑡𝑖𝑜𝑛𝑎𝑙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𝑅𝑎𝑡𝑖𝑜𝑛𝑎𝑙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b="0" dirty="0">
                  <a:ea typeface="Cambria Math" panose="02040503050406030204" pitchFamily="18" charset="0"/>
                </a:endParaRPr>
              </a:p>
              <a:p>
                <a:pPr lvl="0">
                  <a:spcAft>
                    <a:spcPts val="1200"/>
                  </a:spcAft>
                  <a:tabLst>
                    <a:tab pos="34004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𝑅𝑎𝑡𝑖𝑜𝑛𝑎𝑙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SG" sz="2800" b="0" dirty="0">
                  <a:ea typeface="Cambria Math" panose="02040503050406030204" pitchFamily="18" charset="0"/>
                </a:endParaRPr>
              </a:p>
              <a:p>
                <a:pPr lvl="0">
                  <a:spcAft>
                    <a:spcPts val="12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𝑅𝑎𝑡𝑖𝑜𝑛𝑎𝑙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𝑅𝑎𝑡𝑖𝑜𝑛𝑎𝑙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35" y="2187337"/>
                <a:ext cx="10037545" cy="17482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7B15EA8-C981-44D6-8D5E-741BE434DF09}"/>
              </a:ext>
            </a:extLst>
          </p:cNvPr>
          <p:cNvSpPr txBox="1"/>
          <p:nvPr/>
        </p:nvSpPr>
        <p:spPr>
          <a:xfrm>
            <a:off x="7084826" y="3266250"/>
            <a:ext cx="3139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Invalid;</a:t>
            </a:r>
          </a:p>
          <a:p>
            <a:r>
              <a:rPr lang="en-SG" sz="3200" dirty="0">
                <a:solidFill>
                  <a:srgbClr val="C00000"/>
                </a:solidFill>
              </a:rPr>
              <a:t>Converse error.</a:t>
            </a:r>
          </a:p>
        </p:txBody>
      </p:sp>
    </p:spTree>
    <p:extLst>
      <p:ext uri="{BB962C8B-B14F-4D97-AF65-F5344CB8AC3E}">
        <p14:creationId xmlns:p14="http://schemas.microsoft.com/office/powerpoint/2010/main" val="2847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Q5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7248980" cy="18158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“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took the Transformers ride”</a:t>
                </a:r>
              </a:p>
              <a:p>
                <a:pPr marL="546100" indent="-546100">
                  <a:tabLst>
                    <a:tab pos="546100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“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took the Battlestar Galactica ride”</a:t>
                </a:r>
              </a:p>
              <a:p>
                <a:pPr marL="546100" indent="-546100">
                  <a:tabLst>
                    <a:tab pos="546100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“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visited the Ancient Egypt”</a:t>
                </a:r>
              </a:p>
              <a:p>
                <a:pPr marL="546100" indent="-546100">
                  <a:tabLst>
                    <a:tab pos="546100" algn="l"/>
                  </a:tabLst>
                </a:pP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“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watched the Water World show”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7248980" cy="1815882"/>
              </a:xfrm>
              <a:prstGeom prst="rect">
                <a:avLst/>
              </a:prstGeom>
              <a:blipFill>
                <a:blip r:embed="rId2"/>
                <a:stretch>
                  <a:fillRect t="-3356" b="-872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8315608" y="2399531"/>
                <a:ext cx="2598910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608" y="2399531"/>
                <a:ext cx="2598910" cy="655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621569D-8584-4132-85D1-01F40FD206DA}"/>
              </a:ext>
            </a:extLst>
          </p:cNvPr>
          <p:cNvSpPr txBox="1"/>
          <p:nvPr/>
        </p:nvSpPr>
        <p:spPr>
          <a:xfrm>
            <a:off x="919660" y="2438003"/>
            <a:ext cx="724898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(a)	Every visitor watched the Water World show.</a:t>
            </a:r>
            <a:endParaRPr lang="en-SG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037D1-A8A6-4DC5-AC83-52CB8CDC124A}"/>
              </a:ext>
            </a:extLst>
          </p:cNvPr>
          <p:cNvSpPr txBox="1"/>
          <p:nvPr/>
        </p:nvSpPr>
        <p:spPr>
          <a:xfrm>
            <a:off x="919660" y="3179186"/>
            <a:ext cx="673082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(b)	Every visitor who took the Battlestar Galactica ride also took the Transformers ride.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8B7C6-2B71-4AEB-88CE-F80167F9DF21}"/>
                  </a:ext>
                </a:extLst>
              </p:cNvPr>
              <p:cNvSpPr txBox="1"/>
              <p:nvPr/>
            </p:nvSpPr>
            <p:spPr>
              <a:xfrm>
                <a:off x="7833360" y="3429000"/>
                <a:ext cx="3886200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8B7C6-2B71-4AEB-88CE-F80167F9D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360" y="3429000"/>
                <a:ext cx="3886200" cy="655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66D1227-7A51-4C15-8FE6-DA9F8230B6C4}"/>
              </a:ext>
            </a:extLst>
          </p:cNvPr>
          <p:cNvSpPr txBox="1"/>
          <p:nvPr/>
        </p:nvSpPr>
        <p:spPr>
          <a:xfrm>
            <a:off x="919660" y="4770614"/>
            <a:ext cx="673082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(c)	There is a visitor who took both the Transformers ride and the Battlestar Galactica ride.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A820FB-A3BF-4E46-8F06-BBBAE7F0A798}"/>
                  </a:ext>
                </a:extLst>
              </p:cNvPr>
              <p:cNvSpPr txBox="1"/>
              <p:nvPr/>
            </p:nvSpPr>
            <p:spPr>
              <a:xfrm>
                <a:off x="7833360" y="4941029"/>
                <a:ext cx="3764280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A820FB-A3BF-4E46-8F06-BBBAE7F0A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360" y="4941029"/>
                <a:ext cx="3764280" cy="655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16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0" grpId="0" build="p"/>
      <p:bldP spid="1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Q5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1569D-8584-4132-85D1-01F40FD206DA}"/>
              </a:ext>
            </a:extLst>
          </p:cNvPr>
          <p:cNvSpPr txBox="1"/>
          <p:nvPr/>
        </p:nvSpPr>
        <p:spPr>
          <a:xfrm>
            <a:off x="919660" y="533003"/>
            <a:ext cx="651746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(d)	No visitor who visited the Ancient Egypt watched the Water World show.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8B7C6-2B71-4AEB-88CE-F80167F9DF21}"/>
                  </a:ext>
                </a:extLst>
              </p:cNvPr>
              <p:cNvSpPr txBox="1"/>
              <p:nvPr/>
            </p:nvSpPr>
            <p:spPr>
              <a:xfrm>
                <a:off x="7574280" y="709974"/>
                <a:ext cx="4280003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→~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8B7C6-2B71-4AEB-88CE-F80167F9D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280" y="709974"/>
                <a:ext cx="4280003" cy="655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A820FB-A3BF-4E46-8F06-BBBAE7F0A798}"/>
                  </a:ext>
                </a:extLst>
              </p:cNvPr>
              <p:cNvSpPr txBox="1"/>
              <p:nvPr/>
            </p:nvSpPr>
            <p:spPr>
              <a:xfrm>
                <a:off x="1826282" y="3429000"/>
                <a:ext cx="9009358" cy="242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5720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  <a:p>
                <a:pPr lvl="0">
                  <a:spcAft>
                    <a:spcPts val="600"/>
                  </a:spcAft>
                  <a:tabLst>
                    <a:tab pos="4572000" algn="l"/>
                  </a:tabLst>
                </a:pP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SG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800" b="0" dirty="0">
                    <a:ea typeface="Cambria Math" panose="02040503050406030204" pitchFamily="18" charset="0"/>
                  </a:rPr>
                  <a:t> 	</a:t>
                </a:r>
                <a:r>
                  <a:rPr lang="en-SG" sz="2800" b="0" dirty="0">
                    <a:solidFill>
                      <a:srgbClr val="336600"/>
                    </a:solidFill>
                    <a:ea typeface="Cambria Math" panose="02040503050406030204" pitchFamily="18" charset="0"/>
                  </a:rPr>
                  <a:t>(negation of existential)</a:t>
                </a:r>
              </a:p>
              <a:p>
                <a:pPr lvl="0">
                  <a:spcAft>
                    <a:spcPts val="600"/>
                  </a:spcAft>
                  <a:tabLst>
                    <a:tab pos="4572000" algn="l"/>
                  </a:tabLst>
                </a:pP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∀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SG" sz="2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800" dirty="0"/>
                  <a:t> 	</a:t>
                </a:r>
                <a:r>
                  <a:rPr lang="en-SG" sz="2800" dirty="0">
                    <a:solidFill>
                      <a:srgbClr val="336600"/>
                    </a:solidFill>
                  </a:rPr>
                  <a:t>(De Morgan’s law)</a:t>
                </a:r>
              </a:p>
              <a:p>
                <a:pPr>
                  <a:spcAft>
                    <a:spcPts val="600"/>
                  </a:spcAft>
                  <a:tabLst>
                    <a:tab pos="4572000" algn="l"/>
                  </a:tabLst>
                </a:pP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∀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→~</m:t>
                        </m:r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800" dirty="0"/>
                  <a:t> 	</a:t>
                </a:r>
                <a:r>
                  <a:rPr lang="en-SG" sz="2800" dirty="0">
                    <a:solidFill>
                      <a:srgbClr val="336600"/>
                    </a:solidFill>
                  </a:rPr>
                  <a:t>(implication law)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A820FB-A3BF-4E46-8F06-BBBAE7F0A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282" y="3429000"/>
                <a:ext cx="9009358" cy="2427075"/>
              </a:xfrm>
              <a:prstGeom prst="rect">
                <a:avLst/>
              </a:prstGeom>
              <a:blipFill>
                <a:blip r:embed="rId3"/>
                <a:stretch>
                  <a:fillRect b="-52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B86824F-47F6-4B5E-8DF4-72DFFED92209}"/>
              </a:ext>
            </a:extLst>
          </p:cNvPr>
          <p:cNvSpPr txBox="1"/>
          <p:nvPr/>
        </p:nvSpPr>
        <p:spPr>
          <a:xfrm>
            <a:off x="919660" y="1814342"/>
            <a:ext cx="762998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Equivalently, </a:t>
            </a:r>
          </a:p>
          <a:p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~(there is a visitor who visited the Ancient Egypt and watched the Water World show).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52742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Q5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1569D-8584-4132-85D1-01F40FD206DA}"/>
              </a:ext>
            </a:extLst>
          </p:cNvPr>
          <p:cNvSpPr txBox="1"/>
          <p:nvPr/>
        </p:nvSpPr>
        <p:spPr>
          <a:xfrm>
            <a:off x="919660" y="533003"/>
            <a:ext cx="1023602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(e)	Some visitors who took the Transformers ride also visited the Ancient Egypt but some (who took the Transformers ride) did not (visit the Ancient Egypt).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8B7C6-2B71-4AEB-88CE-F80167F9DF21}"/>
                  </a:ext>
                </a:extLst>
              </p:cNvPr>
              <p:cNvSpPr txBox="1"/>
              <p:nvPr/>
            </p:nvSpPr>
            <p:spPr>
              <a:xfrm>
                <a:off x="1333613" y="2529679"/>
                <a:ext cx="3802268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SG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8B7C6-2B71-4AEB-88CE-F80167F9D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613" y="2529679"/>
                <a:ext cx="3802268" cy="655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4699B4-B744-4679-84DE-738024991DE9}"/>
                  </a:ext>
                </a:extLst>
              </p:cNvPr>
              <p:cNvSpPr txBox="1"/>
              <p:nvPr/>
            </p:nvSpPr>
            <p:spPr>
              <a:xfrm>
                <a:off x="6096000" y="2529679"/>
                <a:ext cx="3802268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SG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4699B4-B744-4679-84DE-73802499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29679"/>
                <a:ext cx="3802268" cy="655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54FAF0-C2F6-4774-9058-52647886086B}"/>
                  </a:ext>
                </a:extLst>
              </p:cNvPr>
              <p:cNvSpPr txBox="1"/>
              <p:nvPr/>
            </p:nvSpPr>
            <p:spPr>
              <a:xfrm>
                <a:off x="5044441" y="2512257"/>
                <a:ext cx="83820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54FAF0-C2F6-4774-9058-526478860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441" y="2512257"/>
                <a:ext cx="838200" cy="600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B592952-9ECF-44A4-87E7-3E58534D66B6}"/>
              </a:ext>
            </a:extLst>
          </p:cNvPr>
          <p:cNvGrpSpPr/>
          <p:nvPr/>
        </p:nvGrpSpPr>
        <p:grpSpPr>
          <a:xfrm>
            <a:off x="1526950" y="993058"/>
            <a:ext cx="8826418" cy="417871"/>
            <a:chOff x="1526950" y="993058"/>
            <a:chExt cx="8826418" cy="41787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1CC0D2E-0791-4138-B095-F8459403CC87}"/>
                </a:ext>
              </a:extLst>
            </p:cNvPr>
            <p:cNvCxnSpPr>
              <a:cxnSpLocks/>
            </p:cNvCxnSpPr>
            <p:nvPr/>
          </p:nvCxnSpPr>
          <p:spPr>
            <a:xfrm>
              <a:off x="1526950" y="993058"/>
              <a:ext cx="882641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59D8D19-F64C-4AB1-90A3-AFCD313FF13E}"/>
                </a:ext>
              </a:extLst>
            </p:cNvPr>
            <p:cNvCxnSpPr>
              <a:cxnSpLocks/>
            </p:cNvCxnSpPr>
            <p:nvPr/>
          </p:nvCxnSpPr>
          <p:spPr>
            <a:xfrm>
              <a:off x="1526950" y="1410929"/>
              <a:ext cx="2040215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FB6B05-C334-4117-92B4-403333C736C0}"/>
              </a:ext>
            </a:extLst>
          </p:cNvPr>
          <p:cNvGrpSpPr/>
          <p:nvPr/>
        </p:nvGrpSpPr>
        <p:grpSpPr>
          <a:xfrm>
            <a:off x="1526950" y="1410929"/>
            <a:ext cx="9435802" cy="493692"/>
            <a:chOff x="1526950" y="1410929"/>
            <a:chExt cx="9435802" cy="49369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5F7754-96F6-4106-9E42-F08A2BFAF397}"/>
                </a:ext>
              </a:extLst>
            </p:cNvPr>
            <p:cNvCxnSpPr>
              <a:cxnSpLocks/>
            </p:cNvCxnSpPr>
            <p:nvPr/>
          </p:nvCxnSpPr>
          <p:spPr>
            <a:xfrm>
              <a:off x="4214975" y="1410929"/>
              <a:ext cx="674777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D5BFE13-9591-4939-B32E-FB94465446E6}"/>
                </a:ext>
              </a:extLst>
            </p:cNvPr>
            <p:cNvCxnSpPr>
              <a:cxnSpLocks/>
            </p:cNvCxnSpPr>
            <p:nvPr/>
          </p:nvCxnSpPr>
          <p:spPr>
            <a:xfrm>
              <a:off x="1526950" y="1904621"/>
              <a:ext cx="3406791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67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9" grpId="0" build="p"/>
      <p:bldP spid="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Q6</a:t>
            </a:r>
            <a:endParaRPr lang="en-US" sz="3600" dirty="0"/>
          </a:p>
        </p:txBody>
      </p:sp>
      <p:sp>
        <p:nvSpPr>
          <p:cNvPr id="37" name="Slide Number Placeholder 1">
            <a:extLst>
              <a:ext uri="{FF2B5EF4-FFF2-40B4-BE49-F238E27FC236}">
                <a16:creationId xmlns:a16="http://schemas.microsoft.com/office/drawing/2014/main" id="{1F23C454-86C1-4B64-B2E0-1AB0518F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25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598E3A-6E2D-4B23-AC31-F21E70F69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7" y="822046"/>
            <a:ext cx="6410543" cy="52139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64BFA9-307B-440D-B28A-50A522C79DD3}"/>
              </a:ext>
            </a:extLst>
          </p:cNvPr>
          <p:cNvSpPr txBox="1"/>
          <p:nvPr/>
        </p:nvSpPr>
        <p:spPr>
          <a:xfrm>
            <a:off x="7091860" y="662781"/>
            <a:ext cx="436862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(a)	Some title is read by all the female readers.</a:t>
            </a:r>
            <a:endParaRPr lang="en-SG" sz="2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B3B57B-A5F9-4CCA-8FAA-C071865C7789}"/>
              </a:ext>
            </a:extLst>
          </p:cNvPr>
          <p:cNvSpPr txBox="1"/>
          <p:nvPr/>
        </p:nvSpPr>
        <p:spPr>
          <a:xfrm>
            <a:off x="7091860" y="1891933"/>
            <a:ext cx="45210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False;</a:t>
            </a:r>
          </a:p>
          <a:p>
            <a:r>
              <a:rPr lang="en-SG" sz="2400" dirty="0">
                <a:solidFill>
                  <a:srgbClr val="C00000"/>
                </a:solidFill>
              </a:rPr>
              <a:t>None of the titles is read by all 3 female readers.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CF8131E-DB4F-421B-BC74-9F51DDA49577}"/>
                  </a:ext>
                </a:extLst>
              </p:cNvPr>
              <p:cNvSpPr txBox="1"/>
              <p:nvPr/>
            </p:nvSpPr>
            <p:spPr>
              <a:xfrm>
                <a:off x="6421998" y="3642629"/>
                <a:ext cx="476416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,∀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CF8131E-DB4F-421B-BC74-9F51DDA49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998" y="3642629"/>
                <a:ext cx="4764162" cy="600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22A308A-CEFE-46BF-BF82-704091354A94}"/>
                  </a:ext>
                </a:extLst>
              </p:cNvPr>
              <p:cNvSpPr txBox="1"/>
              <p:nvPr/>
            </p:nvSpPr>
            <p:spPr>
              <a:xfrm>
                <a:off x="6936278" y="4109656"/>
                <a:ext cx="4309068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𝑀𝑎𝑙𝑒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𝑅𝑒𝑎𝑑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22A308A-CEFE-46BF-BF82-704091354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278" y="4109656"/>
                <a:ext cx="4309068" cy="655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16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/>
      <p:bldP spid="79" grpId="0" build="p"/>
      <p:bldP spid="8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Q6</a:t>
            </a:r>
            <a:endParaRPr lang="en-US" sz="3600" dirty="0"/>
          </a:p>
        </p:txBody>
      </p:sp>
      <p:sp>
        <p:nvSpPr>
          <p:cNvPr id="37" name="Slide Number Placeholder 1">
            <a:extLst>
              <a:ext uri="{FF2B5EF4-FFF2-40B4-BE49-F238E27FC236}">
                <a16:creationId xmlns:a16="http://schemas.microsoft.com/office/drawing/2014/main" id="{1F23C454-86C1-4B64-B2E0-1AB0518F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26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598E3A-6E2D-4B23-AC31-F21E70F69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7" y="822046"/>
            <a:ext cx="6410543" cy="52139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64BFA9-307B-440D-B28A-50A522C79DD3}"/>
              </a:ext>
            </a:extLst>
          </p:cNvPr>
          <p:cNvSpPr txBox="1"/>
          <p:nvPr/>
        </p:nvSpPr>
        <p:spPr>
          <a:xfrm>
            <a:off x="7091860" y="662781"/>
            <a:ext cx="436862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(b)	Every reader reads some title in every genre.</a:t>
            </a:r>
            <a:endParaRPr lang="en-SG" sz="2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B3B57B-A5F9-4CCA-8FAA-C071865C7789}"/>
              </a:ext>
            </a:extLst>
          </p:cNvPr>
          <p:cNvSpPr txBox="1"/>
          <p:nvPr/>
        </p:nvSpPr>
        <p:spPr>
          <a:xfrm>
            <a:off x="7091860" y="1891933"/>
            <a:ext cx="45210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False;</a:t>
            </a:r>
          </a:p>
          <a:p>
            <a:r>
              <a:rPr lang="en-SG" sz="2400" dirty="0">
                <a:solidFill>
                  <a:srgbClr val="C00000"/>
                </a:solidFill>
              </a:rPr>
              <a:t>Mr </a:t>
            </a:r>
            <a:r>
              <a:rPr lang="en-SG" sz="2400" dirty="0" err="1">
                <a:solidFill>
                  <a:srgbClr val="C00000"/>
                </a:solidFill>
              </a:rPr>
              <a:t>Dueet</a:t>
            </a:r>
            <a:r>
              <a:rPr lang="en-SG" sz="2400" dirty="0">
                <a:solidFill>
                  <a:srgbClr val="C00000"/>
                </a:solidFill>
              </a:rPr>
              <a:t> doesn’t read any Fantasy title.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CF8131E-DB4F-421B-BC74-9F51DDA49577}"/>
                  </a:ext>
                </a:extLst>
              </p:cNvPr>
              <p:cNvSpPr txBox="1"/>
              <p:nvPr/>
            </p:nvSpPr>
            <p:spPr>
              <a:xfrm>
                <a:off x="6421998" y="3642629"/>
                <a:ext cx="476416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,∀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,∃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CF8131E-DB4F-421B-BC74-9F51DDA49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998" y="3642629"/>
                <a:ext cx="4764162" cy="600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22A308A-CEFE-46BF-BF82-704091354A94}"/>
                  </a:ext>
                </a:extLst>
              </p:cNvPr>
              <p:cNvSpPr txBox="1"/>
              <p:nvPr/>
            </p:nvSpPr>
            <p:spPr>
              <a:xfrm>
                <a:off x="6936278" y="4109656"/>
                <a:ext cx="4676602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𝐵𝑒𝑙𝑜𝑛𝑔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22A308A-CEFE-46BF-BF82-704091354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278" y="4109656"/>
                <a:ext cx="4676602" cy="655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00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/>
      <p:bldP spid="79" grpId="0" build="p"/>
      <p:bldP spid="8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Q6</a:t>
            </a:r>
            <a:endParaRPr lang="en-US" sz="3600" dirty="0"/>
          </a:p>
        </p:txBody>
      </p:sp>
      <p:sp>
        <p:nvSpPr>
          <p:cNvPr id="37" name="Slide Number Placeholder 1">
            <a:extLst>
              <a:ext uri="{FF2B5EF4-FFF2-40B4-BE49-F238E27FC236}">
                <a16:creationId xmlns:a16="http://schemas.microsoft.com/office/drawing/2014/main" id="{1F23C454-86C1-4B64-B2E0-1AB0518F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27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598E3A-6E2D-4B23-AC31-F21E70F69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7" y="822046"/>
            <a:ext cx="6410543" cy="52139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64BFA9-307B-440D-B28A-50A522C79DD3}"/>
              </a:ext>
            </a:extLst>
          </p:cNvPr>
          <p:cNvSpPr txBox="1"/>
          <p:nvPr/>
        </p:nvSpPr>
        <p:spPr>
          <a:xfrm>
            <a:off x="7091860" y="662781"/>
            <a:ext cx="436862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(c)	Some reader reads all titles of some genre.</a:t>
            </a:r>
            <a:endParaRPr lang="en-SG" sz="2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B3B57B-A5F9-4CCA-8FAA-C071865C7789}"/>
              </a:ext>
            </a:extLst>
          </p:cNvPr>
          <p:cNvSpPr txBox="1"/>
          <p:nvPr/>
        </p:nvSpPr>
        <p:spPr>
          <a:xfrm>
            <a:off x="7091860" y="1891933"/>
            <a:ext cx="4521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True;</a:t>
            </a:r>
          </a:p>
          <a:p>
            <a:r>
              <a:rPr lang="en-SG" sz="2400" dirty="0">
                <a:solidFill>
                  <a:srgbClr val="C00000"/>
                </a:solidFill>
              </a:rPr>
              <a:t>Mr </a:t>
            </a:r>
            <a:r>
              <a:rPr lang="en-SG" sz="2400" dirty="0" err="1">
                <a:solidFill>
                  <a:srgbClr val="C00000"/>
                </a:solidFill>
              </a:rPr>
              <a:t>Dueet</a:t>
            </a:r>
            <a:r>
              <a:rPr lang="en-SG" sz="2400" dirty="0">
                <a:solidFill>
                  <a:srgbClr val="C00000"/>
                </a:solidFill>
              </a:rPr>
              <a:t> reads all Mystery titles.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CF8131E-DB4F-421B-BC74-9F51DDA49577}"/>
                  </a:ext>
                </a:extLst>
              </p:cNvPr>
              <p:cNvSpPr txBox="1"/>
              <p:nvPr/>
            </p:nvSpPr>
            <p:spPr>
              <a:xfrm>
                <a:off x="5980038" y="3368004"/>
                <a:ext cx="476416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,∃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CF8131E-DB4F-421B-BC74-9F51DDA49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038" y="3368004"/>
                <a:ext cx="4764162" cy="600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22A308A-CEFE-46BF-BF82-704091354A94}"/>
                  </a:ext>
                </a:extLst>
              </p:cNvPr>
              <p:cNvSpPr txBox="1"/>
              <p:nvPr/>
            </p:nvSpPr>
            <p:spPr>
              <a:xfrm>
                <a:off x="5980038" y="3786137"/>
                <a:ext cx="6065520" cy="814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𝐵𝑒𝑙𝑜𝑛𝑔</m:t>
                              </m:r>
                              <m:d>
                                <m:dPr>
                                  <m:ctrlP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𝑅𝑒𝑎𝑑</m:t>
                              </m:r>
                              <m:d>
                                <m:dPr>
                                  <m:ctrlP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22A308A-CEFE-46BF-BF82-704091354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038" y="3786137"/>
                <a:ext cx="6065520" cy="8141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48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/>
      <p:bldP spid="79" grpId="0" build="p"/>
      <p:bldP spid="8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Q6</a:t>
            </a:r>
            <a:endParaRPr lang="en-US" sz="3600" dirty="0"/>
          </a:p>
        </p:txBody>
      </p:sp>
      <p:sp>
        <p:nvSpPr>
          <p:cNvPr id="37" name="Slide Number Placeholder 1">
            <a:extLst>
              <a:ext uri="{FF2B5EF4-FFF2-40B4-BE49-F238E27FC236}">
                <a16:creationId xmlns:a16="http://schemas.microsoft.com/office/drawing/2014/main" id="{1F23C454-86C1-4B64-B2E0-1AB0518F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28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598E3A-6E2D-4B23-AC31-F21E70F69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7" y="822046"/>
            <a:ext cx="6410543" cy="52139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64BFA9-307B-440D-B28A-50A522C79DD3}"/>
              </a:ext>
            </a:extLst>
          </p:cNvPr>
          <p:cNvSpPr txBox="1"/>
          <p:nvPr/>
        </p:nvSpPr>
        <p:spPr>
          <a:xfrm>
            <a:off x="7091860" y="662781"/>
            <a:ext cx="436862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(d)	There is some genre for which some reader does not read any of its titles.</a:t>
            </a:r>
            <a:endParaRPr lang="en-SG" sz="2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B3B57B-A5F9-4CCA-8FAA-C071865C7789}"/>
              </a:ext>
            </a:extLst>
          </p:cNvPr>
          <p:cNvSpPr txBox="1"/>
          <p:nvPr/>
        </p:nvSpPr>
        <p:spPr>
          <a:xfrm>
            <a:off x="7091860" y="2019108"/>
            <a:ext cx="45210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True;</a:t>
            </a:r>
          </a:p>
          <a:p>
            <a:r>
              <a:rPr lang="en-SG" sz="2400" dirty="0">
                <a:solidFill>
                  <a:srgbClr val="C00000"/>
                </a:solidFill>
              </a:rPr>
              <a:t>None of the Fantasy titles is read by </a:t>
            </a:r>
            <a:r>
              <a:rPr lang="en-SG" sz="2400" dirty="0" err="1">
                <a:solidFill>
                  <a:srgbClr val="C00000"/>
                </a:solidFill>
              </a:rPr>
              <a:t>Dueet</a:t>
            </a:r>
            <a:r>
              <a:rPr lang="en-SG" sz="2400" dirty="0">
                <a:solidFill>
                  <a:srgbClr val="C00000"/>
                </a:solidFill>
              </a:rPr>
              <a:t> (and </a:t>
            </a:r>
            <a:r>
              <a:rPr lang="en-SG" sz="2400" dirty="0" err="1">
                <a:solidFill>
                  <a:srgbClr val="C00000"/>
                </a:solidFill>
              </a:rPr>
              <a:t>Fandi</a:t>
            </a:r>
            <a:r>
              <a:rPr lang="en-SG" sz="2400" dirty="0">
                <a:solidFill>
                  <a:srgbClr val="C00000"/>
                </a:solidFill>
              </a:rPr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CF8131E-DB4F-421B-BC74-9F51DDA49577}"/>
                  </a:ext>
                </a:extLst>
              </p:cNvPr>
              <p:cNvSpPr txBox="1"/>
              <p:nvPr/>
            </p:nvSpPr>
            <p:spPr>
              <a:xfrm>
                <a:off x="5980038" y="3342547"/>
                <a:ext cx="476416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,∃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CF8131E-DB4F-421B-BC74-9F51DDA49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038" y="3342547"/>
                <a:ext cx="4764162" cy="600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22A308A-CEFE-46BF-BF82-704091354A94}"/>
                  </a:ext>
                </a:extLst>
              </p:cNvPr>
              <p:cNvSpPr txBox="1"/>
              <p:nvPr/>
            </p:nvSpPr>
            <p:spPr>
              <a:xfrm>
                <a:off x="5775960" y="3786137"/>
                <a:ext cx="6269598" cy="814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𝐵𝑒𝑙𝑜𝑛𝑔</m:t>
                              </m:r>
                              <m:d>
                                <m:dPr>
                                  <m:ctrlP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→~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𝑅𝑒𝑎𝑑</m:t>
                              </m:r>
                              <m:d>
                                <m:dPr>
                                  <m:ctrlP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22A308A-CEFE-46BF-BF82-704091354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960" y="3786137"/>
                <a:ext cx="6269598" cy="8141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47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/>
      <p:bldP spid="79" grpId="0" build="p"/>
      <p:bldP spid="8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Q7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10510340" cy="22467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625475" indent="-533400">
                  <a:buAutoNum type="arabicPeriod"/>
                  <a:tabLst>
                    <a:tab pos="625475" algn="l"/>
                  </a:tabLst>
                </a:pPr>
                <a:r>
                  <a:rPr lang="en-US" sz="2800" dirty="0"/>
                  <a:t>If an obj is above all the triangles, then it is above all the blue obj.</a:t>
                </a:r>
              </a:p>
              <a:p>
                <a:pPr marL="625475" indent="-533400">
                  <a:buAutoNum type="arabicPeriod"/>
                  <a:tabLst>
                    <a:tab pos="625475" algn="l"/>
                  </a:tabLst>
                </a:pPr>
                <a:r>
                  <a:rPr lang="en-US" sz="2800" dirty="0"/>
                  <a:t>If an obj is not above all the gray obj, then it is not a square.</a:t>
                </a:r>
              </a:p>
              <a:p>
                <a:pPr marL="625475" indent="-533400">
                  <a:buAutoNum type="arabicPeriod"/>
                  <a:tabLst>
                    <a:tab pos="625475" algn="l"/>
                  </a:tabLst>
                </a:pPr>
                <a:r>
                  <a:rPr lang="en-US" sz="2800" dirty="0"/>
                  <a:t>Every black obj is a square.</a:t>
                </a:r>
              </a:p>
              <a:p>
                <a:pPr marL="625475" indent="-533400">
                  <a:buAutoNum type="arabicPeriod"/>
                  <a:tabLst>
                    <a:tab pos="625475" algn="l"/>
                  </a:tabLst>
                </a:pPr>
                <a:r>
                  <a:rPr lang="en-US" sz="2800" dirty="0"/>
                  <a:t>Every obj that is above all the gray obj is above all the triangles.</a:t>
                </a:r>
              </a:p>
              <a:p>
                <a:pPr marL="92075">
                  <a:tabLst>
                    <a:tab pos="625475" algn="l"/>
                  </a:tabLst>
                </a:pP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800" dirty="0"/>
                  <a:t> 	If an </a:t>
                </a:r>
                <a:r>
                  <a:rPr lang="en-SG" sz="2800" dirty="0" err="1"/>
                  <a:t>obj</a:t>
                </a:r>
                <a:r>
                  <a:rPr lang="en-SG" sz="2800" dirty="0"/>
                  <a:t> is black, then it is above all the blue obj.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10510340" cy="2246769"/>
              </a:xfrm>
              <a:prstGeom prst="rect">
                <a:avLst/>
              </a:prstGeom>
              <a:blipFill>
                <a:blip r:embed="rId2"/>
                <a:stretch>
                  <a:fillRect l="-348" t="-2989" b="-70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D6A4C7-E802-4D49-BCD7-1241F075473D}"/>
                  </a:ext>
                </a:extLst>
              </p:cNvPr>
              <p:cNvSpPr txBox="1"/>
              <p:nvPr/>
            </p:nvSpPr>
            <p:spPr>
              <a:xfrm>
                <a:off x="840830" y="3978146"/>
                <a:ext cx="10510340" cy="2246769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pPr marL="92075">
                  <a:tabLst>
                    <a:tab pos="625475" algn="l"/>
                  </a:tabLst>
                </a:pPr>
                <a:r>
                  <a:rPr lang="en-US" sz="2800" dirty="0"/>
                  <a:t>3.	If an obj is black, then it is a square.</a:t>
                </a:r>
              </a:p>
              <a:p>
                <a:pPr marL="92075">
                  <a:tabLst>
                    <a:tab pos="625475" algn="l"/>
                  </a:tabLst>
                </a:pPr>
                <a:r>
                  <a:rPr lang="en-US" sz="2800" dirty="0"/>
                  <a:t>2.	If an obj is a square, then it is above all the gray obj.</a:t>
                </a:r>
              </a:p>
              <a:p>
                <a:pPr marL="92075">
                  <a:tabLst>
                    <a:tab pos="625475" algn="l"/>
                  </a:tabLst>
                </a:pPr>
                <a:r>
                  <a:rPr lang="en-US" sz="2800" dirty="0"/>
                  <a:t>4.	If an obj is above all the gray obj, then it is above all the triangles.</a:t>
                </a:r>
              </a:p>
              <a:p>
                <a:pPr marL="92075">
                  <a:tabLst>
                    <a:tab pos="625475" algn="l"/>
                  </a:tabLst>
                </a:pPr>
                <a:r>
                  <a:rPr lang="en-US" sz="2800" dirty="0"/>
                  <a:t>1.	If an obj is above all the triangles, then it is above all the blue obj.</a:t>
                </a:r>
              </a:p>
              <a:p>
                <a:pPr marL="92075">
                  <a:tabLst>
                    <a:tab pos="625475" algn="l"/>
                  </a:tabLst>
                </a:pP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800" dirty="0"/>
                  <a:t> 	If an </a:t>
                </a:r>
                <a:r>
                  <a:rPr lang="en-SG" sz="2800" dirty="0" err="1"/>
                  <a:t>obj</a:t>
                </a:r>
                <a:r>
                  <a:rPr lang="en-SG" sz="2800" dirty="0"/>
                  <a:t> is black, then it is above all the blue obj.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D6A4C7-E802-4D49-BCD7-1241F0754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30" y="3978146"/>
                <a:ext cx="10510340" cy="2246769"/>
              </a:xfrm>
              <a:prstGeom prst="rect">
                <a:avLst/>
              </a:prstGeom>
              <a:blipFill>
                <a:blip r:embed="rId3"/>
                <a:stretch>
                  <a:fillRect l="-348" t="-2717" b="-70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C98A147-8493-4A59-8B43-A34B11A21A0A}"/>
              </a:ext>
            </a:extLst>
          </p:cNvPr>
          <p:cNvSpPr txBox="1"/>
          <p:nvPr/>
        </p:nvSpPr>
        <p:spPr>
          <a:xfrm>
            <a:off x="919660" y="2756080"/>
            <a:ext cx="1051034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(a)	Reorder the premises to show that the conclusion follows as a valid consequence from the premises by applying universal transitivity.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11301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Predicates and quantified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b="1" dirty="0"/>
              <a:t>Predicate</a:t>
            </a:r>
            <a:r>
              <a:rPr lang="en-MY" sz="3200" dirty="0"/>
              <a:t> - </a:t>
            </a:r>
            <a:r>
              <a:rPr lang="en-US" sz="3200" dirty="0"/>
              <a:t>sentence that contains a finite number of values and becomes a statement when specific values are substituted for the variables.</a:t>
            </a:r>
          </a:p>
          <a:p>
            <a:r>
              <a:rPr lang="en-US" sz="3200" b="1" dirty="0"/>
              <a:t>Domain </a:t>
            </a:r>
            <a:r>
              <a:rPr lang="en-US" sz="3200" dirty="0"/>
              <a:t>- set of all values that may be substituted in place of the </a:t>
            </a:r>
            <a:r>
              <a:rPr lang="en-MY" sz="3200" dirty="0"/>
              <a:t>variable.</a:t>
            </a:r>
          </a:p>
          <a:p>
            <a:r>
              <a:rPr lang="en-MY" sz="3200" b="1" dirty="0"/>
              <a:t>Truth set </a:t>
            </a:r>
            <a:r>
              <a:rPr lang="en-MY" sz="3200" dirty="0"/>
              <a:t>– set of all elements that make a predicate P(x) true when substituted for x</a:t>
            </a:r>
            <a:endParaRPr lang="en-MY" sz="3200" b="1" dirty="0"/>
          </a:p>
        </p:txBody>
      </p:sp>
    </p:spTree>
    <p:extLst>
      <p:ext uri="{BB962C8B-B14F-4D97-AF65-F5344CB8AC3E}">
        <p14:creationId xmlns:p14="http://schemas.microsoft.com/office/powerpoint/2010/main" val="899685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Q7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380829" y="2818279"/>
                <a:ext cx="11430342" cy="3622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>
                  <a:tabLst>
                    <a:tab pos="625475" algn="l"/>
                  </a:tabLst>
                </a:pP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800" dirty="0"/>
                  <a:t>, the domain of discourse, be the set of objects.</a:t>
                </a:r>
              </a:p>
              <a:p>
                <a:pPr marL="92075">
                  <a:tabLst>
                    <a:tab pos="533400" algn="l"/>
                  </a:tabLst>
                </a:pPr>
                <a:r>
                  <a:rPr lang="en-US" sz="2800" dirty="0"/>
                  <a:t>3.	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𝐵𝑙𝑎𝑐𝑘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𝑆𝑞𝑢𝑎𝑟𝑒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92075">
                  <a:tabLst>
                    <a:tab pos="533400" algn="l"/>
                  </a:tabLst>
                </a:pPr>
                <a:r>
                  <a:rPr lang="en-US" sz="2800" dirty="0"/>
                  <a:t>2.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𝑆𝑞𝑢𝑎𝑟𝑒</m:t>
                        </m:r>
                        <m:d>
                          <m:d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𝐺𝑟𝑎𝑦</m:t>
                                </m:r>
                                <m:d>
                                  <m:dPr>
                                    <m:ctrlP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𝐴𝑏𝑜𝑣𝑒</m:t>
                                </m:r>
                                <m:d>
                                  <m:dPr>
                                    <m:ctrlP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92075">
                  <a:tabLst>
                    <a:tab pos="533400" algn="l"/>
                  </a:tabLst>
                </a:pPr>
                <a:r>
                  <a:rPr lang="en-US" sz="2800" dirty="0"/>
                  <a:t>4.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𝐺𝑟𝑎𝑦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𝐴𝑏𝑜𝑣𝑒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𝑇𝑟𝑖𝑎𝑛𝑔𝑙𝑒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𝐴𝑏𝑜𝑣𝑒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.</a:t>
                </a:r>
              </a:p>
              <a:p>
                <a:pPr marL="92075">
                  <a:tabLst>
                    <a:tab pos="533400" algn="l"/>
                  </a:tabLst>
                </a:pPr>
                <a:r>
                  <a:rPr lang="en-US" sz="2800" dirty="0"/>
                  <a:t>1.	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𝑇𝑟𝑖𝑎𝑛𝑔𝑙𝑒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𝐴𝑏𝑜𝑣𝑒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𝐵𝑙𝑢𝑒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𝐴𝑏𝑜𝑣𝑒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.</a:t>
                </a:r>
              </a:p>
              <a:p>
                <a:pPr marL="92075">
                  <a:tabLst>
                    <a:tab pos="533400" algn="l"/>
                  </a:tabLst>
                </a:pP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800" dirty="0"/>
                  <a:t> 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𝐵𝑙𝑎𝑐𝑘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SG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𝐵𝑙𝑢𝑒</m:t>
                                </m:r>
                                <m:d>
                                  <m:dPr>
                                    <m:ctrlPr>
                                      <a:rPr lang="en-SG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SG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𝐴𝑏𝑜𝑣𝑒</m:t>
                                </m:r>
                                <m:d>
                                  <m:dPr>
                                    <m:ctrlPr>
                                      <a:rPr lang="en-SG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SG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SG" sz="28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9" y="2818279"/>
                <a:ext cx="11430342" cy="3622145"/>
              </a:xfrm>
              <a:prstGeom prst="rect">
                <a:avLst/>
              </a:prstGeom>
              <a:blipFill>
                <a:blip r:embed="rId3"/>
                <a:stretch>
                  <a:fillRect l="-267" t="-15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D6A4C7-E802-4D49-BCD7-1241F075473D}"/>
                  </a:ext>
                </a:extLst>
              </p:cNvPr>
              <p:cNvSpPr txBox="1"/>
              <p:nvPr/>
            </p:nvSpPr>
            <p:spPr>
              <a:xfrm>
                <a:off x="905787" y="356067"/>
                <a:ext cx="10510340" cy="1938992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pPr marL="92075">
                  <a:tabLst>
                    <a:tab pos="625475" algn="l"/>
                  </a:tabLst>
                </a:pPr>
                <a:r>
                  <a:rPr lang="en-US" sz="2400" dirty="0"/>
                  <a:t>3.	If an obj is black, then it is a square.</a:t>
                </a:r>
              </a:p>
              <a:p>
                <a:pPr marL="92075">
                  <a:tabLst>
                    <a:tab pos="625475" algn="l"/>
                  </a:tabLst>
                </a:pPr>
                <a:r>
                  <a:rPr lang="en-US" sz="2400" dirty="0"/>
                  <a:t>2.	If an obj is a square, then it is above all the gray obj.</a:t>
                </a:r>
              </a:p>
              <a:p>
                <a:pPr marL="92075">
                  <a:tabLst>
                    <a:tab pos="625475" algn="l"/>
                  </a:tabLst>
                </a:pPr>
                <a:r>
                  <a:rPr lang="en-US" sz="2400" dirty="0"/>
                  <a:t>4.	If an obj is above all the gray obj, then it is above all the triangles.</a:t>
                </a:r>
              </a:p>
              <a:p>
                <a:pPr marL="92075">
                  <a:tabLst>
                    <a:tab pos="625475" algn="l"/>
                  </a:tabLst>
                </a:pPr>
                <a:r>
                  <a:rPr lang="en-US" sz="2400" dirty="0"/>
                  <a:t>1.	If an obj is above all the triangles, then it is above all the blue obj.</a:t>
                </a:r>
              </a:p>
              <a:p>
                <a:pPr marL="92075">
                  <a:tabLst>
                    <a:tab pos="625475" algn="l"/>
                  </a:tabLst>
                </a:pP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400" dirty="0"/>
                  <a:t> 	If an </a:t>
                </a:r>
                <a:r>
                  <a:rPr lang="en-SG" sz="2400" dirty="0" err="1"/>
                  <a:t>obj</a:t>
                </a:r>
                <a:r>
                  <a:rPr lang="en-SG" sz="2400" dirty="0"/>
                  <a:t> is black, then it is above all the blue obj.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D6A4C7-E802-4D49-BCD7-1241F0754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87" y="356067"/>
                <a:ext cx="10510340" cy="1938992"/>
              </a:xfrm>
              <a:prstGeom prst="rect">
                <a:avLst/>
              </a:prstGeom>
              <a:blipFill>
                <a:blip r:embed="rId4"/>
                <a:stretch>
                  <a:fillRect l="-58" t="-2516" b="-62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C98A147-8493-4A59-8B43-A34B11A21A0A}"/>
              </a:ext>
            </a:extLst>
          </p:cNvPr>
          <p:cNvSpPr txBox="1"/>
          <p:nvPr/>
        </p:nvSpPr>
        <p:spPr>
          <a:xfrm>
            <a:off x="681036" y="2295059"/>
            <a:ext cx="1101082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(b)	Rewrite your answer in (a) using predicates and quantified statements.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97944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Q8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1176336" y="378323"/>
                <a:ext cx="8592504" cy="14959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 predicates. Prove that:</a:t>
                </a:r>
              </a:p>
              <a:p>
                <a:pPr marL="533400" indent="-533400">
                  <a:tabLst>
                    <a:tab pos="533400" algn="l"/>
                  </a:tabLst>
                </a:pPr>
                <a:r>
                  <a:rPr lang="en-US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(a)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∧</m:t>
                    </m:r>
                    <m:d>
                      <m:d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G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true if and only if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∧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G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true.</a:t>
                </a:r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378323"/>
                <a:ext cx="8592504" cy="1495922"/>
              </a:xfrm>
              <a:prstGeom prst="rect">
                <a:avLst/>
              </a:prstGeom>
              <a:blipFill>
                <a:blip r:embed="rId2"/>
                <a:stretch>
                  <a:fillRect l="-1489" t="-3673" r="-142" b="-938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731895" y="1890000"/>
                <a:ext cx="10543974" cy="72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3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∀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d>
                        <m:dPr>
                          <m:ctrlPr>
                            <a:rPr lang="en-SG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∀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SG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⇔</m:t>
                      </m:r>
                      <m:r>
                        <a:rPr 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∧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SG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95" y="1890000"/>
                <a:ext cx="10543974" cy="725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D4E15D-0F93-4921-8DCF-F414891AB4D4}"/>
                  </a:ext>
                </a:extLst>
              </p:cNvPr>
              <p:cNvSpPr txBox="1"/>
              <p:nvPr/>
            </p:nvSpPr>
            <p:spPr>
              <a:xfrm>
                <a:off x="930391" y="2578044"/>
                <a:ext cx="10146983" cy="3727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b="1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SG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⇒)</m:t>
                    </m:r>
                  </m:oMath>
                </a14:m>
                <a:endParaRPr lang="en-SG" sz="2800" b="1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tabLst>
                    <a:tab pos="441325" algn="l"/>
                  </a:tabLst>
                </a:pPr>
                <a:r>
                  <a:rPr lang="en-SG" sz="2800" b="0" dirty="0">
                    <a:ea typeface="Cambria Math" panose="02040503050406030204" pitchFamily="18" charset="0"/>
                  </a:rPr>
                  <a:t>1.	Suppose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∧</m:t>
                    </m:r>
                    <m:d>
                      <m:d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G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800" b="0" dirty="0">
                    <a:ea typeface="Cambria Math" panose="02040503050406030204" pitchFamily="18" charset="0"/>
                  </a:rPr>
                  <a:t> is true.</a:t>
                </a:r>
              </a:p>
              <a:p>
                <a:pPr>
                  <a:tabLst>
                    <a:tab pos="441325" algn="l"/>
                  </a:tabLst>
                </a:pPr>
                <a:r>
                  <a:rPr lang="en-SG" sz="2800" b="0" dirty="0">
                    <a:ea typeface="Cambria Math" panose="02040503050406030204" pitchFamily="18" charset="0"/>
                  </a:rPr>
                  <a:t>2.	Consider any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SG" sz="2800" b="0" dirty="0">
                    <a:ea typeface="Cambria Math" panose="02040503050406030204" pitchFamily="18" charset="0"/>
                  </a:rPr>
                  <a:t>.</a:t>
                </a:r>
              </a:p>
              <a:p>
                <a:pPr marL="1082675" indent="-641350">
                  <a:tabLst>
                    <a:tab pos="1082675" algn="l"/>
                  </a:tabLst>
                </a:pPr>
                <a:r>
                  <a:rPr lang="en-SG" sz="2800" dirty="0">
                    <a:ea typeface="Cambria Math" panose="02040503050406030204" pitchFamily="18" charset="0"/>
                  </a:rPr>
                  <a:t>2.1	Since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is true, we have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is true (universal instantiation)</a:t>
                </a:r>
              </a:p>
              <a:p>
                <a:pPr marL="1082675" indent="-641350">
                  <a:tabLst>
                    <a:tab pos="1082675" algn="l"/>
                  </a:tabLst>
                </a:pPr>
                <a:r>
                  <a:rPr lang="en-SG" sz="2800" dirty="0">
                    <a:ea typeface="Cambria Math" panose="02040503050406030204" pitchFamily="18" charset="0"/>
                  </a:rPr>
                  <a:t>2.2	Similarly,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is true.</a:t>
                </a:r>
              </a:p>
              <a:p>
                <a:pPr marL="1082675" indent="-641350">
                  <a:spcAft>
                    <a:spcPts val="600"/>
                  </a:spcAft>
                  <a:tabLst>
                    <a:tab pos="1082675" algn="l"/>
                  </a:tabLst>
                </a:pPr>
                <a:r>
                  <a:rPr lang="en-SG" sz="2800" dirty="0">
                    <a:ea typeface="Cambria Math" panose="02040503050406030204" pitchFamily="18" charset="0"/>
                  </a:rPr>
                  <a:t>2.3	Therefore,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is true for any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tabLst>
                    <a:tab pos="441325" algn="l"/>
                  </a:tabLst>
                </a:pPr>
                <a:r>
                  <a:rPr lang="en-SG" sz="2800" b="0" dirty="0">
                    <a:ea typeface="Cambria Math" panose="02040503050406030204" pitchFamily="18" charset="0"/>
                  </a:rPr>
                  <a:t>3.	Therefore,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∧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G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800" b="0" dirty="0">
                    <a:ea typeface="Cambria Math" panose="02040503050406030204" pitchFamily="18" charset="0"/>
                  </a:rPr>
                  <a:t> is true.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D4E15D-0F93-4921-8DCF-F414891AB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91" y="2578044"/>
                <a:ext cx="10146983" cy="3727302"/>
              </a:xfrm>
              <a:prstGeom prst="rect">
                <a:avLst/>
              </a:prstGeom>
              <a:blipFill>
                <a:blip r:embed="rId4"/>
                <a:stretch>
                  <a:fillRect l="-1262" t="-1637" b="-327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29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Q8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1176336" y="378323"/>
                <a:ext cx="8592504" cy="14959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 predicates. Prove that:</a:t>
                </a:r>
              </a:p>
              <a:p>
                <a:pPr marL="533400" indent="-533400">
                  <a:tabLst>
                    <a:tab pos="533400" algn="l"/>
                  </a:tabLst>
                </a:pPr>
                <a:r>
                  <a:rPr lang="en-US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(a)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∧</m:t>
                    </m:r>
                    <m:d>
                      <m:d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G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true if and only if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∧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G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true.</a:t>
                </a:r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378323"/>
                <a:ext cx="8592504" cy="1495922"/>
              </a:xfrm>
              <a:prstGeom prst="rect">
                <a:avLst/>
              </a:prstGeom>
              <a:blipFill>
                <a:blip r:embed="rId2"/>
                <a:stretch>
                  <a:fillRect l="-1489" t="-3673" r="-142" b="-938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731895" y="1890000"/>
                <a:ext cx="10543974" cy="72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3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∀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d>
                        <m:dPr>
                          <m:ctrlPr>
                            <a:rPr lang="en-SG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∀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SG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⇔</m:t>
                      </m:r>
                      <m:r>
                        <a:rPr 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∧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SG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95" y="1890000"/>
                <a:ext cx="10543974" cy="725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D4E15D-0F93-4921-8DCF-F414891AB4D4}"/>
                  </a:ext>
                </a:extLst>
              </p:cNvPr>
              <p:cNvSpPr txBox="1"/>
              <p:nvPr/>
            </p:nvSpPr>
            <p:spPr>
              <a:xfrm>
                <a:off x="586927" y="2615135"/>
                <a:ext cx="11018145" cy="3804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b="1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SG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  <m:r>
                      <a:rPr lang="en-SG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800" b="1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tabLst>
                    <a:tab pos="441325" algn="l"/>
                  </a:tabLst>
                </a:pPr>
                <a:r>
                  <a:rPr lang="en-SG" sz="2800" b="0" dirty="0">
                    <a:ea typeface="Cambria Math" panose="02040503050406030204" pitchFamily="18" charset="0"/>
                  </a:rPr>
                  <a:t>1.	Suppose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∧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800" b="0" dirty="0">
                    <a:ea typeface="Cambria Math" panose="02040503050406030204" pitchFamily="18" charset="0"/>
                  </a:rPr>
                  <a:t> is true.</a:t>
                </a:r>
              </a:p>
              <a:p>
                <a:pPr>
                  <a:tabLst>
                    <a:tab pos="441325" algn="l"/>
                  </a:tabLst>
                </a:pPr>
                <a:r>
                  <a:rPr lang="en-SG" sz="2800" b="0" dirty="0">
                    <a:ea typeface="Cambria Math" panose="02040503050406030204" pitchFamily="18" charset="0"/>
                  </a:rPr>
                  <a:t>2.	Consider any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SG" sz="2800" b="0" dirty="0">
                    <a:ea typeface="Cambria Math" panose="02040503050406030204" pitchFamily="18" charset="0"/>
                  </a:rPr>
                  <a:t>.</a:t>
                </a:r>
              </a:p>
              <a:p>
                <a:pPr marL="1082675" indent="-641350">
                  <a:tabLst>
                    <a:tab pos="1082675" algn="l"/>
                  </a:tabLst>
                </a:pPr>
                <a:r>
                  <a:rPr lang="en-SG" sz="2800" dirty="0">
                    <a:ea typeface="Cambria Math" panose="02040503050406030204" pitchFamily="18" charset="0"/>
                  </a:rPr>
                  <a:t>2.1	Then , </a:t>
                </a:r>
                <a14:m>
                  <m:oMath xmlns:m="http://schemas.openxmlformats.org/officeDocument/2006/math"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is true.</a:t>
                </a:r>
              </a:p>
              <a:p>
                <a:pPr marL="1082675" indent="-641350">
                  <a:tabLst>
                    <a:tab pos="1082675" algn="l"/>
                  </a:tabLst>
                </a:pPr>
                <a:r>
                  <a:rPr lang="en-SG" sz="2800" dirty="0">
                    <a:ea typeface="Cambria Math" panose="02040503050406030204" pitchFamily="18" charset="0"/>
                  </a:rPr>
                  <a:t>2.2	So, </a:t>
                </a:r>
                <a14:m>
                  <m:oMath xmlns:m="http://schemas.openxmlformats.org/officeDocument/2006/math"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is true and 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is true.</a:t>
                </a:r>
              </a:p>
              <a:p>
                <a:pPr marL="1082675" indent="-641350">
                  <a:spcAft>
                    <a:spcPts val="600"/>
                  </a:spcAft>
                  <a:tabLst>
                    <a:tab pos="1082675" algn="l"/>
                  </a:tabLst>
                </a:pPr>
                <a:r>
                  <a:rPr lang="en-SG" sz="2800" dirty="0">
                    <a:ea typeface="Cambria Math" panose="02040503050406030204" pitchFamily="18" charset="0"/>
                  </a:rPr>
                  <a:t>2.3	Since </a:t>
                </a:r>
                <a14:m>
                  <m:oMath xmlns:m="http://schemas.openxmlformats.org/officeDocument/2006/math"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is true for any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SG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we have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is true.</a:t>
                </a:r>
              </a:p>
              <a:p>
                <a:pPr marL="1082675" indent="-641350">
                  <a:spcAft>
                    <a:spcPts val="600"/>
                  </a:spcAft>
                  <a:tabLst>
                    <a:tab pos="1082675" algn="l"/>
                  </a:tabLst>
                </a:pPr>
                <a:r>
                  <a:rPr lang="en-SG" sz="2800" dirty="0">
                    <a:ea typeface="Cambria Math" panose="02040503050406030204" pitchFamily="18" charset="0"/>
                  </a:rPr>
                  <a:t>2.4	Similarly, 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is true for any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SG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SG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SG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SG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is true.</a:t>
                </a:r>
              </a:p>
              <a:p>
                <a:pPr>
                  <a:tabLst>
                    <a:tab pos="441325" algn="l"/>
                  </a:tabLst>
                </a:pPr>
                <a:r>
                  <a:rPr lang="en-SG" sz="2800" b="0" dirty="0">
                    <a:ea typeface="Cambria Math" panose="02040503050406030204" pitchFamily="18" charset="0"/>
                  </a:rPr>
                  <a:t>3.	Therefore,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∧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800" b="0" dirty="0">
                    <a:ea typeface="Cambria Math" panose="02040503050406030204" pitchFamily="18" charset="0"/>
                  </a:rPr>
                  <a:t> is true.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D4E15D-0F93-4921-8DCF-F414891AB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27" y="2615135"/>
                <a:ext cx="11018145" cy="3804247"/>
              </a:xfrm>
              <a:prstGeom prst="rect">
                <a:avLst/>
              </a:prstGeom>
              <a:blipFill>
                <a:blip r:embed="rId4"/>
                <a:stretch>
                  <a:fillRect l="-1106" t="-1603" r="-111" b="-30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39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Q8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1176336" y="378323"/>
                <a:ext cx="10238424" cy="10095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 predicates. Prove that:</a:t>
                </a:r>
              </a:p>
              <a:p>
                <a:pPr marL="533400" indent="-533400">
                  <a:tabLst>
                    <a:tab pos="533400" algn="l"/>
                  </a:tabLst>
                </a:pPr>
                <a:r>
                  <a:rPr lang="en-US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(b)	</a:t>
                </a:r>
                <a:r>
                  <a:rPr lang="en-SG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378323"/>
                <a:ext cx="10238424" cy="1009572"/>
              </a:xfrm>
              <a:prstGeom prst="rect">
                <a:avLst/>
              </a:prstGeom>
              <a:blipFill>
                <a:blip r:embed="rId2"/>
                <a:stretch>
                  <a:fillRect l="-1250" t="-5422" b="-138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EE80F-0468-4A5F-A9EA-084479348B50}"/>
              </a:ext>
            </a:extLst>
          </p:cNvPr>
          <p:cNvSpPr txBox="1"/>
          <p:nvPr/>
        </p:nvSpPr>
        <p:spPr>
          <a:xfrm>
            <a:off x="1310640" y="1889760"/>
            <a:ext cx="323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Counterexample: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D50185-137F-4832-9DC0-2E4A05AE6A8C}"/>
                  </a:ext>
                </a:extLst>
              </p:cNvPr>
              <p:cNvSpPr txBox="1"/>
              <p:nvPr/>
            </p:nvSpPr>
            <p:spPr>
              <a:xfrm>
                <a:off x="1310640" y="2789795"/>
                <a:ext cx="8016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 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” and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 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”.</a:t>
                </a:r>
                <a:endParaRPr lang="en-SG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D50185-137F-4832-9DC0-2E4A05AE6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40" y="2789795"/>
                <a:ext cx="8016240" cy="523220"/>
              </a:xfrm>
              <a:prstGeom prst="rect">
                <a:avLst/>
              </a:prstGeom>
              <a:blipFill>
                <a:blip r:embed="rId3"/>
                <a:stretch>
                  <a:fillRect l="-1521"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AB272F-A67A-4BCF-A9A6-188EB48289F8}"/>
                  </a:ext>
                </a:extLst>
              </p:cNvPr>
              <p:cNvSpPr txBox="1"/>
              <p:nvPr/>
            </p:nvSpPr>
            <p:spPr>
              <a:xfrm>
                <a:off x="1691640" y="3595837"/>
                <a:ext cx="5699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ℕ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ℕ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SG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AB272F-A67A-4BCF-A9A6-188EB4828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40" y="3595837"/>
                <a:ext cx="569976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457D25-6E0D-42BF-8104-7684A31B1B46}"/>
                  </a:ext>
                </a:extLst>
              </p:cNvPr>
              <p:cNvSpPr txBox="1"/>
              <p:nvPr/>
            </p:nvSpPr>
            <p:spPr>
              <a:xfrm>
                <a:off x="1691640" y="4227930"/>
                <a:ext cx="5699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ℕ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SG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457D25-6E0D-42BF-8104-7684A31B1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40" y="4227930"/>
                <a:ext cx="56997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806EF-D2EA-4FAE-9EBD-D425D1CC921F}"/>
              </a:ext>
            </a:extLst>
          </p:cNvPr>
          <p:cNvSpPr txBox="1"/>
          <p:nvPr/>
        </p:nvSpPr>
        <p:spPr>
          <a:xfrm>
            <a:off x="7559040" y="3595837"/>
            <a:ext cx="176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5B4F9-8299-415B-8D97-7ADA0FC87FEE}"/>
              </a:ext>
            </a:extLst>
          </p:cNvPr>
          <p:cNvSpPr txBox="1"/>
          <p:nvPr/>
        </p:nvSpPr>
        <p:spPr>
          <a:xfrm>
            <a:off x="7559040" y="4227930"/>
            <a:ext cx="176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83330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2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Q9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10159820" cy="10310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33400" indent="-533400">
                  <a:spcAft>
                    <a:spcPts val="600"/>
                  </a:spcAft>
                  <a:tabLst>
                    <a:tab pos="533400" algn="l"/>
                  </a:tabLst>
                </a:pP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Consider the statement: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</m:t>
                    </m:r>
                    <m:sSup>
                      <m:sSup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533400" indent="-533400">
                  <a:tabLst>
                    <a:tab pos="533400" algn="l"/>
                  </a:tabLst>
                </a:pP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(a) Prove that the statement is false by studying its negation</a:t>
                </a:r>
                <a:r>
                  <a:rPr lang="en-US" sz="2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10159820" cy="1031051"/>
              </a:xfrm>
              <a:prstGeom prst="rect">
                <a:avLst/>
              </a:prstGeom>
              <a:blipFill>
                <a:blip r:embed="rId2"/>
                <a:stretch>
                  <a:fillRect l="-1260" t="-5917" b="-159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34D4D9C-22D6-44FB-A947-0804B63F1E47}"/>
              </a:ext>
            </a:extLst>
          </p:cNvPr>
          <p:cNvSpPr txBox="1"/>
          <p:nvPr/>
        </p:nvSpPr>
        <p:spPr>
          <a:xfrm>
            <a:off x="681037" y="1554414"/>
            <a:ext cx="361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  <a:tabLst>
                <a:tab pos="3594100" algn="l"/>
              </a:tabLst>
            </a:pPr>
            <a:r>
              <a:rPr lang="en-SG" sz="2800" dirty="0"/>
              <a:t>Negate the statement: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C6E2FF-6C9E-4EC4-9247-AF129BBB720E}"/>
                  </a:ext>
                </a:extLst>
              </p:cNvPr>
              <p:cNvSpPr txBox="1"/>
              <p:nvPr/>
            </p:nvSpPr>
            <p:spPr>
              <a:xfrm>
                <a:off x="1176336" y="3231225"/>
                <a:ext cx="10159820" cy="14619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33400" indent="-533400">
                  <a:spcAft>
                    <a:spcPts val="600"/>
                  </a:spcAft>
                  <a:tabLst>
                    <a:tab pos="533400" algn="l"/>
                  </a:tabLst>
                </a:pP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(b) What is wrong with this proof?</a:t>
                </a:r>
              </a:p>
              <a:p>
                <a:pPr marL="533400" indent="-533400">
                  <a:tabLst>
                    <a:tab pos="533400" algn="l"/>
                  </a:tabLst>
                </a:pPr>
                <a:r>
                  <a:rPr lang="en-US" sz="2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“Let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=−1 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SG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</m:t>
                    </m:r>
                    <m:sSup>
                      <m:sSupPr>
                        <m:ctrlPr>
                          <a:rPr lang="en-SG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SG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SG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≯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533400" indent="-533400">
                  <a:tabLst>
                    <a:tab pos="533400" algn="l"/>
                  </a:tabLst>
                </a:pPr>
                <a:r>
                  <a:rPr lang="en-US" sz="2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 so the statement is false.”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C6E2FF-6C9E-4EC4-9247-AF129BBB7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3231225"/>
                <a:ext cx="10159820" cy="1461939"/>
              </a:xfrm>
              <a:prstGeom prst="rect">
                <a:avLst/>
              </a:prstGeom>
              <a:blipFill>
                <a:blip r:embed="rId3"/>
                <a:stretch>
                  <a:fillRect l="-1260" t="-3750" b="-108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A76366-1389-43B6-A8BE-C9AFC2BA7379}"/>
                  </a:ext>
                </a:extLst>
              </p:cNvPr>
              <p:cNvSpPr txBox="1"/>
              <p:nvPr/>
            </p:nvSpPr>
            <p:spPr>
              <a:xfrm>
                <a:off x="681036" y="2039336"/>
                <a:ext cx="53342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:r>
                  <a:rPr lang="en-US" sz="32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28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sSup>
                          <m:sSup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A76366-1389-43B6-A8BE-C9AFC2BA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6" y="2039336"/>
                <a:ext cx="533423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CE5FD-B1B3-4CB5-9E39-D88463E279AE}"/>
                  </a:ext>
                </a:extLst>
              </p:cNvPr>
              <p:cNvSpPr txBox="1"/>
              <p:nvPr/>
            </p:nvSpPr>
            <p:spPr>
              <a:xfrm>
                <a:off x="5743138" y="1996258"/>
                <a:ext cx="53342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:r>
                  <a:rPr lang="en-US" sz="32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≡∃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sSup>
                      <m:sSup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CE5FD-B1B3-4CB5-9E39-D88463E27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38" y="1996258"/>
                <a:ext cx="533423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9BF5B0-7601-4FA7-B000-46691E9C5317}"/>
                  </a:ext>
                </a:extLst>
              </p:cNvPr>
              <p:cNvSpPr txBox="1"/>
              <p:nvPr/>
            </p:nvSpPr>
            <p:spPr>
              <a:xfrm>
                <a:off x="6862077" y="2492397"/>
                <a:ext cx="42152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:r>
                  <a:rPr lang="en-SG" sz="2800" dirty="0">
                    <a:solidFill>
                      <a:srgbClr val="0000FF"/>
                    </a:solidFill>
                  </a:rPr>
                  <a:t>True</a:t>
                </a:r>
                <a:r>
                  <a:rPr lang="en-SG" sz="2800" dirty="0"/>
                  <a:t> (</a:t>
                </a:r>
                <a:r>
                  <a:rPr lang="en-SG" sz="2800" dirty="0" err="1"/>
                  <a:t>eg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SG" sz="2800" dirty="0"/>
                  <a:t>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9BF5B0-7601-4FA7-B000-46691E9C5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077" y="2492397"/>
                <a:ext cx="4215297" cy="523220"/>
              </a:xfrm>
              <a:prstGeom prst="rect">
                <a:avLst/>
              </a:prstGeom>
              <a:blipFill>
                <a:blip r:embed="rId6"/>
                <a:stretch>
                  <a:fillRect l="-3039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5CACB1-BCB2-4110-AA77-651F81CD5448}"/>
                  </a:ext>
                </a:extLst>
              </p:cNvPr>
              <p:cNvSpPr txBox="1"/>
              <p:nvPr/>
            </p:nvSpPr>
            <p:spPr>
              <a:xfrm>
                <a:off x="802956" y="4883286"/>
                <a:ext cx="97583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:r>
                  <a:rPr lang="en-SG" sz="2800" dirty="0"/>
                  <a:t>The counterexample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=−1 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</a:t>
                </a:r>
                <a:r>
                  <a:rPr lang="en-SG" sz="2800" dirty="0"/>
                  <a:t> </a:t>
                </a:r>
                <a:r>
                  <a:rPr lang="en-SG" sz="2800" b="1" dirty="0"/>
                  <a:t>irrelevant</a:t>
                </a:r>
                <a:r>
                  <a:rPr lang="en-SG" sz="2800" dirty="0"/>
                  <a:t> because it does not satisfy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SG" sz="2800" dirty="0"/>
                  <a:t>. Counterexamples have to satisfy the hypothesis 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SG" sz="2800" dirty="0"/>
                  <a:t> in this case). [Students made such mistake.]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5CACB1-BCB2-4110-AA77-651F81CD5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6" y="4883286"/>
                <a:ext cx="9758364" cy="1384995"/>
              </a:xfrm>
              <a:prstGeom prst="rect">
                <a:avLst/>
              </a:prstGeom>
              <a:blipFill>
                <a:blip r:embed="rId7"/>
                <a:stretch>
                  <a:fillRect l="-1312" t="-3965" b="-118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13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20" grpId="0"/>
      <p:bldP spid="21" grpId="0"/>
      <p:bldP spid="22" grpId="0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07A13-2327-4E5F-A79E-55A24B63E860}"/>
              </a:ext>
            </a:extLst>
          </p:cNvPr>
          <p:cNvSpPr txBox="1"/>
          <p:nvPr/>
        </p:nvSpPr>
        <p:spPr>
          <a:xfrm>
            <a:off x="2346960" y="284422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48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4902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15E4-2E7C-494E-B7C5-ABFD0D9D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Universal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D55E7-0526-4B64-ACF1-6D593EBA0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MY" sz="3200" dirty="0"/>
                  <a:t>Denoted with </a:t>
                </a:r>
                <a14:m>
                  <m:oMath xmlns:m="http://schemas.openxmlformats.org/officeDocument/2006/math">
                    <m:r>
                      <a:rPr lang="en-MY" sz="3200">
                        <a:latin typeface="Cambria Math" panose="02040503050406030204" pitchFamily="18" charset="0"/>
                      </a:rPr>
                      <m:t>"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∀“</m:t>
                    </m:r>
                  </m:oMath>
                </a14:m>
                <a:endParaRPr lang="en-MY" sz="3200" b="0" dirty="0"/>
              </a:p>
              <a:p>
                <a:endParaRPr lang="en-MY" sz="3200" dirty="0"/>
              </a:p>
              <a:p>
                <a:pPr marL="0" indent="0">
                  <a:buNone/>
                </a:pPr>
                <a:r>
                  <a:rPr lang="en-MY" sz="3200" dirty="0"/>
                  <a:t>Universal statement has the form: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MY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D55E7-0526-4B64-ACF1-6D593EBA0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4"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81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15E4-2E7C-494E-B7C5-ABFD0D9D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Existential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D55E7-0526-4B64-ACF1-6D593EBA0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MY" sz="3200" dirty="0"/>
                  <a:t>Denoted with “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∃“</m:t>
                    </m:r>
                  </m:oMath>
                </a14:m>
                <a:r>
                  <a:rPr lang="en-MY" sz="3200" b="0" dirty="0"/>
                  <a:t> </a:t>
                </a:r>
              </a:p>
              <a:p>
                <a:endParaRPr lang="en-MY" sz="3200" dirty="0"/>
              </a:p>
              <a:p>
                <a:pPr marL="0" indent="0">
                  <a:buNone/>
                </a:pPr>
                <a:r>
                  <a:rPr lang="en-MY" sz="3200" dirty="0"/>
                  <a:t>Existential statement has the form: </a:t>
                </a:r>
                <a14:m>
                  <m:oMath xmlns:m="http://schemas.openxmlformats.org/officeDocument/2006/math">
                    <m:r>
                      <a:rPr lang="en-MY" sz="32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MY" sz="3200" dirty="0"/>
                      <m:t>such</m:t>
                    </m:r>
                    <m:r>
                      <m:rPr>
                        <m:nor/>
                      </m:rPr>
                      <a:rPr lang="en-MY" sz="3200" dirty="0"/>
                      <m:t> </m:t>
                    </m:r>
                    <m:r>
                      <m:rPr>
                        <m:nor/>
                      </m:rPr>
                      <a:rPr lang="en-MY" sz="3200" dirty="0"/>
                      <m:t>that</m:t>
                    </m:r>
                    <m:r>
                      <m:rPr>
                        <m:nor/>
                      </m:rPr>
                      <a:rPr lang="en-MY" sz="3200" dirty="0"/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MY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D55E7-0526-4B64-ACF1-6D593EBA0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4"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35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BACC-5981-4E53-A15D-7356CAA7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Universal conditional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DADE6-DC8D-423B-98EB-C33D1C4F62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MY" sz="3200" dirty="0"/>
                  <a:t>Has the form:</a:t>
                </a:r>
              </a:p>
              <a:p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if</m:t>
                    </m:r>
                    <m:r>
                      <m:rPr>
                        <m:lit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lit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then</m:t>
                    </m:r>
                    <m:r>
                      <m:rPr>
                        <m:lit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MY" sz="3200" dirty="0"/>
              </a:p>
              <a:p>
                <a:endParaRPr lang="en-MY" sz="3200" dirty="0"/>
              </a:p>
              <a:p>
                <a:r>
                  <a:rPr lang="en-MY" sz="3200" dirty="0"/>
                  <a:t>We can also find equivalent forms of these statements by narrowing the domain:</a:t>
                </a:r>
              </a:p>
              <a:p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≡∀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MY" sz="3200" b="0" dirty="0"/>
              </a:p>
              <a:p>
                <a:r>
                  <a:rPr lang="en-MY" sz="3200" dirty="0"/>
                  <a:t>Where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3200" b="0" dirty="0"/>
                  <a:t>consists of all the values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3200" b="0" dirty="0"/>
                  <a:t>that make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MY" sz="3200" b="0" dirty="0"/>
                  <a:t> true.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DADE6-DC8D-423B-98EB-C33D1C4F6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4" t="-3021" b="-30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84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06D0-D20C-4C2B-8002-71475DEA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Implicit quantification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13E641-5B20-4C6E-A060-D82B799993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⇒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MY" sz="3200" dirty="0"/>
                  <a:t>  is equivalent to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MY" sz="3200" b="0" dirty="0"/>
              </a:p>
              <a:p>
                <a14:m>
                  <m:oMath xmlns:m="http://schemas.openxmlformats.org/officeDocument/2006/math">
                    <m:r>
                      <a:rPr lang="en-MY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MY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MY" sz="3200" dirty="0"/>
                  <a:t>  is equivalent to </a:t>
                </a:r>
                <a14:m>
                  <m:oMath xmlns:m="http://schemas.openxmlformats.org/officeDocument/2006/math">
                    <m:r>
                      <a:rPr lang="en-MY" sz="32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MY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MY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13E641-5B20-4C6E-A060-D82B799993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98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26EF-9EE2-4838-893F-A65F812F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Variants of universal conditional statements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C163AA-91E5-4034-B07A-AE61090B6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MY" sz="3200" dirty="0"/>
                  <a:t>Consider the statement form: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lit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MY" sz="32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MY" sz="3200" dirty="0"/>
                  <a:t> Contrapositive: </a:t>
                </a:r>
                <a14:m>
                  <m:oMath xmlns:m="http://schemas.openxmlformats.org/officeDocument/2006/math">
                    <m:r>
                      <a:rPr lang="en-MY" sz="32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MY" sz="3200" i="1">
                        <a:latin typeface="Cambria Math" panose="02040503050406030204" pitchFamily="18" charset="0"/>
                      </a:rPr>
                      <m:t>if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MY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lit/>
                      </m:rPr>
                      <a:rPr lang="en-MY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MY" sz="3200" i="1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MY" sz="32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MY" sz="3200" dirty="0"/>
                  <a:t> Converse:</a:t>
                </a:r>
                <a14:m>
                  <m:oMath xmlns:m="http://schemas.openxmlformats.org/officeDocument/2006/math">
                    <m:r>
                      <a:rPr lang="en-MY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MY" sz="3200" i="1">
                        <a:latin typeface="Cambria Math" panose="02040503050406030204" pitchFamily="18" charset="0"/>
                      </a:rPr>
                      <m:t>if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MY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lit/>
                      </m:rPr>
                      <a:rPr lang="en-MY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MY" sz="3200" i="1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MY" sz="32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MY" sz="3200" dirty="0"/>
                  <a:t> Inverse: </a:t>
                </a:r>
                <a14:m>
                  <m:oMath xmlns:m="http://schemas.openxmlformats.org/officeDocument/2006/math">
                    <m:r>
                      <a:rPr lang="en-MY" sz="32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MY" sz="3200" i="1">
                        <a:latin typeface="Cambria Math" panose="02040503050406030204" pitchFamily="18" charset="0"/>
                      </a:rPr>
                      <m:t>if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lit/>
                      </m:rPr>
                      <a:rPr lang="en-MY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MY" sz="3200" i="1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MY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C163AA-91E5-4034-B07A-AE61090B6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2424"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68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6C1D-058A-4948-B9A5-00F6B5A3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Statements with multiple quantifiers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145C83-4C58-4416-84DF-6CFCDEF1A4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MY" sz="3200" dirty="0"/>
                  <a:t>A statement may consist of multiple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lit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p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MY" sz="3200" b="0" dirty="0"/>
              </a:p>
              <a:p>
                <a:pPr marL="0" indent="0">
                  <a:buNone/>
                </a:pPr>
                <a:r>
                  <a:rPr lang="en-MY" sz="3200" dirty="0"/>
                  <a:t>The meaning also depends on the order of the quantifiers.</a:t>
                </a:r>
              </a:p>
              <a:p>
                <a:pPr marL="0" indent="0">
                  <a:buNone/>
                </a:pPr>
                <a:r>
                  <a:rPr lang="en-MY" sz="3200" dirty="0" err="1"/>
                  <a:t>Eg.</a:t>
                </a:r>
                <a:r>
                  <a:rPr lang="en-MY" sz="3200" dirty="0"/>
                  <a:t> :</a:t>
                </a:r>
              </a:p>
              <a:p>
                <a:pPr marL="0" indent="0">
                  <a:buNone/>
                </a:pPr>
                <a:r>
                  <a:rPr lang="en-US" sz="3200" dirty="0"/>
                  <a:t>∀</a:t>
                </a:r>
                <a:r>
                  <a:rPr lang="en-US" sz="3200" i="1" dirty="0"/>
                  <a:t>a</a:t>
                </a:r>
                <a:r>
                  <a:rPr lang="en-US" sz="3200" dirty="0"/>
                  <a:t> in </a:t>
                </a:r>
                <a:r>
                  <a:rPr lang="en-MY" sz="3200" dirty="0"/>
                  <a:t>ℤ</a:t>
                </a:r>
                <a:r>
                  <a:rPr lang="en-US" sz="3200" dirty="0"/>
                  <a:t>, ∃</a:t>
                </a:r>
                <a:r>
                  <a:rPr lang="en-US" sz="3200" i="1" dirty="0"/>
                  <a:t>b</a:t>
                </a:r>
                <a:r>
                  <a:rPr lang="en-US" sz="3200" dirty="0"/>
                  <a:t> in </a:t>
                </a:r>
                <a:r>
                  <a:rPr lang="en-MY" sz="3200" dirty="0"/>
                  <a:t>ℤ</a:t>
                </a:r>
                <a:r>
                  <a:rPr lang="en-US" sz="3200" dirty="0"/>
                  <a:t> such that </a:t>
                </a:r>
                <a:r>
                  <a:rPr lang="en-US" sz="3200" i="1" dirty="0"/>
                  <a:t>a + b = 0    vs.</a:t>
                </a:r>
                <a:endParaRPr lang="en-US" alt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∃</a:t>
                </a:r>
                <a:r>
                  <a:rPr lang="en-US" sz="3200" i="1" dirty="0"/>
                  <a:t>b</a:t>
                </a:r>
                <a:r>
                  <a:rPr lang="en-US" sz="3200" dirty="0"/>
                  <a:t> in </a:t>
                </a:r>
                <a:r>
                  <a:rPr lang="en-MY" sz="3200" dirty="0"/>
                  <a:t>ℤ</a:t>
                </a:r>
                <a:r>
                  <a:rPr lang="en-US" sz="3200" dirty="0"/>
                  <a:t> such that ∀</a:t>
                </a:r>
                <a:r>
                  <a:rPr lang="en-US" sz="3200" i="1" dirty="0"/>
                  <a:t>a</a:t>
                </a:r>
                <a:r>
                  <a:rPr lang="en-US" sz="3200" dirty="0"/>
                  <a:t> in </a:t>
                </a:r>
                <a:r>
                  <a:rPr lang="en-MY" sz="3200" dirty="0"/>
                  <a:t>ℤ</a:t>
                </a:r>
                <a:r>
                  <a:rPr lang="en-US" sz="3200" dirty="0"/>
                  <a:t>, </a:t>
                </a:r>
                <a:r>
                  <a:rPr lang="en-US" sz="3200" i="1" dirty="0"/>
                  <a:t>a + b = 0</a:t>
                </a:r>
                <a:endParaRPr lang="en-US" altLang="en-US" sz="3200" dirty="0"/>
              </a:p>
              <a:p>
                <a:pPr marL="0" indent="0">
                  <a:buNone/>
                </a:pPr>
                <a:endParaRPr lang="en-MY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145C83-4C58-4416-84DF-6CFCDEF1A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6" t="-3021" r="-142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52057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2295</TotalTime>
  <Words>2638</Words>
  <Application>Microsoft Office PowerPoint</Application>
  <PresentationFormat>Widescreen</PresentationFormat>
  <Paragraphs>333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 Math</vt:lpstr>
      <vt:lpstr>Corbel</vt:lpstr>
      <vt:lpstr>Times New Roman</vt:lpstr>
      <vt:lpstr>Basis</vt:lpstr>
      <vt:lpstr>CS1231S Tutorial #2</vt:lpstr>
      <vt:lpstr>Recap: Logic of Quantified Statements</vt:lpstr>
      <vt:lpstr>Predicates and quantified statements</vt:lpstr>
      <vt:lpstr>Universal quantifier</vt:lpstr>
      <vt:lpstr>Existential quantifier</vt:lpstr>
      <vt:lpstr>Universal conditional statement</vt:lpstr>
      <vt:lpstr>Implicit quantification</vt:lpstr>
      <vt:lpstr>Variants of universal conditional statements</vt:lpstr>
      <vt:lpstr>Statements with multiple quantifiers</vt:lpstr>
      <vt:lpstr>Negation of quantified statements </vt:lpstr>
      <vt:lpstr>Arguments with quantified statements</vt:lpstr>
      <vt:lpstr>Q1</vt:lpstr>
      <vt:lpstr>Q1</vt:lpstr>
      <vt:lpstr>Q1</vt:lpstr>
      <vt:lpstr>Q1</vt:lpstr>
      <vt:lpstr>Q1</vt:lpstr>
      <vt:lpstr>Q2</vt:lpstr>
      <vt:lpstr>Q3</vt:lpstr>
      <vt:lpstr>Q4</vt:lpstr>
      <vt:lpstr>Q4</vt:lpstr>
      <vt:lpstr>Q4</vt:lpstr>
      <vt:lpstr>Q5</vt:lpstr>
      <vt:lpstr>Q5</vt:lpstr>
      <vt:lpstr>Q5</vt:lpstr>
      <vt:lpstr>Q6</vt:lpstr>
      <vt:lpstr>Q6</vt:lpstr>
      <vt:lpstr>Q6</vt:lpstr>
      <vt:lpstr>Q6</vt:lpstr>
      <vt:lpstr>Q7</vt:lpstr>
      <vt:lpstr>Q7</vt:lpstr>
      <vt:lpstr>Q8</vt:lpstr>
      <vt:lpstr>Q8</vt:lpstr>
      <vt:lpstr>Q8</vt:lpstr>
      <vt:lpstr>Q9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Tut9</dc:title>
  <dc:creator>Biao Wu</dc:creator>
  <cp:lastModifiedBy>Andrew Tan</cp:lastModifiedBy>
  <cp:revision>423</cp:revision>
  <cp:lastPrinted>2020-04-01T05:50:33Z</cp:lastPrinted>
  <dcterms:created xsi:type="dcterms:W3CDTF">2020-03-29T08:20:19Z</dcterms:created>
  <dcterms:modified xsi:type="dcterms:W3CDTF">2020-09-02T12:32:27Z</dcterms:modified>
</cp:coreProperties>
</file>